
<file path=[Content_Types].xml><?xml version="1.0" encoding="utf-8"?>
<Types xmlns="http://schemas.openxmlformats.org/package/2006/content-types">
  <Default Extension="vml" ContentType="application/vnd.openxmlformats-officedocument.vmlDrawing"/>
  <Default Extension="bin" ContentType="application/vnd.openxmlformats-officedocument.oleObject"/>
  <Default Extension="jpeg" ContentType="image/jpeg"/>
  <Default Extension="tiff" ContentType="image/tiff"/>
  <Default Extension="wmf" ContentType="image/x-wmf"/>
  <Default Extension="png" ContentType="image/png"/>
  <Default Extension="bmp" ContentType="image/bmp"/>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handoutMasterIdLst>
    <p:handoutMasterId r:id="rId236"/>
  </p:handoutMasterIdLst>
  <p:sldIdLst>
    <p:sldId id="423" r:id="rId3"/>
    <p:sldId id="759" r:id="rId5"/>
    <p:sldId id="758" r:id="rId6"/>
    <p:sldId id="462" r:id="rId7"/>
    <p:sldId id="466" r:id="rId8"/>
    <p:sldId id="468" r:id="rId9"/>
    <p:sldId id="467" r:id="rId10"/>
    <p:sldId id="495" r:id="rId11"/>
    <p:sldId id="470" r:id="rId12"/>
    <p:sldId id="464" r:id="rId13"/>
    <p:sldId id="471" r:id="rId14"/>
    <p:sldId id="472" r:id="rId15"/>
    <p:sldId id="543" r:id="rId16"/>
    <p:sldId id="473" r:id="rId17"/>
    <p:sldId id="760" r:id="rId18"/>
    <p:sldId id="469" r:id="rId19"/>
    <p:sldId id="463" r:id="rId20"/>
    <p:sldId id="474" r:id="rId21"/>
    <p:sldId id="686" r:id="rId22"/>
    <p:sldId id="475" r:id="rId23"/>
    <p:sldId id="476" r:id="rId24"/>
    <p:sldId id="478" r:id="rId25"/>
    <p:sldId id="479" r:id="rId26"/>
    <p:sldId id="761" r:id="rId27"/>
    <p:sldId id="497" r:id="rId28"/>
    <p:sldId id="481" r:id="rId29"/>
    <p:sldId id="482" r:id="rId30"/>
    <p:sldId id="483" r:id="rId31"/>
    <p:sldId id="484" r:id="rId32"/>
    <p:sldId id="485" r:id="rId33"/>
    <p:sldId id="687" r:id="rId34"/>
    <p:sldId id="688" r:id="rId35"/>
    <p:sldId id="689" r:id="rId36"/>
    <p:sldId id="690" r:id="rId37"/>
    <p:sldId id="691" r:id="rId38"/>
    <p:sldId id="692" r:id="rId39"/>
    <p:sldId id="693" r:id="rId40"/>
    <p:sldId id="694" r:id="rId41"/>
    <p:sldId id="695" r:id="rId42"/>
    <p:sldId id="697" r:id="rId43"/>
    <p:sldId id="762" r:id="rId44"/>
    <p:sldId id="486" r:id="rId45"/>
    <p:sldId id="487" r:id="rId46"/>
    <p:sldId id="488" r:id="rId47"/>
    <p:sldId id="489" r:id="rId48"/>
    <p:sldId id="490" r:id="rId49"/>
    <p:sldId id="491" r:id="rId50"/>
    <p:sldId id="677" r:id="rId51"/>
    <p:sldId id="678" r:id="rId52"/>
    <p:sldId id="679" r:id="rId53"/>
    <p:sldId id="544" r:id="rId54"/>
    <p:sldId id="741" r:id="rId55"/>
    <p:sldId id="657" r:id="rId56"/>
    <p:sldId id="659" r:id="rId57"/>
    <p:sldId id="660" r:id="rId58"/>
    <p:sldId id="663" r:id="rId59"/>
    <p:sldId id="664" r:id="rId60"/>
    <p:sldId id="665" r:id="rId61"/>
    <p:sldId id="661" r:id="rId62"/>
    <p:sldId id="662" r:id="rId63"/>
    <p:sldId id="666" r:id="rId64"/>
    <p:sldId id="667" r:id="rId65"/>
    <p:sldId id="668" r:id="rId66"/>
    <p:sldId id="669" r:id="rId67"/>
    <p:sldId id="670" r:id="rId68"/>
    <p:sldId id="671" r:id="rId69"/>
    <p:sldId id="672" r:id="rId70"/>
    <p:sldId id="673" r:id="rId71"/>
    <p:sldId id="545" r:id="rId72"/>
    <p:sldId id="547" r:id="rId73"/>
    <p:sldId id="548" r:id="rId74"/>
    <p:sldId id="549" r:id="rId75"/>
    <p:sldId id="550" r:id="rId76"/>
    <p:sldId id="551" r:id="rId77"/>
    <p:sldId id="552" r:id="rId78"/>
    <p:sldId id="553" r:id="rId79"/>
    <p:sldId id="637" r:id="rId80"/>
    <p:sldId id="641" r:id="rId81"/>
    <p:sldId id="642" r:id="rId82"/>
    <p:sldId id="643" r:id="rId83"/>
    <p:sldId id="640" r:id="rId84"/>
    <p:sldId id="554" r:id="rId85"/>
    <p:sldId id="555" r:id="rId86"/>
    <p:sldId id="556" r:id="rId87"/>
    <p:sldId id="558" r:id="rId88"/>
    <p:sldId id="559" r:id="rId89"/>
    <p:sldId id="560" r:id="rId90"/>
    <p:sldId id="561" r:id="rId91"/>
    <p:sldId id="649" r:id="rId92"/>
    <p:sldId id="650" r:id="rId93"/>
    <p:sldId id="651" r:id="rId94"/>
    <p:sldId id="652" r:id="rId95"/>
    <p:sldId id="653" r:id="rId96"/>
    <p:sldId id="654" r:id="rId97"/>
    <p:sldId id="656" r:id="rId98"/>
    <p:sldId id="744" r:id="rId99"/>
    <p:sldId id="563" r:id="rId100"/>
    <p:sldId id="745" r:id="rId101"/>
    <p:sldId id="564" r:id="rId102"/>
    <p:sldId id="680" r:id="rId103"/>
    <p:sldId id="681" r:id="rId104"/>
    <p:sldId id="682" r:id="rId105"/>
    <p:sldId id="683" r:id="rId106"/>
    <p:sldId id="684" r:id="rId107"/>
    <p:sldId id="685" r:id="rId108"/>
    <p:sldId id="746" r:id="rId109"/>
    <p:sldId id="565" r:id="rId110"/>
    <p:sldId id="566" r:id="rId111"/>
    <p:sldId id="567" r:id="rId112"/>
    <p:sldId id="747" r:id="rId113"/>
    <p:sldId id="568" r:id="rId114"/>
    <p:sldId id="569" r:id="rId115"/>
    <p:sldId id="570" r:id="rId116"/>
    <p:sldId id="571" r:id="rId117"/>
    <p:sldId id="572" r:id="rId118"/>
    <p:sldId id="573" r:id="rId119"/>
    <p:sldId id="574" r:id="rId120"/>
    <p:sldId id="575" r:id="rId121"/>
    <p:sldId id="576" r:id="rId122"/>
    <p:sldId id="577" r:id="rId123"/>
    <p:sldId id="578" r:id="rId124"/>
    <p:sldId id="579" r:id="rId125"/>
    <p:sldId id="754" r:id="rId126"/>
    <p:sldId id="612" r:id="rId127"/>
    <p:sldId id="613" r:id="rId128"/>
    <p:sldId id="615" r:id="rId129"/>
    <p:sldId id="614" r:id="rId130"/>
    <p:sldId id="618" r:id="rId131"/>
    <p:sldId id="771" r:id="rId132"/>
    <p:sldId id="748" r:id="rId133"/>
    <p:sldId id="749" r:id="rId134"/>
    <p:sldId id="750" r:id="rId135"/>
    <p:sldId id="751" r:id="rId136"/>
    <p:sldId id="752" r:id="rId137"/>
    <p:sldId id="753" r:id="rId138"/>
    <p:sldId id="620" r:id="rId139"/>
    <p:sldId id="621" r:id="rId140"/>
    <p:sldId id="622" r:id="rId141"/>
    <p:sldId id="623" r:id="rId142"/>
    <p:sldId id="625" r:id="rId143"/>
    <p:sldId id="626" r:id="rId144"/>
    <p:sldId id="627" r:id="rId145"/>
    <p:sldId id="628" r:id="rId146"/>
    <p:sldId id="629" r:id="rId147"/>
    <p:sldId id="632" r:id="rId148"/>
    <p:sldId id="630" r:id="rId149"/>
    <p:sldId id="631" r:id="rId150"/>
    <p:sldId id="633" r:id="rId151"/>
    <p:sldId id="634" r:id="rId152"/>
    <p:sldId id="635" r:id="rId153"/>
    <p:sldId id="636" r:id="rId154"/>
    <p:sldId id="580" r:id="rId155"/>
    <p:sldId id="581" r:id="rId156"/>
    <p:sldId id="582" r:id="rId157"/>
    <p:sldId id="583" r:id="rId158"/>
    <p:sldId id="584" r:id="rId159"/>
    <p:sldId id="585" r:id="rId160"/>
    <p:sldId id="586" r:id="rId161"/>
    <p:sldId id="587" r:id="rId162"/>
    <p:sldId id="597" r:id="rId163"/>
    <p:sldId id="598" r:id="rId164"/>
    <p:sldId id="600" r:id="rId165"/>
    <p:sldId id="599" r:id="rId166"/>
    <p:sldId id="601" r:id="rId167"/>
    <p:sldId id="755" r:id="rId168"/>
    <p:sldId id="602" r:id="rId169"/>
    <p:sldId id="607" r:id="rId170"/>
    <p:sldId id="603" r:id="rId171"/>
    <p:sldId id="604" r:id="rId172"/>
    <p:sldId id="605" r:id="rId173"/>
    <p:sldId id="606" r:id="rId174"/>
    <p:sldId id="608" r:id="rId175"/>
    <p:sldId id="611" r:id="rId176"/>
    <p:sldId id="609" r:id="rId177"/>
    <p:sldId id="610" r:id="rId178"/>
    <p:sldId id="756" r:id="rId179"/>
    <p:sldId id="773" r:id="rId180"/>
    <p:sldId id="772" r:id="rId181"/>
    <p:sldId id="592" r:id="rId182"/>
    <p:sldId id="591" r:id="rId183"/>
    <p:sldId id="774" r:id="rId184"/>
    <p:sldId id="775" r:id="rId185"/>
    <p:sldId id="593" r:id="rId186"/>
    <p:sldId id="594" r:id="rId187"/>
    <p:sldId id="776" r:id="rId188"/>
    <p:sldId id="595" r:id="rId189"/>
    <p:sldId id="596" r:id="rId190"/>
    <p:sldId id="777" r:id="rId191"/>
    <p:sldId id="778" r:id="rId192"/>
    <p:sldId id="779" r:id="rId193"/>
    <p:sldId id="780" r:id="rId194"/>
    <p:sldId id="698" r:id="rId195"/>
    <p:sldId id="699" r:id="rId196"/>
    <p:sldId id="704" r:id="rId197"/>
    <p:sldId id="723" r:id="rId198"/>
    <p:sldId id="724" r:id="rId199"/>
    <p:sldId id="725" r:id="rId200"/>
    <p:sldId id="726" r:id="rId201"/>
    <p:sldId id="730" r:id="rId202"/>
    <p:sldId id="731" r:id="rId203"/>
    <p:sldId id="733" r:id="rId204"/>
    <p:sldId id="734" r:id="rId205"/>
    <p:sldId id="735" r:id="rId206"/>
    <p:sldId id="781" r:id="rId207"/>
    <p:sldId id="736" r:id="rId208"/>
    <p:sldId id="737" r:id="rId209"/>
    <p:sldId id="738" r:id="rId210"/>
    <p:sldId id="739" r:id="rId211"/>
    <p:sldId id="740" r:id="rId212"/>
    <p:sldId id="732" r:id="rId213"/>
    <p:sldId id="707" r:id="rId214"/>
    <p:sldId id="708" r:id="rId215"/>
    <p:sldId id="709" r:id="rId216"/>
    <p:sldId id="782" r:id="rId217"/>
    <p:sldId id="710" r:id="rId218"/>
    <p:sldId id="703" r:id="rId219"/>
    <p:sldId id="700" r:id="rId220"/>
    <p:sldId id="701" r:id="rId221"/>
    <p:sldId id="702" r:id="rId222"/>
    <p:sldId id="711" r:id="rId223"/>
    <p:sldId id="712" r:id="rId224"/>
    <p:sldId id="713" r:id="rId225"/>
    <p:sldId id="783" r:id="rId226"/>
    <p:sldId id="714" r:id="rId227"/>
    <p:sldId id="716" r:id="rId228"/>
    <p:sldId id="715" r:id="rId229"/>
    <p:sldId id="717" r:id="rId230"/>
    <p:sldId id="718" r:id="rId231"/>
    <p:sldId id="719" r:id="rId232"/>
    <p:sldId id="720" r:id="rId233"/>
    <p:sldId id="722" r:id="rId234"/>
    <p:sldId id="721" r:id="rId235"/>
  </p:sldIdLst>
  <p:sldSz cx="9540875" cy="5616575"/>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A0000"/>
    <a:srgbClr val="EA0000"/>
    <a:srgbClr val="FEFEFC"/>
    <a:srgbClr val="FCFCF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733" autoAdjust="0"/>
    <p:restoredTop sz="91139" autoAdjust="0"/>
  </p:normalViewPr>
  <p:slideViewPr>
    <p:cSldViewPr>
      <p:cViewPr>
        <p:scale>
          <a:sx n="83" d="100"/>
          <a:sy n="83" d="100"/>
        </p:scale>
        <p:origin x="-744" y="-186"/>
      </p:cViewPr>
      <p:guideLst>
        <p:guide orient="horz" pos="1769"/>
        <p:guide pos="2988"/>
      </p:guideLst>
    </p:cSldViewPr>
  </p:slideViewPr>
  <p:notesTextViewPr>
    <p:cViewPr>
      <p:scale>
        <a:sx n="100" d="100"/>
        <a:sy n="100" d="100"/>
      </p:scale>
      <p:origin x="0" y="0"/>
    </p:cViewPr>
  </p:notesTextViewPr>
  <p:notesViewPr>
    <p:cSldViewPr>
      <p:cViewPr varScale="1">
        <p:scale>
          <a:sx n="58" d="100"/>
          <a:sy n="58" d="100"/>
        </p:scale>
        <p:origin x="-2532" y="-78"/>
      </p:cViewPr>
      <p:guideLst>
        <p:guide orient="horz" pos="2880"/>
        <p:guide pos="2148"/>
      </p:guideLst>
    </p:cSldViewPr>
  </p:notes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6.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6.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9" Type="http://schemas.openxmlformats.org/officeDocument/2006/relationships/tableStyles" Target="tableStyles.xml"/><Relationship Id="rId238" Type="http://schemas.openxmlformats.org/officeDocument/2006/relationships/viewProps" Target="viewProps.xml"/><Relationship Id="rId237" Type="http://schemas.openxmlformats.org/officeDocument/2006/relationships/presProps" Target="presProps.xml"/><Relationship Id="rId236" Type="http://schemas.openxmlformats.org/officeDocument/2006/relationships/handoutMaster" Target="handoutMasters/handoutMaster1.xml"/><Relationship Id="rId235" Type="http://schemas.openxmlformats.org/officeDocument/2006/relationships/slide" Target="slides/slide232.xml"/><Relationship Id="rId234" Type="http://schemas.openxmlformats.org/officeDocument/2006/relationships/slide" Target="slides/slide231.xml"/><Relationship Id="rId233" Type="http://schemas.openxmlformats.org/officeDocument/2006/relationships/slide" Target="slides/slide230.xml"/><Relationship Id="rId232" Type="http://schemas.openxmlformats.org/officeDocument/2006/relationships/slide" Target="slides/slide229.xml"/><Relationship Id="rId231" Type="http://schemas.openxmlformats.org/officeDocument/2006/relationships/slide" Target="slides/slide228.xml"/><Relationship Id="rId230" Type="http://schemas.openxmlformats.org/officeDocument/2006/relationships/slide" Target="slides/slide227.xml"/><Relationship Id="rId23" Type="http://schemas.openxmlformats.org/officeDocument/2006/relationships/slide" Target="slides/slide20.xml"/><Relationship Id="rId229" Type="http://schemas.openxmlformats.org/officeDocument/2006/relationships/slide" Target="slides/slide226.xml"/><Relationship Id="rId228" Type="http://schemas.openxmlformats.org/officeDocument/2006/relationships/slide" Target="slides/slide225.xml"/><Relationship Id="rId227" Type="http://schemas.openxmlformats.org/officeDocument/2006/relationships/slide" Target="slides/slide224.xml"/><Relationship Id="rId226" Type="http://schemas.openxmlformats.org/officeDocument/2006/relationships/slide" Target="slides/slide223.xml"/><Relationship Id="rId225" Type="http://schemas.openxmlformats.org/officeDocument/2006/relationships/slide" Target="slides/slide222.xml"/><Relationship Id="rId224" Type="http://schemas.openxmlformats.org/officeDocument/2006/relationships/slide" Target="slides/slide221.xml"/><Relationship Id="rId223" Type="http://schemas.openxmlformats.org/officeDocument/2006/relationships/slide" Target="slides/slide220.xml"/><Relationship Id="rId222" Type="http://schemas.openxmlformats.org/officeDocument/2006/relationships/slide" Target="slides/slide219.xml"/><Relationship Id="rId221" Type="http://schemas.openxmlformats.org/officeDocument/2006/relationships/slide" Target="slides/slide218.xml"/><Relationship Id="rId220" Type="http://schemas.openxmlformats.org/officeDocument/2006/relationships/slide" Target="slides/slide217.xml"/><Relationship Id="rId22" Type="http://schemas.openxmlformats.org/officeDocument/2006/relationships/slide" Target="slides/slide19.xml"/><Relationship Id="rId219" Type="http://schemas.openxmlformats.org/officeDocument/2006/relationships/slide" Target="slides/slide216.xml"/><Relationship Id="rId218" Type="http://schemas.openxmlformats.org/officeDocument/2006/relationships/slide" Target="slides/slide215.xml"/><Relationship Id="rId217" Type="http://schemas.openxmlformats.org/officeDocument/2006/relationships/slide" Target="slides/slide214.xml"/><Relationship Id="rId216" Type="http://schemas.openxmlformats.org/officeDocument/2006/relationships/slide" Target="slides/slide213.xml"/><Relationship Id="rId215" Type="http://schemas.openxmlformats.org/officeDocument/2006/relationships/slide" Target="slides/slide212.xml"/><Relationship Id="rId214" Type="http://schemas.openxmlformats.org/officeDocument/2006/relationships/slide" Target="slides/slide211.xml"/><Relationship Id="rId213" Type="http://schemas.openxmlformats.org/officeDocument/2006/relationships/slide" Target="slides/slide210.xml"/><Relationship Id="rId212" Type="http://schemas.openxmlformats.org/officeDocument/2006/relationships/slide" Target="slides/slide209.xml"/><Relationship Id="rId211" Type="http://schemas.openxmlformats.org/officeDocument/2006/relationships/slide" Target="slides/slide208.xml"/><Relationship Id="rId210" Type="http://schemas.openxmlformats.org/officeDocument/2006/relationships/slide" Target="slides/slide207.xml"/><Relationship Id="rId21" Type="http://schemas.openxmlformats.org/officeDocument/2006/relationships/slide" Target="slides/slide18.xml"/><Relationship Id="rId209" Type="http://schemas.openxmlformats.org/officeDocument/2006/relationships/slide" Target="slides/slide206.xml"/><Relationship Id="rId208" Type="http://schemas.openxmlformats.org/officeDocument/2006/relationships/slide" Target="slides/slide205.xml"/><Relationship Id="rId207" Type="http://schemas.openxmlformats.org/officeDocument/2006/relationships/slide" Target="slides/slide204.xml"/><Relationship Id="rId206" Type="http://schemas.openxmlformats.org/officeDocument/2006/relationships/slide" Target="slides/slide203.xml"/><Relationship Id="rId205" Type="http://schemas.openxmlformats.org/officeDocument/2006/relationships/slide" Target="slides/slide202.xml"/><Relationship Id="rId204" Type="http://schemas.openxmlformats.org/officeDocument/2006/relationships/slide" Target="slides/slide201.xml"/><Relationship Id="rId203" Type="http://schemas.openxmlformats.org/officeDocument/2006/relationships/slide" Target="slides/slide200.xml"/><Relationship Id="rId202" Type="http://schemas.openxmlformats.org/officeDocument/2006/relationships/slide" Target="slides/slide199.xml"/><Relationship Id="rId201" Type="http://schemas.openxmlformats.org/officeDocument/2006/relationships/slide" Target="slides/slide198.xml"/><Relationship Id="rId200" Type="http://schemas.openxmlformats.org/officeDocument/2006/relationships/slide" Target="slides/slide197.xml"/><Relationship Id="rId20" Type="http://schemas.openxmlformats.org/officeDocument/2006/relationships/slide" Target="slides/slide17.xml"/><Relationship Id="rId2" Type="http://schemas.openxmlformats.org/officeDocument/2006/relationships/theme" Target="theme/theme1.xml"/><Relationship Id="rId199" Type="http://schemas.openxmlformats.org/officeDocument/2006/relationships/slide" Target="slides/slide196.xml"/><Relationship Id="rId198" Type="http://schemas.openxmlformats.org/officeDocument/2006/relationships/slide" Target="slides/slide195.xml"/><Relationship Id="rId197" Type="http://schemas.openxmlformats.org/officeDocument/2006/relationships/slide" Target="slides/slide194.xml"/><Relationship Id="rId196" Type="http://schemas.openxmlformats.org/officeDocument/2006/relationships/slide" Target="slides/slide193.xml"/><Relationship Id="rId195" Type="http://schemas.openxmlformats.org/officeDocument/2006/relationships/slide" Target="slides/slide192.xml"/><Relationship Id="rId194" Type="http://schemas.openxmlformats.org/officeDocument/2006/relationships/slide" Target="slides/slide191.xml"/><Relationship Id="rId193" Type="http://schemas.openxmlformats.org/officeDocument/2006/relationships/slide" Target="slides/slide190.xml"/><Relationship Id="rId192" Type="http://schemas.openxmlformats.org/officeDocument/2006/relationships/slide" Target="slides/slide189.xml"/><Relationship Id="rId191" Type="http://schemas.openxmlformats.org/officeDocument/2006/relationships/slide" Target="slides/slide188.xml"/><Relationship Id="rId190" Type="http://schemas.openxmlformats.org/officeDocument/2006/relationships/slide" Target="slides/slide187.xml"/><Relationship Id="rId19" Type="http://schemas.openxmlformats.org/officeDocument/2006/relationships/slide" Target="slides/slide16.xml"/><Relationship Id="rId189" Type="http://schemas.openxmlformats.org/officeDocument/2006/relationships/slide" Target="slides/slide186.xml"/><Relationship Id="rId188" Type="http://schemas.openxmlformats.org/officeDocument/2006/relationships/slide" Target="slides/slide185.xml"/><Relationship Id="rId187" Type="http://schemas.openxmlformats.org/officeDocument/2006/relationships/slide" Target="slides/slide184.xml"/><Relationship Id="rId186" Type="http://schemas.openxmlformats.org/officeDocument/2006/relationships/slide" Target="slides/slide183.xml"/><Relationship Id="rId185" Type="http://schemas.openxmlformats.org/officeDocument/2006/relationships/slide" Target="slides/slide182.xml"/><Relationship Id="rId184" Type="http://schemas.openxmlformats.org/officeDocument/2006/relationships/slide" Target="slides/slide181.xml"/><Relationship Id="rId183" Type="http://schemas.openxmlformats.org/officeDocument/2006/relationships/slide" Target="slides/slide180.xml"/><Relationship Id="rId182" Type="http://schemas.openxmlformats.org/officeDocument/2006/relationships/slide" Target="slides/slide179.xml"/><Relationship Id="rId181" Type="http://schemas.openxmlformats.org/officeDocument/2006/relationships/slide" Target="slides/slide178.xml"/><Relationship Id="rId180" Type="http://schemas.openxmlformats.org/officeDocument/2006/relationships/slide" Target="slides/slide177.xml"/><Relationship Id="rId18" Type="http://schemas.openxmlformats.org/officeDocument/2006/relationships/slide" Target="slides/slide15.xml"/><Relationship Id="rId179" Type="http://schemas.openxmlformats.org/officeDocument/2006/relationships/slide" Target="slides/slide176.xml"/><Relationship Id="rId178" Type="http://schemas.openxmlformats.org/officeDocument/2006/relationships/slide" Target="slides/slide175.xml"/><Relationship Id="rId177" Type="http://schemas.openxmlformats.org/officeDocument/2006/relationships/slide" Target="slides/slide174.xml"/><Relationship Id="rId176" Type="http://schemas.openxmlformats.org/officeDocument/2006/relationships/slide" Target="slides/slide173.xml"/><Relationship Id="rId175" Type="http://schemas.openxmlformats.org/officeDocument/2006/relationships/slide" Target="slides/slide172.xml"/><Relationship Id="rId174" Type="http://schemas.openxmlformats.org/officeDocument/2006/relationships/slide" Target="slides/slide171.xml"/><Relationship Id="rId173" Type="http://schemas.openxmlformats.org/officeDocument/2006/relationships/slide" Target="slides/slide170.xml"/><Relationship Id="rId172" Type="http://schemas.openxmlformats.org/officeDocument/2006/relationships/slide" Target="slides/slide169.xml"/><Relationship Id="rId171" Type="http://schemas.openxmlformats.org/officeDocument/2006/relationships/slide" Target="slides/slide168.xml"/><Relationship Id="rId170" Type="http://schemas.openxmlformats.org/officeDocument/2006/relationships/slide" Target="slides/slide167.xml"/><Relationship Id="rId17" Type="http://schemas.openxmlformats.org/officeDocument/2006/relationships/slide" Target="slides/slide14.xml"/><Relationship Id="rId169" Type="http://schemas.openxmlformats.org/officeDocument/2006/relationships/slide" Target="slides/slide166.xml"/><Relationship Id="rId168" Type="http://schemas.openxmlformats.org/officeDocument/2006/relationships/slide" Target="slides/slide165.xml"/><Relationship Id="rId167" Type="http://schemas.openxmlformats.org/officeDocument/2006/relationships/slide" Target="slides/slide164.xml"/><Relationship Id="rId166" Type="http://schemas.openxmlformats.org/officeDocument/2006/relationships/slide" Target="slides/slide163.xml"/><Relationship Id="rId165" Type="http://schemas.openxmlformats.org/officeDocument/2006/relationships/slide" Target="slides/slide162.xml"/><Relationship Id="rId164" Type="http://schemas.openxmlformats.org/officeDocument/2006/relationships/slide" Target="slides/slide161.xml"/><Relationship Id="rId163" Type="http://schemas.openxmlformats.org/officeDocument/2006/relationships/slide" Target="slides/slide160.xml"/><Relationship Id="rId162" Type="http://schemas.openxmlformats.org/officeDocument/2006/relationships/slide" Target="slides/slide159.xml"/><Relationship Id="rId161" Type="http://schemas.openxmlformats.org/officeDocument/2006/relationships/slide" Target="slides/slide158.xml"/><Relationship Id="rId160" Type="http://schemas.openxmlformats.org/officeDocument/2006/relationships/slide" Target="slides/slide157.xml"/><Relationship Id="rId16" Type="http://schemas.openxmlformats.org/officeDocument/2006/relationships/slide" Target="slides/slide13.xml"/><Relationship Id="rId159" Type="http://schemas.openxmlformats.org/officeDocument/2006/relationships/slide" Target="slides/slide156.xml"/><Relationship Id="rId158" Type="http://schemas.openxmlformats.org/officeDocument/2006/relationships/slide" Target="slides/slide155.xml"/><Relationship Id="rId157" Type="http://schemas.openxmlformats.org/officeDocument/2006/relationships/slide" Target="slides/slide154.xml"/><Relationship Id="rId156" Type="http://schemas.openxmlformats.org/officeDocument/2006/relationships/slide" Target="slides/slide153.xml"/><Relationship Id="rId155" Type="http://schemas.openxmlformats.org/officeDocument/2006/relationships/slide" Target="slides/slide152.xml"/><Relationship Id="rId154" Type="http://schemas.openxmlformats.org/officeDocument/2006/relationships/slide" Target="slides/slide151.xml"/><Relationship Id="rId153" Type="http://schemas.openxmlformats.org/officeDocument/2006/relationships/slide" Target="slides/slide150.xml"/><Relationship Id="rId152" Type="http://schemas.openxmlformats.org/officeDocument/2006/relationships/slide" Target="slides/slide149.xml"/><Relationship Id="rId151" Type="http://schemas.openxmlformats.org/officeDocument/2006/relationships/slide" Target="slides/slide148.xml"/><Relationship Id="rId150" Type="http://schemas.openxmlformats.org/officeDocument/2006/relationships/slide" Target="slides/slide147.xml"/><Relationship Id="rId15" Type="http://schemas.openxmlformats.org/officeDocument/2006/relationships/slide" Target="slides/slide12.xml"/><Relationship Id="rId149" Type="http://schemas.openxmlformats.org/officeDocument/2006/relationships/slide" Target="slides/slide146.xml"/><Relationship Id="rId148" Type="http://schemas.openxmlformats.org/officeDocument/2006/relationships/slide" Target="slides/slide145.xml"/><Relationship Id="rId147" Type="http://schemas.openxmlformats.org/officeDocument/2006/relationships/slide" Target="slides/slide144.xml"/><Relationship Id="rId146" Type="http://schemas.openxmlformats.org/officeDocument/2006/relationships/slide" Target="slides/slide143.xml"/><Relationship Id="rId145" Type="http://schemas.openxmlformats.org/officeDocument/2006/relationships/slide" Target="slides/slide142.xml"/><Relationship Id="rId144" Type="http://schemas.openxmlformats.org/officeDocument/2006/relationships/slide" Target="slides/slide141.xml"/><Relationship Id="rId143" Type="http://schemas.openxmlformats.org/officeDocument/2006/relationships/slide" Target="slides/slide140.xml"/><Relationship Id="rId142" Type="http://schemas.openxmlformats.org/officeDocument/2006/relationships/slide" Target="slides/slide139.xml"/><Relationship Id="rId141" Type="http://schemas.openxmlformats.org/officeDocument/2006/relationships/slide" Target="slides/slide138.xml"/><Relationship Id="rId140" Type="http://schemas.openxmlformats.org/officeDocument/2006/relationships/slide" Target="slides/slide137.xml"/><Relationship Id="rId14" Type="http://schemas.openxmlformats.org/officeDocument/2006/relationships/slide" Target="slides/slide11.xml"/><Relationship Id="rId139" Type="http://schemas.openxmlformats.org/officeDocument/2006/relationships/slide" Target="slides/slide136.xml"/><Relationship Id="rId138" Type="http://schemas.openxmlformats.org/officeDocument/2006/relationships/slide" Target="slides/slide135.xml"/><Relationship Id="rId137" Type="http://schemas.openxmlformats.org/officeDocument/2006/relationships/slide" Target="slides/slide134.xml"/><Relationship Id="rId136" Type="http://schemas.openxmlformats.org/officeDocument/2006/relationships/slide" Target="slides/slide133.xml"/><Relationship Id="rId135" Type="http://schemas.openxmlformats.org/officeDocument/2006/relationships/slide" Target="slides/slide132.xml"/><Relationship Id="rId134" Type="http://schemas.openxmlformats.org/officeDocument/2006/relationships/slide" Target="slides/slide131.xml"/><Relationship Id="rId133" Type="http://schemas.openxmlformats.org/officeDocument/2006/relationships/slide" Target="slides/slide130.xml"/><Relationship Id="rId132" Type="http://schemas.openxmlformats.org/officeDocument/2006/relationships/slide" Target="slides/slide129.xml"/><Relationship Id="rId131" Type="http://schemas.openxmlformats.org/officeDocument/2006/relationships/slide" Target="slides/slide128.xml"/><Relationship Id="rId130" Type="http://schemas.openxmlformats.org/officeDocument/2006/relationships/slide" Target="slides/slide127.xml"/><Relationship Id="rId13" Type="http://schemas.openxmlformats.org/officeDocument/2006/relationships/slide" Target="slides/slide10.xml"/><Relationship Id="rId129" Type="http://schemas.openxmlformats.org/officeDocument/2006/relationships/slide" Target="slides/slide126.xml"/><Relationship Id="rId128" Type="http://schemas.openxmlformats.org/officeDocument/2006/relationships/slide" Target="slides/slide125.xml"/><Relationship Id="rId127" Type="http://schemas.openxmlformats.org/officeDocument/2006/relationships/slide" Target="slides/slide124.xml"/><Relationship Id="rId126" Type="http://schemas.openxmlformats.org/officeDocument/2006/relationships/slide" Target="slides/slide123.xml"/><Relationship Id="rId125" Type="http://schemas.openxmlformats.org/officeDocument/2006/relationships/slide" Target="slides/slide122.xml"/><Relationship Id="rId124" Type="http://schemas.openxmlformats.org/officeDocument/2006/relationships/slide" Target="slides/slide121.xml"/><Relationship Id="rId123" Type="http://schemas.openxmlformats.org/officeDocument/2006/relationships/slide" Target="slides/slide120.xml"/><Relationship Id="rId122" Type="http://schemas.openxmlformats.org/officeDocument/2006/relationships/slide" Target="slides/slide119.xml"/><Relationship Id="rId121" Type="http://schemas.openxmlformats.org/officeDocument/2006/relationships/slide" Target="slides/slide118.xml"/><Relationship Id="rId120" Type="http://schemas.openxmlformats.org/officeDocument/2006/relationships/slide" Target="slides/slide117.xml"/><Relationship Id="rId12" Type="http://schemas.openxmlformats.org/officeDocument/2006/relationships/slide" Target="slides/slide9.xml"/><Relationship Id="rId119" Type="http://schemas.openxmlformats.org/officeDocument/2006/relationships/slide" Target="slides/slide116.xml"/><Relationship Id="rId118" Type="http://schemas.openxmlformats.org/officeDocument/2006/relationships/slide" Target="slides/slide115.xml"/><Relationship Id="rId117" Type="http://schemas.openxmlformats.org/officeDocument/2006/relationships/slide" Target="slides/slide114.xml"/><Relationship Id="rId116" Type="http://schemas.openxmlformats.org/officeDocument/2006/relationships/slide" Target="slides/slide113.xml"/><Relationship Id="rId115" Type="http://schemas.openxmlformats.org/officeDocument/2006/relationships/slide" Target="slides/slide112.xml"/><Relationship Id="rId114" Type="http://schemas.openxmlformats.org/officeDocument/2006/relationships/slide" Target="slides/slide111.xml"/><Relationship Id="rId113" Type="http://schemas.openxmlformats.org/officeDocument/2006/relationships/slide" Target="slides/slide110.xml"/><Relationship Id="rId112" Type="http://schemas.openxmlformats.org/officeDocument/2006/relationships/slide" Target="slides/slide109.xml"/><Relationship Id="rId111" Type="http://schemas.openxmlformats.org/officeDocument/2006/relationships/slide" Target="slides/slide108.xml"/><Relationship Id="rId110" Type="http://schemas.openxmlformats.org/officeDocument/2006/relationships/slide" Target="slides/slide107.xml"/><Relationship Id="rId11" Type="http://schemas.openxmlformats.org/officeDocument/2006/relationships/slide" Target="slides/slide8.xml"/><Relationship Id="rId109" Type="http://schemas.openxmlformats.org/officeDocument/2006/relationships/slide" Target="slides/slide106.xml"/><Relationship Id="rId108" Type="http://schemas.openxmlformats.org/officeDocument/2006/relationships/slide" Target="slides/slide105.xml"/><Relationship Id="rId107" Type="http://schemas.openxmlformats.org/officeDocument/2006/relationships/slide" Target="slides/slide104.xml"/><Relationship Id="rId106" Type="http://schemas.openxmlformats.org/officeDocument/2006/relationships/slide" Target="slides/slide103.xml"/><Relationship Id="rId105" Type="http://schemas.openxmlformats.org/officeDocument/2006/relationships/slide" Target="slides/slide102.xml"/><Relationship Id="rId104" Type="http://schemas.openxmlformats.org/officeDocument/2006/relationships/slide" Target="slides/slide101.xml"/><Relationship Id="rId103" Type="http://schemas.openxmlformats.org/officeDocument/2006/relationships/slide" Target="slides/slide100.xml"/><Relationship Id="rId102" Type="http://schemas.openxmlformats.org/officeDocument/2006/relationships/slide" Target="slides/slide99.xml"/><Relationship Id="rId101" Type="http://schemas.openxmlformats.org/officeDocument/2006/relationships/slide" Target="slides/slide98.xml"/><Relationship Id="rId100" Type="http://schemas.openxmlformats.org/officeDocument/2006/relationships/slide" Target="slides/slide97.xml"/><Relationship Id="rId10" Type="http://schemas.openxmlformats.org/officeDocument/2006/relationships/slide" Target="slides/slide7.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1" Type="http://schemas.openxmlformats.org/officeDocument/2006/relationships/oleObject" Target="file:///C:\Users\Administrator\Desktop\&#25968;&#25454;&#32467;&#26500;&#21644;&#31639;&#27861;&#35838;&#20214;&#31508;&#35760;&#20195;&#30721;\&#35838;&#20214;\&#26102;&#38388;&#22797;&#26434;&#24230;&#21644;&#31354;&#38388;&#22797;&#26434;&#24230;.xlsx"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file:///C:\Users\Administrator\Desktop\&#25968;&#25454;&#32467;&#26500;&#21644;&#31639;&#27861;&#35838;&#20214;&#31508;&#35760;&#20195;&#30721;\&#35838;&#20214;\&#26102;&#38388;&#22797;&#26434;&#24230;&#21644;&#31354;&#38388;&#22797;&#26434;&#24230;.xlsx" TargetMode="External"/></Relationships>
</file>

<file path=ppt/charts/_rels/chart3.xml.rels><?xml version="1.0" encoding="UTF-8" standalone="yes"?>
<Relationships xmlns="http://schemas.openxmlformats.org/package/2006/relationships"><Relationship Id="rId1" Type="http://schemas.openxmlformats.org/officeDocument/2006/relationships/oleObject" Target="file:///C:\Users\Administrator\Desktop\&#25968;&#25454;&#32467;&#26500;&#21644;&#31639;&#27861;&#35838;&#20214;&#31508;&#35760;&#20195;&#30721;\&#35838;&#20214;\&#26102;&#38388;&#22797;&#26434;&#24230;&#21644;&#31354;&#38388;&#22797;&#26434;&#24230;.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400" b="0" i="0" u="none" strike="noStrike" kern="1200" spc="0" baseline="0">
                <a:solidFill>
                  <a:schemeClr val="tx1">
                    <a:lumMod val="65000"/>
                    <a:lumOff val="35000"/>
                  </a:schemeClr>
                </a:solidFill>
                <a:latin typeface="+mn-lt"/>
                <a:ea typeface="+mn-ea"/>
                <a:cs typeface="+mn-cs"/>
              </a:defRPr>
            </a:pPr>
            <a:r>
              <a:rPr lang="en-US" altLang="en-US"/>
              <a:t>常数项可以忽略</a:t>
            </a:r>
            <a:endParaRPr lang="zh-CN" altLang="en-US"/>
          </a:p>
        </c:rich>
      </c:tx>
      <c:layout/>
      <c:overlay val="0"/>
      <c:spPr>
        <a:noFill/>
        <a:ln>
          <a:noFill/>
        </a:ln>
        <a:effectLst/>
      </c:spPr>
    </c:title>
    <c:autoTitleDeleted val="0"/>
    <c:plotArea>
      <c:layout>
        <c:manualLayout>
          <c:layoutTarget val="inner"/>
          <c:xMode val="edge"/>
          <c:yMode val="edge"/>
          <c:x val="0.0848031496062992"/>
          <c:y val="0.143356663750365"/>
          <c:w val="0.890196850393701"/>
          <c:h val="0.712206911636046"/>
        </c:manualLayout>
      </c:layout>
      <c:lineChart>
        <c:grouping val="standard"/>
        <c:varyColors val="0"/>
        <c:ser>
          <c:idx val="0"/>
          <c:order val="0"/>
          <c:tx>
            <c:strRef>
              <c:f>忽略常数!$B$1</c:f>
              <c:strCache>
                <c:ptCount val="1"/>
                <c:pt idx="0">
                  <c:v>2n+20</c:v>
                </c:pt>
              </c:strCache>
            </c:strRef>
          </c:tx>
          <c:spPr>
            <a:ln w="28575" cap="rnd" cmpd="sng" algn="ctr">
              <a:solidFill>
                <a:schemeClr val="accent1"/>
              </a:solidFill>
              <a:prstDash val="solid"/>
              <a:round/>
            </a:ln>
            <a:effectLst/>
          </c:spPr>
          <c:marker>
            <c:symbol val="none"/>
          </c:marker>
          <c:dLbls>
            <c:delete val="1"/>
          </c:dLbls>
          <c:cat>
            <c:numRef>
              <c:f>忽略常数!$A$2:$A$9</c:f>
              <c:numCache>
                <c:formatCode>General</c:formatCode>
                <c:ptCount val="8"/>
                <c:pt idx="0">
                  <c:v>1</c:v>
                </c:pt>
                <c:pt idx="1">
                  <c:v>2</c:v>
                </c:pt>
                <c:pt idx="2">
                  <c:v>5</c:v>
                </c:pt>
                <c:pt idx="3">
                  <c:v>8</c:v>
                </c:pt>
                <c:pt idx="4">
                  <c:v>15</c:v>
                </c:pt>
                <c:pt idx="5">
                  <c:v>30</c:v>
                </c:pt>
                <c:pt idx="6">
                  <c:v>100</c:v>
                </c:pt>
                <c:pt idx="7">
                  <c:v>300</c:v>
                </c:pt>
              </c:numCache>
            </c:numRef>
          </c:cat>
          <c:val>
            <c:numRef>
              <c:f>忽略常数!$B$2:$B$9</c:f>
              <c:numCache>
                <c:formatCode>General</c:formatCode>
                <c:ptCount val="8"/>
                <c:pt idx="0">
                  <c:v>22</c:v>
                </c:pt>
                <c:pt idx="1">
                  <c:v>24</c:v>
                </c:pt>
                <c:pt idx="2">
                  <c:v>30</c:v>
                </c:pt>
                <c:pt idx="3">
                  <c:v>36</c:v>
                </c:pt>
                <c:pt idx="4">
                  <c:v>50</c:v>
                </c:pt>
                <c:pt idx="5">
                  <c:v>80</c:v>
                </c:pt>
                <c:pt idx="6">
                  <c:v>220</c:v>
                </c:pt>
                <c:pt idx="7">
                  <c:v>620</c:v>
                </c:pt>
              </c:numCache>
            </c:numRef>
          </c:val>
          <c:smooth val="0"/>
        </c:ser>
        <c:ser>
          <c:idx val="1"/>
          <c:order val="1"/>
          <c:tx>
            <c:strRef>
              <c:f>忽略常数!$C$1</c:f>
              <c:strCache>
                <c:ptCount val="1"/>
                <c:pt idx="0">
                  <c:v>2n</c:v>
                </c:pt>
              </c:strCache>
            </c:strRef>
          </c:tx>
          <c:spPr>
            <a:ln w="28575" cap="rnd" cmpd="sng" algn="ctr">
              <a:solidFill>
                <a:schemeClr val="accent2"/>
              </a:solidFill>
              <a:prstDash val="solid"/>
              <a:round/>
            </a:ln>
            <a:effectLst/>
          </c:spPr>
          <c:marker>
            <c:symbol val="none"/>
          </c:marker>
          <c:dLbls>
            <c:delete val="1"/>
          </c:dLbls>
          <c:cat>
            <c:numRef>
              <c:f>忽略常数!$A$2:$A$9</c:f>
              <c:numCache>
                <c:formatCode>General</c:formatCode>
                <c:ptCount val="8"/>
                <c:pt idx="0">
                  <c:v>1</c:v>
                </c:pt>
                <c:pt idx="1">
                  <c:v>2</c:v>
                </c:pt>
                <c:pt idx="2">
                  <c:v>5</c:v>
                </c:pt>
                <c:pt idx="3">
                  <c:v>8</c:v>
                </c:pt>
                <c:pt idx="4">
                  <c:v>15</c:v>
                </c:pt>
                <c:pt idx="5">
                  <c:v>30</c:v>
                </c:pt>
                <c:pt idx="6">
                  <c:v>100</c:v>
                </c:pt>
                <c:pt idx="7">
                  <c:v>300</c:v>
                </c:pt>
              </c:numCache>
            </c:numRef>
          </c:cat>
          <c:val>
            <c:numRef>
              <c:f>忽略常数!$C$2:$C$9</c:f>
              <c:numCache>
                <c:formatCode>General</c:formatCode>
                <c:ptCount val="8"/>
                <c:pt idx="0">
                  <c:v>2</c:v>
                </c:pt>
                <c:pt idx="1">
                  <c:v>4</c:v>
                </c:pt>
                <c:pt idx="2">
                  <c:v>10</c:v>
                </c:pt>
                <c:pt idx="3">
                  <c:v>16</c:v>
                </c:pt>
                <c:pt idx="4">
                  <c:v>30</c:v>
                </c:pt>
                <c:pt idx="5">
                  <c:v>60</c:v>
                </c:pt>
                <c:pt idx="6">
                  <c:v>200</c:v>
                </c:pt>
                <c:pt idx="7">
                  <c:v>600</c:v>
                </c:pt>
              </c:numCache>
            </c:numRef>
          </c:val>
          <c:smooth val="0"/>
        </c:ser>
        <c:ser>
          <c:idx val="2"/>
          <c:order val="2"/>
          <c:tx>
            <c:strRef>
              <c:f>忽略常数!$D$1</c:f>
              <c:strCache>
                <c:ptCount val="1"/>
                <c:pt idx="0">
                  <c:v>3n+10</c:v>
                </c:pt>
              </c:strCache>
            </c:strRef>
          </c:tx>
          <c:spPr>
            <a:ln w="28575" cap="rnd" cmpd="sng" algn="ctr">
              <a:solidFill>
                <a:schemeClr val="accent3"/>
              </a:solidFill>
              <a:prstDash val="solid"/>
              <a:round/>
            </a:ln>
            <a:effectLst/>
          </c:spPr>
          <c:marker>
            <c:symbol val="none"/>
          </c:marker>
          <c:dLbls>
            <c:delete val="1"/>
          </c:dLbls>
          <c:cat>
            <c:numRef>
              <c:f>忽略常数!$A$2:$A$9</c:f>
              <c:numCache>
                <c:formatCode>General</c:formatCode>
                <c:ptCount val="8"/>
                <c:pt idx="0">
                  <c:v>1</c:v>
                </c:pt>
                <c:pt idx="1">
                  <c:v>2</c:v>
                </c:pt>
                <c:pt idx="2">
                  <c:v>5</c:v>
                </c:pt>
                <c:pt idx="3">
                  <c:v>8</c:v>
                </c:pt>
                <c:pt idx="4">
                  <c:v>15</c:v>
                </c:pt>
                <c:pt idx="5">
                  <c:v>30</c:v>
                </c:pt>
                <c:pt idx="6">
                  <c:v>100</c:v>
                </c:pt>
                <c:pt idx="7">
                  <c:v>300</c:v>
                </c:pt>
              </c:numCache>
            </c:numRef>
          </c:cat>
          <c:val>
            <c:numRef>
              <c:f>忽略常数!$D$2:$D$9</c:f>
              <c:numCache>
                <c:formatCode>General</c:formatCode>
                <c:ptCount val="8"/>
                <c:pt idx="0">
                  <c:v>13</c:v>
                </c:pt>
                <c:pt idx="1">
                  <c:v>16</c:v>
                </c:pt>
                <c:pt idx="2">
                  <c:v>25</c:v>
                </c:pt>
                <c:pt idx="3">
                  <c:v>34</c:v>
                </c:pt>
                <c:pt idx="4">
                  <c:v>55</c:v>
                </c:pt>
                <c:pt idx="5">
                  <c:v>100</c:v>
                </c:pt>
                <c:pt idx="6">
                  <c:v>310</c:v>
                </c:pt>
                <c:pt idx="7">
                  <c:v>910</c:v>
                </c:pt>
              </c:numCache>
            </c:numRef>
          </c:val>
          <c:smooth val="0"/>
        </c:ser>
        <c:ser>
          <c:idx val="3"/>
          <c:order val="3"/>
          <c:tx>
            <c:strRef>
              <c:f>忽略常数!$E$1</c:f>
              <c:strCache>
                <c:ptCount val="1"/>
                <c:pt idx="0">
                  <c:v>3n</c:v>
                </c:pt>
              </c:strCache>
            </c:strRef>
          </c:tx>
          <c:spPr>
            <a:ln w="28575" cap="rnd" cmpd="sng" algn="ctr">
              <a:solidFill>
                <a:schemeClr val="accent4"/>
              </a:solidFill>
              <a:prstDash val="solid"/>
              <a:round/>
            </a:ln>
            <a:effectLst/>
          </c:spPr>
          <c:marker>
            <c:symbol val="none"/>
          </c:marker>
          <c:dLbls>
            <c:delete val="1"/>
          </c:dLbls>
          <c:cat>
            <c:numRef>
              <c:f>忽略常数!$A$2:$A$9</c:f>
              <c:numCache>
                <c:formatCode>General</c:formatCode>
                <c:ptCount val="8"/>
                <c:pt idx="0">
                  <c:v>1</c:v>
                </c:pt>
                <c:pt idx="1">
                  <c:v>2</c:v>
                </c:pt>
                <c:pt idx="2">
                  <c:v>5</c:v>
                </c:pt>
                <c:pt idx="3">
                  <c:v>8</c:v>
                </c:pt>
                <c:pt idx="4">
                  <c:v>15</c:v>
                </c:pt>
                <c:pt idx="5">
                  <c:v>30</c:v>
                </c:pt>
                <c:pt idx="6">
                  <c:v>100</c:v>
                </c:pt>
                <c:pt idx="7">
                  <c:v>300</c:v>
                </c:pt>
              </c:numCache>
            </c:numRef>
          </c:cat>
          <c:val>
            <c:numRef>
              <c:f>忽略常数!$E$2:$E$9</c:f>
              <c:numCache>
                <c:formatCode>General</c:formatCode>
                <c:ptCount val="8"/>
                <c:pt idx="0">
                  <c:v>3</c:v>
                </c:pt>
                <c:pt idx="1">
                  <c:v>6</c:v>
                </c:pt>
                <c:pt idx="2">
                  <c:v>15</c:v>
                </c:pt>
                <c:pt idx="3">
                  <c:v>24</c:v>
                </c:pt>
                <c:pt idx="4">
                  <c:v>45</c:v>
                </c:pt>
                <c:pt idx="5">
                  <c:v>90</c:v>
                </c:pt>
                <c:pt idx="6">
                  <c:v>300</c:v>
                </c:pt>
                <c:pt idx="7">
                  <c:v>900</c:v>
                </c:pt>
              </c:numCache>
            </c:numRef>
          </c:val>
          <c:smooth val="0"/>
        </c:ser>
        <c:dLbls>
          <c:showLegendKey val="0"/>
          <c:showVal val="0"/>
          <c:showCatName val="0"/>
          <c:showSerName val="0"/>
          <c:showPercent val="0"/>
          <c:showBubbleSize val="0"/>
        </c:dLbls>
        <c:marker val="0"/>
        <c:smooth val="0"/>
        <c:axId val="205360128"/>
        <c:axId val="205374208"/>
      </c:lineChart>
      <c:catAx>
        <c:axId val="20536012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prstDash val="solid"/>
            <a:round/>
          </a:ln>
          <a:effectLst/>
        </c:spPr>
        <c:txPr>
          <a:bodyPr rot="-6000000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crossAx val="205374208"/>
        <c:crosses val="autoZero"/>
        <c:auto val="1"/>
        <c:lblAlgn val="ctr"/>
        <c:lblOffset val="100"/>
        <c:noMultiLvlLbl val="0"/>
      </c:catAx>
      <c:valAx>
        <c:axId val="205374208"/>
        <c:scaling>
          <c:orientation val="minMax"/>
        </c:scaling>
        <c:delete val="0"/>
        <c:axPos val="l"/>
        <c:majorGridlines>
          <c:spPr>
            <a:ln w="9525" cap="flat" cmpd="sng" algn="ctr">
              <a:solidFill>
                <a:schemeClr val="tx1">
                  <a:lumMod val="15000"/>
                  <a:lumOff val="85000"/>
                </a:schemeClr>
              </a:solidFill>
              <a:prstDash val="solid"/>
              <a:round/>
            </a:ln>
            <a:effectLst/>
          </c:spPr>
        </c:majorGridlines>
        <c:numFmt formatCode="General" sourceLinked="1"/>
        <c:majorTickMark val="none"/>
        <c:minorTickMark val="none"/>
        <c:tickLblPos val="nextTo"/>
        <c:spPr>
          <a:noFill/>
          <a:ln w="9525" cap="flat" cmpd="sng" algn="ctr">
            <a:noFill/>
            <a:prstDash val="solid"/>
            <a:round/>
          </a:ln>
          <a:effectLst/>
        </c:spPr>
        <c:txPr>
          <a:bodyPr rot="-6000000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crossAx val="205360128"/>
        <c:crosses val="autoZero"/>
        <c:crossBetween val="between"/>
      </c:valAx>
      <c:spPr>
        <a:noFill/>
        <a:ln>
          <a:noFill/>
        </a:ln>
        <a:effectLst/>
      </c:spPr>
    </c:plotArea>
    <c:plotVisOnly val="1"/>
    <c:dispBlanksAs val="gap"/>
    <c:showDLblsOverMax val="0"/>
  </c:chart>
  <c:spPr>
    <a:solidFill>
      <a:schemeClr val="bg1"/>
    </a:solidFill>
    <a:ln w="9525" cap="flat" cmpd="sng" algn="ctr">
      <a:solidFill>
        <a:schemeClr val="tx1">
          <a:lumMod val="15000"/>
          <a:lumOff val="85000"/>
        </a:schemeClr>
      </a:solidFill>
      <a:round/>
    </a:ln>
    <a:effectLst/>
  </c:spPr>
  <c:txPr>
    <a:bodyPr/>
    <a:lstStyle/>
    <a:p>
      <a:pPr>
        <a:defRPr lang="zh-CN"/>
      </a:pPr>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400" b="0" i="0" u="none" strike="noStrike" kern="1200" spc="0" baseline="0">
                <a:solidFill>
                  <a:schemeClr val="tx1">
                    <a:lumMod val="65000"/>
                    <a:lumOff val="35000"/>
                  </a:schemeClr>
                </a:solidFill>
                <a:latin typeface="+mn-lt"/>
                <a:ea typeface="+mn-ea"/>
                <a:cs typeface="+mn-cs"/>
              </a:defRPr>
            </a:pPr>
            <a:r>
              <a:rPr lang="en-US" altLang="en-US"/>
              <a:t>低次项可以忽略</a:t>
            </a:r>
            <a:endParaRPr lang="zh-CN" altLang="en-US"/>
          </a:p>
        </c:rich>
      </c:tx>
      <c:layout/>
      <c:overlay val="0"/>
      <c:spPr>
        <a:noFill/>
        <a:ln>
          <a:noFill/>
        </a:ln>
        <a:effectLst/>
      </c:spPr>
    </c:title>
    <c:autoTitleDeleted val="0"/>
    <c:plotArea>
      <c:layout/>
      <c:lineChart>
        <c:grouping val="standard"/>
        <c:varyColors val="0"/>
        <c:ser>
          <c:idx val="0"/>
          <c:order val="0"/>
          <c:tx>
            <c:strRef>
              <c:f>忽略低次项!$B$1</c:f>
              <c:strCache>
                <c:ptCount val="1"/>
                <c:pt idx="0">
                  <c:v>2n^2+3n+10</c:v>
                </c:pt>
              </c:strCache>
            </c:strRef>
          </c:tx>
          <c:spPr>
            <a:ln w="28575" cap="rnd" cmpd="sng" algn="ctr">
              <a:solidFill>
                <a:schemeClr val="accent1"/>
              </a:solidFill>
              <a:prstDash val="solid"/>
              <a:round/>
            </a:ln>
            <a:effectLst/>
          </c:spPr>
          <c:marker>
            <c:symbol val="none"/>
          </c:marker>
          <c:dLbls>
            <c:delete val="1"/>
          </c:dLbls>
          <c:cat>
            <c:numRef>
              <c:f>忽略低次项!$A$2:$A$8</c:f>
              <c:numCache>
                <c:formatCode>General</c:formatCode>
                <c:ptCount val="7"/>
                <c:pt idx="0">
                  <c:v>1</c:v>
                </c:pt>
                <c:pt idx="1">
                  <c:v>2</c:v>
                </c:pt>
                <c:pt idx="2">
                  <c:v>5</c:v>
                </c:pt>
                <c:pt idx="3">
                  <c:v>8</c:v>
                </c:pt>
                <c:pt idx="4">
                  <c:v>15</c:v>
                </c:pt>
                <c:pt idx="5">
                  <c:v>30</c:v>
                </c:pt>
                <c:pt idx="6">
                  <c:v>100</c:v>
                </c:pt>
              </c:numCache>
            </c:numRef>
          </c:cat>
          <c:val>
            <c:numRef>
              <c:f>忽略低次项!$B$2:$B$8</c:f>
              <c:numCache>
                <c:formatCode>General</c:formatCode>
                <c:ptCount val="7"/>
                <c:pt idx="0">
                  <c:v>15</c:v>
                </c:pt>
                <c:pt idx="1">
                  <c:v>24</c:v>
                </c:pt>
                <c:pt idx="2">
                  <c:v>75</c:v>
                </c:pt>
                <c:pt idx="3">
                  <c:v>162</c:v>
                </c:pt>
                <c:pt idx="4">
                  <c:v>505</c:v>
                </c:pt>
                <c:pt idx="5">
                  <c:v>1900</c:v>
                </c:pt>
                <c:pt idx="6">
                  <c:v>20310</c:v>
                </c:pt>
              </c:numCache>
            </c:numRef>
          </c:val>
          <c:smooth val="0"/>
        </c:ser>
        <c:ser>
          <c:idx val="1"/>
          <c:order val="1"/>
          <c:tx>
            <c:strRef>
              <c:f>忽略低次项!$C$1</c:f>
              <c:strCache>
                <c:ptCount val="1"/>
                <c:pt idx="0">
                  <c:v>2n^2</c:v>
                </c:pt>
              </c:strCache>
            </c:strRef>
          </c:tx>
          <c:spPr>
            <a:ln w="28575" cap="rnd" cmpd="sng" algn="ctr">
              <a:solidFill>
                <a:schemeClr val="accent2"/>
              </a:solidFill>
              <a:prstDash val="solid"/>
              <a:round/>
            </a:ln>
            <a:effectLst/>
          </c:spPr>
          <c:marker>
            <c:symbol val="none"/>
          </c:marker>
          <c:dLbls>
            <c:delete val="1"/>
          </c:dLbls>
          <c:cat>
            <c:numRef>
              <c:f>忽略低次项!$A$2:$A$8</c:f>
              <c:numCache>
                <c:formatCode>General</c:formatCode>
                <c:ptCount val="7"/>
                <c:pt idx="0">
                  <c:v>1</c:v>
                </c:pt>
                <c:pt idx="1">
                  <c:v>2</c:v>
                </c:pt>
                <c:pt idx="2">
                  <c:v>5</c:v>
                </c:pt>
                <c:pt idx="3">
                  <c:v>8</c:v>
                </c:pt>
                <c:pt idx="4">
                  <c:v>15</c:v>
                </c:pt>
                <c:pt idx="5">
                  <c:v>30</c:v>
                </c:pt>
                <c:pt idx="6">
                  <c:v>100</c:v>
                </c:pt>
              </c:numCache>
            </c:numRef>
          </c:cat>
          <c:val>
            <c:numRef>
              <c:f>忽略低次项!$C$2:$C$8</c:f>
              <c:numCache>
                <c:formatCode>General</c:formatCode>
                <c:ptCount val="7"/>
                <c:pt idx="0">
                  <c:v>2</c:v>
                </c:pt>
                <c:pt idx="1">
                  <c:v>8</c:v>
                </c:pt>
                <c:pt idx="2">
                  <c:v>50</c:v>
                </c:pt>
                <c:pt idx="3">
                  <c:v>128</c:v>
                </c:pt>
                <c:pt idx="4">
                  <c:v>450</c:v>
                </c:pt>
                <c:pt idx="5">
                  <c:v>1800</c:v>
                </c:pt>
                <c:pt idx="6">
                  <c:v>20000</c:v>
                </c:pt>
              </c:numCache>
            </c:numRef>
          </c:val>
          <c:smooth val="0"/>
        </c:ser>
        <c:ser>
          <c:idx val="2"/>
          <c:order val="2"/>
          <c:tx>
            <c:strRef>
              <c:f>忽略低次项!$D$1</c:f>
              <c:strCache>
                <c:ptCount val="1"/>
                <c:pt idx="0">
                  <c:v>n^2+5n+20</c:v>
                </c:pt>
              </c:strCache>
            </c:strRef>
          </c:tx>
          <c:spPr>
            <a:ln w="28575" cap="rnd" cmpd="sng" algn="ctr">
              <a:solidFill>
                <a:schemeClr val="accent3"/>
              </a:solidFill>
              <a:prstDash val="solid"/>
              <a:round/>
            </a:ln>
            <a:effectLst/>
          </c:spPr>
          <c:marker>
            <c:symbol val="none"/>
          </c:marker>
          <c:dLbls>
            <c:delete val="1"/>
          </c:dLbls>
          <c:cat>
            <c:numRef>
              <c:f>忽略低次项!$A$2:$A$8</c:f>
              <c:numCache>
                <c:formatCode>General</c:formatCode>
                <c:ptCount val="7"/>
                <c:pt idx="0">
                  <c:v>1</c:v>
                </c:pt>
                <c:pt idx="1">
                  <c:v>2</c:v>
                </c:pt>
                <c:pt idx="2">
                  <c:v>5</c:v>
                </c:pt>
                <c:pt idx="3">
                  <c:v>8</c:v>
                </c:pt>
                <c:pt idx="4">
                  <c:v>15</c:v>
                </c:pt>
                <c:pt idx="5">
                  <c:v>30</c:v>
                </c:pt>
                <c:pt idx="6">
                  <c:v>100</c:v>
                </c:pt>
              </c:numCache>
            </c:numRef>
          </c:cat>
          <c:val>
            <c:numRef>
              <c:f>忽略低次项!$D$2:$D$8</c:f>
              <c:numCache>
                <c:formatCode>General</c:formatCode>
                <c:ptCount val="7"/>
                <c:pt idx="0">
                  <c:v>26</c:v>
                </c:pt>
                <c:pt idx="1">
                  <c:v>34</c:v>
                </c:pt>
                <c:pt idx="2">
                  <c:v>70</c:v>
                </c:pt>
                <c:pt idx="3">
                  <c:v>124</c:v>
                </c:pt>
                <c:pt idx="4">
                  <c:v>320</c:v>
                </c:pt>
                <c:pt idx="5">
                  <c:v>1070</c:v>
                </c:pt>
                <c:pt idx="6">
                  <c:v>10520</c:v>
                </c:pt>
              </c:numCache>
            </c:numRef>
          </c:val>
          <c:smooth val="0"/>
        </c:ser>
        <c:ser>
          <c:idx val="3"/>
          <c:order val="3"/>
          <c:tx>
            <c:strRef>
              <c:f>忽略低次项!$E$1</c:f>
              <c:strCache>
                <c:ptCount val="1"/>
                <c:pt idx="0">
                  <c:v>n^2</c:v>
                </c:pt>
              </c:strCache>
            </c:strRef>
          </c:tx>
          <c:spPr>
            <a:ln w="28575" cap="rnd" cmpd="sng" algn="ctr">
              <a:solidFill>
                <a:schemeClr val="accent4"/>
              </a:solidFill>
              <a:prstDash val="solid"/>
              <a:round/>
            </a:ln>
            <a:effectLst/>
          </c:spPr>
          <c:marker>
            <c:symbol val="none"/>
          </c:marker>
          <c:dLbls>
            <c:delete val="1"/>
          </c:dLbls>
          <c:cat>
            <c:numRef>
              <c:f>忽略低次项!$A$2:$A$8</c:f>
              <c:numCache>
                <c:formatCode>General</c:formatCode>
                <c:ptCount val="7"/>
                <c:pt idx="0">
                  <c:v>1</c:v>
                </c:pt>
                <c:pt idx="1">
                  <c:v>2</c:v>
                </c:pt>
                <c:pt idx="2">
                  <c:v>5</c:v>
                </c:pt>
                <c:pt idx="3">
                  <c:v>8</c:v>
                </c:pt>
                <c:pt idx="4">
                  <c:v>15</c:v>
                </c:pt>
                <c:pt idx="5">
                  <c:v>30</c:v>
                </c:pt>
                <c:pt idx="6">
                  <c:v>100</c:v>
                </c:pt>
              </c:numCache>
            </c:numRef>
          </c:cat>
          <c:val>
            <c:numRef>
              <c:f>忽略低次项!$E$2:$E$8</c:f>
              <c:numCache>
                <c:formatCode>General</c:formatCode>
                <c:ptCount val="7"/>
                <c:pt idx="0">
                  <c:v>1</c:v>
                </c:pt>
                <c:pt idx="1">
                  <c:v>4</c:v>
                </c:pt>
                <c:pt idx="2">
                  <c:v>25</c:v>
                </c:pt>
                <c:pt idx="3">
                  <c:v>64</c:v>
                </c:pt>
                <c:pt idx="4">
                  <c:v>225</c:v>
                </c:pt>
                <c:pt idx="5">
                  <c:v>900</c:v>
                </c:pt>
                <c:pt idx="6">
                  <c:v>10000</c:v>
                </c:pt>
              </c:numCache>
            </c:numRef>
          </c:val>
          <c:smooth val="0"/>
        </c:ser>
        <c:dLbls>
          <c:showLegendKey val="0"/>
          <c:showVal val="0"/>
          <c:showCatName val="0"/>
          <c:showSerName val="0"/>
          <c:showPercent val="0"/>
          <c:showBubbleSize val="0"/>
        </c:dLbls>
        <c:marker val="0"/>
        <c:smooth val="0"/>
        <c:axId val="205100160"/>
        <c:axId val="205101696"/>
      </c:lineChart>
      <c:catAx>
        <c:axId val="20510016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prstDash val="solid"/>
            <a:round/>
          </a:ln>
          <a:effectLst/>
        </c:spPr>
        <c:txPr>
          <a:bodyPr rot="-6000000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crossAx val="205101696"/>
        <c:crosses val="autoZero"/>
        <c:auto val="1"/>
        <c:lblAlgn val="ctr"/>
        <c:lblOffset val="100"/>
        <c:noMultiLvlLbl val="0"/>
      </c:catAx>
      <c:valAx>
        <c:axId val="205101696"/>
        <c:scaling>
          <c:orientation val="minMax"/>
        </c:scaling>
        <c:delete val="0"/>
        <c:axPos val="l"/>
        <c:majorGridlines>
          <c:spPr>
            <a:ln w="9525" cap="flat" cmpd="sng" algn="ctr">
              <a:solidFill>
                <a:schemeClr val="tx1">
                  <a:lumMod val="15000"/>
                  <a:lumOff val="85000"/>
                </a:schemeClr>
              </a:solidFill>
              <a:prstDash val="solid"/>
              <a:round/>
            </a:ln>
            <a:effectLst/>
          </c:spPr>
        </c:majorGridlines>
        <c:numFmt formatCode="General" sourceLinked="1"/>
        <c:majorTickMark val="none"/>
        <c:minorTickMark val="none"/>
        <c:tickLblPos val="nextTo"/>
        <c:spPr>
          <a:noFill/>
          <a:ln w="9525" cap="flat" cmpd="sng" algn="ctr">
            <a:noFill/>
            <a:prstDash val="solid"/>
            <a:round/>
          </a:ln>
          <a:effectLst/>
        </c:spPr>
        <c:txPr>
          <a:bodyPr rot="-6000000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crossAx val="205100160"/>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legend>
    <c:plotVisOnly val="1"/>
    <c:dispBlanksAs val="gap"/>
    <c:showDLblsOverMax val="0"/>
  </c:chart>
  <c:spPr>
    <a:solidFill>
      <a:schemeClr val="bg1"/>
    </a:solidFill>
    <a:ln w="9525" cap="flat" cmpd="sng" algn="ctr">
      <a:solidFill>
        <a:schemeClr val="tx1">
          <a:lumMod val="15000"/>
          <a:lumOff val="85000"/>
        </a:schemeClr>
      </a:solidFill>
      <a:round/>
    </a:ln>
    <a:effectLst/>
  </c:spPr>
  <c:txPr>
    <a:bodyPr/>
    <a:lstStyle/>
    <a:p>
      <a:pPr>
        <a:defRPr lang="zh-CN"/>
      </a:pPr>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400" b="0" i="0" u="none" strike="noStrike" kern="1200" spc="0" baseline="0">
                <a:solidFill>
                  <a:schemeClr val="tx1">
                    <a:lumMod val="65000"/>
                    <a:lumOff val="35000"/>
                  </a:schemeClr>
                </a:solidFill>
                <a:latin typeface="+mn-lt"/>
                <a:ea typeface="+mn-ea"/>
                <a:cs typeface="+mn-cs"/>
              </a:defRPr>
            </a:pPr>
            <a:r>
              <a:rPr lang="en-US" altLang="en-US"/>
              <a:t>系数可以忽略</a:t>
            </a:r>
            <a:endParaRPr lang="zh-CN" altLang="en-US"/>
          </a:p>
        </c:rich>
      </c:tx>
      <c:layout/>
      <c:overlay val="0"/>
      <c:spPr>
        <a:noFill/>
        <a:ln>
          <a:noFill/>
        </a:ln>
        <a:effectLst/>
      </c:spPr>
    </c:title>
    <c:autoTitleDeleted val="0"/>
    <c:plotArea>
      <c:layout/>
      <c:lineChart>
        <c:grouping val="standard"/>
        <c:varyColors val="0"/>
        <c:ser>
          <c:idx val="0"/>
          <c:order val="0"/>
          <c:tx>
            <c:strRef>
              <c:f>忽略系数!$B$1</c:f>
              <c:strCache>
                <c:ptCount val="1"/>
                <c:pt idx="0">
                  <c:v>3n^2+2n</c:v>
                </c:pt>
              </c:strCache>
            </c:strRef>
          </c:tx>
          <c:spPr>
            <a:ln w="28575" cap="rnd" cmpd="sng" algn="ctr">
              <a:solidFill>
                <a:schemeClr val="accent1"/>
              </a:solidFill>
              <a:prstDash val="solid"/>
              <a:round/>
            </a:ln>
            <a:effectLst/>
          </c:spPr>
          <c:marker>
            <c:symbol val="none"/>
          </c:marker>
          <c:dLbls>
            <c:delete val="1"/>
          </c:dLbls>
          <c:cat>
            <c:numRef>
              <c:f>忽略系数!$A$2:$A$8</c:f>
              <c:numCache>
                <c:formatCode>General</c:formatCode>
                <c:ptCount val="7"/>
                <c:pt idx="0">
                  <c:v>1</c:v>
                </c:pt>
                <c:pt idx="1">
                  <c:v>2</c:v>
                </c:pt>
                <c:pt idx="2">
                  <c:v>5</c:v>
                </c:pt>
                <c:pt idx="3">
                  <c:v>8</c:v>
                </c:pt>
                <c:pt idx="4">
                  <c:v>15</c:v>
                </c:pt>
                <c:pt idx="5">
                  <c:v>30</c:v>
                </c:pt>
                <c:pt idx="6">
                  <c:v>100</c:v>
                </c:pt>
              </c:numCache>
            </c:numRef>
          </c:cat>
          <c:val>
            <c:numRef>
              <c:f>忽略系数!$B$2:$B$8</c:f>
              <c:numCache>
                <c:formatCode>General</c:formatCode>
                <c:ptCount val="7"/>
                <c:pt idx="0">
                  <c:v>5</c:v>
                </c:pt>
                <c:pt idx="1">
                  <c:v>16</c:v>
                </c:pt>
                <c:pt idx="2">
                  <c:v>85</c:v>
                </c:pt>
                <c:pt idx="3">
                  <c:v>208</c:v>
                </c:pt>
                <c:pt idx="4">
                  <c:v>705</c:v>
                </c:pt>
                <c:pt idx="5">
                  <c:v>2760</c:v>
                </c:pt>
                <c:pt idx="6">
                  <c:v>30200</c:v>
                </c:pt>
              </c:numCache>
            </c:numRef>
          </c:val>
          <c:smooth val="0"/>
        </c:ser>
        <c:ser>
          <c:idx val="1"/>
          <c:order val="1"/>
          <c:tx>
            <c:strRef>
              <c:f>忽略系数!$C$1</c:f>
              <c:strCache>
                <c:ptCount val="1"/>
                <c:pt idx="0">
                  <c:v>5n^2+7n</c:v>
                </c:pt>
              </c:strCache>
            </c:strRef>
          </c:tx>
          <c:spPr>
            <a:ln w="28575" cap="rnd" cmpd="sng" algn="ctr">
              <a:solidFill>
                <a:schemeClr val="accent2"/>
              </a:solidFill>
              <a:prstDash val="solid"/>
              <a:round/>
            </a:ln>
            <a:effectLst/>
          </c:spPr>
          <c:marker>
            <c:symbol val="none"/>
          </c:marker>
          <c:dLbls>
            <c:delete val="1"/>
          </c:dLbls>
          <c:cat>
            <c:numRef>
              <c:f>忽略系数!$A$2:$A$8</c:f>
              <c:numCache>
                <c:formatCode>General</c:formatCode>
                <c:ptCount val="7"/>
                <c:pt idx="0">
                  <c:v>1</c:v>
                </c:pt>
                <c:pt idx="1">
                  <c:v>2</c:v>
                </c:pt>
                <c:pt idx="2">
                  <c:v>5</c:v>
                </c:pt>
                <c:pt idx="3">
                  <c:v>8</c:v>
                </c:pt>
                <c:pt idx="4">
                  <c:v>15</c:v>
                </c:pt>
                <c:pt idx="5">
                  <c:v>30</c:v>
                </c:pt>
                <c:pt idx="6">
                  <c:v>100</c:v>
                </c:pt>
              </c:numCache>
            </c:numRef>
          </c:cat>
          <c:val>
            <c:numRef>
              <c:f>忽略系数!$C$2:$C$8</c:f>
              <c:numCache>
                <c:formatCode>General</c:formatCode>
                <c:ptCount val="7"/>
                <c:pt idx="0">
                  <c:v>12</c:v>
                </c:pt>
                <c:pt idx="1">
                  <c:v>34</c:v>
                </c:pt>
                <c:pt idx="2">
                  <c:v>160</c:v>
                </c:pt>
                <c:pt idx="3">
                  <c:v>376</c:v>
                </c:pt>
                <c:pt idx="4">
                  <c:v>1230</c:v>
                </c:pt>
                <c:pt idx="5">
                  <c:v>4710</c:v>
                </c:pt>
                <c:pt idx="6">
                  <c:v>50700</c:v>
                </c:pt>
              </c:numCache>
            </c:numRef>
          </c:val>
          <c:smooth val="0"/>
        </c:ser>
        <c:ser>
          <c:idx val="2"/>
          <c:order val="2"/>
          <c:tx>
            <c:strRef>
              <c:f>忽略系数!$D$1</c:f>
              <c:strCache>
                <c:ptCount val="1"/>
                <c:pt idx="0">
                  <c:v>n^3+5n</c:v>
                </c:pt>
              </c:strCache>
            </c:strRef>
          </c:tx>
          <c:spPr>
            <a:ln w="28575" cap="rnd" cmpd="sng" algn="ctr">
              <a:solidFill>
                <a:schemeClr val="accent3"/>
              </a:solidFill>
              <a:prstDash val="solid"/>
              <a:round/>
            </a:ln>
            <a:effectLst/>
          </c:spPr>
          <c:marker>
            <c:symbol val="none"/>
          </c:marker>
          <c:dLbls>
            <c:delete val="1"/>
          </c:dLbls>
          <c:cat>
            <c:numRef>
              <c:f>忽略系数!$A$2:$A$8</c:f>
              <c:numCache>
                <c:formatCode>General</c:formatCode>
                <c:ptCount val="7"/>
                <c:pt idx="0">
                  <c:v>1</c:v>
                </c:pt>
                <c:pt idx="1">
                  <c:v>2</c:v>
                </c:pt>
                <c:pt idx="2">
                  <c:v>5</c:v>
                </c:pt>
                <c:pt idx="3">
                  <c:v>8</c:v>
                </c:pt>
                <c:pt idx="4">
                  <c:v>15</c:v>
                </c:pt>
                <c:pt idx="5">
                  <c:v>30</c:v>
                </c:pt>
                <c:pt idx="6">
                  <c:v>100</c:v>
                </c:pt>
              </c:numCache>
            </c:numRef>
          </c:cat>
          <c:val>
            <c:numRef>
              <c:f>忽略系数!$D$2:$D$8</c:f>
              <c:numCache>
                <c:formatCode>General</c:formatCode>
                <c:ptCount val="7"/>
                <c:pt idx="0">
                  <c:v>6</c:v>
                </c:pt>
                <c:pt idx="1">
                  <c:v>18</c:v>
                </c:pt>
                <c:pt idx="2">
                  <c:v>150</c:v>
                </c:pt>
                <c:pt idx="3">
                  <c:v>552</c:v>
                </c:pt>
                <c:pt idx="4">
                  <c:v>3450</c:v>
                </c:pt>
                <c:pt idx="5">
                  <c:v>27150</c:v>
                </c:pt>
                <c:pt idx="6">
                  <c:v>1000500</c:v>
                </c:pt>
              </c:numCache>
            </c:numRef>
          </c:val>
          <c:smooth val="0"/>
        </c:ser>
        <c:ser>
          <c:idx val="3"/>
          <c:order val="3"/>
          <c:tx>
            <c:strRef>
              <c:f>忽略系数!$E$1</c:f>
              <c:strCache>
                <c:ptCount val="1"/>
                <c:pt idx="0">
                  <c:v>6n^3+4n</c:v>
                </c:pt>
              </c:strCache>
            </c:strRef>
          </c:tx>
          <c:spPr>
            <a:ln w="28575" cap="rnd" cmpd="sng" algn="ctr">
              <a:solidFill>
                <a:schemeClr val="accent4"/>
              </a:solidFill>
              <a:prstDash val="solid"/>
              <a:round/>
            </a:ln>
            <a:effectLst/>
          </c:spPr>
          <c:marker>
            <c:symbol val="none"/>
          </c:marker>
          <c:dLbls>
            <c:delete val="1"/>
          </c:dLbls>
          <c:cat>
            <c:numRef>
              <c:f>忽略系数!$A$2:$A$8</c:f>
              <c:numCache>
                <c:formatCode>General</c:formatCode>
                <c:ptCount val="7"/>
                <c:pt idx="0">
                  <c:v>1</c:v>
                </c:pt>
                <c:pt idx="1">
                  <c:v>2</c:v>
                </c:pt>
                <c:pt idx="2">
                  <c:v>5</c:v>
                </c:pt>
                <c:pt idx="3">
                  <c:v>8</c:v>
                </c:pt>
                <c:pt idx="4">
                  <c:v>15</c:v>
                </c:pt>
                <c:pt idx="5">
                  <c:v>30</c:v>
                </c:pt>
                <c:pt idx="6">
                  <c:v>100</c:v>
                </c:pt>
              </c:numCache>
            </c:numRef>
          </c:cat>
          <c:val>
            <c:numRef>
              <c:f>忽略系数!$E$2:$E$8</c:f>
              <c:numCache>
                <c:formatCode>General</c:formatCode>
                <c:ptCount val="7"/>
                <c:pt idx="0">
                  <c:v>10</c:v>
                </c:pt>
                <c:pt idx="1">
                  <c:v>56</c:v>
                </c:pt>
                <c:pt idx="2">
                  <c:v>770</c:v>
                </c:pt>
                <c:pt idx="3">
                  <c:v>3104</c:v>
                </c:pt>
                <c:pt idx="4">
                  <c:v>20310</c:v>
                </c:pt>
                <c:pt idx="5">
                  <c:v>162120</c:v>
                </c:pt>
                <c:pt idx="6">
                  <c:v>6000400</c:v>
                </c:pt>
              </c:numCache>
            </c:numRef>
          </c:val>
          <c:smooth val="0"/>
        </c:ser>
        <c:dLbls>
          <c:showLegendKey val="0"/>
          <c:showVal val="0"/>
          <c:showCatName val="0"/>
          <c:showSerName val="0"/>
          <c:showPercent val="0"/>
          <c:showBubbleSize val="0"/>
        </c:dLbls>
        <c:marker val="0"/>
        <c:smooth val="0"/>
        <c:axId val="205665792"/>
        <c:axId val="205667328"/>
      </c:lineChart>
      <c:catAx>
        <c:axId val="2056657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prstDash val="solid"/>
            <a:round/>
          </a:ln>
          <a:effectLst/>
        </c:spPr>
        <c:txPr>
          <a:bodyPr rot="-6000000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crossAx val="205667328"/>
        <c:crosses val="autoZero"/>
        <c:auto val="1"/>
        <c:lblAlgn val="ctr"/>
        <c:lblOffset val="100"/>
        <c:noMultiLvlLbl val="0"/>
      </c:catAx>
      <c:valAx>
        <c:axId val="205667328"/>
        <c:scaling>
          <c:orientation val="minMax"/>
        </c:scaling>
        <c:delete val="0"/>
        <c:axPos val="l"/>
        <c:majorGridlines>
          <c:spPr>
            <a:ln w="9525" cap="flat" cmpd="sng" algn="ctr">
              <a:solidFill>
                <a:schemeClr val="tx1">
                  <a:lumMod val="15000"/>
                  <a:lumOff val="85000"/>
                </a:schemeClr>
              </a:solidFill>
              <a:prstDash val="solid"/>
              <a:round/>
            </a:ln>
            <a:effectLst/>
          </c:spPr>
        </c:majorGridlines>
        <c:numFmt formatCode="General" sourceLinked="1"/>
        <c:majorTickMark val="none"/>
        <c:minorTickMark val="none"/>
        <c:tickLblPos val="nextTo"/>
        <c:spPr>
          <a:noFill/>
          <a:ln w="9525" cap="flat" cmpd="sng" algn="ctr">
            <a:noFill/>
            <a:prstDash val="solid"/>
            <a:round/>
          </a:ln>
          <a:effectLst/>
        </c:spPr>
        <c:txPr>
          <a:bodyPr rot="-6000000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crossAx val="205665792"/>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legend>
    <c:plotVisOnly val="1"/>
    <c:dispBlanksAs val="gap"/>
    <c:showDLblsOverMax val="0"/>
  </c:chart>
  <c:spPr>
    <a:solidFill>
      <a:schemeClr val="bg1"/>
    </a:solidFill>
    <a:ln w="9525" cap="flat" cmpd="sng" algn="ctr">
      <a:solidFill>
        <a:schemeClr val="tx1">
          <a:lumMod val="15000"/>
          <a:lumOff val="85000"/>
        </a:schemeClr>
      </a:solidFill>
      <a:round/>
    </a:ln>
    <a:effectLst/>
  </c:spPr>
  <c:txPr>
    <a:bodyPr/>
    <a:lstStyle/>
    <a:p>
      <a:pPr>
        <a:defRPr lang="zh-CN"/>
      </a:pPr>
    </a:p>
  </c:txPr>
  <c:externalData r:id="rId1">
    <c:autoUpdate val="0"/>
  </c:externalData>
</c:chartSpace>
</file>

<file path=ppt/drawings/_rels/vmlDrawing1.vml.rels><?xml version="1.0" encoding="UTF-8" standalone="yes"?>
<Relationships xmlns="http://schemas.openxmlformats.org/package/2006/relationships"><Relationship Id="rId2" Type="http://schemas.openxmlformats.org/officeDocument/2006/relationships/image" Target="../media/image5.wmf"/><Relationship Id="rId1" Type="http://schemas.openxmlformats.org/officeDocument/2006/relationships/image" Target="../media/image4.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40.wmf"/></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44.wmf"/><Relationship Id="rId1" Type="http://schemas.openxmlformats.org/officeDocument/2006/relationships/image" Target="../media/image43.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46.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48.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50.w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53.w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59.w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60.w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62.w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66.wmf"/></Relationships>
</file>

<file path=ppt/drawings/_rels/vmlDrawing2.vml.rels><?xml version="1.0" encoding="UTF-8" standalone="yes"?>
<Relationships xmlns="http://schemas.openxmlformats.org/package/2006/relationships"><Relationship Id="rId4" Type="http://schemas.openxmlformats.org/officeDocument/2006/relationships/image" Target="../media/image10.wmf"/><Relationship Id="rId3" Type="http://schemas.openxmlformats.org/officeDocument/2006/relationships/image" Target="../media/image8.wmf"/><Relationship Id="rId2" Type="http://schemas.openxmlformats.org/officeDocument/2006/relationships/image" Target="../media/image7.wmf"/><Relationship Id="rId1" Type="http://schemas.openxmlformats.org/officeDocument/2006/relationships/image" Target="../media/image6.w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67.w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70.w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74.w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78.w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82.w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83.w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87.w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90.w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91.w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92.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2.w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103.w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105.w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109.wmf"/></Relationships>
</file>

<file path=ppt/drawings/_rels/vmlDrawing33.vml.rels><?xml version="1.0" encoding="UTF-8" standalone="yes"?>
<Relationships xmlns="http://schemas.openxmlformats.org/package/2006/relationships"><Relationship Id="rId1" Type="http://schemas.openxmlformats.org/officeDocument/2006/relationships/image" Target="../media/image111.wmf"/></Relationships>
</file>

<file path=ppt/drawings/_rels/vmlDrawing34.vml.rels><?xml version="1.0" encoding="UTF-8" standalone="yes"?>
<Relationships xmlns="http://schemas.openxmlformats.org/package/2006/relationships"><Relationship Id="rId1" Type="http://schemas.openxmlformats.org/officeDocument/2006/relationships/image" Target="../media/image120.wmf"/></Relationships>
</file>

<file path=ppt/drawings/_rels/vmlDrawing35.vml.rels><?xml version="1.0" encoding="UTF-8" standalone="yes"?>
<Relationships xmlns="http://schemas.openxmlformats.org/package/2006/relationships"><Relationship Id="rId1" Type="http://schemas.openxmlformats.org/officeDocument/2006/relationships/image" Target="../media/image123.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9.w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27.wmf"/><Relationship Id="rId1" Type="http://schemas.openxmlformats.org/officeDocument/2006/relationships/image" Target="../media/image26.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30.wmf"/><Relationship Id="rId1" Type="http://schemas.openxmlformats.org/officeDocument/2006/relationships/image" Target="../media/image29.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32.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36.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38.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27C71FD-8420-4899-BF84-E316838BC28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B3A80C2-015F-4620-ABCB-A0B36952A559}"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8485306-80E6-4960-AFD0-CFA0BBF19A9D}" type="datetimeFigureOut">
              <a:rPr lang="zh-CN" altLang="en-US" smtClean="0"/>
            </a:fld>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0640B4E-3909-4A33-A460-3E537D343403}"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0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0.xml"/></Relationships>
</file>

<file path=ppt/notesSlides/_rels/notesSlide10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1.xml"/></Relationships>
</file>

<file path=ppt/notesSlides/_rels/notesSlide10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2.xml"/></Relationships>
</file>

<file path=ppt/notesSlides/_rels/notesSlide10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3.xml"/></Relationships>
</file>

<file path=ppt/notesSlides/_rels/notesSlide10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4.xml"/></Relationships>
</file>

<file path=ppt/notesSlides/_rels/notesSlide10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5.xml"/></Relationships>
</file>

<file path=ppt/notesSlides/_rels/notesSlide10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6.xml"/></Relationships>
</file>

<file path=ppt/notesSlides/_rels/notesSlide10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7.xml"/></Relationships>
</file>

<file path=ppt/notesSlides/_rels/notesSlide10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8.xml"/></Relationships>
</file>

<file path=ppt/notesSlides/_rels/notesSlide10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9.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0.xml"/></Relationships>
</file>

<file path=ppt/notesSlides/_rels/notesSlide1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1.xml"/></Relationships>
</file>

<file path=ppt/notesSlides/_rels/notesSlide1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2.xml"/></Relationships>
</file>

<file path=ppt/notesSlides/_rels/notesSlide1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3.xml"/></Relationships>
</file>

<file path=ppt/notesSlides/_rels/notesSlide1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4.xml"/></Relationships>
</file>

<file path=ppt/notesSlides/_rels/notesSlide1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5.xml"/></Relationships>
</file>

<file path=ppt/notesSlides/_rels/notesSlide1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6.xml"/></Relationships>
</file>

<file path=ppt/notesSlides/_rels/notesSlide1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7.xml"/></Relationships>
</file>

<file path=ppt/notesSlides/_rels/notesSlide1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8.xml"/></Relationships>
</file>

<file path=ppt/notesSlides/_rels/notesSlide1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9.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0.xml"/></Relationships>
</file>

<file path=ppt/notesSlides/_rels/notesSlide1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1.xml"/></Relationships>
</file>

<file path=ppt/notesSlides/_rels/notesSlide1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2.xml"/></Relationships>
</file>

<file path=ppt/notesSlides/_rels/notesSlide1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3.xml"/></Relationships>
</file>

<file path=ppt/notesSlides/_rels/notesSlide1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4.xml"/></Relationships>
</file>

<file path=ppt/notesSlides/_rels/notesSlide1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5.xml"/></Relationships>
</file>

<file path=ppt/notesSlides/_rels/notesSlide1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6.xml"/></Relationships>
</file>

<file path=ppt/notesSlides/_rels/notesSlide1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7.xml"/></Relationships>
</file>

<file path=ppt/notesSlides/_rels/notesSlide1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8.xml"/></Relationships>
</file>

<file path=ppt/notesSlides/_rels/notesSlide1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9.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0.xml"/></Relationships>
</file>

<file path=ppt/notesSlides/_rels/notesSlide1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1.xml"/></Relationships>
</file>

<file path=ppt/notesSlides/_rels/notesSlide1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2.xml"/></Relationships>
</file>

<file path=ppt/notesSlides/_rels/notesSlide1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3.xml"/></Relationships>
</file>

<file path=ppt/notesSlides/_rels/notesSlide1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4.xml"/></Relationships>
</file>

<file path=ppt/notesSlides/_rels/notesSlide1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5.xml"/></Relationships>
</file>

<file path=ppt/notesSlides/_rels/notesSlide1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6.xml"/></Relationships>
</file>

<file path=ppt/notesSlides/_rels/notesSlide1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7.xml"/></Relationships>
</file>

<file path=ppt/notesSlides/_rels/notesSlide1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8.xml"/></Relationships>
</file>

<file path=ppt/notesSlides/_rels/notesSlide1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9.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0.xml"/></Relationships>
</file>

<file path=ppt/notesSlides/_rels/notesSlide1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1.xml"/></Relationships>
</file>

<file path=ppt/notesSlides/_rels/notesSlide1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2.xml"/></Relationships>
</file>

<file path=ppt/notesSlides/_rels/notesSlide1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3.xml"/></Relationships>
</file>

<file path=ppt/notesSlides/_rels/notesSlide1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4.xml"/></Relationships>
</file>

<file path=ppt/notesSlides/_rels/notesSlide1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5.xml"/></Relationships>
</file>

<file path=ppt/notesSlides/_rels/notesSlide1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6.xml"/></Relationships>
</file>

<file path=ppt/notesSlides/_rels/notesSlide1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7.xml"/></Relationships>
</file>

<file path=ppt/notesSlides/_rels/notesSlide1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8.xml"/></Relationships>
</file>

<file path=ppt/notesSlides/_rels/notesSlide1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9.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0.xml"/></Relationships>
</file>

<file path=ppt/notesSlides/_rels/notesSlide1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1.xml"/></Relationships>
</file>

<file path=ppt/notesSlides/_rels/notesSlide1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2.xml"/></Relationships>
</file>

<file path=ppt/notesSlides/_rels/notesSlide1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3.xml"/></Relationships>
</file>

<file path=ppt/notesSlides/_rels/notesSlide1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4.xml"/></Relationships>
</file>

<file path=ppt/notesSlides/_rels/notesSlide1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5.xml"/></Relationships>
</file>

<file path=ppt/notesSlides/_rels/notesSlide1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6.xml"/></Relationships>
</file>

<file path=ppt/notesSlides/_rels/notesSlide1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7.xml"/></Relationships>
</file>

<file path=ppt/notesSlides/_rels/notesSlide1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8.xml"/></Relationships>
</file>

<file path=ppt/notesSlides/_rels/notesSlide1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9.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0.xml"/></Relationships>
</file>

<file path=ppt/notesSlides/_rels/notesSlide1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1.xml"/></Relationships>
</file>

<file path=ppt/notesSlides/_rels/notesSlide16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2.xml"/></Relationships>
</file>

<file path=ppt/notesSlides/_rels/notesSlide16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3.xml"/></Relationships>
</file>

<file path=ppt/notesSlides/_rels/notesSlide16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4.xml"/></Relationships>
</file>

<file path=ppt/notesSlides/_rels/notesSlide16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5.xml"/></Relationships>
</file>

<file path=ppt/notesSlides/_rels/notesSlide16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6.xml"/></Relationships>
</file>

<file path=ppt/notesSlides/_rels/notesSlide16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7.xml"/></Relationships>
</file>

<file path=ppt/notesSlides/_rels/notesSlide16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8.xml"/></Relationships>
</file>

<file path=ppt/notesSlides/_rels/notesSlide16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9.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7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0.xml"/></Relationships>
</file>

<file path=ppt/notesSlides/_rels/notesSlide17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1.xml"/></Relationships>
</file>

<file path=ppt/notesSlides/_rels/notesSlide17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2.xml"/></Relationships>
</file>

<file path=ppt/notesSlides/_rels/notesSlide17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3.xml"/></Relationships>
</file>

<file path=ppt/notesSlides/_rels/notesSlide17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4.xml"/></Relationships>
</file>

<file path=ppt/notesSlides/_rels/notesSlide17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5.xml"/></Relationships>
</file>

<file path=ppt/notesSlides/_rels/notesSlide17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6.xml"/></Relationships>
</file>

<file path=ppt/notesSlides/_rels/notesSlide17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7.xml"/></Relationships>
</file>

<file path=ppt/notesSlides/_rels/notesSlide17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8.xml"/></Relationships>
</file>

<file path=ppt/notesSlides/_rels/notesSlide17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9.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8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0.xml"/></Relationships>
</file>

<file path=ppt/notesSlides/_rels/notesSlide18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1.xml"/></Relationships>
</file>

<file path=ppt/notesSlides/_rels/notesSlide18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2.xml"/></Relationships>
</file>

<file path=ppt/notesSlides/_rels/notesSlide18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3.xml"/></Relationships>
</file>

<file path=ppt/notesSlides/_rels/notesSlide18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4.xml"/></Relationships>
</file>

<file path=ppt/notesSlides/_rels/notesSlide18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5.xml"/></Relationships>
</file>

<file path=ppt/notesSlides/_rels/notesSlide18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6.xml"/></Relationships>
</file>

<file path=ppt/notesSlides/_rels/notesSlide18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7.xml"/></Relationships>
</file>

<file path=ppt/notesSlides/_rels/notesSlide18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8.xml"/></Relationships>
</file>

<file path=ppt/notesSlides/_rels/notesSlide18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9.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9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0.xml"/></Relationships>
</file>

<file path=ppt/notesSlides/_rels/notesSlide19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1.xml"/></Relationships>
</file>

<file path=ppt/notesSlides/_rels/notesSlide19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2.xml"/></Relationships>
</file>

<file path=ppt/notesSlides/_rels/notesSlide19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3.xml"/></Relationships>
</file>

<file path=ppt/notesSlides/_rels/notesSlide19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4.xml"/></Relationships>
</file>

<file path=ppt/notesSlides/_rels/notesSlide19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5.xml"/></Relationships>
</file>

<file path=ppt/notesSlides/_rels/notesSlide19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6.xml"/></Relationships>
</file>

<file path=ppt/notesSlides/_rels/notesSlide19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7.xml"/></Relationships>
</file>

<file path=ppt/notesSlides/_rels/notesSlide19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8.xml"/></Relationships>
</file>

<file path=ppt/notesSlides/_rels/notesSlide19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0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0.xml"/></Relationships>
</file>

<file path=ppt/notesSlides/_rels/notesSlide20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1.xml"/></Relationships>
</file>

<file path=ppt/notesSlides/_rels/notesSlide20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2.xml"/></Relationships>
</file>

<file path=ppt/notesSlides/_rels/notesSlide20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3.xml"/></Relationships>
</file>

<file path=ppt/notesSlides/_rels/notesSlide20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4.xml"/></Relationships>
</file>

<file path=ppt/notesSlides/_rels/notesSlide20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5.xml"/></Relationships>
</file>

<file path=ppt/notesSlides/_rels/notesSlide20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6.xml"/></Relationships>
</file>

<file path=ppt/notesSlides/_rels/notesSlide20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7.xml"/></Relationships>
</file>

<file path=ppt/notesSlides/_rels/notesSlide20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8.xml"/></Relationships>
</file>

<file path=ppt/notesSlides/_rels/notesSlide20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9.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0.xml"/></Relationships>
</file>

<file path=ppt/notesSlides/_rels/notesSlide2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1.xml"/></Relationships>
</file>

<file path=ppt/notesSlides/_rels/notesSlide2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2.xml"/></Relationships>
</file>

<file path=ppt/notesSlides/_rels/notesSlide2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3.xml"/></Relationships>
</file>

<file path=ppt/notesSlides/_rels/notesSlide2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4.xml"/></Relationships>
</file>

<file path=ppt/notesSlides/_rels/notesSlide2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5.xml"/></Relationships>
</file>

<file path=ppt/notesSlides/_rels/notesSlide2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6.xml"/></Relationships>
</file>

<file path=ppt/notesSlides/_rels/notesSlide2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7.xml"/></Relationships>
</file>

<file path=ppt/notesSlides/_rels/notesSlide2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8.xml"/></Relationships>
</file>

<file path=ppt/notesSlides/_rels/notesSlide2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9.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0.xml"/></Relationships>
</file>

<file path=ppt/notesSlides/_rels/notesSlide2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1.xml"/></Relationships>
</file>

<file path=ppt/notesSlides/_rels/notesSlide2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2.xml"/></Relationships>
</file>

<file path=ppt/notesSlides/_rels/notesSlide2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3.xml"/></Relationships>
</file>

<file path=ppt/notesSlides/_rels/notesSlide2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4.xml"/></Relationships>
</file>

<file path=ppt/notesSlides/_rels/notesSlide2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5.xml"/></Relationships>
</file>

<file path=ppt/notesSlides/_rels/notesSlide2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6.xml"/></Relationships>
</file>

<file path=ppt/notesSlides/_rels/notesSlide2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7.xml"/></Relationships>
</file>

<file path=ppt/notesSlides/_rels/notesSlide2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8.xml"/></Relationships>
</file>

<file path=ppt/notesSlides/_rels/notesSlide2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9.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0.xml"/></Relationships>
</file>

<file path=ppt/notesSlides/_rels/notesSlide2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1.xml"/></Relationships>
</file>

<file path=ppt/notesSlides/_rels/notesSlide2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2.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62.xml.rels><?xml version="1.0" encoding="UTF-8" standalone="yes"?>
<Relationships xmlns="http://schemas.openxmlformats.org/package/2006/relationships"><Relationship Id="rId4" Type="http://schemas.openxmlformats.org/officeDocument/2006/relationships/hyperlink" Target="https://baike.baidu.com/item/%E7%9C%9F%E6%95%B0" TargetMode="External"/><Relationship Id="rId3" Type="http://schemas.openxmlformats.org/officeDocument/2006/relationships/hyperlink" Target="https://baike.baidu.com/item/%E5%BA%95%E6%95%B0" TargetMode="External"/><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63.xml.rels><?xml version="1.0" encoding="UTF-8" standalone="yes"?>
<Relationships xmlns="http://schemas.openxmlformats.org/package/2006/relationships"><Relationship Id="rId4" Type="http://schemas.openxmlformats.org/officeDocument/2006/relationships/hyperlink" Target="https://baike.baidu.com/item/%E7%9C%9F%E6%95%B0" TargetMode="External"/><Relationship Id="rId3" Type="http://schemas.openxmlformats.org/officeDocument/2006/relationships/hyperlink" Target="https://baike.baidu.com/item/%E5%BA%95%E6%95%B0" TargetMode="External"/><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64.xml.rels><?xml version="1.0" encoding="UTF-8" standalone="yes"?>
<Relationships xmlns="http://schemas.openxmlformats.org/package/2006/relationships"><Relationship Id="rId4" Type="http://schemas.openxmlformats.org/officeDocument/2006/relationships/hyperlink" Target="https://baike.baidu.com/item/%E7%9C%9F%E6%95%B0" TargetMode="External"/><Relationship Id="rId3" Type="http://schemas.openxmlformats.org/officeDocument/2006/relationships/hyperlink" Target="https://baike.baidu.com/item/%E5%BA%95%E6%95%B0" TargetMode="External"/><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65.xml.rels><?xml version="1.0" encoding="UTF-8" standalone="yes"?>
<Relationships xmlns="http://schemas.openxmlformats.org/package/2006/relationships"><Relationship Id="rId4" Type="http://schemas.openxmlformats.org/officeDocument/2006/relationships/hyperlink" Target="https://baike.baidu.com/item/%E7%9C%9F%E6%95%B0" TargetMode="External"/><Relationship Id="rId3" Type="http://schemas.openxmlformats.org/officeDocument/2006/relationships/hyperlink" Target="https://baike.baidu.com/item/%E5%BA%95%E6%95%B0" TargetMode="External"/><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66.xml.rels><?xml version="1.0" encoding="UTF-8" standalone="yes"?>
<Relationships xmlns="http://schemas.openxmlformats.org/package/2006/relationships"><Relationship Id="rId4" Type="http://schemas.openxmlformats.org/officeDocument/2006/relationships/hyperlink" Target="https://baike.baidu.com/item/%E7%9C%9F%E6%95%B0" TargetMode="External"/><Relationship Id="rId3" Type="http://schemas.openxmlformats.org/officeDocument/2006/relationships/hyperlink" Target="https://baike.baidu.com/item/%E5%BA%95%E6%95%B0" TargetMode="External"/><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6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6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6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0.xml"/></Relationships>
</file>

<file path=ppt/notesSlides/_rels/notesSlide7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1.xml"/></Relationships>
</file>

<file path=ppt/notesSlides/_rels/notesSlide7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2.xml"/></Relationships>
</file>

<file path=ppt/notesSlides/_rels/notesSlide7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3.xml"/></Relationships>
</file>

<file path=ppt/notesSlides/_rels/notesSlide7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4.xml"/></Relationships>
</file>

<file path=ppt/notesSlides/_rels/notesSlide7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5.xml"/></Relationships>
</file>

<file path=ppt/notesSlides/_rels/notesSlide7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6.xml"/></Relationships>
</file>

<file path=ppt/notesSlides/_rels/notesSlide7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7.xml"/></Relationships>
</file>

<file path=ppt/notesSlides/_rels/notesSlide7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8.xml"/></Relationships>
</file>

<file path=ppt/notesSlides/_rels/notesSlide7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0.xml"/></Relationships>
</file>

<file path=ppt/notesSlides/_rels/notesSlide8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1.xml"/></Relationships>
</file>

<file path=ppt/notesSlides/_rels/notesSlide8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2.xml"/></Relationships>
</file>

<file path=ppt/notesSlides/_rels/notesSlide8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3.xml"/></Relationships>
</file>

<file path=ppt/notesSlides/_rels/notesSlide8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4.xml"/></Relationships>
</file>

<file path=ppt/notesSlides/_rels/notesSlide8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5.xml"/></Relationships>
</file>

<file path=ppt/notesSlides/_rels/notesSlide8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6.xml"/></Relationships>
</file>

<file path=ppt/notesSlides/_rels/notesSlide8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7.xml"/></Relationships>
</file>

<file path=ppt/notesSlides/_rels/notesSlide8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8.xml"/></Relationships>
</file>

<file path=ppt/notesSlides/_rels/notesSlide8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9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0.xml"/></Relationships>
</file>

<file path=ppt/notesSlides/_rels/notesSlide9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1.xml"/></Relationships>
</file>

<file path=ppt/notesSlides/_rels/notesSlide9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2.xml"/></Relationships>
</file>

<file path=ppt/notesSlides/_rels/notesSlide9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3.xml"/></Relationships>
</file>

<file path=ppt/notesSlides/_rels/notesSlide9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4.xml"/></Relationships>
</file>

<file path=ppt/notesSlides/_rels/notesSlide9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5.xml"/></Relationships>
</file>

<file path=ppt/notesSlides/_rels/notesSlide9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6.xml"/></Relationships>
</file>

<file path=ppt/notesSlides/_rels/notesSlide9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7.xml"/></Relationships>
</file>

<file path=ppt/notesSlides/_rels/notesSlide9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8.xml"/></Relationships>
</file>

<file path=ppt/notesSlides/_rels/notesSlide9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r>
              <a:rPr lang="zh-CN" altLang="en-US" sz="1200" b="1" kern="1200" smtClean="0">
                <a:solidFill>
                  <a:schemeClr val="tx1"/>
                </a:solidFill>
                <a:effectLst/>
                <a:latin typeface="+mn-lt"/>
                <a:ea typeface="+mn-ea"/>
                <a:cs typeface="+mn-cs"/>
              </a:rPr>
              <a:t>说明</a:t>
            </a:r>
            <a:endParaRPr lang="en-US" altLang="zh-CN" sz="1200" b="1" kern="1200" smtClean="0">
              <a:solidFill>
                <a:schemeClr val="tx1"/>
              </a:solidFill>
              <a:effectLst/>
              <a:latin typeface="+mn-lt"/>
              <a:ea typeface="+mn-ea"/>
              <a:cs typeface="+mn-cs"/>
            </a:endParaRPr>
          </a:p>
          <a:p>
            <a:r>
              <a:rPr lang="en-US" altLang="zh-CN" sz="1200" b="1" kern="1200" smtClean="0">
                <a:solidFill>
                  <a:schemeClr val="tx1"/>
                </a:solidFill>
                <a:effectLst/>
                <a:latin typeface="+mn-lt"/>
                <a:ea typeface="+mn-ea"/>
                <a:cs typeface="+mn-cs"/>
              </a:rPr>
              <a:t>1.</a:t>
            </a:r>
            <a:r>
              <a:rPr lang="en-US" altLang="zh-CN" sz="1200" b="1" kern="1200" baseline="0" smtClean="0">
                <a:solidFill>
                  <a:schemeClr val="tx1"/>
                </a:solidFill>
                <a:effectLst/>
                <a:latin typeface="+mn-lt"/>
                <a:ea typeface="+mn-ea"/>
                <a:cs typeface="+mn-cs"/>
              </a:rPr>
              <a:t> </a:t>
            </a:r>
            <a:r>
              <a:rPr lang="zh-CN" altLang="en-US" sz="1200" b="1" kern="1200" baseline="0" smtClean="0">
                <a:solidFill>
                  <a:schemeClr val="tx1"/>
                </a:solidFill>
                <a:effectLst/>
                <a:latin typeface="+mn-lt"/>
                <a:ea typeface="+mn-ea"/>
                <a:cs typeface="+mn-cs"/>
              </a:rPr>
              <a:t>学习好数据结构，并不等于你能写出好的算法，比如数组和排序算法的关系</a:t>
            </a:r>
            <a:r>
              <a:rPr lang="en-US" altLang="zh-CN" sz="1200" b="1" kern="1200" baseline="0" smtClean="0">
                <a:solidFill>
                  <a:schemeClr val="tx1"/>
                </a:solidFill>
                <a:effectLst/>
                <a:latin typeface="+mn-lt"/>
                <a:ea typeface="+mn-ea"/>
                <a:cs typeface="+mn-cs"/>
              </a:rPr>
              <a:t>.</a:t>
            </a:r>
            <a:endParaRPr lang="en-US" altLang="zh-CN" sz="1200" b="1" kern="120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panose="02010600030101010101" pitchFamily="2" charset="-122"/>
              </a:rPr>
              <a:t>//</a:t>
            </a:r>
            <a:r>
              <a:rPr lang="zh-CN" altLang="en-US" smtClean="0">
                <a:ea typeface="宋体" panose="02010600030101010101" pitchFamily="2" charset="-122"/>
              </a:rPr>
              <a:t>注解版</a:t>
            </a: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z="1200" smtClean="0"/>
              <a:t>int midIndex = low + (high - low) * (key - arr[low]) / (arr[high] - arr[low])  ;/*</a:t>
            </a:r>
            <a:r>
              <a:rPr lang="zh-CN" altLang="en-US" sz="1200" smtClean="0"/>
              <a:t>插值索引*</a:t>
            </a:r>
            <a:r>
              <a:rPr lang="en-US" altLang="zh-CN" sz="1200" smtClean="0"/>
              <a:t>/</a:t>
            </a:r>
            <a:br>
              <a:rPr lang="en-US" altLang="zh-CN" sz="1200" smtClean="0"/>
            </a:br>
            <a:r>
              <a:rPr lang="zh-CN" altLang="en-US" sz="1200" smtClean="0"/>
              <a:t>对应我们前面的代码</a:t>
            </a:r>
            <a:r>
              <a:rPr lang="en-US" altLang="zh-CN" sz="1200" smtClean="0"/>
              <a:t>:</a:t>
            </a:r>
            <a:br>
              <a:rPr lang="en-US" altLang="zh-CN" sz="1200" smtClean="0"/>
            </a:br>
            <a:r>
              <a:rPr lang="en-US" altLang="zh-CN" sz="1200" smtClean="0"/>
              <a:t>int mid = left + (right – left) * (findVal – arr[left]) / (arr[right] – arr[left])  ;</a:t>
            </a:r>
            <a:endParaRPr lang="en-US" altLang="zh-CN" sz="1200" smtClean="0"/>
          </a:p>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panose="02010600030101010101" pitchFamily="2" charset="-122"/>
              </a:rPr>
              <a:t>//</a:t>
            </a:r>
            <a:r>
              <a:rPr lang="zh-CN" altLang="en-US" smtClean="0">
                <a:ea typeface="宋体" panose="02010600030101010101" pitchFamily="2" charset="-122"/>
              </a:rPr>
              <a:t>代码</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package com.atguigu.find;</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public class InsertValueSearch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static void main(String[] args)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int[] arr = {1,8, 10,  89 ,1000, 1234};</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int index = insertValueSearch(arr,0,arr.length-1,12340);</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System.out.println("index=" + index);</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找到就返回对应的下标，没有找到，就返回</a:t>
            </a:r>
            <a:r>
              <a:rPr lang="en-US" altLang="zh-CN" smtClean="0">
                <a:ea typeface="宋体" panose="02010600030101010101" pitchFamily="2" charset="-122"/>
              </a:rPr>
              <a:t>-1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@param a</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@param x</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@param left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@param right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@return</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/**3.</a:t>
            </a:r>
            <a:r>
              <a:rPr lang="zh-CN" altLang="en-US" smtClean="0">
                <a:ea typeface="宋体" panose="02010600030101010101" pitchFamily="2" charset="-122"/>
              </a:rPr>
              <a:t>插值查找</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插值查找算法类似于二分查找，不同的是插值查找每次从自适应</a:t>
            </a:r>
            <a:r>
              <a:rPr lang="en-US" altLang="zh-CN" smtClean="0">
                <a:ea typeface="宋体" panose="02010600030101010101" pitchFamily="2" charset="-122"/>
              </a:rPr>
              <a:t>mid</a:t>
            </a:r>
            <a:r>
              <a:rPr lang="zh-CN" altLang="en-US" smtClean="0">
                <a:ea typeface="宋体" panose="02010600030101010101" pitchFamily="2" charset="-122"/>
              </a:rPr>
              <a:t>处开始查找，例如我们要从</a:t>
            </a:r>
            <a:r>
              <a:rPr lang="en-US" altLang="zh-CN" smtClean="0">
                <a:ea typeface="宋体" panose="02010600030101010101" pitchFamily="2" charset="-122"/>
              </a:rPr>
              <a:t>1~100</a:t>
            </a:r>
            <a:r>
              <a:rPr lang="zh-CN" altLang="en-US" smtClean="0">
                <a:ea typeface="宋体" panose="02010600030101010101" pitchFamily="2" charset="-122"/>
              </a:rPr>
              <a:t>找</a:t>
            </a:r>
            <a:r>
              <a:rPr lang="en-US" altLang="zh-CN" smtClean="0">
                <a:ea typeface="宋体" panose="02010600030101010101" pitchFamily="2" charset="-122"/>
              </a:rPr>
              <a:t>5</a:t>
            </a:r>
            <a:r>
              <a:rPr lang="zh-CN" altLang="en-US" smtClean="0">
                <a:ea typeface="宋体" panose="02010600030101010101" pitchFamily="2" charset="-122"/>
              </a:rPr>
              <a:t>这个数，</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那我们就会从前边开始找，插值查找就是应用这种原理</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插值公式： </a:t>
            </a:r>
            <a:r>
              <a:rPr lang="en-US" altLang="zh-CN" smtClean="0">
                <a:ea typeface="宋体" panose="02010600030101010101" pitchFamily="2" charset="-122"/>
              </a:rPr>
              <a:t>int mid = low + (high - low) * (key - arr[low]) / (arr[high] - arr[low]);//</a:t>
            </a:r>
            <a:r>
              <a:rPr lang="zh-CN" altLang="en-US" smtClean="0">
                <a:ea typeface="宋体" panose="02010600030101010101" pitchFamily="2" charset="-122"/>
              </a:rPr>
              <a:t>插值</a:t>
            </a:r>
            <a:endParaRPr lang="zh-CN" altLang="en-US" smtClean="0">
              <a:ea typeface="宋体" panose="02010600030101010101" pitchFamily="2" charset="-122"/>
            </a:endParaRPr>
          </a:p>
          <a:p>
            <a:pPr eaLnBrk="1" hangingPunct="1"/>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static int insertValueSearch(int[] arr, int l, int r, int findVal)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找不到条件</a:t>
            </a:r>
            <a:r>
              <a:rPr lang="en-US" altLang="zh-CN" smtClean="0">
                <a:ea typeface="宋体" panose="02010600030101010101" pitchFamily="2" charset="-122"/>
              </a:rPr>
              <a:t>, </a:t>
            </a:r>
            <a:r>
              <a:rPr lang="zh-CN" altLang="en-US" smtClean="0">
                <a:ea typeface="宋体" panose="02010600030101010101" pitchFamily="2" charset="-122"/>
              </a:rPr>
              <a:t>后面的条件必须要</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//1. findVal &lt; arr[0] || findVal &gt; arr[arr.length - 1]) </a:t>
            </a:r>
            <a:r>
              <a:rPr lang="zh-CN" altLang="en-US" smtClean="0">
                <a:ea typeface="宋体" panose="02010600030101010101" pitchFamily="2" charset="-122"/>
              </a:rPr>
              <a:t>后面的条件必须要</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//2. </a:t>
            </a:r>
            <a:r>
              <a:rPr lang="zh-CN" altLang="en-US" smtClean="0">
                <a:ea typeface="宋体" panose="02010600030101010101" pitchFamily="2" charset="-122"/>
              </a:rPr>
              <a:t>因为 按照 没有的话 按照</a:t>
            </a:r>
            <a:r>
              <a:rPr lang="en-US" altLang="zh-CN" smtClean="0">
                <a:ea typeface="宋体" panose="02010600030101010101" pitchFamily="2" charset="-122"/>
              </a:rPr>
              <a:t>int midIndex = l + (findVal - arr[l]) / (arr[r] - arr[l]) * (r - l);</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得到的 </a:t>
            </a:r>
            <a:r>
              <a:rPr lang="en-US" altLang="zh-CN" smtClean="0">
                <a:ea typeface="宋体" panose="02010600030101010101" pitchFamily="2" charset="-122"/>
              </a:rPr>
              <a:t>minIndex </a:t>
            </a:r>
            <a:r>
              <a:rPr lang="zh-CN" altLang="en-US" smtClean="0">
                <a:ea typeface="宋体" panose="02010600030101010101" pitchFamily="2" charset="-122"/>
              </a:rPr>
              <a:t>可能越界。比如 要查的数很大，</a:t>
            </a:r>
            <a:r>
              <a:rPr lang="en-US" altLang="zh-CN" smtClean="0">
                <a:ea typeface="宋体" panose="02010600030101010101" pitchFamily="2" charset="-122"/>
              </a:rPr>
              <a:t>12340</a:t>
            </a:r>
            <a:r>
              <a:rPr lang="zh-CN" altLang="en-US" smtClean="0">
                <a:ea typeface="宋体" panose="02010600030101010101" pitchFamily="2" charset="-122"/>
              </a:rPr>
              <a:t>就得到 </a:t>
            </a:r>
            <a:r>
              <a:rPr lang="en-US" altLang="zh-CN" smtClean="0">
                <a:ea typeface="宋体" panose="02010600030101010101" pitchFamily="2" charset="-122"/>
              </a:rPr>
              <a:t>midIndex </a:t>
            </a:r>
            <a:r>
              <a:rPr lang="zh-CN" altLang="en-US" smtClean="0">
                <a:ea typeface="宋体" panose="02010600030101010101" pitchFamily="2" charset="-122"/>
              </a:rPr>
              <a:t>为 </a:t>
            </a:r>
            <a:r>
              <a:rPr lang="en-US" altLang="zh-CN" smtClean="0">
                <a:ea typeface="宋体" panose="02010600030101010101" pitchFamily="2" charset="-122"/>
              </a:rPr>
              <a:t>50,</a:t>
            </a:r>
            <a:r>
              <a:rPr lang="zh-CN" altLang="en-US" smtClean="0">
                <a:ea typeface="宋体" panose="02010600030101010101" pitchFamily="2" charset="-122"/>
              </a:rPr>
              <a:t>越界了</a:t>
            </a:r>
            <a:r>
              <a:rPr lang="en-US" altLang="zh-CN" smtClean="0">
                <a:ea typeface="宋体" panose="02010600030101010101" pitchFamily="2" charset="-122"/>
              </a:rPr>
              <a:t>[debug]</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(l &gt; r ||  findVal &lt; arr[0] || findVal &gt; arr[arr.length - 1] )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int midIndex = l + (findVal - arr[l]) / (arr[r] - arr[l]) * (r - l);</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int midVal = arr[midIndex];</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(midVal &gt; findVal)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向左进行递归查找</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return insertValueSearch(arr, l, midIndex - 1, findVal);</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else if (midVal &lt; findVal) { // </a:t>
            </a:r>
            <a:r>
              <a:rPr lang="zh-CN" altLang="en-US" smtClean="0">
                <a:ea typeface="宋体" panose="02010600030101010101" pitchFamily="2" charset="-122"/>
              </a:rPr>
              <a:t>向右进行递归查找</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return insertValueSearch(arr, midIndex + 1, r, findVal);</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else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midIndex;</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panose="02010600030101010101" pitchFamily="2" charset="-122"/>
              </a:rPr>
              <a:t>//</a:t>
            </a:r>
            <a:r>
              <a:rPr lang="zh-CN" altLang="en-US" sz="1200" b="1" smtClean="0"/>
              <a:t>对</a:t>
            </a:r>
            <a:r>
              <a:rPr lang="en-US" altLang="zh-CN" sz="1200" b="1" smtClean="0"/>
              <a:t>F(k-1)-1</a:t>
            </a:r>
            <a:r>
              <a:rPr lang="zh-CN" altLang="en-US" sz="1200" b="1" smtClean="0"/>
              <a:t>的理解 </a:t>
            </a:r>
            <a:r>
              <a:rPr lang="en-US" altLang="zh-CN" sz="1200" b="1" smtClean="0"/>
              <a:t>[</a:t>
            </a:r>
            <a:r>
              <a:rPr lang="zh-CN" altLang="en-US" sz="1200" b="1" smtClean="0"/>
              <a:t>待</a:t>
            </a:r>
            <a:r>
              <a:rPr lang="en-US" altLang="zh-CN" sz="1200" b="1" smtClean="0"/>
              <a:t>.]</a:t>
            </a:r>
            <a:endParaRPr lang="en-US" altLang="zh-CN" sz="1200" b="1" smtClean="0"/>
          </a:p>
          <a:p>
            <a:pPr eaLnBrk="1" hangingPunct="1"/>
            <a:r>
              <a:rPr lang="en-US" altLang="zh-CN" sz="1200" b="1" smtClean="0">
                <a:ea typeface="宋体" panose="02010600030101010101" pitchFamily="2" charset="-122"/>
              </a:rPr>
              <a:t>//1.</a:t>
            </a:r>
            <a:r>
              <a:rPr lang="en-US" altLang="zh-CN" sz="1200" b="1" baseline="0" smtClean="0">
                <a:ea typeface="宋体" panose="02010600030101010101" pitchFamily="2" charset="-122"/>
              </a:rPr>
              <a:t> </a:t>
            </a:r>
            <a:r>
              <a:rPr lang="zh-CN" altLang="en-US" sz="1200" b="1" baseline="0" smtClean="0">
                <a:ea typeface="宋体" panose="02010600030101010101" pitchFamily="2" charset="-122"/>
              </a:rPr>
              <a:t>可以通过代码来反讲</a:t>
            </a:r>
            <a:endParaRPr lang="en-US" altLang="zh-CN" sz="1200" b="1" baseline="0" smtClean="0">
              <a:ea typeface="宋体" panose="02010600030101010101" pitchFamily="2" charset="-122"/>
            </a:endParaRPr>
          </a:p>
          <a:p>
            <a:pPr eaLnBrk="1" hangingPunct="1"/>
            <a:r>
              <a:rPr lang="en-US" altLang="zh-CN" sz="1200" b="1" baseline="0" smtClean="0">
                <a:ea typeface="宋体" panose="02010600030101010101" pitchFamily="2" charset="-122"/>
              </a:rPr>
              <a:t>//2. </a:t>
            </a:r>
            <a:r>
              <a:rPr lang="zh-CN" altLang="en-US" sz="1200" b="1" baseline="0" smtClean="0">
                <a:ea typeface="宋体" panose="02010600030101010101" pitchFamily="2" charset="-122"/>
              </a:rPr>
              <a:t>通过</a:t>
            </a:r>
            <a:r>
              <a:rPr lang="en-US" altLang="zh-CN" sz="1200" b="1" baseline="0" smtClean="0">
                <a:ea typeface="宋体" panose="02010600030101010101" pitchFamily="2" charset="-122"/>
              </a:rPr>
              <a:t>debug</a:t>
            </a:r>
            <a:r>
              <a:rPr lang="zh-CN" altLang="en-US" sz="1200" b="1" baseline="0" smtClean="0">
                <a:ea typeface="宋体" panose="02010600030101010101" pitchFamily="2" charset="-122"/>
              </a:rPr>
              <a:t>调试来完成理解，很好的方式</a:t>
            </a:r>
            <a:r>
              <a:rPr lang="en-US" altLang="zh-CN" sz="1200" b="1" baseline="0" smtClean="0">
                <a:ea typeface="宋体" panose="02010600030101010101" pitchFamily="2" charset="-122"/>
              </a:rPr>
              <a:t>,</a:t>
            </a:r>
            <a:r>
              <a:rPr lang="zh-CN" altLang="en-US" sz="1200" b="1" baseline="0" smtClean="0">
                <a:ea typeface="宋体" panose="02010600030101010101" pitchFamily="2" charset="-122"/>
              </a:rPr>
              <a:t>推荐学员使用</a:t>
            </a:r>
            <a:endParaRPr lang="en-US" altLang="zh-CN" sz="1200" b="1" baseline="0" smtClean="0">
              <a:ea typeface="宋体" panose="02010600030101010101" pitchFamily="2" charset="-122"/>
            </a:endParaRPr>
          </a:p>
          <a:p>
            <a:pPr eaLnBrk="1" hangingPunct="1"/>
            <a:endParaRPr lang="en-US" altLang="zh-CN" sz="1200" b="1" baseline="0" smtClean="0">
              <a:ea typeface="宋体" panose="02010600030101010101" pitchFamily="2" charset="-122"/>
            </a:endParaRPr>
          </a:p>
          <a:p>
            <a:pPr eaLnBrk="1" hangingPunct="1"/>
            <a:r>
              <a:rPr lang="zh-CN" altLang="en-US" sz="1200" b="1" baseline="0" smtClean="0">
                <a:ea typeface="宋体" panose="02010600030101010101" pitchFamily="2" charset="-122"/>
              </a:rPr>
              <a:t>理解结合两篇文章</a:t>
            </a:r>
            <a:r>
              <a:rPr lang="en-US" altLang="zh-CN" sz="1200" b="1" baseline="0" smtClean="0">
                <a:ea typeface="宋体" panose="02010600030101010101" pitchFamily="2" charset="-122"/>
              </a:rPr>
              <a:t>+</a:t>
            </a:r>
            <a:r>
              <a:rPr lang="zh-CN" altLang="en-US" sz="1200" b="1" baseline="0" smtClean="0">
                <a:ea typeface="宋体" panose="02010600030101010101" pitchFamily="2" charset="-122"/>
              </a:rPr>
              <a:t>代码</a:t>
            </a:r>
            <a:r>
              <a:rPr lang="en-US" altLang="zh-CN" sz="1200" b="1" baseline="0" smtClean="0">
                <a:ea typeface="宋体" panose="02010600030101010101" pitchFamily="2" charset="-122"/>
              </a:rPr>
              <a:t>:</a:t>
            </a:r>
            <a:endParaRPr lang="en-US" altLang="zh-CN" sz="1200" b="1" baseline="0" smtClean="0">
              <a:ea typeface="宋体" panose="02010600030101010101" pitchFamily="2" charset="-122"/>
            </a:endParaRPr>
          </a:p>
          <a:p>
            <a:pPr eaLnBrk="1" hangingPunct="1"/>
            <a:endParaRPr lang="en-US" altLang="zh-CN" sz="1200" b="1" baseline="0" smtClean="0">
              <a:ea typeface="宋体" panose="02010600030101010101" pitchFamily="2" charset="-122"/>
            </a:endParaRPr>
          </a:p>
          <a:p>
            <a:pPr eaLnBrk="1" hangingPunct="1"/>
            <a:r>
              <a:rPr lang="en-US" altLang="zh-CN" smtClean="0">
                <a:ea typeface="宋体" panose="02010600030101010101" pitchFamily="2" charset="-122"/>
              </a:rPr>
              <a:t>https://blog.csdn.net/qq_41056506/article/details/81874439 [</a:t>
            </a:r>
            <a:r>
              <a:rPr lang="zh-CN" altLang="en-US" smtClean="0">
                <a:ea typeface="宋体" panose="02010600030101010101" pitchFamily="2" charset="-122"/>
              </a:rPr>
              <a:t>主要的</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https://www.cnblogs.com/yongh/p/9232742.html#_label1_2 [</a:t>
            </a:r>
            <a:r>
              <a:rPr lang="zh-CN" altLang="en-US" smtClean="0">
                <a:ea typeface="宋体" panose="02010600030101010101" pitchFamily="2" charset="-122"/>
              </a:rPr>
              <a:t>参考的</a:t>
            </a:r>
            <a:r>
              <a:rPr lang="en-US" altLang="zh-CN" smtClean="0">
                <a:ea typeface="宋体" panose="02010600030101010101" pitchFamily="2" charset="-122"/>
              </a:rPr>
              <a:t>.]</a:t>
            </a: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panose="02010600030101010101" pitchFamily="2" charset="-122"/>
              </a:rPr>
              <a:t>//</a:t>
            </a:r>
            <a:r>
              <a:rPr lang="zh-CN" altLang="en-US" smtClean="0">
                <a:ea typeface="宋体" panose="02010600030101010101" pitchFamily="2" charset="-122"/>
              </a:rPr>
              <a:t>代码如下</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package com.atguigu.find;</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import java.util.Arrays;</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public class FibonacciSearch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private static int maxsize=20;</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static void main(String[] args)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int[] arr = { 1,8, 10, 89, 1000, 1234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int key = 12345;</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System.out.println(fibSearch(arr,  key));</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斐波那契数列</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 采用非递归</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生成斐波那契数列</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static int[] fib()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int[] f=new int[maxsize];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f[0]=1;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f[1]=1;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for (int i = 2; i &lt; maxsize; i++)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f[i]=f[i-1]+f[i-2];</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f;</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斐波那契查找</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static int fibSearch(int[] a,int key)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int low=0;</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int high=a.length-1;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int k=0; //</a:t>
            </a:r>
            <a:r>
              <a:rPr lang="zh-CN" altLang="en-US" smtClean="0">
                <a:ea typeface="宋体" panose="02010600030101010101" pitchFamily="2" charset="-122"/>
              </a:rPr>
              <a:t>斐波那契分割数值下标</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int mid=0;</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int f[]=fib(); //</a:t>
            </a:r>
            <a:r>
              <a:rPr lang="zh-CN" altLang="en-US" smtClean="0">
                <a:ea typeface="宋体" panose="02010600030101010101" pitchFamily="2" charset="-122"/>
              </a:rPr>
              <a:t>获得斐波那契数列</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a:t>
            </a:r>
            <a:r>
              <a:rPr lang="zh-CN" altLang="en-US" smtClean="0">
                <a:ea typeface="宋体" panose="02010600030101010101" pitchFamily="2" charset="-122"/>
              </a:rPr>
              <a:t>获得斐波那契分割数值下标</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while (high&gt;f[k]-1)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k++;</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利用</a:t>
            </a:r>
            <a:r>
              <a:rPr lang="en-US" altLang="zh-CN" smtClean="0">
                <a:ea typeface="宋体" panose="02010600030101010101" pitchFamily="2" charset="-122"/>
              </a:rPr>
              <a:t>Java</a:t>
            </a:r>
            <a:r>
              <a:rPr lang="zh-CN" altLang="en-US" smtClean="0">
                <a:ea typeface="宋体" panose="02010600030101010101" pitchFamily="2" charset="-122"/>
              </a:rPr>
              <a:t>工具类</a:t>
            </a:r>
            <a:r>
              <a:rPr lang="en-US" altLang="zh-CN" smtClean="0">
                <a:ea typeface="宋体" panose="02010600030101010101" pitchFamily="2" charset="-122"/>
              </a:rPr>
              <a:t>Arrays </a:t>
            </a:r>
            <a:r>
              <a:rPr lang="zh-CN" altLang="en-US" smtClean="0">
                <a:ea typeface="宋体" panose="02010600030101010101" pitchFamily="2" charset="-122"/>
              </a:rPr>
              <a:t>构造新数组并指向 数组 </a:t>
            </a:r>
            <a:r>
              <a:rPr lang="en-US" altLang="zh-CN" smtClean="0">
                <a:ea typeface="宋体" panose="02010600030101010101" pitchFamily="2" charset="-122"/>
              </a:rPr>
              <a:t>a[]</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int[] temp=Arrays.copyOf(a, f[k]);</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对新构造的数组进行 元素补充</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for (int i = high+1; i &lt; temp.length; i++)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temp[i]=a[high];</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while (low&lt;=high)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由于前面部分有</a:t>
            </a:r>
            <a:r>
              <a:rPr lang="en-US" altLang="zh-CN" smtClean="0">
                <a:ea typeface="宋体" panose="02010600030101010101" pitchFamily="2" charset="-122"/>
              </a:rPr>
              <a:t>f[k-1]</a:t>
            </a:r>
            <a:r>
              <a:rPr lang="zh-CN" altLang="en-US" smtClean="0">
                <a:ea typeface="宋体" panose="02010600030101010101" pitchFamily="2" charset="-122"/>
              </a:rPr>
              <a:t>个元素</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mid=low+f[k-1]-1;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(key&lt;temp[mid]) {//</a:t>
            </a:r>
            <a:r>
              <a:rPr lang="zh-CN" altLang="en-US" smtClean="0">
                <a:ea typeface="宋体" panose="02010600030101010101" pitchFamily="2" charset="-122"/>
              </a:rPr>
              <a:t>关键字小于切割位置元素 继续在前部分查找</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high=mid-1;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全部元素</a:t>
            </a:r>
            <a:r>
              <a:rPr lang="en-US" altLang="zh-CN" smtClean="0">
                <a:ea typeface="宋体" panose="02010600030101010101" pitchFamily="2" charset="-122"/>
              </a:rPr>
              <a:t>=</a:t>
            </a:r>
            <a:r>
              <a:rPr lang="zh-CN" altLang="en-US" smtClean="0">
                <a:ea typeface="宋体" panose="02010600030101010101" pitchFamily="2" charset="-122"/>
              </a:rPr>
              <a:t>前部元素</a:t>
            </a:r>
            <a:r>
              <a:rPr lang="en-US" altLang="zh-CN" smtClean="0">
                <a:ea typeface="宋体" panose="02010600030101010101" pitchFamily="2" charset="-122"/>
              </a:rPr>
              <a:t>+</a:t>
            </a:r>
            <a:r>
              <a:rPr lang="zh-CN" altLang="en-US" smtClean="0">
                <a:ea typeface="宋体" panose="02010600030101010101" pitchFamily="2" charset="-122"/>
              </a:rPr>
              <a:t>后部元素</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 </a:t>
            </a:r>
            <a:r>
              <a:rPr lang="en-US" altLang="zh-CN" smtClean="0">
                <a:ea typeface="宋体" panose="02010600030101010101" pitchFamily="2" charset="-122"/>
              </a:rPr>
              <a:t>f[k]=f[k-1]+f[k-2]</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因为前部有</a:t>
            </a:r>
            <a:r>
              <a:rPr lang="en-US" altLang="zh-CN" smtClean="0">
                <a:ea typeface="宋体" panose="02010600030101010101" pitchFamily="2" charset="-122"/>
              </a:rPr>
              <a:t>f[k-1]</a:t>
            </a:r>
            <a:r>
              <a:rPr lang="zh-CN" altLang="en-US" smtClean="0">
                <a:ea typeface="宋体" panose="02010600030101010101" pitchFamily="2" charset="-122"/>
              </a:rPr>
              <a:t>个元素</a:t>
            </a:r>
            <a:r>
              <a:rPr lang="en-US" altLang="zh-CN" smtClean="0">
                <a:ea typeface="宋体" panose="02010600030101010101" pitchFamily="2" charset="-122"/>
              </a:rPr>
              <a:t>,</a:t>
            </a:r>
            <a:r>
              <a:rPr lang="zh-CN" altLang="en-US" smtClean="0">
                <a:ea typeface="宋体" panose="02010600030101010101" pitchFamily="2" charset="-122"/>
              </a:rPr>
              <a:t>所以可以继续拆分</a:t>
            </a:r>
            <a:r>
              <a:rPr lang="en-US" altLang="zh-CN" smtClean="0">
                <a:ea typeface="宋体" panose="02010600030101010101" pitchFamily="2" charset="-122"/>
              </a:rPr>
              <a:t>f[k-1]=f[k-2]+f[k-3]</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即在</a:t>
            </a:r>
            <a:r>
              <a:rPr lang="en-US" altLang="zh-CN" smtClean="0">
                <a:ea typeface="宋体" panose="02010600030101010101" pitchFamily="2" charset="-122"/>
              </a:rPr>
              <a:t>f[k-1]</a:t>
            </a:r>
            <a:r>
              <a:rPr lang="zh-CN" altLang="en-US" smtClean="0">
                <a:ea typeface="宋体" panose="02010600030101010101" pitchFamily="2" charset="-122"/>
              </a:rPr>
              <a:t>的前部继续查找 所以</a:t>
            </a:r>
            <a:r>
              <a:rPr lang="en-US" altLang="zh-CN" smtClean="0">
                <a:ea typeface="宋体" panose="02010600030101010101" pitchFamily="2" charset="-122"/>
              </a:rPr>
              <a:t>k--</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即下次循环 </a:t>
            </a:r>
            <a:r>
              <a:rPr lang="en-US" altLang="zh-CN" smtClean="0">
                <a:ea typeface="宋体" panose="02010600030101010101" pitchFamily="2" charset="-122"/>
              </a:rPr>
              <a:t>mid=f[k-1-1]-1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k--;</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else if (key&gt;temp[mid]) {//</a:t>
            </a:r>
            <a:r>
              <a:rPr lang="zh-CN" altLang="en-US" smtClean="0">
                <a:ea typeface="宋体" panose="02010600030101010101" pitchFamily="2" charset="-122"/>
              </a:rPr>
              <a:t>关键字大于切个位置元素 则查找后半部分</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low=mid+1;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全部元素</a:t>
            </a:r>
            <a:r>
              <a:rPr lang="en-US" altLang="zh-CN" smtClean="0">
                <a:ea typeface="宋体" panose="02010600030101010101" pitchFamily="2" charset="-122"/>
              </a:rPr>
              <a:t>=</a:t>
            </a:r>
            <a:r>
              <a:rPr lang="zh-CN" altLang="en-US" smtClean="0">
                <a:ea typeface="宋体" panose="02010600030101010101" pitchFamily="2" charset="-122"/>
              </a:rPr>
              <a:t>前部元素</a:t>
            </a:r>
            <a:r>
              <a:rPr lang="en-US" altLang="zh-CN" smtClean="0">
                <a:ea typeface="宋体" panose="02010600030101010101" pitchFamily="2" charset="-122"/>
              </a:rPr>
              <a:t>+</a:t>
            </a:r>
            <a:r>
              <a:rPr lang="zh-CN" altLang="en-US" smtClean="0">
                <a:ea typeface="宋体" panose="02010600030101010101" pitchFamily="2" charset="-122"/>
              </a:rPr>
              <a:t>后部元素</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 </a:t>
            </a:r>
            <a:r>
              <a:rPr lang="en-US" altLang="zh-CN" smtClean="0">
                <a:ea typeface="宋体" panose="02010600030101010101" pitchFamily="2" charset="-122"/>
              </a:rPr>
              <a:t>f[k]=f[k-1]+f[k-2]</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因为后部有</a:t>
            </a:r>
            <a:r>
              <a:rPr lang="en-US" altLang="zh-CN" smtClean="0">
                <a:ea typeface="宋体" panose="02010600030101010101" pitchFamily="2" charset="-122"/>
              </a:rPr>
              <a:t>f[k-2]</a:t>
            </a:r>
            <a:r>
              <a:rPr lang="zh-CN" altLang="en-US" smtClean="0">
                <a:ea typeface="宋体" panose="02010600030101010101" pitchFamily="2" charset="-122"/>
              </a:rPr>
              <a:t>个元素</a:t>
            </a:r>
            <a:r>
              <a:rPr lang="en-US" altLang="zh-CN" smtClean="0">
                <a:ea typeface="宋体" panose="02010600030101010101" pitchFamily="2" charset="-122"/>
              </a:rPr>
              <a:t>,</a:t>
            </a:r>
            <a:r>
              <a:rPr lang="zh-CN" altLang="en-US" smtClean="0">
                <a:ea typeface="宋体" panose="02010600030101010101" pitchFamily="2" charset="-122"/>
              </a:rPr>
              <a:t>所以可以继续拆分</a:t>
            </a:r>
            <a:r>
              <a:rPr lang="en-US" altLang="zh-CN" smtClean="0">
                <a:ea typeface="宋体" panose="02010600030101010101" pitchFamily="2" charset="-122"/>
              </a:rPr>
              <a:t>f[k-2]=f[k-3]+f[k-4]</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即在</a:t>
            </a:r>
            <a:r>
              <a:rPr lang="en-US" altLang="zh-CN" smtClean="0">
                <a:ea typeface="宋体" panose="02010600030101010101" pitchFamily="2" charset="-122"/>
              </a:rPr>
              <a:t>f[k-2]</a:t>
            </a:r>
            <a:r>
              <a:rPr lang="zh-CN" altLang="en-US" smtClean="0">
                <a:ea typeface="宋体" panose="02010600030101010101" pitchFamily="2" charset="-122"/>
              </a:rPr>
              <a:t>的前部继续查找 所以</a:t>
            </a:r>
            <a:r>
              <a:rPr lang="en-US" altLang="zh-CN" smtClean="0">
                <a:ea typeface="宋体" panose="02010600030101010101" pitchFamily="2" charset="-122"/>
              </a:rPr>
              <a:t>k-=2</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即下次循环 </a:t>
            </a:r>
            <a:r>
              <a:rPr lang="en-US" altLang="zh-CN" smtClean="0">
                <a:ea typeface="宋体" panose="02010600030101010101" pitchFamily="2" charset="-122"/>
              </a:rPr>
              <a:t>mid=f[k-1-2]-1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k-=2;</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else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(mid&lt;=high)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mid;</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else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high;</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-1;</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panose="02010600030101010101" pitchFamily="2" charset="-122"/>
              </a:rPr>
              <a:t>//</a:t>
            </a:r>
            <a:r>
              <a:rPr lang="zh-CN" altLang="en-US" smtClean="0">
                <a:ea typeface="宋体" panose="02010600030101010101" pitchFamily="2" charset="-122"/>
              </a:rPr>
              <a:t>最新</a:t>
            </a:r>
            <a:r>
              <a:rPr lang="en-US" altLang="zh-CN" smtClean="0">
                <a:ea typeface="宋体" panose="02010600030101010101" pitchFamily="2" charset="-122"/>
              </a:rPr>
              <a:t>java</a:t>
            </a:r>
            <a:r>
              <a:rPr lang="zh-CN" altLang="en-US" smtClean="0">
                <a:ea typeface="宋体" panose="02010600030101010101" pitchFamily="2" charset="-122"/>
              </a:rPr>
              <a:t>代码</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r>
              <a:rPr lang="zh-CN" altLang="en-US" smtClean="0">
                <a:ea typeface="宋体" panose="02010600030101010101" pitchFamily="2" charset="-122"/>
              </a:rPr>
              <a:t>优化，因为经常使用到 </a:t>
            </a:r>
            <a:r>
              <a:rPr lang="en-US" altLang="zh-CN" smtClean="0">
                <a:ea typeface="宋体" panose="02010600030101010101" pitchFamily="2" charset="-122"/>
              </a:rPr>
              <a:t>empLinkedListArr.length, </a:t>
            </a:r>
            <a:r>
              <a:rPr lang="zh-CN" altLang="en-US" smtClean="0">
                <a:ea typeface="宋体" panose="02010600030101010101" pitchFamily="2" charset="-122"/>
              </a:rPr>
              <a:t>因此可以用一个属性</a:t>
            </a:r>
            <a:r>
              <a:rPr lang="en-US" altLang="zh-CN" smtClean="0">
                <a:ea typeface="宋体" panose="02010600030101010101" pitchFamily="2" charset="-122"/>
              </a:rPr>
              <a:t>,size </a:t>
            </a:r>
            <a:r>
              <a:rPr lang="zh-CN" altLang="en-US" smtClean="0">
                <a:ea typeface="宋体" panose="02010600030101010101" pitchFamily="2" charset="-122"/>
              </a:rPr>
              <a:t>来记录</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package com.atguigu;</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import java.util.Scanner;</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public class HashTabDemo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static void main(String[] args)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创建</a:t>
            </a:r>
            <a:r>
              <a:rPr lang="en-US" altLang="zh-CN" smtClean="0">
                <a:ea typeface="宋体" panose="02010600030101010101" pitchFamily="2" charset="-122"/>
              </a:rPr>
              <a:t>HashTab</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HashTab hashTab = new HashTab(7);</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写一个简单菜单</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String key = "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Scanner scanner = new Scanner(System.in);</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while (true)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System.out.println("add:  </a:t>
            </a:r>
            <a:r>
              <a:rPr lang="zh-CN" altLang="en-US" smtClean="0">
                <a:ea typeface="宋体" panose="02010600030101010101" pitchFamily="2" charset="-122"/>
              </a:rPr>
              <a:t>添加雇员</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System.out.println("list: </a:t>
            </a:r>
            <a:r>
              <a:rPr lang="zh-CN" altLang="en-US" smtClean="0">
                <a:ea typeface="宋体" panose="02010600030101010101" pitchFamily="2" charset="-122"/>
              </a:rPr>
              <a:t>显示雇员</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System.out.println("find: </a:t>
            </a:r>
            <a:r>
              <a:rPr lang="zh-CN" altLang="en-US" smtClean="0">
                <a:ea typeface="宋体" panose="02010600030101010101" pitchFamily="2" charset="-122"/>
              </a:rPr>
              <a:t>查找雇员</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System.out.println("exit: </a:t>
            </a:r>
            <a:r>
              <a:rPr lang="zh-CN" altLang="en-US" smtClean="0">
                <a:ea typeface="宋体" panose="02010600030101010101" pitchFamily="2" charset="-122"/>
              </a:rPr>
              <a:t>退出系统</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key = scanner.next();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switch (key)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case "add":</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a:t>
            </a:r>
            <a:r>
              <a:rPr lang="zh-CN" altLang="en-US" smtClean="0">
                <a:ea typeface="宋体" panose="02010600030101010101" pitchFamily="2" charset="-122"/>
              </a:rPr>
              <a:t>输入</a:t>
            </a:r>
            <a:r>
              <a:rPr lang="en-US" altLang="zh-CN" smtClean="0">
                <a:ea typeface="宋体" panose="02010600030101010101" pitchFamily="2" charset="-122"/>
              </a:rPr>
              <a:t>id");</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int id = scanner.nextInt();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a:t>
            </a:r>
            <a:r>
              <a:rPr lang="zh-CN" altLang="en-US" smtClean="0">
                <a:ea typeface="宋体" panose="02010600030101010101" pitchFamily="2" charset="-122"/>
              </a:rPr>
              <a:t>输入名字</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String name = scanner.next();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Emp emp = new Emp(id, name);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hashTab.add(emp);</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break;</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case "find":</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a:t>
            </a:r>
            <a:r>
              <a:rPr lang="zh-CN" altLang="en-US" smtClean="0">
                <a:ea typeface="宋体" panose="02010600030101010101" pitchFamily="2" charset="-122"/>
              </a:rPr>
              <a:t>输入要查找的雇员的</a:t>
            </a:r>
            <a:r>
              <a:rPr lang="en-US" altLang="zh-CN" smtClean="0">
                <a:ea typeface="宋体" panose="02010600030101010101" pitchFamily="2" charset="-122"/>
              </a:rPr>
              <a:t>id");</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id = scanner.nextInt();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hashTab.findEmpById(id);</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break;</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case "list":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hashTab.list();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break;</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default: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break;</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创建</a:t>
            </a:r>
            <a:r>
              <a:rPr lang="en-US" altLang="zh-CN" smtClean="0">
                <a:ea typeface="宋体" panose="02010600030101010101" pitchFamily="2" charset="-122"/>
              </a:rPr>
              <a:t>Emp</a:t>
            </a:r>
            <a:r>
              <a:rPr lang="zh-CN" altLang="en-US" smtClean="0">
                <a:ea typeface="宋体" panose="02010600030101010101" pitchFamily="2" charset="-122"/>
              </a:rPr>
              <a:t>类</a:t>
            </a:r>
            <a:endParaRPr lang="zh-CN" altLang="en-US" smtClean="0">
              <a:ea typeface="宋体" panose="02010600030101010101" pitchFamily="2" charset="-122"/>
            </a:endParaRPr>
          </a:p>
          <a:p>
            <a:pPr eaLnBrk="1" hangingPunct="1"/>
            <a:r>
              <a:rPr lang="en-US" altLang="zh-CN" smtClean="0">
                <a:ea typeface="宋体" panose="02010600030101010101" pitchFamily="2" charset="-122"/>
              </a:rPr>
              <a:t>class Emp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int id;</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String name;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Emp next;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Emp(int eId, String eName)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id = eId;</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name = eName;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创建</a:t>
            </a:r>
            <a:r>
              <a:rPr lang="en-US" altLang="zh-CN" smtClean="0">
                <a:ea typeface="宋体" panose="02010600030101010101" pitchFamily="2" charset="-122"/>
              </a:rPr>
              <a:t>EmpLinkedList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class EmpLinkedList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定义头指针</a:t>
            </a:r>
            <a:r>
              <a:rPr lang="en-US" altLang="zh-CN" smtClean="0">
                <a:ea typeface="宋体" panose="02010600030101010101" pitchFamily="2" charset="-122"/>
              </a:rPr>
              <a:t>, </a:t>
            </a:r>
            <a:r>
              <a:rPr lang="zh-CN" altLang="en-US" smtClean="0">
                <a:ea typeface="宋体" panose="02010600030101010101" pitchFamily="2" charset="-122"/>
              </a:rPr>
              <a:t>这里</a:t>
            </a:r>
            <a:r>
              <a:rPr lang="en-US" altLang="zh-CN" smtClean="0">
                <a:ea typeface="宋体" panose="02010600030101010101" pitchFamily="2" charset="-122"/>
              </a:rPr>
              <a:t>head </a:t>
            </a:r>
            <a:r>
              <a:rPr lang="zh-CN" altLang="en-US" smtClean="0">
                <a:ea typeface="宋体" panose="02010600030101010101" pitchFamily="2" charset="-122"/>
              </a:rPr>
              <a:t>我们直接回指向一个雇员</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private Emp head;</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添加雇员方法</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a:t>
            </a:r>
            <a:r>
              <a:rPr lang="zh-CN" altLang="en-US" smtClean="0">
                <a:ea typeface="宋体" panose="02010600030101010101" pitchFamily="2" charset="-122"/>
              </a:rPr>
              <a:t>假定，添加的雇员的</a:t>
            </a:r>
            <a:r>
              <a:rPr lang="en-US" altLang="zh-CN" smtClean="0">
                <a:ea typeface="宋体" panose="02010600030101010101" pitchFamily="2" charset="-122"/>
              </a:rPr>
              <a:t>id</a:t>
            </a:r>
            <a:r>
              <a:rPr lang="zh-CN" altLang="en-US" smtClean="0">
                <a:ea typeface="宋体" panose="02010600030101010101" pitchFamily="2" charset="-122"/>
              </a:rPr>
              <a:t>是自增的，即雇员分配的</a:t>
            </a:r>
            <a:r>
              <a:rPr lang="en-US" altLang="zh-CN" smtClean="0">
                <a:ea typeface="宋体" panose="02010600030101010101" pitchFamily="2" charset="-122"/>
              </a:rPr>
              <a:t>id</a:t>
            </a:r>
            <a:r>
              <a:rPr lang="zh-CN" altLang="en-US" smtClean="0">
                <a:ea typeface="宋体" panose="02010600030101010101" pitchFamily="2" charset="-122"/>
              </a:rPr>
              <a:t>总是从小到大</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a:t>
            </a:r>
            <a:r>
              <a:rPr lang="zh-CN" altLang="en-US" smtClean="0">
                <a:ea typeface="宋体" panose="02010600030101010101" pitchFamily="2" charset="-122"/>
              </a:rPr>
              <a:t>找到链表的最后加入即可</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void add(Emp emp)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如果是第一个雇员</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if (head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head = emp;</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定义辅助指针</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Emp cur = head;</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while (true)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(cur.next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break;</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cur = cur.next;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这时</a:t>
            </a:r>
            <a:r>
              <a:rPr lang="en-US" altLang="zh-CN" smtClean="0">
                <a:ea typeface="宋体" panose="02010600030101010101" pitchFamily="2" charset="-122"/>
              </a:rPr>
              <a:t>cur </a:t>
            </a:r>
            <a:r>
              <a:rPr lang="zh-CN" altLang="en-US" smtClean="0">
                <a:ea typeface="宋体" panose="02010600030101010101" pitchFamily="2" charset="-122"/>
              </a:rPr>
              <a:t>指向了链表的最后</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cur.next = emp;</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遍历链表的方法</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void list(int i)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(head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System.out.printf("</a:t>
            </a:r>
            <a:r>
              <a:rPr lang="zh-CN" altLang="en-US" smtClean="0">
                <a:ea typeface="宋体" panose="02010600030101010101" pitchFamily="2" charset="-122"/>
              </a:rPr>
              <a:t>第</a:t>
            </a:r>
            <a:r>
              <a:rPr lang="en-US" altLang="zh-CN" smtClean="0">
                <a:ea typeface="宋体" panose="02010600030101010101" pitchFamily="2" charset="-122"/>
              </a:rPr>
              <a:t>%d</a:t>
            </a:r>
            <a:r>
              <a:rPr lang="zh-CN" altLang="en-US" smtClean="0">
                <a:ea typeface="宋体" panose="02010600030101010101" pitchFamily="2" charset="-122"/>
              </a:rPr>
              <a:t>条链表为空</a:t>
            </a:r>
            <a:r>
              <a:rPr lang="en-US" altLang="zh-CN" smtClean="0">
                <a:ea typeface="宋体" panose="02010600030101010101" pitchFamily="2" charset="-122"/>
              </a:rPr>
              <a:t>\n", i);</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System.out.printf("</a:t>
            </a:r>
            <a:r>
              <a:rPr lang="zh-CN" altLang="en-US" smtClean="0">
                <a:ea typeface="宋体" panose="02010600030101010101" pitchFamily="2" charset="-122"/>
              </a:rPr>
              <a:t>第</a:t>
            </a:r>
            <a:r>
              <a:rPr lang="en-US" altLang="zh-CN" smtClean="0">
                <a:ea typeface="宋体" panose="02010600030101010101" pitchFamily="2" charset="-122"/>
              </a:rPr>
              <a:t>%d</a:t>
            </a:r>
            <a:r>
              <a:rPr lang="zh-CN" altLang="en-US" smtClean="0">
                <a:ea typeface="宋体" panose="02010600030101010101" pitchFamily="2" charset="-122"/>
              </a:rPr>
              <a:t>条链表信息为</a:t>
            </a:r>
            <a:r>
              <a:rPr lang="en-US" altLang="zh-CN" smtClean="0">
                <a:ea typeface="宋体" panose="02010600030101010101" pitchFamily="2" charset="-122"/>
              </a:rPr>
              <a:t>\t", i);</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定义辅助指针</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Emp cur = head;</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while (true)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(cur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break;</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输出雇员信息</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System.out.printf(" =&gt; id=%d name=%s\t", cur.id, cur.name);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cur = cur.next;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如果有，返回</a:t>
            </a:r>
            <a:r>
              <a:rPr lang="en-US" altLang="zh-CN" smtClean="0">
                <a:ea typeface="宋体" panose="02010600030101010101" pitchFamily="2" charset="-122"/>
              </a:rPr>
              <a:t>emp ,</a:t>
            </a:r>
            <a:r>
              <a:rPr lang="zh-CN" altLang="en-US" smtClean="0">
                <a:ea typeface="宋体" panose="02010600030101010101" pitchFamily="2" charset="-122"/>
              </a:rPr>
              <a:t>没有返回</a:t>
            </a:r>
            <a:r>
              <a:rPr lang="en-US" altLang="zh-CN" smtClean="0">
                <a:ea typeface="宋体" panose="02010600030101010101" pitchFamily="2" charset="-122"/>
              </a:rPr>
              <a:t>null</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Emp findEmpById(int id)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遍历</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if (head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a:t>
            </a:r>
            <a:r>
              <a:rPr lang="zh-CN" altLang="en-US" smtClean="0">
                <a:ea typeface="宋体" panose="02010600030101010101" pitchFamily="2" charset="-122"/>
              </a:rPr>
              <a:t>链表为空，没有数据</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null;</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Emp cur = head;</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while (true)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(cur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break;</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(cur.id == id)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break;</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cur = cur.next;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cur;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class HashTab {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EmpLinkedList[] empLinkedListArr;</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HashTab(int size)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empLinkedListArr = new EmpLinkedList[size];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初始化我们的</a:t>
            </a:r>
            <a:r>
              <a:rPr lang="en-US" altLang="zh-CN" smtClean="0">
                <a:ea typeface="宋体" panose="02010600030101010101" pitchFamily="2" charset="-122"/>
              </a:rPr>
              <a:t>empLinkedListArr </a:t>
            </a:r>
            <a:r>
              <a:rPr lang="zh-CN" altLang="en-US" smtClean="0">
                <a:ea typeface="宋体" panose="02010600030101010101" pitchFamily="2" charset="-122"/>
              </a:rPr>
              <a:t>的各个元素</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for (int i = 0; i &lt; empLinkedListArr.length; i++)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empLinkedListArr[i] = new EmpLinkedList();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void add(Emp emp)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返回该员工，应该加入到那条链表</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int empLinkedListNo = hashFun(emp.id);</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empLinkedListArr[empLinkedListNo].add(emp);</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void list() { // </a:t>
            </a:r>
            <a:r>
              <a:rPr lang="zh-CN" altLang="en-US" smtClean="0">
                <a:ea typeface="宋体" panose="02010600030101010101" pitchFamily="2" charset="-122"/>
              </a:rPr>
              <a:t>遍历整个</a:t>
            </a:r>
            <a:r>
              <a:rPr lang="en-US" altLang="zh-CN" smtClean="0">
                <a:ea typeface="宋体" panose="02010600030101010101" pitchFamily="2" charset="-122"/>
              </a:rPr>
              <a:t>hash</a:t>
            </a:r>
            <a:r>
              <a:rPr lang="zh-CN" altLang="en-US" smtClean="0">
                <a:ea typeface="宋体" panose="02010600030101010101" pitchFamily="2" charset="-122"/>
              </a:rPr>
              <a:t>表</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for (int i = 0; i &lt; empLinkedListArr.length; i++)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empLinkedListArr[i].list(i);</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编写一个</a:t>
            </a:r>
            <a:r>
              <a:rPr lang="en-US" altLang="zh-CN" smtClean="0">
                <a:ea typeface="宋体" panose="02010600030101010101" pitchFamily="2" charset="-122"/>
              </a:rPr>
              <a:t>findEmpById</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void findEmpById(int id)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返回该员工，应该加入到那条链表</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int empLinkedListNo = hashFun(id);</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Emp emp = this.empLinkedListArr[empLinkedListNo].findEmpById(id);</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(emp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System.out.printf("</a:t>
            </a:r>
            <a:r>
              <a:rPr lang="zh-CN" altLang="en-US" smtClean="0">
                <a:ea typeface="宋体" panose="02010600030101010101" pitchFamily="2" charset="-122"/>
              </a:rPr>
              <a:t>在第 </a:t>
            </a:r>
            <a:r>
              <a:rPr lang="en-US" altLang="zh-CN" smtClean="0">
                <a:ea typeface="宋体" panose="02010600030101010101" pitchFamily="2" charset="-122"/>
              </a:rPr>
              <a:t>%d </a:t>
            </a:r>
            <a:r>
              <a:rPr lang="zh-CN" altLang="en-US" smtClean="0">
                <a:ea typeface="宋体" panose="02010600030101010101" pitchFamily="2" charset="-122"/>
              </a:rPr>
              <a:t>找到</a:t>
            </a:r>
            <a:r>
              <a:rPr lang="en-US" altLang="zh-CN" smtClean="0">
                <a:ea typeface="宋体" panose="02010600030101010101" pitchFamily="2" charset="-122"/>
              </a:rPr>
              <a:t>id=%d name=%s\n", empLinkedListNo, id, emp.name);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else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System.out.printf("</a:t>
            </a:r>
            <a:r>
              <a:rPr lang="zh-CN" altLang="en-US" smtClean="0">
                <a:ea typeface="宋体" panose="02010600030101010101" pitchFamily="2" charset="-122"/>
              </a:rPr>
              <a:t>没有找到</a:t>
            </a:r>
            <a:r>
              <a:rPr lang="en-US" altLang="zh-CN" smtClean="0">
                <a:ea typeface="宋体" panose="02010600030101010101" pitchFamily="2" charset="-122"/>
              </a:rPr>
              <a:t>id</a:t>
            </a:r>
            <a:r>
              <a:rPr lang="zh-CN" altLang="en-US" smtClean="0">
                <a:ea typeface="宋体" panose="02010600030101010101" pitchFamily="2" charset="-122"/>
              </a:rPr>
              <a:t>为 </a:t>
            </a:r>
            <a:r>
              <a:rPr lang="en-US" altLang="zh-CN" smtClean="0">
                <a:ea typeface="宋体" panose="02010600030101010101" pitchFamily="2" charset="-122"/>
              </a:rPr>
              <a:t>%d \n", id);</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散列函数</a:t>
            </a:r>
            <a:r>
              <a:rPr lang="en-US" altLang="zh-CN" smtClean="0">
                <a:ea typeface="宋体" panose="02010600030101010101" pitchFamily="2" charset="-122"/>
              </a:rPr>
              <a:t>, </a:t>
            </a:r>
            <a:r>
              <a:rPr lang="zh-CN" altLang="en-US" smtClean="0">
                <a:ea typeface="宋体" panose="02010600030101010101" pitchFamily="2" charset="-122"/>
              </a:rPr>
              <a:t>可以定制</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int hashFun(int id)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id % empLinkedListArr.length;</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panose="02010600030101010101" pitchFamily="2" charset="-122"/>
              </a:rPr>
              <a:t>二叉排序树：</a:t>
            </a:r>
            <a:r>
              <a:rPr lang="en-US" altLang="zh-CN" smtClean="0">
                <a:ea typeface="宋体" panose="02010600030101010101" pitchFamily="2" charset="-122"/>
              </a:rPr>
              <a:t>BST:</a:t>
            </a:r>
            <a:r>
              <a:rPr lang="en-US" altLang="zh-CN" baseline="0" smtClean="0">
                <a:ea typeface="宋体" panose="02010600030101010101" pitchFamily="2" charset="-122"/>
              </a:rPr>
              <a:t> (Binary Sort(Search) Tree), </a:t>
            </a:r>
            <a:r>
              <a:rPr lang="zh-CN" altLang="en-US" baseline="0" smtClean="0">
                <a:ea typeface="宋体" panose="02010600030101010101" pitchFamily="2" charset="-122"/>
              </a:rPr>
              <a:t>对于二叉排序树的任何一个非叶子节点，要求左子节点的值比当前节点的值小，</a:t>
            </a:r>
            <a:endParaRPr lang="en-US" altLang="zh-CN" baseline="0" smtClean="0">
              <a:ea typeface="宋体" panose="02010600030101010101" pitchFamily="2" charset="-122"/>
            </a:endParaRPr>
          </a:p>
          <a:p>
            <a:pPr eaLnBrk="1" hangingPunct="1"/>
            <a:r>
              <a:rPr lang="zh-CN" altLang="en-US" baseline="0" smtClean="0">
                <a:ea typeface="宋体" panose="02010600030101010101" pitchFamily="2" charset="-122"/>
              </a:rPr>
              <a:t>右子节点的值比当前节点的值大。</a:t>
            </a:r>
            <a:endParaRPr lang="en-US" altLang="zh-CN" baseline="0" smtClean="0">
              <a:ea typeface="宋体" panose="02010600030101010101" pitchFamily="2" charset="-122"/>
            </a:endParaRPr>
          </a:p>
          <a:p>
            <a:pPr eaLnBrk="1" hangingPunct="1"/>
            <a:endParaRPr lang="en-US" altLang="zh-CN" baseline="0" smtClean="0">
              <a:ea typeface="宋体" panose="02010600030101010101" pitchFamily="2" charset="-122"/>
            </a:endParaRPr>
          </a:p>
          <a:p>
            <a:pPr eaLnBrk="1" hangingPunct="1"/>
            <a:r>
              <a:rPr lang="zh-CN" altLang="en-US" baseline="0" smtClean="0">
                <a:ea typeface="宋体" panose="02010600030101010101" pitchFamily="2" charset="-122"/>
              </a:rPr>
              <a:t>链式存储，不论是否排序，检索数据速度都不高</a:t>
            </a:r>
            <a:r>
              <a:rPr lang="en-US" altLang="zh-CN" baseline="0" smtClean="0">
                <a:ea typeface="宋体" panose="02010600030101010101" pitchFamily="2" charset="-122"/>
              </a:rPr>
              <a:t>.[</a:t>
            </a:r>
            <a:r>
              <a:rPr lang="zh-CN" altLang="en-US" baseline="0" smtClean="0">
                <a:ea typeface="宋体" panose="02010600030101010101" pitchFamily="2" charset="-122"/>
              </a:rPr>
              <a:t>因为</a:t>
            </a:r>
            <a:r>
              <a:rPr lang="en-US" altLang="zh-CN" baseline="0" smtClean="0">
                <a:ea typeface="宋体" panose="02010600030101010101" pitchFamily="2" charset="-122"/>
              </a:rPr>
              <a:t>:</a:t>
            </a:r>
            <a:r>
              <a:rPr lang="zh-CN" altLang="en-US" sz="1200" smtClean="0"/>
              <a:t>需要从头节点开始遍历</a:t>
            </a:r>
            <a:r>
              <a:rPr lang="en-US" altLang="zh-CN" baseline="0" smtClean="0">
                <a:ea typeface="宋体" panose="02010600030101010101" pitchFamily="2" charset="-122"/>
              </a:rPr>
              <a:t>]</a:t>
            </a:r>
            <a:endParaRPr lang="en-US" altLang="zh-CN" baseline="0" smtClean="0">
              <a:ea typeface="宋体" panose="02010600030101010101" pitchFamily="2" charset="-122"/>
            </a:endParaRPr>
          </a:p>
          <a:p>
            <a:pPr eaLnBrk="1" hangingPunct="1"/>
            <a:r>
              <a:rPr lang="en-US" altLang="zh-CN" baseline="0" smtClean="0">
                <a:ea typeface="宋体" panose="02010600030101010101" pitchFamily="2" charset="-122"/>
              </a:rPr>
              <a:t> </a:t>
            </a:r>
            <a:endParaRPr lang="en-US" altLang="zh-CN" smtClean="0">
              <a:ea typeface="宋体" panose="02010600030101010101" pitchFamily="2" charset="-122"/>
            </a:endParaRPr>
          </a:p>
          <a:p>
            <a:pPr eaLnBrk="1" hangingPunct="1"/>
            <a:r>
              <a:rPr lang="zh-CN" altLang="en-US" smtClean="0">
                <a:ea typeface="宋体" panose="02010600030101010101" pitchFamily="2" charset="-122"/>
              </a:rPr>
              <a:t>参考：</a:t>
            </a:r>
            <a:r>
              <a:rPr lang="en-US" altLang="zh-CN" smtClean="0">
                <a:ea typeface="宋体" panose="02010600030101010101" pitchFamily="2" charset="-122"/>
              </a:rPr>
              <a:t>l-p28</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zh-CN" altLang="en-US" smtClean="0">
                <a:ea typeface="宋体" panose="02010600030101010101" pitchFamily="2" charset="-122"/>
              </a:rPr>
              <a:t>再确认一下数组和链表在底层的数据存储方式</a:t>
            </a:r>
            <a:r>
              <a:rPr lang="en-US" altLang="zh-CN" smtClean="0">
                <a:ea typeface="宋体" panose="02010600030101010101" pitchFamily="2" charset="-122"/>
              </a:rPr>
              <a:t>.【</a:t>
            </a:r>
            <a:r>
              <a:rPr lang="zh-CN" altLang="en-US" smtClean="0">
                <a:ea typeface="宋体" panose="02010600030101010101" pitchFamily="2" charset="-122"/>
              </a:rPr>
              <a:t>待</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zh-CN" altLang="en-US" smtClean="0">
                <a:ea typeface="宋体" panose="02010600030101010101" pitchFamily="2" charset="-122"/>
              </a:rPr>
              <a:t>数组：地址要求连续</a:t>
            </a:r>
            <a:endParaRPr lang="en-US" altLang="zh-CN" smtClean="0">
              <a:ea typeface="宋体" panose="02010600030101010101" pitchFamily="2" charset="-122"/>
            </a:endParaRPr>
          </a:p>
          <a:p>
            <a:pPr eaLnBrk="1" hangingPunct="1"/>
            <a:r>
              <a:rPr lang="zh-CN" altLang="en-US" smtClean="0">
                <a:ea typeface="宋体" panose="02010600030101010101" pitchFamily="2" charset="-122"/>
              </a:rPr>
              <a:t>链表</a:t>
            </a:r>
            <a:r>
              <a:rPr lang="en-US" altLang="zh-CN" smtClean="0">
                <a:ea typeface="宋体" panose="02010600030101010101" pitchFamily="2" charset="-122"/>
              </a:rPr>
              <a:t>:</a:t>
            </a:r>
            <a:r>
              <a:rPr lang="en-US" altLang="zh-CN" baseline="0" smtClean="0">
                <a:ea typeface="宋体" panose="02010600030101010101" pitchFamily="2" charset="-122"/>
              </a:rPr>
              <a:t> </a:t>
            </a:r>
            <a:r>
              <a:rPr lang="zh-CN" altLang="en-US" baseline="0" smtClean="0">
                <a:ea typeface="宋体" panose="02010600030101010101" pitchFamily="2" charset="-122"/>
              </a:rPr>
              <a:t>地址可以不用连续，这样可以充分利用空间。</a:t>
            </a: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mtClean="0">
                <a:ea typeface="宋体" panose="02010600030101010101" pitchFamily="2" charset="-122"/>
              </a:rPr>
              <a:t>参考：</a:t>
            </a:r>
            <a:r>
              <a:rPr lang="en-US" altLang="zh-CN" smtClean="0">
                <a:ea typeface="宋体" panose="02010600030101010101" pitchFamily="2" charset="-122"/>
              </a:rPr>
              <a:t>l-p28</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zh-CN" altLang="en-US" smtClean="0">
                <a:ea typeface="宋体" panose="02010600030101010101" pitchFamily="2" charset="-122"/>
              </a:rPr>
              <a:t>节点的权：可以理解就是节点的值</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zh-CN" altLang="en-US" smtClean="0">
                <a:ea typeface="宋体" panose="02010600030101010101" pitchFamily="2" charset="-122"/>
              </a:rPr>
              <a:t>树的高度：就是一棵树的最大层</a:t>
            </a:r>
            <a:endParaRPr lang="en-US" altLang="zh-CN" smtClean="0">
              <a:ea typeface="宋体" panose="02010600030101010101" pitchFamily="2" charset="-122"/>
            </a:endParaRPr>
          </a:p>
          <a:p>
            <a:pPr eaLnBrk="1" hangingPunct="1"/>
            <a:r>
              <a:rPr lang="zh-CN" altLang="en-US" smtClean="0">
                <a:ea typeface="宋体" panose="02010600030101010101" pitchFamily="2" charset="-122"/>
              </a:rPr>
              <a:t>森林</a:t>
            </a:r>
            <a:r>
              <a:rPr lang="en-US" altLang="zh-CN" smtClean="0">
                <a:ea typeface="宋体" panose="02010600030101010101" pitchFamily="2" charset="-122"/>
              </a:rPr>
              <a:t>: </a:t>
            </a:r>
            <a:r>
              <a:rPr lang="zh-CN" altLang="en-US" smtClean="0">
                <a:ea typeface="宋体" panose="02010600030101010101" pitchFamily="2" charset="-122"/>
              </a:rPr>
              <a:t>多颗子树构成森林</a:t>
            </a:r>
            <a:r>
              <a:rPr lang="en-US" altLang="zh-CN" smtClean="0">
                <a:ea typeface="宋体" panose="02010600030101010101" pitchFamily="2" charset="-122"/>
              </a:rPr>
              <a:t>.</a:t>
            </a: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panose="02010600030101010101" pitchFamily="2" charset="-122"/>
              </a:rPr>
              <a:t>说明</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1</a:t>
            </a:r>
            <a:r>
              <a:rPr lang="en-US" altLang="zh-CN" baseline="0" smtClean="0">
                <a:ea typeface="宋体" panose="02010600030101010101" pitchFamily="2" charset="-122"/>
              </a:rPr>
              <a:t> </a:t>
            </a:r>
            <a:r>
              <a:rPr lang="zh-CN" altLang="en-US" baseline="0" smtClean="0">
                <a:ea typeface="宋体" panose="02010600030101010101" pitchFamily="2" charset="-122"/>
              </a:rPr>
              <a:t>满二叉树也是完全二叉树</a:t>
            </a:r>
            <a:r>
              <a:rPr lang="en-US" altLang="zh-CN" baseline="0" smtClean="0">
                <a:ea typeface="宋体" panose="02010600030101010101" pitchFamily="2" charset="-122"/>
              </a:rPr>
              <a:t>.</a:t>
            </a:r>
            <a:endParaRPr lang="en-US" altLang="zh-CN" baseline="0" smtClean="0">
              <a:ea typeface="宋体" panose="02010600030101010101" pitchFamily="2" charset="-122"/>
            </a:endParaRPr>
          </a:p>
          <a:p>
            <a:pPr eaLnBrk="1" hangingPunct="1"/>
            <a:r>
              <a:rPr lang="en-US" altLang="zh-CN" baseline="0" smtClean="0">
                <a:ea typeface="宋体" panose="02010600030101010101" pitchFamily="2" charset="-122"/>
              </a:rPr>
              <a:t>2 </a:t>
            </a:r>
            <a:r>
              <a:rPr lang="zh-CN" altLang="en-US" baseline="0" smtClean="0">
                <a:ea typeface="宋体" panose="02010600030101010101" pitchFamily="2" charset="-122"/>
              </a:rPr>
              <a:t>判断是不是一颗完全二叉树的技巧： 从根节点开始编号，能够顺序的编号</a:t>
            </a:r>
            <a:r>
              <a:rPr lang="en-US" altLang="zh-CN" baseline="0" smtClean="0">
                <a:ea typeface="宋体" panose="02010600030101010101" pitchFamily="2" charset="-122"/>
              </a:rPr>
              <a:t>1,2,3,... </a:t>
            </a:r>
            <a:r>
              <a:rPr lang="zh-CN" altLang="en-US" baseline="0" smtClean="0">
                <a:ea typeface="宋体" panose="02010600030101010101" pitchFamily="2" charset="-122"/>
              </a:rPr>
              <a:t>中间不能有不连续的情况。比如本</a:t>
            </a:r>
            <a:r>
              <a:rPr lang="en-US" altLang="zh-CN" baseline="0" smtClean="0">
                <a:ea typeface="宋体" panose="02010600030101010101" pitchFamily="2" charset="-122"/>
              </a:rPr>
              <a:t>PPT,</a:t>
            </a:r>
            <a:r>
              <a:rPr lang="zh-CN" altLang="en-US" baseline="0" smtClean="0">
                <a:ea typeface="宋体" panose="02010600030101010101" pitchFamily="2" charset="-122"/>
              </a:rPr>
              <a:t>把</a:t>
            </a:r>
            <a:r>
              <a:rPr lang="en-US" altLang="zh-CN" baseline="0" smtClean="0">
                <a:ea typeface="宋体" panose="02010600030101010101" pitchFamily="2" charset="-122"/>
              </a:rPr>
              <a:t>(6) </a:t>
            </a:r>
            <a:r>
              <a:rPr lang="zh-CN" altLang="en-US" baseline="0" smtClean="0">
                <a:ea typeface="宋体" panose="02010600030101010101" pitchFamily="2" charset="-122"/>
              </a:rPr>
              <a:t>或者 </a:t>
            </a:r>
            <a:r>
              <a:rPr lang="en-US" altLang="zh-CN" baseline="0" smtClean="0">
                <a:ea typeface="宋体" panose="02010600030101010101" pitchFamily="2" charset="-122"/>
              </a:rPr>
              <a:t>(7)</a:t>
            </a:r>
            <a:endParaRPr lang="en-US" altLang="zh-CN" baseline="0" smtClean="0">
              <a:ea typeface="宋体" panose="02010600030101010101" pitchFamily="2" charset="-122"/>
            </a:endParaRPr>
          </a:p>
          <a:p>
            <a:pPr eaLnBrk="1" hangingPunct="1"/>
            <a:r>
              <a:rPr lang="zh-CN" altLang="en-US" baseline="0" smtClean="0">
                <a:ea typeface="宋体" panose="02010600030101010101" pitchFamily="2" charset="-122"/>
              </a:rPr>
              <a:t>删除了，就出现了不连续的现象，就不是完全二叉树了</a:t>
            </a:r>
            <a:r>
              <a:rPr lang="en-US" altLang="zh-CN" baseline="0" smtClean="0">
                <a:ea typeface="宋体" panose="02010600030101010101" pitchFamily="2" charset="-122"/>
              </a:rPr>
              <a:t>.</a:t>
            </a: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panose="02010600030101010101" pitchFamily="2" charset="-122"/>
              </a:rPr>
              <a:t>//java</a:t>
            </a:r>
            <a:r>
              <a:rPr lang="zh-CN" altLang="en-US" smtClean="0">
                <a:ea typeface="宋体" panose="02010600030101010101" pitchFamily="2" charset="-122"/>
              </a:rPr>
              <a:t>代码</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package com.atguigu;</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public class BinaryTreeDemo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static void main(String[] args)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创建一颗二叉树</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BinaryTree binaryTree = new BinaryTree();</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HeroNode root = new HeroNode(1, "</a:t>
            </a:r>
            <a:r>
              <a:rPr lang="zh-CN" altLang="en-US" smtClean="0">
                <a:ea typeface="宋体" panose="02010600030101010101" pitchFamily="2" charset="-122"/>
              </a:rPr>
              <a:t>宋江</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HeroNode node1 = new HeroNode(2, "</a:t>
            </a:r>
            <a:r>
              <a:rPr lang="zh-CN" altLang="en-US" smtClean="0">
                <a:ea typeface="宋体" panose="02010600030101010101" pitchFamily="2" charset="-122"/>
              </a:rPr>
              <a:t>吴用</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HeroNode node2 = new HeroNode(3, "</a:t>
            </a:r>
            <a:r>
              <a:rPr lang="zh-CN" altLang="en-US" smtClean="0">
                <a:ea typeface="宋体" panose="02010600030101010101" pitchFamily="2" charset="-122"/>
              </a:rPr>
              <a:t>卢俊义</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root.setLeftNode(node1);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root.setRightNode(node2);</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binaryTree.setRoot(root);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HeroNode node3 = new HeroNode(4, "</a:t>
            </a:r>
            <a:r>
              <a:rPr lang="zh-CN" altLang="en-US" smtClean="0">
                <a:ea typeface="宋体" panose="02010600030101010101" pitchFamily="2" charset="-122"/>
              </a:rPr>
              <a:t>林冲</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HeroNode node4 = new HeroNode(5, "</a:t>
            </a:r>
            <a:r>
              <a:rPr lang="zh-CN" altLang="en-US" smtClean="0">
                <a:ea typeface="宋体" panose="02010600030101010101" pitchFamily="2" charset="-122"/>
              </a:rPr>
              <a:t>关胜</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node2.setRightNode(node3);</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node2.setLeftNode(node4);</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前序遍历</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System.out.println("---</a:t>
            </a:r>
            <a:r>
              <a:rPr lang="zh-CN" altLang="en-US" smtClean="0">
                <a:ea typeface="宋体" panose="02010600030101010101" pitchFamily="2" charset="-122"/>
              </a:rPr>
              <a:t>前序</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binaryTree.preOrder();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中序遍历</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System.out.println("---</a:t>
            </a:r>
            <a:r>
              <a:rPr lang="zh-CN" altLang="en-US" smtClean="0">
                <a:ea typeface="宋体" panose="02010600030101010101" pitchFamily="2" charset="-122"/>
              </a:rPr>
              <a:t>中序</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binaryTree.infixOrder();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后序遍历</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System.out.println("---</a:t>
            </a:r>
            <a:r>
              <a:rPr lang="zh-CN" altLang="en-US" smtClean="0">
                <a:ea typeface="宋体" panose="02010600030101010101" pitchFamily="2" charset="-122"/>
              </a:rPr>
              <a:t>后序</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binaryTree.postOrder();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class HeroNode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private int no;</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private String name;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private HeroNode leftNode;// </a:t>
            </a:r>
            <a:r>
              <a:rPr lang="zh-CN" altLang="en-US" smtClean="0">
                <a:ea typeface="宋体" panose="02010600030101010101" pitchFamily="2" charset="-122"/>
              </a:rPr>
              <a:t>把这个地方的</a:t>
            </a:r>
            <a:r>
              <a:rPr lang="en-US" altLang="zh-CN" smtClean="0">
                <a:ea typeface="宋体" panose="02010600030101010101" pitchFamily="2" charset="-122"/>
              </a:rPr>
              <a:t>leftNode ,</a:t>
            </a:r>
            <a:r>
              <a:rPr lang="zh-CN" altLang="en-US" smtClean="0">
                <a:ea typeface="宋体" panose="02010600030101010101" pitchFamily="2" charset="-122"/>
              </a:rPr>
              <a:t>改成</a:t>
            </a:r>
            <a:r>
              <a:rPr lang="en-US" altLang="zh-CN" smtClean="0">
                <a:ea typeface="宋体" panose="02010600030101010101" pitchFamily="2" charset="-122"/>
              </a:rPr>
              <a:t>left, </a:t>
            </a:r>
            <a:r>
              <a:rPr lang="zh-CN" altLang="en-US" smtClean="0">
                <a:ea typeface="宋体" panose="02010600030101010101" pitchFamily="2" charset="-122"/>
              </a:rPr>
              <a:t>命名规范</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private HeroNode rightNode;//</a:t>
            </a:r>
            <a:r>
              <a:rPr lang="zh-CN" altLang="en-US" smtClean="0">
                <a:ea typeface="宋体" panose="02010600030101010101" pitchFamily="2" charset="-122"/>
              </a:rPr>
              <a:t>把这个地方的</a:t>
            </a:r>
            <a:r>
              <a:rPr lang="en-US" altLang="zh-CN" smtClean="0">
                <a:ea typeface="宋体" panose="02010600030101010101" pitchFamily="2" charset="-122"/>
              </a:rPr>
              <a:t>rightNode ,</a:t>
            </a:r>
            <a:r>
              <a:rPr lang="zh-CN" altLang="en-US" smtClean="0">
                <a:ea typeface="宋体" panose="02010600030101010101" pitchFamily="2" charset="-122"/>
              </a:rPr>
              <a:t>改成</a:t>
            </a:r>
            <a:r>
              <a:rPr lang="en-US" altLang="zh-CN" smtClean="0">
                <a:ea typeface="宋体" panose="02010600030101010101" pitchFamily="2" charset="-122"/>
              </a:rPr>
              <a:t>right,</a:t>
            </a:r>
            <a:r>
              <a:rPr lang="zh-CN" altLang="en-US" smtClean="0">
                <a:ea typeface="宋体" panose="02010600030101010101" pitchFamily="2" charset="-122"/>
              </a:rPr>
              <a:t>命名规范。</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HeroNode(int hNo, String hName)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no = hNo;</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name = hName;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可以给出</a:t>
            </a:r>
            <a:r>
              <a:rPr lang="en-US" altLang="zh-CN" smtClean="0">
                <a:ea typeface="宋体" panose="02010600030101010101" pitchFamily="2" charset="-122"/>
              </a:rPr>
              <a:t>setLeft / setRight</a:t>
            </a:r>
            <a:r>
              <a:rPr lang="zh-CN" altLang="en-US" smtClean="0">
                <a:ea typeface="宋体" panose="02010600030101010101" pitchFamily="2" charset="-122"/>
              </a:rPr>
              <a:t>的方法</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void setLeftNode(HeroNode heroNode)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this.leftNode = heroNode;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void setRightNode(HeroNode heroNode)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this.rightNode = heroNode;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@Override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String toString()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TODO Auto-generated method stub</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a:t>
            </a:r>
            <a:r>
              <a:rPr lang="zh-CN" altLang="en-US" smtClean="0">
                <a:ea typeface="宋体" panose="02010600030101010101" pitchFamily="2" charset="-122"/>
              </a:rPr>
              <a:t>信息</a:t>
            </a:r>
            <a:r>
              <a:rPr lang="en-US" altLang="zh-CN" smtClean="0">
                <a:ea typeface="宋体" panose="02010600030101010101" pitchFamily="2" charset="-122"/>
              </a:rPr>
              <a:t>: no=" + this.no + " name=" + this.name;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前序遍历</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void preOrder()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System.out.println(this);</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(this.leftNode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this.leftNode.preOrder();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(this.rightNode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this.rightNode.preOrder();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中序遍历</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void infixOrder()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(this.leftNode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this.leftNode.infixOrder();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System.out.println(this);</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(this.rightNode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this.rightNode.infixOrder();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后序遍历</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void postOrder()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(this.leftNode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this.leftNode.postOrder();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(this.rightNode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this.rightNode.postOrder();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System.out.println(this);</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class BinaryTree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private HeroNode root;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void setRoot(HeroNode root)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this.root = root;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前序遍历</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void preOrder()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(root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root.preOrder();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中序遍历</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void infixOrder()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(root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root.infixOrder();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后序遍历</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void postOrder()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(root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root.postOrder();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panose="02010600030101010101" pitchFamily="2" charset="-122"/>
              </a:rPr>
              <a:t>//</a:t>
            </a:r>
            <a:r>
              <a:rPr lang="zh-CN" altLang="en-US" smtClean="0">
                <a:ea typeface="宋体" panose="02010600030101010101" pitchFamily="2" charset="-122"/>
              </a:rPr>
              <a:t>代码</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package com.atguigu;</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public class BinaryTreeDemo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static void main(String[] args)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创建一颗二叉树</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BinaryTree binaryTree = new BinaryTree();</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HeroNode root = new HeroNode(1, "</a:t>
            </a:r>
            <a:r>
              <a:rPr lang="zh-CN" altLang="en-US" smtClean="0">
                <a:ea typeface="宋体" panose="02010600030101010101" pitchFamily="2" charset="-122"/>
              </a:rPr>
              <a:t>宋江</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HeroNode node1 = new HeroNode(2, "</a:t>
            </a:r>
            <a:r>
              <a:rPr lang="zh-CN" altLang="en-US" smtClean="0">
                <a:ea typeface="宋体" panose="02010600030101010101" pitchFamily="2" charset="-122"/>
              </a:rPr>
              <a:t>吴用</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HeroNode node2 = new HeroNode(3, "</a:t>
            </a:r>
            <a:r>
              <a:rPr lang="zh-CN" altLang="en-US" smtClean="0">
                <a:ea typeface="宋体" panose="02010600030101010101" pitchFamily="2" charset="-122"/>
              </a:rPr>
              <a:t>卢俊义</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root.setLeftNode(node1);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root.setRightNode(node2);</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binaryTree.setRoot(root);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HeroNode node3 = new HeroNode(4, "</a:t>
            </a:r>
            <a:r>
              <a:rPr lang="zh-CN" altLang="en-US" smtClean="0">
                <a:ea typeface="宋体" panose="02010600030101010101" pitchFamily="2" charset="-122"/>
              </a:rPr>
              <a:t>林冲</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HeroNode node4 = new HeroNode(5, "</a:t>
            </a:r>
            <a:r>
              <a:rPr lang="zh-CN" altLang="en-US" smtClean="0">
                <a:ea typeface="宋体" panose="02010600030101010101" pitchFamily="2" charset="-122"/>
              </a:rPr>
              <a:t>关胜</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node2.setRightNode(node3);</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node2.setLeftNode(node4);</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前序遍历</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System.out.println("---</a:t>
            </a:r>
            <a:r>
              <a:rPr lang="zh-CN" altLang="en-US" smtClean="0">
                <a:ea typeface="宋体" panose="02010600030101010101" pitchFamily="2" charset="-122"/>
              </a:rPr>
              <a:t>前序</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binaryTree.preOrder();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中序遍历</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System.out.println("---</a:t>
            </a:r>
            <a:r>
              <a:rPr lang="zh-CN" altLang="en-US" smtClean="0">
                <a:ea typeface="宋体" panose="02010600030101010101" pitchFamily="2" charset="-122"/>
              </a:rPr>
              <a:t>中序</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binaryTree.infixOrder();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后序遍历</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System.out.println("---</a:t>
            </a:r>
            <a:r>
              <a:rPr lang="zh-CN" altLang="en-US" smtClean="0">
                <a:ea typeface="宋体" panose="02010600030101010101" pitchFamily="2" charset="-122"/>
              </a:rPr>
              <a:t>后序</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binaryTree.postOrder();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class HeroNode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private int no;</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private String name;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private HeroNode leftNode;//</a:t>
            </a:r>
            <a:r>
              <a:rPr lang="zh-CN" altLang="en-US" smtClean="0">
                <a:ea typeface="宋体" panose="02010600030101010101" pitchFamily="2" charset="-122"/>
              </a:rPr>
              <a:t>把这个地方的</a:t>
            </a:r>
            <a:r>
              <a:rPr lang="en-US" altLang="zh-CN" smtClean="0">
                <a:ea typeface="宋体" panose="02010600030101010101" pitchFamily="2" charset="-122"/>
              </a:rPr>
              <a:t>leftNode ,</a:t>
            </a:r>
            <a:r>
              <a:rPr lang="zh-CN" altLang="en-US" smtClean="0">
                <a:ea typeface="宋体" panose="02010600030101010101" pitchFamily="2" charset="-122"/>
              </a:rPr>
              <a:t>改成</a:t>
            </a:r>
            <a:r>
              <a:rPr lang="en-US" altLang="zh-CN" smtClean="0">
                <a:ea typeface="宋体" panose="02010600030101010101" pitchFamily="2" charset="-122"/>
              </a:rPr>
              <a:t>left, </a:t>
            </a:r>
            <a:r>
              <a:rPr lang="zh-CN" altLang="en-US" smtClean="0">
                <a:ea typeface="宋体" panose="02010600030101010101" pitchFamily="2" charset="-122"/>
              </a:rPr>
              <a:t>命名规范</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private HeroNode rightNode;//</a:t>
            </a:r>
            <a:r>
              <a:rPr lang="zh-CN" altLang="en-US" smtClean="0">
                <a:ea typeface="宋体" panose="02010600030101010101" pitchFamily="2" charset="-122"/>
              </a:rPr>
              <a:t>把这个地方的</a:t>
            </a:r>
            <a:r>
              <a:rPr lang="en-US" altLang="zh-CN" smtClean="0">
                <a:ea typeface="宋体" panose="02010600030101010101" pitchFamily="2" charset="-122"/>
              </a:rPr>
              <a:t>rightNode ,</a:t>
            </a:r>
            <a:r>
              <a:rPr lang="zh-CN" altLang="en-US" smtClean="0">
                <a:ea typeface="宋体" panose="02010600030101010101" pitchFamily="2" charset="-122"/>
              </a:rPr>
              <a:t>改成</a:t>
            </a:r>
            <a:r>
              <a:rPr lang="en-US" altLang="zh-CN" smtClean="0">
                <a:ea typeface="宋体" panose="02010600030101010101" pitchFamily="2" charset="-122"/>
              </a:rPr>
              <a:t>right, </a:t>
            </a:r>
            <a:r>
              <a:rPr lang="zh-CN" altLang="en-US" smtClean="0">
                <a:ea typeface="宋体" panose="02010600030101010101" pitchFamily="2" charset="-122"/>
              </a:rPr>
              <a:t>命名规范</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HeroNode(int hNo, String hName)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no = hNo;</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name = hName;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可以给出</a:t>
            </a:r>
            <a:r>
              <a:rPr lang="en-US" altLang="zh-CN" smtClean="0">
                <a:ea typeface="宋体" panose="02010600030101010101" pitchFamily="2" charset="-122"/>
              </a:rPr>
              <a:t>setLeft / setRight</a:t>
            </a:r>
            <a:r>
              <a:rPr lang="zh-CN" altLang="en-US" smtClean="0">
                <a:ea typeface="宋体" panose="02010600030101010101" pitchFamily="2" charset="-122"/>
              </a:rPr>
              <a:t>的方法</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void setLeftNode(HeroNode heroNode)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this.leftNode = heroNode;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void setRightNode(HeroNode heroNode)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this.rightNode = heroNode;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@Override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String toString()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TODO Auto-generated method stub</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a:t>
            </a:r>
            <a:r>
              <a:rPr lang="zh-CN" altLang="en-US" smtClean="0">
                <a:ea typeface="宋体" panose="02010600030101010101" pitchFamily="2" charset="-122"/>
              </a:rPr>
              <a:t>信息</a:t>
            </a:r>
            <a:r>
              <a:rPr lang="en-US" altLang="zh-CN" smtClean="0">
                <a:ea typeface="宋体" panose="02010600030101010101" pitchFamily="2" charset="-122"/>
              </a:rPr>
              <a:t>: no=" + this.no + " name=" + this.name;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前序遍历</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void preOrder()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System.out.println(this);</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(this.leftNode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this.leftNode.preOrder();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(this.rightNode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this.rightNode.preOrder();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中序遍历</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void infixOrder()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(this.leftNode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this.leftNode.infixOrder();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System.out.println(this);</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(this.rightNode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this.rightNode.infixOrder();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后序遍历</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void postOrder()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(this.leftNode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this.leftNode.postOrder();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(this.rightNode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this.rightNode.postOrder();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System.out.println(this);</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class BinaryTree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private HeroNode root;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void setRoot(HeroNode root)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this.root = root;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前序遍历</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void preOrder()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(root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root.preOrder();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中序遍历</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void infixOrder()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(root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root.infixOrder();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后序遍历</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void postOrder()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(root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root.postOrder();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r>
              <a:rPr lang="zh-CN" altLang="en-US" smtClean="0">
                <a:ea typeface="宋体" panose="02010600030101010101" pitchFamily="2" charset="-122"/>
              </a:rPr>
              <a:t>输出的结果是</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r>
              <a:rPr lang="zh-CN" altLang="en-US" smtClean="0">
                <a:ea typeface="宋体" panose="02010600030101010101" pitchFamily="2" charset="-122"/>
              </a:rPr>
              <a:t>前序</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zh-CN" altLang="en-US" smtClean="0">
                <a:ea typeface="宋体" panose="02010600030101010101" pitchFamily="2" charset="-122"/>
              </a:rPr>
              <a:t>信息</a:t>
            </a:r>
            <a:r>
              <a:rPr lang="en-US" altLang="zh-CN" smtClean="0">
                <a:ea typeface="宋体" panose="02010600030101010101" pitchFamily="2" charset="-122"/>
              </a:rPr>
              <a:t>: no=1 name=</a:t>
            </a:r>
            <a:r>
              <a:rPr lang="zh-CN" altLang="en-US" smtClean="0">
                <a:ea typeface="宋体" panose="02010600030101010101" pitchFamily="2" charset="-122"/>
              </a:rPr>
              <a:t>宋江</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信息</a:t>
            </a:r>
            <a:r>
              <a:rPr lang="en-US" altLang="zh-CN" smtClean="0">
                <a:ea typeface="宋体" panose="02010600030101010101" pitchFamily="2" charset="-122"/>
              </a:rPr>
              <a:t>: no=2 name=</a:t>
            </a:r>
            <a:r>
              <a:rPr lang="zh-CN" altLang="en-US" smtClean="0">
                <a:ea typeface="宋体" panose="02010600030101010101" pitchFamily="2" charset="-122"/>
              </a:rPr>
              <a:t>吴用</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信息</a:t>
            </a:r>
            <a:r>
              <a:rPr lang="en-US" altLang="zh-CN" smtClean="0">
                <a:ea typeface="宋体" panose="02010600030101010101" pitchFamily="2" charset="-122"/>
              </a:rPr>
              <a:t>: no=3 name=</a:t>
            </a:r>
            <a:r>
              <a:rPr lang="zh-CN" altLang="en-US" smtClean="0">
                <a:ea typeface="宋体" panose="02010600030101010101" pitchFamily="2" charset="-122"/>
              </a:rPr>
              <a:t>卢俊义</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信息</a:t>
            </a:r>
            <a:r>
              <a:rPr lang="en-US" altLang="zh-CN" smtClean="0">
                <a:ea typeface="宋体" panose="02010600030101010101" pitchFamily="2" charset="-122"/>
              </a:rPr>
              <a:t>: no=5 name=</a:t>
            </a:r>
            <a:r>
              <a:rPr lang="zh-CN" altLang="en-US" smtClean="0">
                <a:ea typeface="宋体" panose="02010600030101010101" pitchFamily="2" charset="-122"/>
              </a:rPr>
              <a:t>关胜</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信息</a:t>
            </a:r>
            <a:r>
              <a:rPr lang="en-US" altLang="zh-CN" smtClean="0">
                <a:ea typeface="宋体" panose="02010600030101010101" pitchFamily="2" charset="-122"/>
              </a:rPr>
              <a:t>: no=4 name=</a:t>
            </a:r>
            <a:r>
              <a:rPr lang="zh-CN" altLang="en-US" smtClean="0">
                <a:ea typeface="宋体" panose="02010600030101010101" pitchFamily="2" charset="-122"/>
              </a:rPr>
              <a:t>林冲</a:t>
            </a:r>
            <a:endParaRPr lang="zh-CN" altLang="en-US" smtClean="0">
              <a:ea typeface="宋体" panose="02010600030101010101" pitchFamily="2" charset="-122"/>
            </a:endParaRPr>
          </a:p>
          <a:p>
            <a:pPr eaLnBrk="1" hangingPunct="1"/>
            <a:r>
              <a:rPr lang="en-US" altLang="zh-CN" smtClean="0">
                <a:ea typeface="宋体" panose="02010600030101010101" pitchFamily="2" charset="-122"/>
              </a:rPr>
              <a:t>---</a:t>
            </a:r>
            <a:r>
              <a:rPr lang="zh-CN" altLang="en-US" smtClean="0">
                <a:ea typeface="宋体" panose="02010600030101010101" pitchFamily="2" charset="-122"/>
              </a:rPr>
              <a:t>中序</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zh-CN" altLang="en-US" smtClean="0">
                <a:ea typeface="宋体" panose="02010600030101010101" pitchFamily="2" charset="-122"/>
              </a:rPr>
              <a:t>信息</a:t>
            </a:r>
            <a:r>
              <a:rPr lang="en-US" altLang="zh-CN" smtClean="0">
                <a:ea typeface="宋体" panose="02010600030101010101" pitchFamily="2" charset="-122"/>
              </a:rPr>
              <a:t>: no=2 name=</a:t>
            </a:r>
            <a:r>
              <a:rPr lang="zh-CN" altLang="en-US" smtClean="0">
                <a:ea typeface="宋体" panose="02010600030101010101" pitchFamily="2" charset="-122"/>
              </a:rPr>
              <a:t>吴用</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信息</a:t>
            </a:r>
            <a:r>
              <a:rPr lang="en-US" altLang="zh-CN" smtClean="0">
                <a:ea typeface="宋体" panose="02010600030101010101" pitchFamily="2" charset="-122"/>
              </a:rPr>
              <a:t>: no=1 name=</a:t>
            </a:r>
            <a:r>
              <a:rPr lang="zh-CN" altLang="en-US" smtClean="0">
                <a:ea typeface="宋体" panose="02010600030101010101" pitchFamily="2" charset="-122"/>
              </a:rPr>
              <a:t>宋江</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信息</a:t>
            </a:r>
            <a:r>
              <a:rPr lang="en-US" altLang="zh-CN" smtClean="0">
                <a:ea typeface="宋体" panose="02010600030101010101" pitchFamily="2" charset="-122"/>
              </a:rPr>
              <a:t>: no=5 name=</a:t>
            </a:r>
            <a:r>
              <a:rPr lang="zh-CN" altLang="en-US" smtClean="0">
                <a:ea typeface="宋体" panose="02010600030101010101" pitchFamily="2" charset="-122"/>
              </a:rPr>
              <a:t>关胜</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信息</a:t>
            </a:r>
            <a:r>
              <a:rPr lang="en-US" altLang="zh-CN" smtClean="0">
                <a:ea typeface="宋体" panose="02010600030101010101" pitchFamily="2" charset="-122"/>
              </a:rPr>
              <a:t>: no=3 name=</a:t>
            </a:r>
            <a:r>
              <a:rPr lang="zh-CN" altLang="en-US" smtClean="0">
                <a:ea typeface="宋体" panose="02010600030101010101" pitchFamily="2" charset="-122"/>
              </a:rPr>
              <a:t>卢俊义</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信息</a:t>
            </a:r>
            <a:r>
              <a:rPr lang="en-US" altLang="zh-CN" smtClean="0">
                <a:ea typeface="宋体" panose="02010600030101010101" pitchFamily="2" charset="-122"/>
              </a:rPr>
              <a:t>: no=4 name=</a:t>
            </a:r>
            <a:r>
              <a:rPr lang="zh-CN" altLang="en-US" smtClean="0">
                <a:ea typeface="宋体" panose="02010600030101010101" pitchFamily="2" charset="-122"/>
              </a:rPr>
              <a:t>林冲</a:t>
            </a:r>
            <a:endParaRPr lang="zh-CN" altLang="en-US" smtClean="0">
              <a:ea typeface="宋体" panose="02010600030101010101" pitchFamily="2" charset="-122"/>
            </a:endParaRPr>
          </a:p>
          <a:p>
            <a:pPr eaLnBrk="1" hangingPunct="1"/>
            <a:r>
              <a:rPr lang="en-US" altLang="zh-CN" smtClean="0">
                <a:ea typeface="宋体" panose="02010600030101010101" pitchFamily="2" charset="-122"/>
              </a:rPr>
              <a:t>---</a:t>
            </a:r>
            <a:r>
              <a:rPr lang="zh-CN" altLang="en-US" smtClean="0">
                <a:ea typeface="宋体" panose="02010600030101010101" pitchFamily="2" charset="-122"/>
              </a:rPr>
              <a:t>后序</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zh-CN" altLang="en-US" smtClean="0">
                <a:ea typeface="宋体" panose="02010600030101010101" pitchFamily="2" charset="-122"/>
              </a:rPr>
              <a:t>信息</a:t>
            </a:r>
            <a:r>
              <a:rPr lang="en-US" altLang="zh-CN" smtClean="0">
                <a:ea typeface="宋体" panose="02010600030101010101" pitchFamily="2" charset="-122"/>
              </a:rPr>
              <a:t>: no=2 name=</a:t>
            </a:r>
            <a:r>
              <a:rPr lang="zh-CN" altLang="en-US" smtClean="0">
                <a:ea typeface="宋体" panose="02010600030101010101" pitchFamily="2" charset="-122"/>
              </a:rPr>
              <a:t>吴用</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信息</a:t>
            </a:r>
            <a:r>
              <a:rPr lang="en-US" altLang="zh-CN" smtClean="0">
                <a:ea typeface="宋体" panose="02010600030101010101" pitchFamily="2" charset="-122"/>
              </a:rPr>
              <a:t>: no=5 name=</a:t>
            </a:r>
            <a:r>
              <a:rPr lang="zh-CN" altLang="en-US" smtClean="0">
                <a:ea typeface="宋体" panose="02010600030101010101" pitchFamily="2" charset="-122"/>
              </a:rPr>
              <a:t>关胜</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信息</a:t>
            </a:r>
            <a:r>
              <a:rPr lang="en-US" altLang="zh-CN" smtClean="0">
                <a:ea typeface="宋体" panose="02010600030101010101" pitchFamily="2" charset="-122"/>
              </a:rPr>
              <a:t>: no=4 name=</a:t>
            </a:r>
            <a:r>
              <a:rPr lang="zh-CN" altLang="en-US" smtClean="0">
                <a:ea typeface="宋体" panose="02010600030101010101" pitchFamily="2" charset="-122"/>
              </a:rPr>
              <a:t>林冲</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信息</a:t>
            </a:r>
            <a:r>
              <a:rPr lang="en-US" altLang="zh-CN" smtClean="0">
                <a:ea typeface="宋体" panose="02010600030101010101" pitchFamily="2" charset="-122"/>
              </a:rPr>
              <a:t>: no=3 name=</a:t>
            </a:r>
            <a:r>
              <a:rPr lang="zh-CN" altLang="en-US" smtClean="0">
                <a:ea typeface="宋体" panose="02010600030101010101" pitchFamily="2" charset="-122"/>
              </a:rPr>
              <a:t>卢俊义</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信息</a:t>
            </a:r>
            <a:r>
              <a:rPr lang="en-US" altLang="zh-CN" smtClean="0">
                <a:ea typeface="宋体" panose="02010600030101010101" pitchFamily="2" charset="-122"/>
              </a:rPr>
              <a:t>: no=1 name=</a:t>
            </a:r>
            <a:r>
              <a:rPr lang="zh-CN" altLang="en-US" smtClean="0">
                <a:ea typeface="宋体" panose="02010600030101010101" pitchFamily="2" charset="-122"/>
              </a:rPr>
              <a:t>宋江</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panose="02010600030101010101" pitchFamily="2" charset="-122"/>
              </a:rPr>
              <a:t>//</a:t>
            </a:r>
            <a:r>
              <a:rPr lang="zh-CN" altLang="en-US" smtClean="0">
                <a:ea typeface="宋体" panose="02010600030101010101" pitchFamily="2" charset="-122"/>
              </a:rPr>
              <a:t>最新代码</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r>
              <a:rPr lang="zh-CN" altLang="en-US" smtClean="0">
                <a:ea typeface="宋体" panose="02010600030101010101" pitchFamily="2" charset="-122"/>
              </a:rPr>
              <a:t>说明：前序查找，共有</a:t>
            </a:r>
            <a:r>
              <a:rPr lang="en-US" altLang="zh-CN" smtClean="0">
                <a:ea typeface="宋体" panose="02010600030101010101" pitchFamily="2" charset="-122"/>
              </a:rPr>
              <a:t>4</a:t>
            </a:r>
            <a:r>
              <a:rPr lang="zh-CN" altLang="en-US" smtClean="0">
                <a:ea typeface="宋体" panose="02010600030101010101" pitchFamily="2" charset="-122"/>
              </a:rPr>
              <a:t>次</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r>
              <a:rPr lang="zh-CN" altLang="en-US" smtClean="0">
                <a:ea typeface="宋体" panose="02010600030101010101" pitchFamily="2" charset="-122"/>
              </a:rPr>
              <a:t>其它的</a:t>
            </a:r>
            <a:r>
              <a:rPr lang="zh-CN" altLang="en-US" baseline="0" smtClean="0">
                <a:ea typeface="宋体" panose="02010600030101010101" pitchFamily="2" charset="-122"/>
              </a:rPr>
              <a:t> 中序查找，后序查找的次数也可以计算出来</a:t>
            </a:r>
            <a:r>
              <a:rPr lang="en-US" altLang="zh-CN" baseline="0" smtClean="0">
                <a:ea typeface="宋体" panose="02010600030101010101" pitchFamily="2" charset="-122"/>
              </a:rPr>
              <a:t>~.</a:t>
            </a:r>
            <a:endParaRPr lang="en-US" altLang="zh-CN" baseline="0" smtClean="0">
              <a:ea typeface="宋体" panose="02010600030101010101" pitchFamily="2" charset="-122"/>
            </a:endParaRPr>
          </a:p>
          <a:p>
            <a:pPr eaLnBrk="1" hangingPunct="1"/>
            <a:endParaRPr lang="en-US" altLang="zh-CN" baseline="0" smtClean="0">
              <a:ea typeface="宋体" panose="02010600030101010101" pitchFamily="2" charset="-122"/>
            </a:endParaRPr>
          </a:p>
          <a:p>
            <a:pPr eaLnBrk="1" hangingPunct="1"/>
            <a:r>
              <a:rPr lang="en-US" altLang="zh-CN" smtClean="0">
                <a:ea typeface="宋体" panose="02010600030101010101" pitchFamily="2" charset="-122"/>
              </a:rPr>
              <a:t>package com.atguigu;</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public class BinaryTreeDemo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static void main(String[] args)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构建二叉树，我们这里先使用指定的方式，后面我们使用递归方式创建</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BinaryTree binaryTree = new BinaryTree();</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HeroNode root = new HeroNode(1, "</a:t>
            </a:r>
            <a:r>
              <a:rPr lang="zh-CN" altLang="en-US" smtClean="0">
                <a:ea typeface="宋体" panose="02010600030101010101" pitchFamily="2" charset="-122"/>
              </a:rPr>
              <a:t>宋江</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HeroNode node1 = new HeroNode(2, "</a:t>
            </a:r>
            <a:r>
              <a:rPr lang="zh-CN" altLang="en-US" smtClean="0">
                <a:ea typeface="宋体" panose="02010600030101010101" pitchFamily="2" charset="-122"/>
              </a:rPr>
              <a:t>吴用</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HeroNode node2 = new HeroNode(3, "</a:t>
            </a:r>
            <a:r>
              <a:rPr lang="zh-CN" altLang="en-US" smtClean="0">
                <a:ea typeface="宋体" panose="02010600030101010101" pitchFamily="2" charset="-122"/>
              </a:rPr>
              <a:t>卢俊义</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root.setLeftNode(node1);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root.setRightNode(node2);</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binaryTree.setRoot(root);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HeroNode node3 = new HeroNode(4, "</a:t>
            </a:r>
            <a:r>
              <a:rPr lang="zh-CN" altLang="en-US" smtClean="0">
                <a:ea typeface="宋体" panose="02010600030101010101" pitchFamily="2" charset="-122"/>
              </a:rPr>
              <a:t>林冲</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HeroNode node4 = new HeroNode(5, "</a:t>
            </a:r>
            <a:r>
              <a:rPr lang="zh-CN" altLang="en-US" smtClean="0">
                <a:ea typeface="宋体" panose="02010600030101010101" pitchFamily="2" charset="-122"/>
              </a:rPr>
              <a:t>关胜</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node2.setRightNode(node3);</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node2.setLeftNode(node4);</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前序遍历</a:t>
            </a:r>
            <a:endParaRPr lang="zh-CN" altLang="en-US" smtClean="0">
              <a:ea typeface="宋体" panose="02010600030101010101" pitchFamily="2" charset="-122"/>
            </a:endParaRPr>
          </a:p>
          <a:p>
            <a:pPr eaLnBrk="1" hangingPunct="1"/>
            <a:r>
              <a:rPr lang="en-US" altLang="zh-CN" smtClean="0">
                <a:ea typeface="宋体" panose="02010600030101010101" pitchFamily="2" charset="-122"/>
              </a:rPr>
              <a:t>//		System.out.println("---</a:t>
            </a:r>
            <a:r>
              <a:rPr lang="zh-CN" altLang="en-US" smtClean="0">
                <a:ea typeface="宋体" panose="02010600030101010101" pitchFamily="2" charset="-122"/>
              </a:rPr>
              <a:t>前序</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binaryTree.preOrder();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中序遍历</a:t>
            </a:r>
            <a:endParaRPr lang="zh-CN" altLang="en-US" smtClean="0">
              <a:ea typeface="宋体" panose="02010600030101010101" pitchFamily="2" charset="-122"/>
            </a:endParaRPr>
          </a:p>
          <a:p>
            <a:pPr eaLnBrk="1" hangingPunct="1"/>
            <a:r>
              <a:rPr lang="en-US" altLang="zh-CN" smtClean="0">
                <a:ea typeface="宋体" panose="02010600030101010101" pitchFamily="2" charset="-122"/>
              </a:rPr>
              <a:t>//		System.out.println("---</a:t>
            </a:r>
            <a:r>
              <a:rPr lang="zh-CN" altLang="en-US" smtClean="0">
                <a:ea typeface="宋体" panose="02010600030101010101" pitchFamily="2" charset="-122"/>
              </a:rPr>
              <a:t>中序</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binaryTree.infixOrder();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后序遍历</a:t>
            </a:r>
            <a:endParaRPr lang="zh-CN" altLang="en-US" smtClean="0">
              <a:ea typeface="宋体" panose="02010600030101010101" pitchFamily="2" charset="-122"/>
            </a:endParaRPr>
          </a:p>
          <a:p>
            <a:pPr eaLnBrk="1" hangingPunct="1"/>
            <a:r>
              <a:rPr lang="en-US" altLang="zh-CN" smtClean="0">
                <a:ea typeface="宋体" panose="02010600030101010101" pitchFamily="2" charset="-122"/>
              </a:rPr>
              <a:t>//		System.out.println("---</a:t>
            </a:r>
            <a:r>
              <a:rPr lang="zh-CN" altLang="en-US" smtClean="0">
                <a:ea typeface="宋体" panose="02010600030101010101" pitchFamily="2" charset="-122"/>
              </a:rPr>
              <a:t>后序</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binaryTree.postOrder();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a:t>
            </a:r>
            <a:r>
              <a:rPr lang="zh-CN" altLang="en-US" smtClean="0">
                <a:ea typeface="宋体" panose="02010600030101010101" pitchFamily="2" charset="-122"/>
              </a:rPr>
              <a:t>前序查找</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HeroNode resNode = binaryTree.preOrderSearch(5);</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(resNode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System.out.printf("</a:t>
            </a:r>
            <a:r>
              <a:rPr lang="zh-CN" altLang="en-US" smtClean="0">
                <a:ea typeface="宋体" panose="02010600030101010101" pitchFamily="2" charset="-122"/>
              </a:rPr>
              <a:t>找到了，信息为 </a:t>
            </a:r>
            <a:r>
              <a:rPr lang="en-US" altLang="zh-CN" smtClean="0">
                <a:ea typeface="宋体" panose="02010600030101010101" pitchFamily="2" charset="-122"/>
              </a:rPr>
              <a:t>no=%d name=%s\n", resNode.getNo(), resNode.getName());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}else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System.out.printf("</a:t>
            </a:r>
            <a:r>
              <a:rPr lang="zh-CN" altLang="en-US" smtClean="0">
                <a:ea typeface="宋体" panose="02010600030101010101" pitchFamily="2" charset="-122"/>
              </a:rPr>
              <a:t>没有找到</a:t>
            </a:r>
            <a:r>
              <a:rPr lang="en-US" altLang="zh-CN" smtClean="0">
                <a:ea typeface="宋体" panose="02010600030101010101" pitchFamily="2" charset="-122"/>
              </a:rPr>
              <a:t>no=%d</a:t>
            </a:r>
            <a:r>
              <a:rPr lang="zh-CN" altLang="en-US" smtClean="0">
                <a:ea typeface="宋体" panose="02010600030101010101" pitchFamily="2" charset="-122"/>
              </a:rPr>
              <a:t>的英雄</a:t>
            </a:r>
            <a:r>
              <a:rPr lang="en-US" altLang="zh-CN" smtClean="0">
                <a:ea typeface="宋体" panose="02010600030101010101" pitchFamily="2" charset="-122"/>
              </a:rPr>
              <a:t>\n", 5);</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a:t>
            </a:r>
            <a:r>
              <a:rPr lang="zh-CN" altLang="en-US" smtClean="0">
                <a:ea typeface="宋体" panose="02010600030101010101" pitchFamily="2" charset="-122"/>
              </a:rPr>
              <a:t>中序查找</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HeroNode resNode = binaryTree.infixOrderSearch(5);</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(resNode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System.out.printf("</a:t>
            </a:r>
            <a:r>
              <a:rPr lang="zh-CN" altLang="en-US" smtClean="0">
                <a:ea typeface="宋体" panose="02010600030101010101" pitchFamily="2" charset="-122"/>
              </a:rPr>
              <a:t>找到了，信息为 </a:t>
            </a:r>
            <a:r>
              <a:rPr lang="en-US" altLang="zh-CN" smtClean="0">
                <a:ea typeface="宋体" panose="02010600030101010101" pitchFamily="2" charset="-122"/>
              </a:rPr>
              <a:t>no=%d name=%s\n", resNode.getNo(), resNode.getName());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}else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System.out.printf("</a:t>
            </a:r>
            <a:r>
              <a:rPr lang="zh-CN" altLang="en-US" smtClean="0">
                <a:ea typeface="宋体" panose="02010600030101010101" pitchFamily="2" charset="-122"/>
              </a:rPr>
              <a:t>没有找到</a:t>
            </a:r>
            <a:r>
              <a:rPr lang="en-US" altLang="zh-CN" smtClean="0">
                <a:ea typeface="宋体" panose="02010600030101010101" pitchFamily="2" charset="-122"/>
              </a:rPr>
              <a:t>no=%d</a:t>
            </a:r>
            <a:r>
              <a:rPr lang="zh-CN" altLang="en-US" smtClean="0">
                <a:ea typeface="宋体" panose="02010600030101010101" pitchFamily="2" charset="-122"/>
              </a:rPr>
              <a:t>的英雄</a:t>
            </a:r>
            <a:r>
              <a:rPr lang="en-US" altLang="zh-CN" smtClean="0">
                <a:ea typeface="宋体" panose="02010600030101010101" pitchFamily="2" charset="-122"/>
              </a:rPr>
              <a:t>\n", 5);</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a:t>
            </a:r>
            <a:r>
              <a:rPr lang="zh-CN" altLang="en-US" smtClean="0">
                <a:ea typeface="宋体" panose="02010600030101010101" pitchFamily="2" charset="-122"/>
              </a:rPr>
              <a:t>后序查找</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HeroNode resNode = binaryTree.postOrderSearch(5);</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(resNode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System.out.printf("</a:t>
            </a:r>
            <a:r>
              <a:rPr lang="zh-CN" altLang="en-US" smtClean="0">
                <a:ea typeface="宋体" panose="02010600030101010101" pitchFamily="2" charset="-122"/>
              </a:rPr>
              <a:t>找到了，信息为 </a:t>
            </a:r>
            <a:r>
              <a:rPr lang="en-US" altLang="zh-CN" smtClean="0">
                <a:ea typeface="宋体" panose="02010600030101010101" pitchFamily="2" charset="-122"/>
              </a:rPr>
              <a:t>no=%d name=%s\n", resNode.getNo(), resNode.getName());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}else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System.out.printf("</a:t>
            </a:r>
            <a:r>
              <a:rPr lang="zh-CN" altLang="en-US" smtClean="0">
                <a:ea typeface="宋体" panose="02010600030101010101" pitchFamily="2" charset="-122"/>
              </a:rPr>
              <a:t>没有找到</a:t>
            </a:r>
            <a:r>
              <a:rPr lang="en-US" altLang="zh-CN" smtClean="0">
                <a:ea typeface="宋体" panose="02010600030101010101" pitchFamily="2" charset="-122"/>
              </a:rPr>
              <a:t>no=%d</a:t>
            </a:r>
            <a:r>
              <a:rPr lang="zh-CN" altLang="en-US" smtClean="0">
                <a:ea typeface="宋体" panose="02010600030101010101" pitchFamily="2" charset="-122"/>
              </a:rPr>
              <a:t>的英雄</a:t>
            </a:r>
            <a:r>
              <a:rPr lang="en-US" altLang="zh-CN" smtClean="0">
                <a:ea typeface="宋体" panose="02010600030101010101" pitchFamily="2" charset="-122"/>
              </a:rPr>
              <a:t>\n", 5);</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class HeroNode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private int no;</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private String name;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private HeroNode left;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private HeroNode right;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int getNo()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no;</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String getName()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name;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HeroNode(int hNo, String hName)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no = hNo;</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name = hName;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可以给出</a:t>
            </a:r>
            <a:r>
              <a:rPr lang="en-US" altLang="zh-CN" smtClean="0">
                <a:ea typeface="宋体" panose="02010600030101010101" pitchFamily="2" charset="-122"/>
              </a:rPr>
              <a:t>setLeft / setRight</a:t>
            </a:r>
            <a:r>
              <a:rPr lang="zh-CN" altLang="en-US" smtClean="0">
                <a:ea typeface="宋体" panose="02010600030101010101" pitchFamily="2" charset="-122"/>
              </a:rPr>
              <a:t>的方法</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void setLeftNode(HeroNode heroNode)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this.left = heroNode;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void setRightNode(HeroNode heroNode)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this.right = heroNode;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@Override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String toString()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TODO Auto-generated method stub</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a:t>
            </a:r>
            <a:r>
              <a:rPr lang="zh-CN" altLang="en-US" smtClean="0">
                <a:ea typeface="宋体" panose="02010600030101010101" pitchFamily="2" charset="-122"/>
              </a:rPr>
              <a:t>信息</a:t>
            </a:r>
            <a:r>
              <a:rPr lang="en-US" altLang="zh-CN" smtClean="0">
                <a:ea typeface="宋体" panose="02010600030101010101" pitchFamily="2" charset="-122"/>
              </a:rPr>
              <a:t>: no=" + this.no + " name=" + this.name;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后序查找</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HeroNode postOrderSeacher(int no)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HeroNode resNode = null;</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到左节点</a:t>
            </a:r>
            <a:r>
              <a:rPr lang="en-US" altLang="zh-CN" smtClean="0">
                <a:ea typeface="宋体" panose="02010600030101010101" pitchFamily="2" charset="-122"/>
              </a:rPr>
              <a:t>(</a:t>
            </a:r>
            <a:r>
              <a:rPr lang="zh-CN" altLang="en-US" smtClean="0">
                <a:ea typeface="宋体" panose="02010600030101010101" pitchFamily="2" charset="-122"/>
              </a:rPr>
              <a:t>子树</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(this.left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resNode = this.left.postOrderSeacher(no);</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(resNode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resNode;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(this.right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resNode = this.right.postOrderSeacher(no);</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(resNode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resNode;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(this.no == no)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this;</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}else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null;</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前序查找</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HeroNode preOrderSeacher(int no)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(this.no == no)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this;</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HeroNode resNode = null;</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到左节点</a:t>
            </a:r>
            <a:r>
              <a:rPr lang="en-US" altLang="zh-CN" smtClean="0">
                <a:ea typeface="宋体" panose="02010600030101010101" pitchFamily="2" charset="-122"/>
              </a:rPr>
              <a:t>(</a:t>
            </a:r>
            <a:r>
              <a:rPr lang="zh-CN" altLang="en-US" smtClean="0">
                <a:ea typeface="宋体" panose="02010600030101010101" pitchFamily="2" charset="-122"/>
              </a:rPr>
              <a:t>子树</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(this.left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resNode = this.left.preOrderSeacher(no);</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(resNode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resNode;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(this.right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resNode = this.right.preOrderSeacher(no);</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resNode;</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中序查找</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HeroNode infixOrderSeacher(int no)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HeroNode resNode = null;</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到左节点</a:t>
            </a:r>
            <a:r>
              <a:rPr lang="en-US" altLang="zh-CN" smtClean="0">
                <a:ea typeface="宋体" panose="02010600030101010101" pitchFamily="2" charset="-122"/>
              </a:rPr>
              <a:t>(</a:t>
            </a:r>
            <a:r>
              <a:rPr lang="zh-CN" altLang="en-US" smtClean="0">
                <a:ea typeface="宋体" panose="02010600030101010101" pitchFamily="2" charset="-122"/>
              </a:rPr>
              <a:t>子树</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(this.left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resNode = this.left.infixOrderSeacher(no);</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(resNode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resNode;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(this.no == no) { //</a:t>
            </a:r>
            <a:r>
              <a:rPr lang="zh-CN" altLang="en-US" smtClean="0">
                <a:ea typeface="宋体" panose="02010600030101010101" pitchFamily="2" charset="-122"/>
              </a:rPr>
              <a:t>比较当前节点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return this;</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(this.right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resNode = this.right.infixOrderSeacher(no);</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resNode;</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前序遍历</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void preOrder()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System.out.println(this);//</a:t>
            </a:r>
            <a:r>
              <a:rPr lang="zh-CN" altLang="en-US" smtClean="0">
                <a:ea typeface="宋体" panose="02010600030101010101" pitchFamily="2" charset="-122"/>
              </a:rPr>
              <a:t>先输出父节点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if (this.left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this.left.preOrder();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(this.right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this.right.preOrder();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中序遍历</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void infixOrder()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(this.left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this.left.infixOrder();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System.out.println(this);</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(this.right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this.right.infixOrder();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后序遍历</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void postOrder()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(this.left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this.left.postOrder();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(this.right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this.right.postOrder();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System.out.println(this);</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class BinaryTree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private HeroNode root;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void setRoot(HeroNode root)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this.root = root;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前序查找</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HeroNode preOrderSearch(int no)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(root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root.preOrderSeacher(no);</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else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null;</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中序查找</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HeroNode infixOrderSearch(int no)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(root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root.infixOrderSeacher(no);</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else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null;</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后序查找</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HeroNode postOrderSearch(int no)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(root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root.postOrderSeacher(no);</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else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null;</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前序遍历</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void preOrder()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(root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root.preOrder();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中序遍历</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void infixOrder()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(root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root.infixOrder();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后序遍历</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void postOrder()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(root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root.postOrder();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panose="02010600030101010101" pitchFamily="2" charset="-122"/>
              </a:rPr>
              <a:t>//</a:t>
            </a:r>
            <a:r>
              <a:rPr lang="zh-CN" altLang="en-US" smtClean="0">
                <a:ea typeface="宋体" panose="02010600030101010101" pitchFamily="2" charset="-122"/>
              </a:rPr>
              <a:t>代码</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r>
              <a:rPr lang="zh-CN" altLang="en-US" smtClean="0">
                <a:ea typeface="宋体" panose="02010600030101010101" pitchFamily="2" charset="-122"/>
              </a:rPr>
              <a:t>说明：如果要删除非叶子节点</a:t>
            </a:r>
            <a:r>
              <a:rPr lang="en-US" altLang="zh-CN" smtClean="0">
                <a:ea typeface="宋体" panose="02010600030101010101" pitchFamily="2" charset="-122"/>
              </a:rPr>
              <a:t>(</a:t>
            </a:r>
            <a:r>
              <a:rPr lang="zh-CN" altLang="en-US" smtClean="0">
                <a:ea typeface="宋体" panose="02010600030101010101" pitchFamily="2" charset="-122"/>
              </a:rPr>
              <a:t>而不是整棵树</a:t>
            </a:r>
            <a:r>
              <a:rPr lang="en-US" altLang="zh-CN" smtClean="0">
                <a:ea typeface="宋体" panose="02010600030101010101" pitchFamily="2" charset="-122"/>
              </a:rPr>
              <a:t>)</a:t>
            </a:r>
            <a:r>
              <a:rPr lang="zh-CN" altLang="en-US" smtClean="0">
                <a:ea typeface="宋体" panose="02010600030101010101" pitchFamily="2" charset="-122"/>
              </a:rPr>
              <a:t>，需要指定规则</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package com.atguigu;</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public class BinaryTreeDemo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static void main(String[] args)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构建二叉树，我们这里先使用指定的方式，后面我们使用递归方式创建</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BinaryTree binaryTree = new BinaryTree();</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HeroNode root = new HeroNode(1, "</a:t>
            </a:r>
            <a:r>
              <a:rPr lang="zh-CN" altLang="en-US" smtClean="0">
                <a:ea typeface="宋体" panose="02010600030101010101" pitchFamily="2" charset="-122"/>
              </a:rPr>
              <a:t>宋江</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HeroNode node1 = new HeroNode(2, "</a:t>
            </a:r>
            <a:r>
              <a:rPr lang="zh-CN" altLang="en-US" smtClean="0">
                <a:ea typeface="宋体" panose="02010600030101010101" pitchFamily="2" charset="-122"/>
              </a:rPr>
              <a:t>吴用</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HeroNode node2 = new HeroNode(3, "</a:t>
            </a:r>
            <a:r>
              <a:rPr lang="zh-CN" altLang="en-US" smtClean="0">
                <a:ea typeface="宋体" panose="02010600030101010101" pitchFamily="2" charset="-122"/>
              </a:rPr>
              <a:t>卢俊义</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root.setLeftNode(node1);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root.setRightNode(node2);</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binaryTree.setRoot(root);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HeroNode node3 = new HeroNode(4, "</a:t>
            </a:r>
            <a:r>
              <a:rPr lang="zh-CN" altLang="en-US" smtClean="0">
                <a:ea typeface="宋体" panose="02010600030101010101" pitchFamily="2" charset="-122"/>
              </a:rPr>
              <a:t>林冲</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HeroNode node4 = new HeroNode(5, "</a:t>
            </a:r>
            <a:r>
              <a:rPr lang="zh-CN" altLang="en-US" smtClean="0">
                <a:ea typeface="宋体" panose="02010600030101010101" pitchFamily="2" charset="-122"/>
              </a:rPr>
              <a:t>关胜</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node2.setRightNode(node3);</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node2.setLeftNode(node4);</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前序遍历</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System.out.println("---</a:t>
            </a:r>
            <a:r>
              <a:rPr lang="zh-CN" altLang="en-US" smtClean="0">
                <a:ea typeface="宋体" panose="02010600030101010101" pitchFamily="2" charset="-122"/>
              </a:rPr>
              <a:t>前序</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binaryTree.preOrder();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 </a:t>
            </a:r>
            <a:r>
              <a:rPr lang="zh-CN" altLang="en-US" smtClean="0">
                <a:ea typeface="宋体" panose="02010600030101010101" pitchFamily="2" charset="-122"/>
              </a:rPr>
              <a:t>中序遍历</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System.out.println("---</a:t>
            </a:r>
            <a:r>
              <a:rPr lang="zh-CN" altLang="en-US" smtClean="0">
                <a:ea typeface="宋体" panose="02010600030101010101" pitchFamily="2" charset="-122"/>
              </a:rPr>
              <a:t>中序</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binaryTree.infixOrder();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 </a:t>
            </a:r>
            <a:r>
              <a:rPr lang="zh-CN" altLang="en-US" smtClean="0">
                <a:ea typeface="宋体" panose="02010600030101010101" pitchFamily="2" charset="-122"/>
              </a:rPr>
              <a:t>后序遍历</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System.out.println("---</a:t>
            </a:r>
            <a:r>
              <a:rPr lang="zh-CN" altLang="en-US" smtClean="0">
                <a:ea typeface="宋体" panose="02010600030101010101" pitchFamily="2" charset="-122"/>
              </a:rPr>
              <a:t>后序</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binaryTree.postOrder();</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a:t>
            </a:r>
            <a:r>
              <a:rPr lang="zh-CN" altLang="en-US" smtClean="0">
                <a:ea typeface="宋体" panose="02010600030101010101" pitchFamily="2" charset="-122"/>
              </a:rPr>
              <a:t>前序查找</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HeroNode resNode = binaryTree.preOrderSearch(5);</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(resNode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System.out.printf("</a:t>
            </a:r>
            <a:r>
              <a:rPr lang="zh-CN" altLang="en-US" smtClean="0">
                <a:ea typeface="宋体" panose="02010600030101010101" pitchFamily="2" charset="-122"/>
              </a:rPr>
              <a:t>找到了，信息为 </a:t>
            </a:r>
            <a:r>
              <a:rPr lang="en-US" altLang="zh-CN" smtClean="0">
                <a:ea typeface="宋体" panose="02010600030101010101" pitchFamily="2" charset="-122"/>
              </a:rPr>
              <a:t>no=%d name=%s\n", resNode.getNo(), resNode.getName());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else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System.out.printf("</a:t>
            </a:r>
            <a:r>
              <a:rPr lang="zh-CN" altLang="en-US" smtClean="0">
                <a:ea typeface="宋体" panose="02010600030101010101" pitchFamily="2" charset="-122"/>
              </a:rPr>
              <a:t>没有找到</a:t>
            </a:r>
            <a:r>
              <a:rPr lang="en-US" altLang="zh-CN" smtClean="0">
                <a:ea typeface="宋体" panose="02010600030101010101" pitchFamily="2" charset="-122"/>
              </a:rPr>
              <a:t>no=%d</a:t>
            </a:r>
            <a:r>
              <a:rPr lang="zh-CN" altLang="en-US" smtClean="0">
                <a:ea typeface="宋体" panose="02010600030101010101" pitchFamily="2" charset="-122"/>
              </a:rPr>
              <a:t>的英雄</a:t>
            </a:r>
            <a:r>
              <a:rPr lang="en-US" altLang="zh-CN" smtClean="0">
                <a:ea typeface="宋体" panose="02010600030101010101" pitchFamily="2" charset="-122"/>
              </a:rPr>
              <a:t>\n", 5);</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System.out.println("</a:t>
            </a:r>
            <a:r>
              <a:rPr lang="zh-CN" altLang="en-US" smtClean="0">
                <a:ea typeface="宋体" panose="02010600030101010101" pitchFamily="2" charset="-122"/>
              </a:rPr>
              <a:t>中序查找</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HeroNode resNode = binaryTree.infixOrderSearch(5);</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if (resNode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System.out.printf("</a:t>
            </a:r>
            <a:r>
              <a:rPr lang="zh-CN" altLang="en-US" smtClean="0">
                <a:ea typeface="宋体" panose="02010600030101010101" pitchFamily="2" charset="-122"/>
              </a:rPr>
              <a:t>找到了，信息为 </a:t>
            </a:r>
            <a:r>
              <a:rPr lang="en-US" altLang="zh-CN" smtClean="0">
                <a:ea typeface="宋体" panose="02010600030101010101" pitchFamily="2" charset="-122"/>
              </a:rPr>
              <a:t>no=%d name=%s\n", resNode.getNo(),</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resNode.getName());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}else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System.out.printf("</a:t>
            </a:r>
            <a:r>
              <a:rPr lang="zh-CN" altLang="en-US" smtClean="0">
                <a:ea typeface="宋体" panose="02010600030101010101" pitchFamily="2" charset="-122"/>
              </a:rPr>
              <a:t>没有找到</a:t>
            </a:r>
            <a:r>
              <a:rPr lang="en-US" altLang="zh-CN" smtClean="0">
                <a:ea typeface="宋体" panose="02010600030101010101" pitchFamily="2" charset="-122"/>
              </a:rPr>
              <a:t>no=%d</a:t>
            </a:r>
            <a:r>
              <a:rPr lang="zh-CN" altLang="en-US" smtClean="0">
                <a:ea typeface="宋体" panose="02010600030101010101" pitchFamily="2" charset="-122"/>
              </a:rPr>
              <a:t>的英雄</a:t>
            </a:r>
            <a:r>
              <a:rPr lang="en-US" altLang="zh-CN" smtClean="0">
                <a:ea typeface="宋体" panose="02010600030101010101" pitchFamily="2" charset="-122"/>
              </a:rPr>
              <a:t>\n", 5);</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System.out.println("</a:t>
            </a:r>
            <a:r>
              <a:rPr lang="zh-CN" altLang="en-US" smtClean="0">
                <a:ea typeface="宋体" panose="02010600030101010101" pitchFamily="2" charset="-122"/>
              </a:rPr>
              <a:t>后序查找</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HeroNode resNode = binaryTree.postOrderSearch(5);</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if (resNode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System.out.printf("</a:t>
            </a:r>
            <a:r>
              <a:rPr lang="zh-CN" altLang="en-US" smtClean="0">
                <a:ea typeface="宋体" panose="02010600030101010101" pitchFamily="2" charset="-122"/>
              </a:rPr>
              <a:t>找到了，信息为 </a:t>
            </a:r>
            <a:r>
              <a:rPr lang="en-US" altLang="zh-CN" smtClean="0">
                <a:ea typeface="宋体" panose="02010600030101010101" pitchFamily="2" charset="-122"/>
              </a:rPr>
              <a:t>no=%d name=%s\n", resNode.getNo(),</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resNode.getName());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}else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System.out.printf("</a:t>
            </a:r>
            <a:r>
              <a:rPr lang="zh-CN" altLang="en-US" smtClean="0">
                <a:ea typeface="宋体" panose="02010600030101010101" pitchFamily="2" charset="-122"/>
              </a:rPr>
              <a:t>没有找到</a:t>
            </a:r>
            <a:r>
              <a:rPr lang="en-US" altLang="zh-CN" smtClean="0">
                <a:ea typeface="宋体" panose="02010600030101010101" pitchFamily="2" charset="-122"/>
              </a:rPr>
              <a:t>no=%d</a:t>
            </a:r>
            <a:r>
              <a:rPr lang="zh-CN" altLang="en-US" smtClean="0">
                <a:ea typeface="宋体" panose="02010600030101010101" pitchFamily="2" charset="-122"/>
              </a:rPr>
              <a:t>的英雄</a:t>
            </a:r>
            <a:r>
              <a:rPr lang="en-US" altLang="zh-CN" smtClean="0">
                <a:ea typeface="宋体" panose="02010600030101010101" pitchFamily="2" charset="-122"/>
              </a:rPr>
              <a:t>\n", 5);</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删除节点或子树</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System.out.println("</a:t>
            </a:r>
            <a:r>
              <a:rPr lang="zh-CN" altLang="en-US" smtClean="0">
                <a:ea typeface="宋体" panose="02010600030101010101" pitchFamily="2" charset="-122"/>
              </a:rPr>
              <a:t>删除前</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binaryTree.preOrder();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binaryTree.delNode(5);</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a:t>
            </a:r>
            <a:r>
              <a:rPr lang="zh-CN" altLang="en-US" smtClean="0">
                <a:ea typeface="宋体" panose="02010600030101010101" pitchFamily="2" charset="-122"/>
              </a:rPr>
              <a:t>删除后</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binaryTree.preOrder();</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class HeroNode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private int no;</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private String name;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private HeroNode left;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private HeroNode right;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int getNo()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no;</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String getName()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name;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HeroNode(int hNo, String hName)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no = hNo;</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name = hName;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可以给出</a:t>
            </a:r>
            <a:r>
              <a:rPr lang="en-US" altLang="zh-CN" smtClean="0">
                <a:ea typeface="宋体" panose="02010600030101010101" pitchFamily="2" charset="-122"/>
              </a:rPr>
              <a:t>setLeft / setRight</a:t>
            </a:r>
            <a:r>
              <a:rPr lang="zh-CN" altLang="en-US" smtClean="0">
                <a:ea typeface="宋体" panose="02010600030101010101" pitchFamily="2" charset="-122"/>
              </a:rPr>
              <a:t>的方法</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void setLeftNode(HeroNode heroNode)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this.left = heroNode;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void setRightNode(HeroNode heroNode)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this.right = heroNode;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@Override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String toString()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TODO Auto-generated method stub</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a:t>
            </a:r>
            <a:r>
              <a:rPr lang="zh-CN" altLang="en-US" smtClean="0">
                <a:ea typeface="宋体" panose="02010600030101010101" pitchFamily="2" charset="-122"/>
              </a:rPr>
              <a:t>信息</a:t>
            </a:r>
            <a:r>
              <a:rPr lang="en-US" altLang="zh-CN" smtClean="0">
                <a:ea typeface="宋体" panose="02010600030101010101" pitchFamily="2" charset="-122"/>
              </a:rPr>
              <a:t>: no=" + this.no + " name=" + this.name;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递归删除</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//1.</a:t>
            </a:r>
            <a:r>
              <a:rPr lang="zh-CN" altLang="en-US" smtClean="0">
                <a:ea typeface="宋体" panose="02010600030101010101" pitchFamily="2" charset="-122"/>
              </a:rPr>
              <a:t>如果删除的节点是叶子节点，则删除该节点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//2.</a:t>
            </a:r>
            <a:r>
              <a:rPr lang="zh-CN" altLang="en-US" smtClean="0">
                <a:ea typeface="宋体" panose="02010600030101010101" pitchFamily="2" charset="-122"/>
              </a:rPr>
              <a:t>如果删除的节点是非叶子节点，则删除该子树</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void delNode(int no)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说明</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//1.</a:t>
            </a:r>
            <a:r>
              <a:rPr lang="zh-CN" altLang="en-US" smtClean="0">
                <a:ea typeface="宋体" panose="02010600030101010101" pitchFamily="2" charset="-122"/>
              </a:rPr>
              <a:t>因为我们的二叉树是单向的，所以我们是判断当前节点的子节点是否需要被删除</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a:t>
            </a:r>
            <a:r>
              <a:rPr lang="zh-CN" altLang="en-US" smtClean="0">
                <a:ea typeface="宋体" panose="02010600030101010101" pitchFamily="2" charset="-122"/>
              </a:rPr>
              <a:t>而不能判断当前节点</a:t>
            </a:r>
            <a:r>
              <a:rPr lang="en-US" altLang="zh-CN" smtClean="0">
                <a:ea typeface="宋体" panose="02010600030101010101" pitchFamily="2" charset="-122"/>
              </a:rPr>
              <a:t>this</a:t>
            </a:r>
            <a:r>
              <a:rPr lang="zh-CN" altLang="en-US" smtClean="0">
                <a:ea typeface="宋体" panose="02010600030101010101" pitchFamily="2" charset="-122"/>
              </a:rPr>
              <a:t>是否是要删除的节点</a:t>
            </a:r>
            <a:r>
              <a:rPr lang="en-US" altLang="zh-CN" smtClean="0">
                <a:ea typeface="宋体" panose="02010600030101010101" pitchFamily="2" charset="-122"/>
              </a:rPr>
              <a:t>,</a:t>
            </a:r>
            <a:r>
              <a:rPr lang="zh-CN" altLang="en-US" smtClean="0">
                <a:ea typeface="宋体" panose="02010600030101010101" pitchFamily="2" charset="-122"/>
              </a:rPr>
              <a:t>否则无法删除</a:t>
            </a:r>
            <a:r>
              <a:rPr lang="en-US" altLang="zh-CN" smtClean="0">
                <a:ea typeface="宋体" panose="02010600030101010101" pitchFamily="2" charset="-122"/>
              </a:rPr>
              <a:t>(</a:t>
            </a:r>
            <a:r>
              <a:rPr lang="zh-CN" altLang="en-US" smtClean="0">
                <a:ea typeface="宋体" panose="02010600030101010101" pitchFamily="2" charset="-122"/>
              </a:rPr>
              <a:t>单向的</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//2.</a:t>
            </a:r>
            <a:r>
              <a:rPr lang="zh-CN" altLang="en-US" smtClean="0">
                <a:ea typeface="宋体" panose="02010600030101010101" pitchFamily="2" charset="-122"/>
              </a:rPr>
              <a:t>并且如果执行到这，说明删除的节点不是</a:t>
            </a:r>
            <a:r>
              <a:rPr lang="en-US" altLang="zh-CN" smtClean="0">
                <a:ea typeface="宋体" panose="02010600030101010101" pitchFamily="2" charset="-122"/>
              </a:rPr>
              <a:t>root</a:t>
            </a:r>
            <a:r>
              <a:rPr lang="zh-CN" altLang="en-US" smtClean="0">
                <a:ea typeface="宋体" panose="02010600030101010101" pitchFamily="2" charset="-122"/>
              </a:rPr>
              <a:t>节点</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如果删除的是左子节点</a:t>
            </a:r>
            <a:r>
              <a:rPr lang="en-US" altLang="zh-CN" smtClean="0">
                <a:ea typeface="宋体" panose="02010600030101010101" pitchFamily="2" charset="-122"/>
              </a:rPr>
              <a:t>, </a:t>
            </a:r>
            <a:r>
              <a:rPr lang="zh-CN" altLang="en-US" smtClean="0">
                <a:ea typeface="宋体" panose="02010600030101010101" pitchFamily="2" charset="-122"/>
              </a:rPr>
              <a:t>注意需要判断下 </a:t>
            </a:r>
            <a:r>
              <a:rPr lang="en-US" altLang="zh-CN" smtClean="0">
                <a:ea typeface="宋体" panose="02010600030101010101" pitchFamily="2" charset="-122"/>
              </a:rPr>
              <a:t>this.leftNode!=null,</a:t>
            </a:r>
            <a:r>
              <a:rPr lang="zh-CN" altLang="en-US" smtClean="0">
                <a:ea typeface="宋体" panose="02010600030101010101" pitchFamily="2" charset="-122"/>
              </a:rPr>
              <a:t>否则有</a:t>
            </a:r>
            <a:r>
              <a:rPr lang="en-US" altLang="zh-CN" smtClean="0">
                <a:ea typeface="宋体" panose="02010600030101010101" pitchFamily="2" charset="-122"/>
              </a:rPr>
              <a:t>NUll</a:t>
            </a:r>
            <a:r>
              <a:rPr lang="zh-CN" altLang="en-US" smtClean="0">
                <a:ea typeface="宋体" panose="02010600030101010101" pitchFamily="2" charset="-122"/>
              </a:rPr>
              <a:t>异常</a:t>
            </a:r>
            <a:endParaRPr lang="zh-CN" altLang="en-US" smtClean="0">
              <a:ea typeface="宋体" panose="02010600030101010101" pitchFamily="2" charset="-122"/>
            </a:endParaRPr>
          </a:p>
          <a:p>
            <a:pPr eaLnBrk="1" hangingPunct="1"/>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if (this.left!=null &amp;&amp; this.left.no == no)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this.left = null;</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判断是否删除的右子节点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if (this.right!=null &amp;&amp; this.right.no == no)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this.right = null;</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递归向左子树查找，并删除</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if (this.left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this.left.delNode(no);</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递归向右子树查找，并删除</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if (this.right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this.right.delNode(no);</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后序查找</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HeroNode postOrderSeacher(int no)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HeroNode resNode = null;</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到左节点</a:t>
            </a:r>
            <a:r>
              <a:rPr lang="en-US" altLang="zh-CN" smtClean="0">
                <a:ea typeface="宋体" panose="02010600030101010101" pitchFamily="2" charset="-122"/>
              </a:rPr>
              <a:t>(</a:t>
            </a:r>
            <a:r>
              <a:rPr lang="zh-CN" altLang="en-US" smtClean="0">
                <a:ea typeface="宋体" panose="02010600030101010101" pitchFamily="2" charset="-122"/>
              </a:rPr>
              <a:t>子树</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(this.left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resNode = this.left.postOrderSeacher(no);</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(resNode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resNode;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(this.right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resNode = this.right.postOrderSeacher(no);</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(resNode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resNode;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(this.no == no)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this;</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else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null;</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前序查找</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HeroNode preOrderSeacher(int no)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(this.no == no)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this;</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HeroNode resNode = null;</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到左节点</a:t>
            </a:r>
            <a:r>
              <a:rPr lang="en-US" altLang="zh-CN" smtClean="0">
                <a:ea typeface="宋体" panose="02010600030101010101" pitchFamily="2" charset="-122"/>
              </a:rPr>
              <a:t>(</a:t>
            </a:r>
            <a:r>
              <a:rPr lang="zh-CN" altLang="en-US" smtClean="0">
                <a:ea typeface="宋体" panose="02010600030101010101" pitchFamily="2" charset="-122"/>
              </a:rPr>
              <a:t>子树</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(this.left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resNode = this.left.preOrderSeacher(no);</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(resNode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resNode;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(this.right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resNode = this.right.preOrderSeacher(no);</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resNode;</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中序查找</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HeroNode infixOrderSeacher(int no)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HeroNode resNode = null;</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到左节点</a:t>
            </a:r>
            <a:r>
              <a:rPr lang="en-US" altLang="zh-CN" smtClean="0">
                <a:ea typeface="宋体" panose="02010600030101010101" pitchFamily="2" charset="-122"/>
              </a:rPr>
              <a:t>(</a:t>
            </a:r>
            <a:r>
              <a:rPr lang="zh-CN" altLang="en-US" smtClean="0">
                <a:ea typeface="宋体" panose="02010600030101010101" pitchFamily="2" charset="-122"/>
              </a:rPr>
              <a:t>子树</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(this.left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resNode = this.left.infixOrderSeacher(no);</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(resNode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resNode;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(this.no == no) { // </a:t>
            </a:r>
            <a:r>
              <a:rPr lang="zh-CN" altLang="en-US" smtClean="0">
                <a:ea typeface="宋体" panose="02010600030101010101" pitchFamily="2" charset="-122"/>
              </a:rPr>
              <a:t>比较当前节点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return this;</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(this.right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resNode = this.right.infixOrderSeacher(no);</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resNode;</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前序遍历</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void preOrder()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System.out.println(this);// </a:t>
            </a:r>
            <a:r>
              <a:rPr lang="zh-CN" altLang="en-US" smtClean="0">
                <a:ea typeface="宋体" panose="02010600030101010101" pitchFamily="2" charset="-122"/>
              </a:rPr>
              <a:t>先输出父节点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if (this.left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this.left.preOrder();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(this.right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this.right.preOrder();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中序遍历</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void infixOrder()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(this.left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this.left.infixOrder();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System.out.println(this);</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(this.right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this.right.infixOrder();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后序遍历</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void postOrder()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(this.left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this.left.postOrder();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(this.right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this.right.postOrder();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System.out.println(this);</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class BinaryTree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private HeroNode root;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void setRoot(HeroNode root)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this.root = root;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删除节点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//1.</a:t>
            </a:r>
            <a:r>
              <a:rPr lang="zh-CN" altLang="en-US" smtClean="0">
                <a:ea typeface="宋体" panose="02010600030101010101" pitchFamily="2" charset="-122"/>
              </a:rPr>
              <a:t>如果删除的节点是叶子节点，则删除该节点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//2.</a:t>
            </a:r>
            <a:r>
              <a:rPr lang="zh-CN" altLang="en-US" smtClean="0">
                <a:ea typeface="宋体" panose="02010600030101010101" pitchFamily="2" charset="-122"/>
              </a:rPr>
              <a:t>如果删除的节点是非叶子节点，则删除该子树</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void delNode(int no)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(root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如果刚好删除就是</a:t>
            </a:r>
            <a:r>
              <a:rPr lang="en-US" altLang="zh-CN" smtClean="0">
                <a:ea typeface="宋体" panose="02010600030101010101" pitchFamily="2" charset="-122"/>
              </a:rPr>
              <a:t>root,</a:t>
            </a:r>
            <a:r>
              <a:rPr lang="zh-CN" altLang="en-US" smtClean="0">
                <a:ea typeface="宋体" panose="02010600030101010101" pitchFamily="2" charset="-122"/>
              </a:rPr>
              <a:t>就相当于清空该二叉树</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if (root.getNo() == no)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root = null;</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else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root.delNode(no);</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前序查找</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HeroNode preOrderSearch(int no)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(root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root.preOrderSeacher(no);</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else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null;</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中序查找</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HeroNode infixOrderSearch(int no)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(root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root.infixOrderSeacher(no);</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else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null;</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后序查找</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HeroNode postOrderSearch(int no)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(root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root.postOrderSeacher(no);</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else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null;</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前序遍历</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void preOrder()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(root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root.preOrder();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中序遍历</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void infixOrder()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(root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root.infixOrder();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后序遍历</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void postOrder()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(root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root.postOrder();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panose="02010600030101010101" pitchFamily="2" charset="-122"/>
              </a:rPr>
              <a:t>//</a:t>
            </a:r>
            <a:r>
              <a:rPr lang="zh-CN" altLang="en-US" smtClean="0">
                <a:ea typeface="宋体" panose="02010600030101010101" pitchFamily="2" charset="-122"/>
              </a:rPr>
              <a:t>先给出思路</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r>
              <a:rPr lang="zh-CN" altLang="en-US" smtClean="0">
                <a:ea typeface="宋体" panose="02010600030101010101" pitchFamily="2" charset="-122"/>
              </a:rPr>
              <a:t>也可以考虑课堂直接给出答案</a:t>
            </a:r>
            <a:r>
              <a:rPr lang="en-US" altLang="zh-CN" smtClean="0">
                <a:ea typeface="宋体" panose="02010600030101010101" pitchFamily="2" charset="-122"/>
              </a:rPr>
              <a:t>(</a:t>
            </a:r>
            <a:r>
              <a:rPr lang="zh-CN" altLang="en-US" smtClean="0">
                <a:ea typeface="宋体" panose="02010600030101010101" pitchFamily="2" charset="-122"/>
              </a:rPr>
              <a:t>比较简单</a:t>
            </a:r>
            <a:r>
              <a:rPr lang="en-US" altLang="zh-CN" smtClean="0">
                <a:ea typeface="宋体" panose="02010600030101010101" pitchFamily="2" charset="-122"/>
              </a:rPr>
              <a:t>.)</a:t>
            </a: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smtClean="0">
                <a:ea typeface="宋体" panose="02010600030101010101" pitchFamily="2" charset="-122"/>
              </a:rPr>
              <a:t>package com.atguigu;</a:t>
            </a: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mtClean="0">
                <a:ea typeface="宋体" panose="02010600030101010101" pitchFamily="2" charset="-122"/>
              </a:rPr>
              <a:t>import java.util.Scanner;</a:t>
            </a: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mtClean="0">
                <a:ea typeface="宋体" panose="02010600030101010101" pitchFamily="2" charset="-122"/>
              </a:rPr>
              <a:t>public class ArrayQueueDemo {</a:t>
            </a: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mtClean="0">
                <a:ea typeface="宋体" panose="02010600030101010101" pitchFamily="2" charset="-122"/>
              </a:rPr>
              <a:t>	public static void main(String[] args) {</a:t>
            </a: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mtClean="0">
                <a:ea typeface="宋体" panose="02010600030101010101" pitchFamily="2" charset="-122"/>
              </a:rPr>
              <a:t>		// </a:t>
            </a:r>
            <a:r>
              <a:rPr lang="zh-CN" altLang="en-US" smtClean="0">
                <a:ea typeface="宋体" panose="02010600030101010101" pitchFamily="2" charset="-122"/>
              </a:rPr>
              <a:t>初始化一个队列</a:t>
            </a:r>
            <a:endParaRPr lang="zh-CN" altLang="en-US"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smtClean="0">
                <a:ea typeface="宋体" panose="02010600030101010101" pitchFamily="2" charset="-122"/>
              </a:rPr>
              <a:t>		</a:t>
            </a:r>
            <a:r>
              <a:rPr lang="en-US" altLang="zh-CN" smtClean="0">
                <a:ea typeface="宋体" panose="02010600030101010101" pitchFamily="2" charset="-122"/>
              </a:rPr>
              <a:t>ArrayQueue queue = new ArrayQueue(3);</a:t>
            </a: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mtClean="0">
                <a:ea typeface="宋体" panose="02010600030101010101" pitchFamily="2" charset="-122"/>
              </a:rPr>
              <a:t>		char key = ' ';</a:t>
            </a: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mtClean="0">
                <a:ea typeface="宋体" panose="02010600030101010101" pitchFamily="2" charset="-122"/>
              </a:rPr>
              <a:t>		Scanner scanner = new Scanner(System.in);</a:t>
            </a: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mtClean="0">
                <a:ea typeface="宋体" panose="02010600030101010101" pitchFamily="2" charset="-122"/>
              </a:rPr>
              <a:t>		boolean loop = true;</a:t>
            </a: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mtClean="0">
                <a:ea typeface="宋体" panose="02010600030101010101" pitchFamily="2" charset="-122"/>
              </a:rPr>
              <a:t>		while (loop) {</a:t>
            </a: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mtClean="0">
                <a:ea typeface="宋体" panose="02010600030101010101" pitchFamily="2" charset="-122"/>
              </a:rPr>
              <a:t>			System.out.println("s(show): </a:t>
            </a:r>
            <a:r>
              <a:rPr lang="zh-CN" altLang="en-US" smtClean="0">
                <a:ea typeface="宋体" panose="02010600030101010101" pitchFamily="2" charset="-122"/>
              </a:rPr>
              <a:t>表示显示队列</a:t>
            </a:r>
            <a:r>
              <a:rPr lang="en-US" altLang="zh-CN" smtClean="0">
                <a:ea typeface="宋体" panose="02010600030101010101" pitchFamily="2" charset="-122"/>
              </a:rPr>
              <a:t>");</a:t>
            </a: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mtClean="0">
                <a:ea typeface="宋体" panose="02010600030101010101" pitchFamily="2" charset="-122"/>
              </a:rPr>
              <a:t>			System.out.println("e(exit): </a:t>
            </a:r>
            <a:r>
              <a:rPr lang="zh-CN" altLang="en-US" smtClean="0">
                <a:ea typeface="宋体" panose="02010600030101010101" pitchFamily="2" charset="-122"/>
              </a:rPr>
              <a:t>表示退出程序</a:t>
            </a:r>
            <a:r>
              <a:rPr lang="en-US" altLang="zh-CN" smtClean="0">
                <a:ea typeface="宋体" panose="02010600030101010101" pitchFamily="2" charset="-122"/>
              </a:rPr>
              <a:t>");</a:t>
            </a: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mtClean="0">
                <a:ea typeface="宋体" panose="02010600030101010101" pitchFamily="2" charset="-122"/>
              </a:rPr>
              <a:t>			System.out.println("a(add): </a:t>
            </a:r>
            <a:r>
              <a:rPr lang="zh-CN" altLang="en-US" smtClean="0">
                <a:ea typeface="宋体" panose="02010600030101010101" pitchFamily="2" charset="-122"/>
              </a:rPr>
              <a:t>表示添加队列数据</a:t>
            </a:r>
            <a:r>
              <a:rPr lang="en-US" altLang="zh-CN" smtClean="0">
                <a:ea typeface="宋体" panose="02010600030101010101" pitchFamily="2" charset="-122"/>
              </a:rPr>
              <a:t>");</a:t>
            </a: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mtClean="0">
                <a:ea typeface="宋体" panose="02010600030101010101" pitchFamily="2" charset="-122"/>
              </a:rPr>
              <a:t>			System.out.println("g(get): </a:t>
            </a:r>
            <a:r>
              <a:rPr lang="zh-CN" altLang="en-US" smtClean="0">
                <a:ea typeface="宋体" panose="02010600030101010101" pitchFamily="2" charset="-122"/>
              </a:rPr>
              <a:t>表示取出队列数据</a:t>
            </a:r>
            <a:r>
              <a:rPr lang="en-US" altLang="zh-CN" smtClean="0">
                <a:ea typeface="宋体" panose="02010600030101010101" pitchFamily="2" charset="-122"/>
              </a:rPr>
              <a:t>");</a:t>
            </a: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mtClean="0">
                <a:ea typeface="宋体" panose="02010600030101010101" pitchFamily="2" charset="-122"/>
              </a:rPr>
              <a:t>			key = scanner.next().charAt(0);</a:t>
            </a: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mtClean="0">
                <a:ea typeface="宋体" panose="02010600030101010101" pitchFamily="2" charset="-122"/>
              </a:rPr>
              <a:t>			switch (key) {</a:t>
            </a: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mtClean="0">
                <a:ea typeface="宋体" panose="02010600030101010101" pitchFamily="2" charset="-122"/>
              </a:rPr>
              <a:t>			case 's':</a:t>
            </a: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mtClean="0">
                <a:ea typeface="宋体" panose="02010600030101010101" pitchFamily="2" charset="-122"/>
              </a:rPr>
              <a:t>				queue.showQueue();</a:t>
            </a: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mtClean="0">
                <a:ea typeface="宋体" panose="02010600030101010101" pitchFamily="2" charset="-122"/>
              </a:rPr>
              <a:t>				break;</a:t>
            </a: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mtClean="0">
                <a:ea typeface="宋体" panose="02010600030101010101" pitchFamily="2" charset="-122"/>
              </a:rPr>
              <a:t>			case 'a':</a:t>
            </a: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mtClean="0">
                <a:ea typeface="宋体" panose="02010600030101010101" pitchFamily="2" charset="-122"/>
              </a:rPr>
              <a:t>				System.out.println("</a:t>
            </a:r>
            <a:r>
              <a:rPr lang="zh-CN" altLang="en-US" smtClean="0">
                <a:ea typeface="宋体" panose="02010600030101010101" pitchFamily="2" charset="-122"/>
              </a:rPr>
              <a:t>请输入一个数</a:t>
            </a:r>
            <a:r>
              <a:rPr lang="en-US" altLang="zh-CN" smtClean="0">
                <a:ea typeface="宋体" panose="02010600030101010101" pitchFamily="2" charset="-122"/>
              </a:rPr>
              <a:t>");</a:t>
            </a: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mtClean="0">
                <a:ea typeface="宋体" panose="02010600030101010101" pitchFamily="2" charset="-122"/>
              </a:rPr>
              <a:t>				int value = scanner.nextInt();</a:t>
            </a: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mtClean="0">
                <a:ea typeface="宋体" panose="02010600030101010101" pitchFamily="2" charset="-122"/>
              </a:rPr>
              <a:t>				queue.addQueue(value);</a:t>
            </a: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mtClean="0">
                <a:ea typeface="宋体" panose="02010600030101010101" pitchFamily="2" charset="-122"/>
              </a:rPr>
              <a:t>				break;</a:t>
            </a: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mtClean="0">
                <a:ea typeface="宋体" panose="02010600030101010101" pitchFamily="2" charset="-122"/>
              </a:rPr>
              <a:t>			case 'g':</a:t>
            </a: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mtClean="0">
                <a:ea typeface="宋体" panose="02010600030101010101" pitchFamily="2" charset="-122"/>
              </a:rPr>
              <a:t>				try {</a:t>
            </a: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mtClean="0">
                <a:ea typeface="宋体" panose="02010600030101010101" pitchFamily="2" charset="-122"/>
              </a:rPr>
              <a:t>					int res = queue.getQueue();</a:t>
            </a: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mtClean="0">
                <a:ea typeface="宋体" panose="02010600030101010101" pitchFamily="2" charset="-122"/>
              </a:rPr>
              <a:t>					System.out.printf("</a:t>
            </a:r>
            <a:r>
              <a:rPr lang="zh-CN" altLang="en-US" smtClean="0">
                <a:ea typeface="宋体" panose="02010600030101010101" pitchFamily="2" charset="-122"/>
              </a:rPr>
              <a:t>取出数据是 </a:t>
            </a:r>
            <a:r>
              <a:rPr lang="en-US" altLang="zh-CN" smtClean="0">
                <a:ea typeface="宋体" panose="02010600030101010101" pitchFamily="2" charset="-122"/>
              </a:rPr>
              <a:t>%d\n", res);</a:t>
            </a: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mtClean="0">
                <a:ea typeface="宋体" panose="02010600030101010101" pitchFamily="2" charset="-122"/>
              </a:rPr>
              <a:t>				} catch (Exception e) {</a:t>
            </a: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mtClean="0">
                <a:ea typeface="宋体" panose="02010600030101010101" pitchFamily="2" charset="-122"/>
              </a:rPr>
              <a:t>					// TODO: handle exception</a:t>
            </a: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mtClean="0">
                <a:ea typeface="宋体" panose="02010600030101010101" pitchFamily="2" charset="-122"/>
              </a:rPr>
              <a:t>					System.out.println(e.getMessage());</a:t>
            </a: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mtClean="0">
                <a:ea typeface="宋体" panose="02010600030101010101" pitchFamily="2" charset="-122"/>
              </a:rPr>
              <a:t>				}</a:t>
            </a: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mtClean="0">
                <a:ea typeface="宋体" panose="02010600030101010101" pitchFamily="2" charset="-122"/>
              </a:rPr>
              <a:t>				break;</a:t>
            </a: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mtClean="0">
                <a:ea typeface="宋体" panose="02010600030101010101" pitchFamily="2" charset="-122"/>
              </a:rPr>
              <a:t>			case 'e':</a:t>
            </a: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mtClean="0">
                <a:ea typeface="宋体" panose="02010600030101010101" pitchFamily="2" charset="-122"/>
              </a:rPr>
              <a:t>				scanner.close(); //</a:t>
            </a:r>
            <a:r>
              <a:rPr lang="zh-CN" altLang="en-US" smtClean="0">
                <a:ea typeface="宋体" panose="02010600030101010101" pitchFamily="2" charset="-122"/>
              </a:rPr>
              <a:t>关闭下</a:t>
            </a:r>
            <a:r>
              <a:rPr lang="en-US" altLang="zh-CN" smtClean="0">
                <a:ea typeface="宋体" panose="02010600030101010101" pitchFamily="2" charset="-122"/>
              </a:rPr>
              <a:t>scanner,</a:t>
            </a:r>
            <a:r>
              <a:rPr lang="zh-CN" altLang="en-US" smtClean="0">
                <a:ea typeface="宋体" panose="02010600030101010101" pitchFamily="2" charset="-122"/>
              </a:rPr>
              <a:t>否则会有警告信息</a:t>
            </a:r>
            <a:endParaRPr lang="zh-CN" altLang="en-US"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smtClean="0">
                <a:ea typeface="宋体" panose="02010600030101010101" pitchFamily="2" charset="-122"/>
              </a:rPr>
              <a:t>				</a:t>
            </a:r>
            <a:r>
              <a:rPr lang="en-US" altLang="zh-CN" smtClean="0">
                <a:ea typeface="宋体" panose="02010600030101010101" pitchFamily="2" charset="-122"/>
              </a:rPr>
              <a:t>loop = false;</a:t>
            </a: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mtClean="0">
                <a:ea typeface="宋体" panose="02010600030101010101" pitchFamily="2" charset="-122"/>
              </a:rPr>
              <a:t>				break;</a:t>
            </a: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mtClean="0">
                <a:ea typeface="宋体" panose="02010600030101010101" pitchFamily="2" charset="-122"/>
              </a:rPr>
              <a:t>			default:</a:t>
            </a: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mtClean="0">
                <a:ea typeface="宋体" panose="02010600030101010101" pitchFamily="2" charset="-122"/>
              </a:rPr>
              <a:t>				break;</a:t>
            </a: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mtClean="0">
                <a:ea typeface="宋体" panose="02010600030101010101" pitchFamily="2" charset="-122"/>
              </a:rPr>
              <a:t>			}</a:t>
            </a: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mtClean="0">
                <a:ea typeface="宋体" panose="02010600030101010101" pitchFamily="2" charset="-122"/>
              </a:rPr>
              <a:t>		}</a:t>
            </a: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mtClean="0">
                <a:ea typeface="宋体" panose="02010600030101010101" pitchFamily="2" charset="-122"/>
              </a:rPr>
              <a:t>		System.out.println("</a:t>
            </a:r>
            <a:r>
              <a:rPr lang="zh-CN" altLang="en-US" smtClean="0">
                <a:ea typeface="宋体" panose="02010600030101010101" pitchFamily="2" charset="-122"/>
              </a:rPr>
              <a:t>退出了程序</a:t>
            </a:r>
            <a:r>
              <a:rPr lang="en-US" altLang="zh-CN" smtClean="0">
                <a:ea typeface="宋体" panose="02010600030101010101" pitchFamily="2" charset="-122"/>
              </a:rPr>
              <a:t>~~");</a:t>
            </a: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mtClean="0">
                <a:ea typeface="宋体" panose="02010600030101010101" pitchFamily="2" charset="-122"/>
              </a:rPr>
              <a:t>	}</a:t>
            </a: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mtClean="0">
                <a:ea typeface="宋体" panose="02010600030101010101" pitchFamily="2" charset="-122"/>
              </a:rPr>
              <a:t>}</a:t>
            </a: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mtClean="0">
                <a:ea typeface="宋体" panose="02010600030101010101" pitchFamily="2" charset="-122"/>
              </a:rPr>
              <a:t>// </a:t>
            </a:r>
            <a:r>
              <a:rPr lang="zh-CN" altLang="en-US" smtClean="0">
                <a:ea typeface="宋体" panose="02010600030101010101" pitchFamily="2" charset="-122"/>
              </a:rPr>
              <a:t>使用数组模拟队列</a:t>
            </a:r>
            <a:endParaRPr lang="zh-CN" altLang="en-US"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mtClean="0">
                <a:ea typeface="宋体" panose="02010600030101010101" pitchFamily="2" charset="-122"/>
              </a:rPr>
              <a:t>class ArrayQueue {</a:t>
            </a: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mtClean="0">
                <a:ea typeface="宋体" panose="02010600030101010101" pitchFamily="2" charset="-122"/>
              </a:rPr>
              <a:t>	private int maxSize;</a:t>
            </a: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mtClean="0">
                <a:ea typeface="宋体" panose="02010600030101010101" pitchFamily="2" charset="-122"/>
              </a:rPr>
              <a:t>	private int[] arr; // </a:t>
            </a:r>
            <a:r>
              <a:rPr lang="zh-CN" altLang="en-US" smtClean="0">
                <a:ea typeface="宋体" panose="02010600030101010101" pitchFamily="2" charset="-122"/>
              </a:rPr>
              <a:t>该数组存放数据，模拟队列</a:t>
            </a:r>
            <a:endParaRPr lang="zh-CN" altLang="en-US"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smtClean="0">
                <a:ea typeface="宋体" panose="02010600030101010101" pitchFamily="2" charset="-122"/>
              </a:rPr>
              <a:t>	</a:t>
            </a:r>
            <a:r>
              <a:rPr lang="en-US" altLang="zh-CN" smtClean="0">
                <a:ea typeface="宋体" panose="02010600030101010101" pitchFamily="2" charset="-122"/>
              </a:rPr>
              <a:t>private int front;</a:t>
            </a: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mtClean="0">
                <a:ea typeface="宋体" panose="02010600030101010101" pitchFamily="2" charset="-122"/>
              </a:rPr>
              <a:t>	private int rear;</a:t>
            </a: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mtClean="0">
                <a:ea typeface="宋体" panose="02010600030101010101" pitchFamily="2" charset="-122"/>
              </a:rPr>
              <a:t>	public ArrayQueue(int arrMaxSize) {</a:t>
            </a: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mtClean="0">
                <a:ea typeface="宋体" panose="02010600030101010101" pitchFamily="2" charset="-122"/>
              </a:rPr>
              <a:t>		maxSize = arrMaxSize;</a:t>
            </a: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mtClean="0">
                <a:ea typeface="宋体" panose="02010600030101010101" pitchFamily="2" charset="-122"/>
              </a:rPr>
              <a:t>		arr = new int[maxSize];</a:t>
            </a: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mtClean="0">
                <a:ea typeface="宋体" panose="02010600030101010101" pitchFamily="2" charset="-122"/>
              </a:rPr>
              <a:t>		front = -1; // </a:t>
            </a:r>
            <a:r>
              <a:rPr lang="zh-CN" altLang="en-US" smtClean="0">
                <a:ea typeface="宋体" panose="02010600030101010101" pitchFamily="2" charset="-122"/>
              </a:rPr>
              <a:t>指向队列头部</a:t>
            </a:r>
            <a:r>
              <a:rPr lang="en-US" altLang="zh-CN" smtClean="0">
                <a:ea typeface="宋体" panose="02010600030101010101" pitchFamily="2" charset="-122"/>
              </a:rPr>
              <a:t>, </a:t>
            </a:r>
            <a:r>
              <a:rPr lang="zh-CN" altLang="en-US" smtClean="0">
                <a:ea typeface="宋体" panose="02010600030101010101" pitchFamily="2" charset="-122"/>
              </a:rPr>
              <a:t>分析出</a:t>
            </a:r>
            <a:r>
              <a:rPr lang="en-US" altLang="zh-CN" smtClean="0">
                <a:ea typeface="宋体" panose="02010600030101010101" pitchFamily="2" charset="-122"/>
              </a:rPr>
              <a:t>front </a:t>
            </a:r>
            <a:r>
              <a:rPr lang="zh-CN" altLang="en-US" smtClean="0">
                <a:ea typeface="宋体" panose="02010600030101010101" pitchFamily="2" charset="-122"/>
              </a:rPr>
              <a:t>是指向队列数据的前一个位置</a:t>
            </a:r>
            <a:endParaRPr lang="zh-CN" altLang="en-US"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smtClean="0">
                <a:ea typeface="宋体" panose="02010600030101010101" pitchFamily="2" charset="-122"/>
              </a:rPr>
              <a:t>		</a:t>
            </a:r>
            <a:r>
              <a:rPr lang="en-US" altLang="zh-CN" smtClean="0">
                <a:ea typeface="宋体" panose="02010600030101010101" pitchFamily="2" charset="-122"/>
              </a:rPr>
              <a:t>rear = -1; // </a:t>
            </a:r>
            <a:r>
              <a:rPr lang="zh-CN" altLang="en-US" smtClean="0">
                <a:ea typeface="宋体" panose="02010600030101010101" pitchFamily="2" charset="-122"/>
              </a:rPr>
              <a:t>指向队列的尾部，分析出</a:t>
            </a:r>
            <a:r>
              <a:rPr lang="en-US" altLang="zh-CN" smtClean="0">
                <a:ea typeface="宋体" panose="02010600030101010101" pitchFamily="2" charset="-122"/>
              </a:rPr>
              <a:t>rear </a:t>
            </a:r>
            <a:r>
              <a:rPr lang="zh-CN" altLang="en-US" smtClean="0">
                <a:ea typeface="宋体" panose="02010600030101010101" pitchFamily="2" charset="-122"/>
              </a:rPr>
              <a:t>是指向队列的最后数据</a:t>
            </a:r>
            <a:r>
              <a:rPr lang="en-US" altLang="zh-CN" smtClean="0">
                <a:ea typeface="宋体" panose="02010600030101010101" pitchFamily="2" charset="-122"/>
              </a:rPr>
              <a:t>(</a:t>
            </a:r>
            <a:r>
              <a:rPr lang="zh-CN" altLang="en-US" smtClean="0">
                <a:ea typeface="宋体" panose="02010600030101010101" pitchFamily="2" charset="-122"/>
              </a:rPr>
              <a:t>含</a:t>
            </a:r>
            <a:r>
              <a:rPr lang="en-US" altLang="zh-CN" smtClean="0">
                <a:ea typeface="宋体" panose="02010600030101010101" pitchFamily="2" charset="-122"/>
              </a:rPr>
              <a:t>)</a:t>
            </a: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mtClean="0">
                <a:ea typeface="宋体" panose="02010600030101010101" pitchFamily="2" charset="-122"/>
              </a:rPr>
              <a:t>	}</a:t>
            </a: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mtClean="0">
                <a:ea typeface="宋体" panose="02010600030101010101" pitchFamily="2" charset="-122"/>
              </a:rPr>
              <a:t>	// </a:t>
            </a:r>
            <a:r>
              <a:rPr lang="zh-CN" altLang="en-US" smtClean="0">
                <a:ea typeface="宋体" panose="02010600030101010101" pitchFamily="2" charset="-122"/>
              </a:rPr>
              <a:t>判断队列是否满</a:t>
            </a:r>
            <a:endParaRPr lang="zh-CN" altLang="en-US"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smtClean="0">
                <a:ea typeface="宋体" panose="02010600030101010101" pitchFamily="2" charset="-122"/>
              </a:rPr>
              <a:t>	</a:t>
            </a:r>
            <a:r>
              <a:rPr lang="en-US" altLang="zh-CN" smtClean="0">
                <a:ea typeface="宋体" panose="02010600030101010101" pitchFamily="2" charset="-122"/>
              </a:rPr>
              <a:t>public boolean isFull() {</a:t>
            </a: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mtClean="0">
                <a:ea typeface="宋体" panose="02010600030101010101" pitchFamily="2" charset="-122"/>
              </a:rPr>
              <a:t>		return rear == maxSize - 1;</a:t>
            </a: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mtClean="0">
                <a:ea typeface="宋体" panose="02010600030101010101" pitchFamily="2" charset="-122"/>
              </a:rPr>
              <a:t>	}</a:t>
            </a: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mtClean="0">
                <a:ea typeface="宋体" panose="02010600030101010101" pitchFamily="2" charset="-122"/>
              </a:rPr>
              <a:t>	// </a:t>
            </a:r>
            <a:r>
              <a:rPr lang="zh-CN" altLang="en-US" smtClean="0">
                <a:ea typeface="宋体" panose="02010600030101010101" pitchFamily="2" charset="-122"/>
              </a:rPr>
              <a:t>判断队列是否空</a:t>
            </a:r>
            <a:endParaRPr lang="zh-CN" altLang="en-US"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smtClean="0">
                <a:ea typeface="宋体" panose="02010600030101010101" pitchFamily="2" charset="-122"/>
              </a:rPr>
              <a:t>	</a:t>
            </a:r>
            <a:r>
              <a:rPr lang="en-US" altLang="zh-CN" smtClean="0">
                <a:ea typeface="宋体" panose="02010600030101010101" pitchFamily="2" charset="-122"/>
              </a:rPr>
              <a:t>public boolean isEmpty() {</a:t>
            </a: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mtClean="0">
                <a:ea typeface="宋体" panose="02010600030101010101" pitchFamily="2" charset="-122"/>
              </a:rPr>
              <a:t>		return front == rear;</a:t>
            </a: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mtClean="0">
                <a:ea typeface="宋体" panose="02010600030101010101" pitchFamily="2" charset="-122"/>
              </a:rPr>
              <a:t>	}</a:t>
            </a: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mtClean="0">
                <a:ea typeface="宋体" panose="02010600030101010101" pitchFamily="2" charset="-122"/>
              </a:rPr>
              <a:t>	// </a:t>
            </a:r>
            <a:r>
              <a:rPr lang="zh-CN" altLang="en-US" smtClean="0">
                <a:ea typeface="宋体" panose="02010600030101010101" pitchFamily="2" charset="-122"/>
              </a:rPr>
              <a:t>添加数据到队列</a:t>
            </a:r>
            <a:endParaRPr lang="zh-CN" altLang="en-US"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endParaRPr lang="zh-CN" altLang="en-US"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smtClean="0">
                <a:ea typeface="宋体" panose="02010600030101010101" pitchFamily="2" charset="-122"/>
              </a:rPr>
              <a:t>	</a:t>
            </a:r>
            <a:r>
              <a:rPr lang="en-US" altLang="zh-CN" smtClean="0">
                <a:ea typeface="宋体" panose="02010600030101010101" pitchFamily="2" charset="-122"/>
              </a:rPr>
              <a:t>public void addQueue(int n) {</a:t>
            </a: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mtClean="0">
                <a:ea typeface="宋体" panose="02010600030101010101" pitchFamily="2" charset="-122"/>
              </a:rPr>
              <a:t>		// </a:t>
            </a:r>
            <a:r>
              <a:rPr lang="zh-CN" altLang="en-US" smtClean="0">
                <a:ea typeface="宋体" panose="02010600030101010101" pitchFamily="2" charset="-122"/>
              </a:rPr>
              <a:t>判断是否满</a:t>
            </a:r>
            <a:endParaRPr lang="zh-CN" altLang="en-US"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smtClean="0">
                <a:ea typeface="宋体" panose="02010600030101010101" pitchFamily="2" charset="-122"/>
              </a:rPr>
              <a:t>		</a:t>
            </a:r>
            <a:r>
              <a:rPr lang="en-US" altLang="zh-CN" smtClean="0">
                <a:ea typeface="宋体" panose="02010600030101010101" pitchFamily="2" charset="-122"/>
              </a:rPr>
              <a:t>if (isFull()) {</a:t>
            </a: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mtClean="0">
                <a:ea typeface="宋体" panose="02010600030101010101" pitchFamily="2" charset="-122"/>
              </a:rPr>
              <a:t>			System.out.println("</a:t>
            </a:r>
            <a:r>
              <a:rPr lang="zh-CN" altLang="en-US" smtClean="0">
                <a:ea typeface="宋体" panose="02010600030101010101" pitchFamily="2" charset="-122"/>
              </a:rPr>
              <a:t>队列满，无法加入</a:t>
            </a:r>
            <a:r>
              <a:rPr lang="en-US" altLang="zh-CN" smtClean="0">
                <a:ea typeface="宋体" panose="02010600030101010101" pitchFamily="2" charset="-122"/>
              </a:rPr>
              <a:t>..");</a:t>
            </a: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mtClean="0">
                <a:ea typeface="宋体" panose="02010600030101010101" pitchFamily="2" charset="-122"/>
              </a:rPr>
              <a:t>			return;</a:t>
            </a: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mtClean="0">
                <a:ea typeface="宋体" panose="02010600030101010101" pitchFamily="2" charset="-122"/>
              </a:rPr>
              <a:t>		}</a:t>
            </a: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mtClean="0">
                <a:ea typeface="宋体" panose="02010600030101010101" pitchFamily="2" charset="-122"/>
              </a:rPr>
              <a:t>		rear += 1; // </a:t>
            </a:r>
            <a:r>
              <a:rPr lang="zh-CN" altLang="en-US" smtClean="0">
                <a:ea typeface="宋体" panose="02010600030101010101" pitchFamily="2" charset="-122"/>
              </a:rPr>
              <a:t>先让</a:t>
            </a:r>
            <a:r>
              <a:rPr lang="en-US" altLang="zh-CN" smtClean="0">
                <a:ea typeface="宋体" panose="02010600030101010101" pitchFamily="2" charset="-122"/>
              </a:rPr>
              <a:t>rear </a:t>
            </a:r>
            <a:r>
              <a:rPr lang="zh-CN" altLang="en-US" smtClean="0">
                <a:ea typeface="宋体" panose="02010600030101010101" pitchFamily="2" charset="-122"/>
              </a:rPr>
              <a:t>后移</a:t>
            </a:r>
            <a:endParaRPr lang="zh-CN" altLang="en-US"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smtClean="0">
                <a:ea typeface="宋体" panose="02010600030101010101" pitchFamily="2" charset="-122"/>
              </a:rPr>
              <a:t>		</a:t>
            </a:r>
            <a:r>
              <a:rPr lang="en-US" altLang="zh-CN" smtClean="0">
                <a:ea typeface="宋体" panose="02010600030101010101" pitchFamily="2" charset="-122"/>
              </a:rPr>
              <a:t>arr[rear] = n;</a:t>
            </a: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mtClean="0">
                <a:ea typeface="宋体" panose="02010600030101010101" pitchFamily="2" charset="-122"/>
              </a:rPr>
              <a:t>	}</a:t>
            </a: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endParaRPr lang="en-US" altLang="zh-CN" smtClean="0">
              <a:ea typeface="宋体" panose="02010600030101010101" pitchFamily="2" charset="-122"/>
            </a:endParaRPr>
          </a:p>
          <a:p>
            <a:r>
              <a:rPr lang="en-US" altLang="zh-CN" smtClean="0">
                <a:ea typeface="宋体" panose="02010600030101010101" pitchFamily="2" charset="-122"/>
              </a:rPr>
              <a:t>	</a:t>
            </a:r>
            <a:r>
              <a:rPr lang="en-US" altLang="zh-CN" sz="1200" b="1" kern="1200" smtClean="0">
                <a:solidFill>
                  <a:schemeClr val="tx1"/>
                </a:solidFill>
                <a:latin typeface="+mn-lt"/>
                <a:ea typeface="+mn-ea"/>
                <a:cs typeface="+mn-cs"/>
              </a:rPr>
              <a:t>public int headQueue() {</a:t>
            </a:r>
            <a:endParaRPr lang="en-US" altLang="zh-CN" sz="1200" b="1" kern="1200" smtClean="0">
              <a:solidFill>
                <a:schemeClr val="tx1"/>
              </a:solidFill>
              <a:latin typeface="+mn-lt"/>
              <a:ea typeface="+mn-ea"/>
              <a:cs typeface="+mn-cs"/>
            </a:endParaRPr>
          </a:p>
          <a:p>
            <a:r>
              <a:rPr lang="en-US" altLang="zh-CN" sz="1200" b="1" kern="1200" smtClean="0">
                <a:solidFill>
                  <a:schemeClr val="tx1"/>
                </a:solidFill>
                <a:latin typeface="+mn-lt"/>
                <a:ea typeface="+mn-ea"/>
                <a:cs typeface="+mn-cs"/>
              </a:rPr>
              <a:t>		if(isEmpty()) {</a:t>
            </a:r>
            <a:endParaRPr lang="en-US" altLang="zh-CN" sz="1200" b="1" kern="1200" smtClean="0">
              <a:solidFill>
                <a:schemeClr val="tx1"/>
              </a:solidFill>
              <a:latin typeface="+mn-lt"/>
              <a:ea typeface="+mn-ea"/>
              <a:cs typeface="+mn-cs"/>
            </a:endParaRPr>
          </a:p>
          <a:p>
            <a:r>
              <a:rPr lang="en-US" altLang="zh-CN" sz="1200" b="1" kern="1200" smtClean="0">
                <a:solidFill>
                  <a:schemeClr val="tx1"/>
                </a:solidFill>
                <a:latin typeface="+mn-lt"/>
                <a:ea typeface="+mn-ea"/>
                <a:cs typeface="+mn-cs"/>
              </a:rPr>
              <a:t>		throw new RuntimeException("</a:t>
            </a:r>
            <a:r>
              <a:rPr lang="zh-CN" altLang="en-US" sz="1200" b="1" kern="1200" smtClean="0">
                <a:solidFill>
                  <a:schemeClr val="tx1"/>
                </a:solidFill>
                <a:latin typeface="+mn-lt"/>
                <a:ea typeface="+mn-ea"/>
                <a:cs typeface="+mn-cs"/>
              </a:rPr>
              <a:t>队列空</a:t>
            </a:r>
            <a:r>
              <a:rPr lang="en-US" altLang="zh-CN" sz="1200" b="1" kern="1200" smtClean="0">
                <a:solidFill>
                  <a:schemeClr val="tx1"/>
                </a:solidFill>
                <a:latin typeface="+mn-lt"/>
                <a:ea typeface="+mn-ea"/>
                <a:cs typeface="+mn-cs"/>
              </a:rPr>
              <a:t>");</a:t>
            </a:r>
            <a:endParaRPr lang="en-US" altLang="zh-CN" sz="1200" b="1" kern="1200" smtClean="0">
              <a:solidFill>
                <a:schemeClr val="tx1"/>
              </a:solidFill>
              <a:latin typeface="+mn-lt"/>
              <a:ea typeface="+mn-ea"/>
              <a:cs typeface="+mn-cs"/>
            </a:endParaRPr>
          </a:p>
          <a:p>
            <a:r>
              <a:rPr lang="en-US" altLang="zh-CN" sz="1200" kern="1200" smtClean="0">
                <a:solidFill>
                  <a:schemeClr val="tx1"/>
                </a:solidFill>
                <a:latin typeface="+mn-lt"/>
                <a:ea typeface="+mn-ea"/>
                <a:cs typeface="+mn-cs"/>
              </a:rPr>
              <a:t>	}</a:t>
            </a:r>
            <a:endParaRPr lang="en-US" altLang="zh-CN" sz="1200" kern="1200" smtClean="0">
              <a:solidFill>
                <a:schemeClr val="tx1"/>
              </a:solidFill>
              <a:latin typeface="+mn-lt"/>
              <a:ea typeface="+mn-ea"/>
              <a:cs typeface="+mn-cs"/>
            </a:endParaRPr>
          </a:p>
          <a:p>
            <a:r>
              <a:rPr lang="en-US" altLang="zh-CN" sz="1200" b="1" kern="1200" smtClean="0">
                <a:solidFill>
                  <a:schemeClr val="tx1"/>
                </a:solidFill>
                <a:latin typeface="+mn-lt"/>
                <a:ea typeface="+mn-ea"/>
                <a:cs typeface="+mn-cs"/>
              </a:rPr>
              <a:t>		return arr[front+1];</a:t>
            </a:r>
            <a:endParaRPr lang="en-US" altLang="zh-CN" sz="1200" b="1" kern="1200" smtClean="0">
              <a:solidFill>
                <a:schemeClr val="tx1"/>
              </a:solidFill>
              <a:latin typeface="+mn-lt"/>
              <a:ea typeface="+mn-ea"/>
              <a:cs typeface="+mn-cs"/>
            </a:endParaRPr>
          </a:p>
          <a:p>
            <a:r>
              <a:rPr lang="en-US" altLang="zh-CN" sz="1200" kern="1200" smtClean="0">
                <a:solidFill>
                  <a:schemeClr val="tx1"/>
                </a:solidFill>
                <a:latin typeface="+mn-lt"/>
                <a:ea typeface="+mn-ea"/>
                <a:cs typeface="+mn-cs"/>
              </a:rPr>
              <a:t>	}</a:t>
            </a: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mtClean="0">
                <a:ea typeface="宋体" panose="02010600030101010101" pitchFamily="2" charset="-122"/>
              </a:rPr>
              <a:t>	// </a:t>
            </a:r>
            <a:r>
              <a:rPr lang="zh-CN" altLang="en-US" smtClean="0">
                <a:ea typeface="宋体" panose="02010600030101010101" pitchFamily="2" charset="-122"/>
              </a:rPr>
              <a:t>获取队列数据</a:t>
            </a:r>
            <a:endParaRPr lang="zh-CN" altLang="en-US"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smtClean="0">
                <a:ea typeface="宋体" panose="02010600030101010101" pitchFamily="2" charset="-122"/>
              </a:rPr>
              <a:t>	</a:t>
            </a:r>
            <a:r>
              <a:rPr lang="en-US" altLang="zh-CN" smtClean="0">
                <a:ea typeface="宋体" panose="02010600030101010101" pitchFamily="2" charset="-122"/>
              </a:rPr>
              <a:t>public int getQueue() {</a:t>
            </a: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mtClean="0">
                <a:ea typeface="宋体" panose="02010600030101010101" pitchFamily="2" charset="-122"/>
              </a:rPr>
              <a:t>		if (isEmpty()) {</a:t>
            </a: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mtClean="0">
                <a:ea typeface="宋体" panose="02010600030101010101" pitchFamily="2" charset="-122"/>
              </a:rPr>
              <a:t>			throw new RuntimeException("</a:t>
            </a:r>
            <a:r>
              <a:rPr lang="zh-CN" altLang="en-US" smtClean="0">
                <a:ea typeface="宋体" panose="02010600030101010101" pitchFamily="2" charset="-122"/>
              </a:rPr>
              <a:t>队列空</a:t>
            </a:r>
            <a:r>
              <a:rPr lang="en-US" altLang="zh-CN" smtClean="0">
                <a:ea typeface="宋体" panose="02010600030101010101" pitchFamily="2" charset="-122"/>
              </a:rPr>
              <a:t>~");</a:t>
            </a: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mtClean="0">
                <a:ea typeface="宋体" panose="02010600030101010101" pitchFamily="2" charset="-122"/>
              </a:rPr>
              <a:t>		}</a:t>
            </a: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mtClean="0">
                <a:ea typeface="宋体" panose="02010600030101010101" pitchFamily="2" charset="-122"/>
              </a:rPr>
              <a:t>		front += 1;</a:t>
            </a: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mtClean="0">
                <a:ea typeface="宋体" panose="02010600030101010101" pitchFamily="2" charset="-122"/>
              </a:rPr>
              <a:t>		return arr[front];</a:t>
            </a: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mtClean="0">
                <a:ea typeface="宋体" panose="02010600030101010101" pitchFamily="2" charset="-122"/>
              </a:rPr>
              <a:t>	}</a:t>
            </a: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mtClean="0">
                <a:ea typeface="宋体" panose="02010600030101010101" pitchFamily="2" charset="-122"/>
              </a:rPr>
              <a:t>	// </a:t>
            </a:r>
            <a:r>
              <a:rPr lang="zh-CN" altLang="en-US" smtClean="0">
                <a:ea typeface="宋体" panose="02010600030101010101" pitchFamily="2" charset="-122"/>
              </a:rPr>
              <a:t>显示队列的所有数据</a:t>
            </a:r>
            <a:endParaRPr lang="zh-CN" altLang="en-US"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smtClean="0">
                <a:ea typeface="宋体" panose="02010600030101010101" pitchFamily="2" charset="-122"/>
              </a:rPr>
              <a:t>	</a:t>
            </a:r>
            <a:r>
              <a:rPr lang="en-US" altLang="zh-CN" smtClean="0">
                <a:ea typeface="宋体" panose="02010600030101010101" pitchFamily="2" charset="-122"/>
              </a:rPr>
              <a:t>public void showQueue() {</a:t>
            </a: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mtClean="0">
                <a:ea typeface="宋体" panose="02010600030101010101" pitchFamily="2" charset="-122"/>
              </a:rPr>
              <a:t>		if (isEmpty()) {</a:t>
            </a: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mtClean="0">
                <a:ea typeface="宋体" panose="02010600030101010101" pitchFamily="2" charset="-122"/>
              </a:rPr>
              <a:t>			System.out.println("</a:t>
            </a:r>
            <a:r>
              <a:rPr lang="zh-CN" altLang="en-US" smtClean="0">
                <a:ea typeface="宋体" panose="02010600030101010101" pitchFamily="2" charset="-122"/>
              </a:rPr>
              <a:t>队列空的，没有数据</a:t>
            </a:r>
            <a:r>
              <a:rPr lang="en-US" altLang="zh-CN" smtClean="0">
                <a:ea typeface="宋体" panose="02010600030101010101" pitchFamily="2" charset="-122"/>
              </a:rPr>
              <a:t>..");</a:t>
            </a: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mtClean="0">
                <a:ea typeface="宋体" panose="02010600030101010101" pitchFamily="2" charset="-122"/>
              </a:rPr>
              <a:t>			return;</a:t>
            </a: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mtClean="0">
                <a:ea typeface="宋体" panose="02010600030101010101" pitchFamily="2" charset="-122"/>
              </a:rPr>
              <a:t>		}</a:t>
            </a: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mtClean="0">
                <a:ea typeface="宋体" panose="02010600030101010101" pitchFamily="2" charset="-122"/>
              </a:rPr>
              <a:t>		for (int i = 0; i &lt; arr.length; i++) {</a:t>
            </a: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mtClean="0">
                <a:ea typeface="宋体" panose="02010600030101010101" pitchFamily="2" charset="-122"/>
              </a:rPr>
              <a:t>			System.out.printf("arr[%d]=%d\n", i, arr[i]);</a:t>
            </a: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mtClean="0">
                <a:ea typeface="宋体" panose="02010600030101010101" pitchFamily="2" charset="-122"/>
              </a:rPr>
              <a:t>		}</a:t>
            </a: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mtClean="0">
                <a:ea typeface="宋体" panose="02010600030101010101" pitchFamily="2" charset="-122"/>
              </a:rPr>
              <a:t>	}</a:t>
            </a: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mtClean="0">
                <a:ea typeface="宋体" panose="02010600030101010101" pitchFamily="2" charset="-122"/>
              </a:rPr>
              <a:t>}</a:t>
            </a: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b="1" smtClean="0">
                <a:ea typeface="宋体" panose="02010600030101010101" pitchFamily="2" charset="-122"/>
              </a:rPr>
              <a:t>问题分析</a:t>
            </a:r>
            <a:r>
              <a:rPr lang="en-US" altLang="zh-CN" smtClean="0">
                <a:ea typeface="宋体" panose="02010600030101010101" pitchFamily="2" charset="-122"/>
              </a:rPr>
              <a:t>: </a:t>
            </a:r>
            <a:r>
              <a:rPr lang="zh-CN" altLang="en-US" smtClean="0">
                <a:ea typeface="宋体" panose="02010600030101010101" pitchFamily="2" charset="-122"/>
              </a:rPr>
              <a:t>利用一次就不能使用了，这样不能充分利用数组。</a:t>
            </a: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smtClean="0">
                <a:ea typeface="宋体" panose="02010600030101010101" pitchFamily="2" charset="-122"/>
              </a:rPr>
              <a:t>因此需要优化</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panose="02010600030101010101" pitchFamily="2" charset="-122"/>
              </a:rPr>
              <a:t>说明</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0.</a:t>
            </a:r>
            <a:r>
              <a:rPr lang="zh-CN" altLang="en-US" smtClean="0">
                <a:ea typeface="宋体" panose="02010600030101010101" pitchFamily="2" charset="-122"/>
              </a:rPr>
              <a:t>授课时，需要现场画图，才方便说明</a:t>
            </a:r>
            <a:r>
              <a:rPr lang="en-US" altLang="zh-CN" smtClean="0">
                <a:ea typeface="宋体" panose="02010600030101010101" pitchFamily="2" charset="-122"/>
              </a:rPr>
              <a:t>, </a:t>
            </a:r>
            <a:r>
              <a:rPr lang="zh-CN" altLang="en-US" smtClean="0">
                <a:ea typeface="宋体" panose="02010600030101010101" pitchFamily="2" charset="-122"/>
              </a:rPr>
              <a:t>先画 二叉树，然后画对应的数组。</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1.</a:t>
            </a:r>
            <a:r>
              <a:rPr lang="zh-CN" altLang="en-US" smtClean="0">
                <a:ea typeface="宋体" panose="02010600030101010101" pitchFamily="2" charset="-122"/>
              </a:rPr>
              <a:t>上面的</a:t>
            </a:r>
            <a:r>
              <a:rPr lang="en-US" altLang="zh-CN" baseline="0" smtClean="0">
                <a:ea typeface="宋体" panose="02010600030101010101" pitchFamily="2" charset="-122"/>
              </a:rPr>
              <a:t> 1</a:t>
            </a:r>
            <a:r>
              <a:rPr lang="zh-CN" altLang="en-US" baseline="0" smtClean="0">
                <a:ea typeface="宋体" panose="02010600030101010101" pitchFamily="2" charset="-122"/>
              </a:rPr>
              <a:t>， </a:t>
            </a:r>
            <a:r>
              <a:rPr lang="en-US" altLang="zh-CN" baseline="0" smtClean="0">
                <a:ea typeface="宋体" panose="02010600030101010101" pitchFamily="2" charset="-122"/>
              </a:rPr>
              <a:t>2</a:t>
            </a:r>
            <a:r>
              <a:rPr lang="zh-CN" altLang="en-US" baseline="0" smtClean="0">
                <a:ea typeface="宋体" panose="02010600030101010101" pitchFamily="2" charset="-122"/>
              </a:rPr>
              <a:t>， </a:t>
            </a:r>
            <a:r>
              <a:rPr lang="en-US" altLang="zh-CN" baseline="0" smtClean="0">
                <a:ea typeface="宋体" panose="02010600030101010101" pitchFamily="2" charset="-122"/>
              </a:rPr>
              <a:t>3 </a:t>
            </a:r>
            <a:r>
              <a:rPr lang="zh-CN" altLang="en-US" baseline="0" smtClean="0">
                <a:ea typeface="宋体" panose="02010600030101010101" pitchFamily="2" charset="-122"/>
              </a:rPr>
              <a:t>绿线表示层对应的数据</a:t>
            </a:r>
            <a:r>
              <a:rPr lang="en-US" altLang="zh-CN" baseline="0" smtClean="0">
                <a:ea typeface="宋体" panose="02010600030101010101" pitchFamily="2" charset="-122"/>
              </a:rPr>
              <a:t>.</a:t>
            </a: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panose="02010600030101010101" pitchFamily="2" charset="-122"/>
              </a:rPr>
              <a:t>比如</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zh-CN" altLang="en-US" smtClean="0">
                <a:ea typeface="宋体" panose="02010600030101010101" pitchFamily="2" charset="-122"/>
              </a:rPr>
              <a:t>第</a:t>
            </a:r>
            <a:r>
              <a:rPr lang="en-US" altLang="zh-CN" smtClean="0">
                <a:ea typeface="宋体" panose="02010600030101010101" pitchFamily="2" charset="-122"/>
              </a:rPr>
              <a:t>2</a:t>
            </a:r>
            <a:r>
              <a:rPr lang="zh-CN" altLang="en-US" smtClean="0">
                <a:ea typeface="宋体" panose="02010600030101010101" pitchFamily="2" charset="-122"/>
              </a:rPr>
              <a:t>个元素的右子节点为 </a:t>
            </a:r>
            <a:r>
              <a:rPr lang="en-US" altLang="zh-CN" smtClean="0">
                <a:ea typeface="宋体" panose="02010600030101010101" pitchFamily="2" charset="-122"/>
              </a:rPr>
              <a:t>2 * 2 + 2 = 6 </a:t>
            </a:r>
            <a:r>
              <a:rPr lang="zh-CN" altLang="en-US" smtClean="0">
                <a:ea typeface="宋体" panose="02010600030101010101" pitchFamily="2" charset="-122"/>
              </a:rPr>
              <a:t>， 即第</a:t>
            </a:r>
            <a:r>
              <a:rPr lang="en-US" altLang="zh-CN" smtClean="0">
                <a:ea typeface="宋体" panose="02010600030101010101" pitchFamily="2" charset="-122"/>
              </a:rPr>
              <a:t>6</a:t>
            </a:r>
            <a:r>
              <a:rPr lang="zh-CN" altLang="en-US" smtClean="0">
                <a:ea typeface="宋体" panose="02010600030101010101" pitchFamily="2" charset="-122"/>
              </a:rPr>
              <a:t>个元素</a:t>
            </a:r>
            <a:r>
              <a:rPr lang="en-US" altLang="zh-CN" smtClean="0">
                <a:ea typeface="宋体" panose="02010600030101010101" pitchFamily="2" charset="-122"/>
              </a:rPr>
              <a:t>.</a:t>
            </a: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panose="02010600030101010101" pitchFamily="2" charset="-122"/>
              </a:rPr>
              <a:t>代码</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package com.atguigu;</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public class ArrBinaryTreeDemo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static void main(String[] args)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int[] arr =  {1,2,3,4,5,6,7};</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ArrayBinaryTree arrayBinaryTree = new ArrayBinaryTree(arr);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前序遍历我们的数组</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arrayBinaryTree.preOrder(); //1,2,4,5,3,6,7</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课后练习：请同学们完成对数组以二叉树中序， 后序遍历方式的代码</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class ArrayBinaryTree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private int[] arr;</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ArrayBinaryTree(int[] arr)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this.arr = arr;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对</a:t>
            </a:r>
            <a:r>
              <a:rPr lang="en-US" altLang="zh-CN" smtClean="0">
                <a:ea typeface="宋体" panose="02010600030101010101" pitchFamily="2" charset="-122"/>
              </a:rPr>
              <a:t>preOrder </a:t>
            </a:r>
            <a:r>
              <a:rPr lang="zh-CN" altLang="en-US" smtClean="0">
                <a:ea typeface="宋体" panose="02010600030101010101" pitchFamily="2" charset="-122"/>
              </a:rPr>
              <a:t>进行一个重载</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void preOrder()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this.preOrder(0);</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void preOrder(int index)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(arr == null || arr.length == 0)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a:t>
            </a:r>
            <a:r>
              <a:rPr lang="zh-CN" altLang="en-US" smtClean="0">
                <a:ea typeface="宋体" panose="02010600030101010101" pitchFamily="2" charset="-122"/>
              </a:rPr>
              <a:t>数组为空，不能按照二叉树前序遍历</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System.out.println(arr[index]);</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向左递归遍历</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if ((index * 2 + 1) &lt; arr.length)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preOrder(index * 2 + 1);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向右边递归遍历</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if ((index * 2 + 2) &lt; arr.length)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preOrder(index * 2 + 2);</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panose="02010600030101010101" pitchFamily="2" charset="-122"/>
              </a:rPr>
              <a:t>//</a:t>
            </a:r>
            <a:r>
              <a:rPr lang="zh-CN" altLang="en-US" smtClean="0">
                <a:ea typeface="宋体" panose="02010600030101010101" pitchFamily="2" charset="-122"/>
              </a:rPr>
              <a:t>讲解</a:t>
            </a: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panose="02010600030101010101" pitchFamily="2" charset="-122"/>
              </a:rPr>
              <a:t>//</a:t>
            </a:r>
            <a:r>
              <a:rPr lang="zh-CN" altLang="en-US" smtClean="0">
                <a:ea typeface="宋体" panose="02010600030101010101" pitchFamily="2" charset="-122"/>
              </a:rPr>
              <a:t>思路分析</a:t>
            </a:r>
            <a:endParaRPr lang="en-US" altLang="zh-CN" smtClean="0">
              <a:ea typeface="宋体" panose="02010600030101010101" pitchFamily="2" charset="-122"/>
            </a:endParaRPr>
          </a:p>
          <a:p>
            <a:pPr marL="228600" indent="-228600" eaLnBrk="1" hangingPunct="1">
              <a:buAutoNum type="arabicPeriod"/>
            </a:pPr>
            <a:r>
              <a:rPr lang="zh-CN" altLang="en-US" baseline="0" smtClean="0">
                <a:ea typeface="宋体" panose="02010600030101010101" pitchFamily="2" charset="-122"/>
              </a:rPr>
              <a:t>画出中序线索化二叉树的示意图</a:t>
            </a:r>
            <a:endParaRPr lang="en-US" altLang="zh-CN" baseline="0" smtClean="0">
              <a:ea typeface="宋体" panose="02010600030101010101" pitchFamily="2" charset="-122"/>
            </a:endParaRPr>
          </a:p>
          <a:p>
            <a:pPr marL="228600" indent="-228600" eaLnBrk="1" hangingPunct="1">
              <a:buAutoNum type="arabicPeriod"/>
            </a:pPr>
            <a:r>
              <a:rPr lang="zh-CN" altLang="en-US" baseline="0" smtClean="0">
                <a:ea typeface="宋体" panose="02010600030101010101" pitchFamily="2" charset="-122"/>
              </a:rPr>
              <a:t>对中序遍历后的相关说明</a:t>
            </a:r>
            <a:endParaRPr lang="en-US" altLang="zh-CN" baseline="0" smtClean="0">
              <a:ea typeface="宋体" panose="02010600030101010101" pitchFamily="2" charset="-122"/>
            </a:endParaRPr>
          </a:p>
          <a:p>
            <a:pPr marL="228600" indent="-228600" eaLnBrk="1" hangingPunct="1">
              <a:buAutoNum type="arabicPeriod"/>
            </a:pPr>
            <a:endParaRPr lang="en-US" altLang="zh-CN" baseline="0" smtClean="0">
              <a:ea typeface="宋体" panose="02010600030101010101" pitchFamily="2" charset="-122"/>
            </a:endParaRPr>
          </a:p>
          <a:p>
            <a:r>
              <a:rPr lang="zh-CN" altLang="en-US" sz="1200" b="1" smtClean="0"/>
              <a:t>说明</a:t>
            </a:r>
            <a:r>
              <a:rPr lang="en-US" altLang="zh-CN" sz="1200" b="1" smtClean="0"/>
              <a:t>: </a:t>
            </a:r>
            <a:r>
              <a:rPr lang="zh-CN" altLang="en-US" sz="1200" b="1" smtClean="0"/>
              <a:t>当线索化二叉树后，</a:t>
            </a:r>
            <a:r>
              <a:rPr lang="en-US" altLang="zh-CN" sz="1200" b="1" smtClean="0"/>
              <a:t>Node</a:t>
            </a:r>
            <a:r>
              <a:rPr lang="zh-CN" altLang="en-US" sz="1200" b="1" smtClean="0"/>
              <a:t>节点的 属性 </a:t>
            </a:r>
            <a:r>
              <a:rPr lang="en-US" altLang="zh-CN" sz="1200" b="1" smtClean="0"/>
              <a:t>left </a:t>
            </a:r>
            <a:r>
              <a:rPr lang="zh-CN" altLang="en-US" sz="1200" b="1" smtClean="0"/>
              <a:t>和 </a:t>
            </a:r>
            <a:r>
              <a:rPr lang="en-US" altLang="zh-CN" sz="1200" b="1" smtClean="0"/>
              <a:t>right </a:t>
            </a:r>
            <a:r>
              <a:rPr lang="zh-CN" altLang="en-US" sz="1200" b="1" smtClean="0"/>
              <a:t>，有如下情况</a:t>
            </a:r>
            <a:r>
              <a:rPr lang="en-US" altLang="zh-CN" sz="1200" b="1" smtClean="0"/>
              <a:t>:</a:t>
            </a:r>
            <a:endParaRPr lang="en-US" altLang="zh-CN" sz="1200" b="1" smtClean="0"/>
          </a:p>
          <a:p>
            <a:pPr marL="342900" indent="-342900">
              <a:buAutoNum type="arabicParenR"/>
            </a:pPr>
            <a:r>
              <a:rPr lang="en-US" altLang="zh-CN" sz="1200" smtClean="0"/>
              <a:t>left </a:t>
            </a:r>
            <a:r>
              <a:rPr lang="zh-CN" altLang="en-US" sz="1200" smtClean="0"/>
              <a:t>指向的是左子树，也可能是指向的前驱节点</a:t>
            </a:r>
            <a:r>
              <a:rPr lang="en-US" altLang="zh-CN" sz="1200" smtClean="0"/>
              <a:t>. </a:t>
            </a:r>
            <a:r>
              <a:rPr lang="zh-CN" altLang="en-US" sz="1200" smtClean="0"/>
              <a:t>比如 ① 节点 </a:t>
            </a:r>
            <a:r>
              <a:rPr lang="en-US" altLang="zh-CN" sz="1200" smtClean="0"/>
              <a:t>left </a:t>
            </a:r>
            <a:r>
              <a:rPr lang="zh-CN" altLang="en-US" sz="1200" smtClean="0"/>
              <a:t>指向的左子树</a:t>
            </a:r>
            <a:r>
              <a:rPr lang="en-US" altLang="zh-CN" sz="1200" smtClean="0"/>
              <a:t>, </a:t>
            </a:r>
            <a:r>
              <a:rPr lang="zh-CN" altLang="en-US" sz="1200" smtClean="0"/>
              <a:t>而 ⑩ 节点的 </a:t>
            </a:r>
            <a:r>
              <a:rPr lang="en-US" altLang="zh-CN" sz="1200" smtClean="0"/>
              <a:t>left </a:t>
            </a:r>
            <a:r>
              <a:rPr lang="zh-CN" altLang="en-US" sz="1200" smtClean="0"/>
              <a:t>指向的就是前驱节点</a:t>
            </a:r>
            <a:r>
              <a:rPr lang="en-US" altLang="zh-CN" sz="1200" smtClean="0"/>
              <a:t>.</a:t>
            </a:r>
            <a:endParaRPr lang="en-US" altLang="zh-CN" sz="1200" smtClean="0"/>
          </a:p>
          <a:p>
            <a:pPr marL="342900" indent="-342900">
              <a:buAutoNum type="arabicParenR"/>
            </a:pPr>
            <a:r>
              <a:rPr lang="en-US" altLang="zh-CN" sz="1200" smtClean="0"/>
              <a:t>right</a:t>
            </a:r>
            <a:r>
              <a:rPr lang="zh-CN" altLang="en-US" sz="1200" smtClean="0"/>
              <a:t>指向的是右子树，也可能是指向后继节点，比如 ① 节点</a:t>
            </a:r>
            <a:r>
              <a:rPr lang="en-US" altLang="zh-CN" sz="1200" smtClean="0"/>
              <a:t>right </a:t>
            </a:r>
            <a:r>
              <a:rPr lang="zh-CN" altLang="en-US" sz="1200" smtClean="0"/>
              <a:t>指向的是右子树，而⑩ 节点的</a:t>
            </a:r>
            <a:r>
              <a:rPr lang="en-US" altLang="zh-CN" sz="1200" smtClean="0"/>
              <a:t>right </a:t>
            </a:r>
            <a:r>
              <a:rPr lang="zh-CN" altLang="en-US" sz="1200" smtClean="0"/>
              <a:t>指向的是后继节点</a:t>
            </a:r>
            <a:r>
              <a:rPr lang="en-US" altLang="zh-CN" sz="1200" smtClean="0"/>
              <a:t>.</a:t>
            </a:r>
            <a:endParaRPr lang="en-US" altLang="zh-CN" sz="1200" smtClean="0"/>
          </a:p>
          <a:p>
            <a:pPr marL="0" indent="0" eaLnBrk="1" hangingPunct="1">
              <a:buNone/>
            </a:pPr>
            <a:endParaRPr lang="en-US" altLang="zh-CN" baseline="0"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eaLnBrk="1" hangingPunct="1">
              <a:buNone/>
            </a:pPr>
            <a:r>
              <a:rPr lang="en-US" altLang="zh-CN" smtClean="0">
                <a:ea typeface="宋体" panose="02010600030101010101" pitchFamily="2" charset="-122"/>
              </a:rPr>
              <a:t>//</a:t>
            </a:r>
            <a:r>
              <a:rPr lang="en-US" altLang="zh-CN" baseline="0" smtClean="0">
                <a:ea typeface="宋体" panose="02010600030101010101" pitchFamily="2" charset="-122"/>
              </a:rPr>
              <a:t> </a:t>
            </a:r>
            <a:r>
              <a:rPr lang="zh-CN" altLang="en-US" baseline="0" smtClean="0">
                <a:ea typeface="宋体" panose="02010600030101010101" pitchFamily="2" charset="-122"/>
              </a:rPr>
              <a:t>代码如下： </a:t>
            </a:r>
            <a:r>
              <a:rPr lang="zh-CN" altLang="en-US" b="1" baseline="0" smtClean="0">
                <a:ea typeface="宋体" panose="02010600030101010101" pitchFamily="2" charset="-122"/>
              </a:rPr>
              <a:t>修改的部分已经标粗了</a:t>
            </a:r>
            <a:r>
              <a:rPr lang="zh-CN" altLang="en-US" baseline="0" smtClean="0">
                <a:ea typeface="宋体" panose="02010600030101010101" pitchFamily="2" charset="-122"/>
              </a:rPr>
              <a:t>。</a:t>
            </a:r>
            <a:endParaRPr lang="en-US" altLang="zh-CN" baseline="0" smtClean="0">
              <a:ea typeface="宋体" panose="02010600030101010101" pitchFamily="2" charset="-122"/>
            </a:endParaRPr>
          </a:p>
          <a:p>
            <a:pPr marL="0" indent="0" eaLnBrk="1" hangingPunct="1">
              <a:buNone/>
            </a:pPr>
            <a:endParaRPr lang="en-US" altLang="zh-CN" baseline="0" smtClean="0">
              <a:ea typeface="宋体" panose="02010600030101010101" pitchFamily="2" charset="-122"/>
            </a:endParaRPr>
          </a:p>
          <a:p>
            <a:pPr marL="0" indent="0" eaLnBrk="1" hangingPunct="1">
              <a:buNone/>
            </a:pPr>
            <a:r>
              <a:rPr lang="en-US" altLang="zh-CN" smtClean="0">
                <a:ea typeface="宋体" panose="02010600030101010101" pitchFamily="2" charset="-122"/>
              </a:rPr>
              <a:t>package com.atguigu.threadbinarytree;</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public class BinaryTreeDemo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public static void main(String[] args)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构建二叉树，我们这里先使用指定的方式，后面我们使用递归方式创建</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BinaryTree binaryTree = new BinaryTree();</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HeroNode root = new HeroNode(1, "jack");</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HeroNode node1 = new HeroNode(3, "tom");</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HeroNode node2 = new HeroNode(6, "mike");</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root.setLeftNode(node1);</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root.setRightNode(node2);</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binaryTree.setRoot(root);</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HeroNode node3 = new HeroNode(8, "</a:t>
            </a:r>
            <a:r>
              <a:rPr lang="zh-CN" altLang="en-US" smtClean="0">
                <a:ea typeface="宋体" panose="02010600030101010101" pitchFamily="2" charset="-122"/>
              </a:rPr>
              <a:t>林冲</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HeroNode node4 = new HeroNode(10, "</a:t>
            </a:r>
            <a:r>
              <a:rPr lang="zh-CN" altLang="en-US" smtClean="0">
                <a:ea typeface="宋体" panose="02010600030101010101" pitchFamily="2" charset="-122"/>
              </a:rPr>
              <a:t>关胜</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node1.setLeftNode(node3);</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node1.setRightNode(node4);</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HeroNode node5 = new HeroNode(14, "jerry");</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node2.setLeftNode(node5);</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 </a:t>
            </a:r>
            <a:r>
              <a:rPr lang="zh-CN" altLang="en-US" smtClean="0">
                <a:ea typeface="宋体" panose="02010600030101010101" pitchFamily="2" charset="-122"/>
              </a:rPr>
              <a:t>中序遍历</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System.out.println("---</a:t>
            </a:r>
            <a:r>
              <a:rPr lang="zh-CN" altLang="en-US" smtClean="0">
                <a:ea typeface="宋体" panose="02010600030101010101" pitchFamily="2" charset="-122"/>
              </a:rPr>
              <a:t>中序</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binaryTree.infixOrder();</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中序线索化二叉树</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binaryTree.threadNodes();</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System.out.println("---</a:t>
            </a:r>
            <a:r>
              <a:rPr lang="zh-CN" altLang="en-US" smtClean="0">
                <a:ea typeface="宋体" panose="02010600030101010101" pitchFamily="2" charset="-122"/>
              </a:rPr>
              <a:t>中序线索化二叉树后</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测试中序线索化二叉树是否正确</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a:t>
            </a:r>
            <a:r>
              <a:rPr lang="zh-CN" altLang="en-US" smtClean="0">
                <a:ea typeface="宋体" panose="02010600030101010101" pitchFamily="2" charset="-122"/>
              </a:rPr>
              <a:t>看看  </a:t>
            </a:r>
            <a:r>
              <a:rPr lang="en-US" altLang="zh-CN" smtClean="0">
                <a:ea typeface="宋体" panose="02010600030101010101" pitchFamily="2" charset="-122"/>
              </a:rPr>
              <a:t>10 </a:t>
            </a:r>
            <a:r>
              <a:rPr lang="zh-CN" altLang="en-US" smtClean="0">
                <a:ea typeface="宋体" panose="02010600030101010101" pitchFamily="2" charset="-122"/>
              </a:rPr>
              <a:t>这个节点后是不是 </a:t>
            </a:r>
            <a:r>
              <a:rPr lang="en-US" altLang="zh-CN" smtClean="0">
                <a:ea typeface="宋体" panose="02010600030101010101" pitchFamily="2" charset="-122"/>
              </a:rPr>
              <a:t>1</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如果不做修改，这里会 </a:t>
            </a:r>
            <a:r>
              <a:rPr lang="en-US" altLang="zh-CN" smtClean="0">
                <a:ea typeface="宋体" panose="02010600030101010101" pitchFamily="2" charset="-122"/>
              </a:rPr>
              <a:t>java.lang.StackOverflowError</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原因是因为 进行线索化后，原来的某些节点不再为</a:t>
            </a:r>
            <a:r>
              <a:rPr lang="en-US" altLang="zh-CN" smtClean="0">
                <a:ea typeface="宋体" panose="02010600030101010101" pitchFamily="2" charset="-122"/>
              </a:rPr>
              <a:t>null,</a:t>
            </a:r>
            <a:r>
              <a:rPr lang="zh-CN" altLang="en-US" smtClean="0">
                <a:ea typeface="宋体" panose="02010600030101010101" pitchFamily="2" charset="-122"/>
              </a:rPr>
              <a:t>因此会无限的查找</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a:t>
            </a:r>
            <a:r>
              <a:rPr lang="zh-CN" altLang="en-US" smtClean="0">
                <a:ea typeface="宋体" panose="02010600030101010101" pitchFamily="2" charset="-122"/>
              </a:rPr>
              <a:t>你看错误 </a:t>
            </a:r>
            <a:r>
              <a:rPr lang="en-US" altLang="zh-CN" smtClean="0">
                <a:ea typeface="宋体" panose="02010600030101010101" pitchFamily="2" charset="-122"/>
              </a:rPr>
              <a:t>195 </a:t>
            </a:r>
            <a:r>
              <a:rPr lang="zh-CN" altLang="en-US" smtClean="0">
                <a:ea typeface="宋体" panose="02010600030101010101" pitchFamily="2" charset="-122"/>
              </a:rPr>
              <a:t>行 </a:t>
            </a:r>
            <a:r>
              <a:rPr lang="en-US" altLang="zh-CN" smtClean="0">
                <a:ea typeface="宋体" panose="02010600030101010101" pitchFamily="2" charset="-122"/>
              </a:rPr>
              <a:t>189</a:t>
            </a:r>
            <a:r>
              <a:rPr lang="zh-CN" altLang="en-US" smtClean="0">
                <a:ea typeface="宋体" panose="02010600030101010101" pitchFamily="2" charset="-122"/>
              </a:rPr>
              <a:t>行 死循环了</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com.atguigu.threadbinarytree.HeroNode.preOrderSeacher(BinaryTreeDemo.java:195)</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com.atguigu.threadbinarytree.HeroNode.preOrderSeacher(BinaryTreeDemo.java:189)</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com.atguigu.threadbinarytree.HeroNode.preOrderSeacher(BinaryTreeDemo.java:195)</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com.atguigu.threadbinarytree.HeroNode.preOrderSeacher(BinaryTreeDemo.java:189)</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com.atguigu.threadbinarytree.HeroNode.preOrderSeacher(BinaryTreeDemo.java:195)</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HeroNode heroNode10 = binaryTree.preOrderSearch(10);</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HeroNode afterHeroNode10 = heroNode10.getRight();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System.out.println(afterHeroNode10);</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测试中序线索化二叉树是否正确</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a:t>
            </a:r>
            <a:r>
              <a:rPr lang="zh-CN" altLang="en-US" smtClean="0">
                <a:ea typeface="宋体" panose="02010600030101010101" pitchFamily="2" charset="-122"/>
              </a:rPr>
              <a:t>这里我们直接使用</a:t>
            </a:r>
            <a:r>
              <a:rPr lang="en-US" altLang="zh-CN" smtClean="0">
                <a:ea typeface="宋体" panose="02010600030101010101" pitchFamily="2" charset="-122"/>
              </a:rPr>
              <a:t>10</a:t>
            </a:r>
            <a:r>
              <a:rPr lang="zh-CN" altLang="en-US" smtClean="0">
                <a:ea typeface="宋体" panose="02010600030101010101" pitchFamily="2" charset="-122"/>
              </a:rPr>
              <a:t>节点的来验证，即可</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HeroNode afterHeroNode10 = node4.getRight();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System.out.println(afterHeroNode10);// no=1 name=jack ok</a:t>
            </a:r>
            <a:r>
              <a:rPr lang="zh-CN" altLang="en-US" smtClean="0">
                <a:ea typeface="宋体" panose="02010600030101010101" pitchFamily="2" charset="-122"/>
              </a:rPr>
              <a:t>了</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System.out.println("</a:t>
            </a:r>
            <a:r>
              <a:rPr lang="zh-CN" altLang="en-US" smtClean="0">
                <a:ea typeface="宋体" panose="02010600030101010101" pitchFamily="2" charset="-122"/>
              </a:rPr>
              <a:t>线索化遍历二叉树</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binaryTree.threadList();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class HeroNode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private int no;</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private String name;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private HeroNode left;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private HeroNode right;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标识左右指针的类型</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a:t>
            </a:r>
            <a:r>
              <a:rPr lang="zh-CN" altLang="en-US" smtClean="0">
                <a:ea typeface="宋体" panose="02010600030101010101" pitchFamily="2" charset="-122"/>
              </a:rPr>
              <a:t>我们规定</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//leftType = 0 </a:t>
            </a:r>
            <a:r>
              <a:rPr lang="zh-CN" altLang="en-US" smtClean="0">
                <a:ea typeface="宋体" panose="02010600030101010101" pitchFamily="2" charset="-122"/>
              </a:rPr>
              <a:t>表示 </a:t>
            </a:r>
            <a:r>
              <a:rPr lang="en-US" altLang="zh-CN" smtClean="0">
                <a:ea typeface="宋体" panose="02010600030101010101" pitchFamily="2" charset="-122"/>
              </a:rPr>
              <a:t>left </a:t>
            </a:r>
            <a:r>
              <a:rPr lang="zh-CN" altLang="en-US" smtClean="0">
                <a:ea typeface="宋体" panose="02010600030101010101" pitchFamily="2" charset="-122"/>
              </a:rPr>
              <a:t>指向的是左子树 </a:t>
            </a:r>
            <a:r>
              <a:rPr lang="en-US" altLang="zh-CN" smtClean="0">
                <a:ea typeface="宋体" panose="02010600030101010101" pitchFamily="2" charset="-122"/>
              </a:rPr>
              <a:t>leftType = 1 </a:t>
            </a:r>
            <a:r>
              <a:rPr lang="zh-CN" altLang="en-US" smtClean="0">
                <a:ea typeface="宋体" panose="02010600030101010101" pitchFamily="2" charset="-122"/>
              </a:rPr>
              <a:t>表示 </a:t>
            </a:r>
            <a:r>
              <a:rPr lang="en-US" altLang="zh-CN" smtClean="0">
                <a:ea typeface="宋体" panose="02010600030101010101" pitchFamily="2" charset="-122"/>
              </a:rPr>
              <a:t>left </a:t>
            </a:r>
            <a:r>
              <a:rPr lang="zh-CN" altLang="en-US" smtClean="0">
                <a:ea typeface="宋体" panose="02010600030101010101" pitchFamily="2" charset="-122"/>
              </a:rPr>
              <a:t>指向前驱节点</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//rightType = 0 </a:t>
            </a:r>
            <a:r>
              <a:rPr lang="zh-CN" altLang="en-US" smtClean="0">
                <a:ea typeface="宋体" panose="02010600030101010101" pitchFamily="2" charset="-122"/>
              </a:rPr>
              <a:t>表示 </a:t>
            </a:r>
            <a:r>
              <a:rPr lang="en-US" altLang="zh-CN" smtClean="0">
                <a:ea typeface="宋体" panose="02010600030101010101" pitchFamily="2" charset="-122"/>
              </a:rPr>
              <a:t>right </a:t>
            </a:r>
            <a:r>
              <a:rPr lang="zh-CN" altLang="en-US" smtClean="0">
                <a:ea typeface="宋体" panose="02010600030101010101" pitchFamily="2" charset="-122"/>
              </a:rPr>
              <a:t>指向的是右子树 </a:t>
            </a:r>
            <a:r>
              <a:rPr lang="en-US" altLang="zh-CN" smtClean="0">
                <a:ea typeface="宋体" panose="02010600030101010101" pitchFamily="2" charset="-122"/>
              </a:rPr>
              <a:t>rightType = 1 </a:t>
            </a:r>
            <a:r>
              <a:rPr lang="zh-CN" altLang="en-US" smtClean="0">
                <a:ea typeface="宋体" panose="02010600030101010101" pitchFamily="2" charset="-122"/>
              </a:rPr>
              <a:t>表示 </a:t>
            </a:r>
            <a:r>
              <a:rPr lang="en-US" altLang="zh-CN" smtClean="0">
                <a:ea typeface="宋体" panose="02010600030101010101" pitchFamily="2" charset="-122"/>
              </a:rPr>
              <a:t>right </a:t>
            </a:r>
            <a:r>
              <a:rPr lang="zh-CN" altLang="en-US" smtClean="0">
                <a:ea typeface="宋体" panose="02010600030101010101" pitchFamily="2" charset="-122"/>
              </a:rPr>
              <a:t>指向后继节点</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private int leftType;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private int rightType;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public HeroNode getLeft()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left;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public void setLeft(HeroNode left)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this.left = left;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public HeroNode getRight()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right;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public void setRight(HeroNode right)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this.right = right;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public int getLeftType()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leftType;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public void setLeftType(int leftType)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this.leftType = leftType;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public int getRightType()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rightType;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public void setRightType(int rightType)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this.rightType = rightType;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public int getNo()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no;</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public String getName()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name;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public HeroNode(int hNo, String hName)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no = hNo;</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name = hName;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可以给出</a:t>
            </a:r>
            <a:r>
              <a:rPr lang="en-US" altLang="zh-CN" smtClean="0">
                <a:ea typeface="宋体" panose="02010600030101010101" pitchFamily="2" charset="-122"/>
              </a:rPr>
              <a:t>setLeft / setRight</a:t>
            </a:r>
            <a:r>
              <a:rPr lang="zh-CN" altLang="en-US" smtClean="0">
                <a:ea typeface="宋体" panose="02010600030101010101" pitchFamily="2" charset="-122"/>
              </a:rPr>
              <a:t>的方法</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public void setLeftNode(HeroNode heroNode)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this.left = heroNode;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public void setRightNode(HeroNode heroNode)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this.right = heroNode;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@Override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public String toString()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TODO Auto-generated method stub</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a:t>
            </a:r>
            <a:r>
              <a:rPr lang="zh-CN" altLang="en-US" smtClean="0">
                <a:ea typeface="宋体" panose="02010600030101010101" pitchFamily="2" charset="-122"/>
              </a:rPr>
              <a:t>信息</a:t>
            </a:r>
            <a:r>
              <a:rPr lang="en-US" altLang="zh-CN" smtClean="0">
                <a:ea typeface="宋体" panose="02010600030101010101" pitchFamily="2" charset="-122"/>
              </a:rPr>
              <a:t>: no=" + this.no + " name=" + this.name;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递归删除</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//1.</a:t>
            </a:r>
            <a:r>
              <a:rPr lang="zh-CN" altLang="en-US" smtClean="0">
                <a:ea typeface="宋体" panose="02010600030101010101" pitchFamily="2" charset="-122"/>
              </a:rPr>
              <a:t>如果删除的节点是叶子节点，则删除该节点</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//2.</a:t>
            </a:r>
            <a:r>
              <a:rPr lang="zh-CN" altLang="en-US" smtClean="0">
                <a:ea typeface="宋体" panose="02010600030101010101" pitchFamily="2" charset="-122"/>
              </a:rPr>
              <a:t>如果删除的节点是非叶子节点，则删除该子树</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public void delNode(int no)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说明</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//1.</a:t>
            </a:r>
            <a:r>
              <a:rPr lang="zh-CN" altLang="en-US" smtClean="0">
                <a:ea typeface="宋体" panose="02010600030101010101" pitchFamily="2" charset="-122"/>
              </a:rPr>
              <a:t>因为我们的二叉树是单向的，所以我们是判断当前节点的子节点是否需要被删除</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a:t>
            </a:r>
            <a:r>
              <a:rPr lang="zh-CN" altLang="en-US" smtClean="0">
                <a:ea typeface="宋体" panose="02010600030101010101" pitchFamily="2" charset="-122"/>
              </a:rPr>
              <a:t>而不能判断当前节点</a:t>
            </a:r>
            <a:r>
              <a:rPr lang="en-US" altLang="zh-CN" smtClean="0">
                <a:ea typeface="宋体" panose="02010600030101010101" pitchFamily="2" charset="-122"/>
              </a:rPr>
              <a:t>this</a:t>
            </a:r>
            <a:r>
              <a:rPr lang="zh-CN" altLang="en-US" smtClean="0">
                <a:ea typeface="宋体" panose="02010600030101010101" pitchFamily="2" charset="-122"/>
              </a:rPr>
              <a:t>是否是要删除的节点</a:t>
            </a:r>
            <a:r>
              <a:rPr lang="en-US" altLang="zh-CN" smtClean="0">
                <a:ea typeface="宋体" panose="02010600030101010101" pitchFamily="2" charset="-122"/>
              </a:rPr>
              <a:t>,</a:t>
            </a:r>
            <a:r>
              <a:rPr lang="zh-CN" altLang="en-US" smtClean="0">
                <a:ea typeface="宋体" panose="02010600030101010101" pitchFamily="2" charset="-122"/>
              </a:rPr>
              <a:t>否则无法删除</a:t>
            </a:r>
            <a:r>
              <a:rPr lang="en-US" altLang="zh-CN" smtClean="0">
                <a:ea typeface="宋体" panose="02010600030101010101" pitchFamily="2" charset="-122"/>
              </a:rPr>
              <a:t>(</a:t>
            </a:r>
            <a:r>
              <a:rPr lang="zh-CN" altLang="en-US" smtClean="0">
                <a:ea typeface="宋体" panose="02010600030101010101" pitchFamily="2" charset="-122"/>
              </a:rPr>
              <a:t>单向的</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//2.</a:t>
            </a:r>
            <a:r>
              <a:rPr lang="zh-CN" altLang="en-US" smtClean="0">
                <a:ea typeface="宋体" panose="02010600030101010101" pitchFamily="2" charset="-122"/>
              </a:rPr>
              <a:t>并且如果执行到这，说明删除的节点不是</a:t>
            </a:r>
            <a:r>
              <a:rPr lang="en-US" altLang="zh-CN" smtClean="0">
                <a:ea typeface="宋体" panose="02010600030101010101" pitchFamily="2" charset="-122"/>
              </a:rPr>
              <a:t>root</a:t>
            </a:r>
            <a:r>
              <a:rPr lang="zh-CN" altLang="en-US" smtClean="0">
                <a:ea typeface="宋体" panose="02010600030101010101" pitchFamily="2" charset="-122"/>
              </a:rPr>
              <a:t>节点</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如果删除的是左子节点</a:t>
            </a:r>
            <a:r>
              <a:rPr lang="en-US" altLang="zh-CN" smtClean="0">
                <a:ea typeface="宋体" panose="02010600030101010101" pitchFamily="2" charset="-122"/>
              </a:rPr>
              <a:t>, </a:t>
            </a:r>
            <a:r>
              <a:rPr lang="zh-CN" altLang="en-US" smtClean="0">
                <a:ea typeface="宋体" panose="02010600030101010101" pitchFamily="2" charset="-122"/>
              </a:rPr>
              <a:t>注意需要判断下 </a:t>
            </a:r>
            <a:r>
              <a:rPr lang="en-US" altLang="zh-CN" smtClean="0">
                <a:ea typeface="宋体" panose="02010600030101010101" pitchFamily="2" charset="-122"/>
              </a:rPr>
              <a:t>this.leftNode!=null,</a:t>
            </a:r>
            <a:r>
              <a:rPr lang="zh-CN" altLang="en-US" smtClean="0">
                <a:ea typeface="宋体" panose="02010600030101010101" pitchFamily="2" charset="-122"/>
              </a:rPr>
              <a:t>否则有</a:t>
            </a:r>
            <a:r>
              <a:rPr lang="en-US" altLang="zh-CN" smtClean="0">
                <a:ea typeface="宋体" panose="02010600030101010101" pitchFamily="2" charset="-122"/>
              </a:rPr>
              <a:t>NUll</a:t>
            </a:r>
            <a:r>
              <a:rPr lang="zh-CN" altLang="en-US" smtClean="0">
                <a:ea typeface="宋体" panose="02010600030101010101" pitchFamily="2" charset="-122"/>
              </a:rPr>
              <a:t>异常</a:t>
            </a:r>
            <a:endParaRPr lang="zh-CN" altLang="en-US" smtClean="0">
              <a:ea typeface="宋体" panose="02010600030101010101" pitchFamily="2" charset="-122"/>
            </a:endParaRPr>
          </a:p>
          <a:p>
            <a:pPr marL="0" indent="0" eaLnBrk="1" hangingPunct="1">
              <a:buNone/>
            </a:pP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if (this.left!=null &amp;&amp; this.left.no == no)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this.left = null;</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判断是否删除的右子节点</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if (this.right!=null &amp;&amp; this.right.no == no)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this.right = null;</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递归向左子树查找，并删除</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if (this.left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this.left.delNode(no);</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递归向右子树查找，并删除</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if (this.right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this.right.delNode(no);</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后序查找</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public HeroNode postOrderSeacher(int no)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HeroNode resNode = null;</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到左节点</a:t>
            </a:r>
            <a:r>
              <a:rPr lang="en-US" altLang="zh-CN" smtClean="0">
                <a:ea typeface="宋体" panose="02010600030101010101" pitchFamily="2" charset="-122"/>
              </a:rPr>
              <a:t>(</a:t>
            </a:r>
            <a:r>
              <a:rPr lang="zh-CN" altLang="en-US" smtClean="0">
                <a:ea typeface="宋体" panose="02010600030101010101" pitchFamily="2" charset="-122"/>
              </a:rPr>
              <a:t>子树</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 (this.left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resNode = this.left.postOrderSeacher(no);</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 (resNode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resNode;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 (this.right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resNode = this.right.postOrderSeacher(no);</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 (resNode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resNode;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 (this.no == no)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this;</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else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null;</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前序查找</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public HeroNode preOrderSeacher(int no)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 (this.no == no)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this;</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HeroNode resNode = null;</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到左节点</a:t>
            </a:r>
            <a:r>
              <a:rPr lang="en-US" altLang="zh-CN" smtClean="0">
                <a:ea typeface="宋体" panose="02010600030101010101" pitchFamily="2" charset="-122"/>
              </a:rPr>
              <a:t>(</a:t>
            </a:r>
            <a:r>
              <a:rPr lang="zh-CN" altLang="en-US" smtClean="0">
                <a:ea typeface="宋体" panose="02010600030101010101" pitchFamily="2" charset="-122"/>
              </a:rPr>
              <a:t>子树</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 (this.left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resNode = this.left.preOrderSeacher(no);</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 (resNode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resNode;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 (this.right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resNode = this.right.preOrderSeacher(no);</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resNode;</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中序查找</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public HeroNode infixOrderSeacher(int no)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HeroNode resNode = null;</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到左节点</a:t>
            </a:r>
            <a:r>
              <a:rPr lang="en-US" altLang="zh-CN" smtClean="0">
                <a:ea typeface="宋体" panose="02010600030101010101" pitchFamily="2" charset="-122"/>
              </a:rPr>
              <a:t>(</a:t>
            </a:r>
            <a:r>
              <a:rPr lang="zh-CN" altLang="en-US" smtClean="0">
                <a:ea typeface="宋体" panose="02010600030101010101" pitchFamily="2" charset="-122"/>
              </a:rPr>
              <a:t>子树</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 (this.left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resNode = this.left.infixOrderSeacher(no);</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 (resNode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resNode;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 (this.no == no) { // </a:t>
            </a:r>
            <a:r>
              <a:rPr lang="zh-CN" altLang="en-US" smtClean="0">
                <a:ea typeface="宋体" panose="02010600030101010101" pitchFamily="2" charset="-122"/>
              </a:rPr>
              <a:t>比较当前节点</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return this;</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 (this.right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resNode = this.right.infixOrderSeacher(no);</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resNode;</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前序遍历</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public void preOrder()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System.out.println(this);// </a:t>
            </a:r>
            <a:r>
              <a:rPr lang="zh-CN" altLang="en-US" smtClean="0">
                <a:ea typeface="宋体" panose="02010600030101010101" pitchFamily="2" charset="-122"/>
              </a:rPr>
              <a:t>先输出父节点</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if (this.left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this.left.preOrder();</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 (this.right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this.right.preOrder();</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中序遍历</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public void infixOrder()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 (this.left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this.left.infixOrder();</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System.out.println(this);</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 (this.right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this.right.infixOrder();</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后序遍历</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public void postOrder()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 (this.left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this.left.postOrder();</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 (this.right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this.right.postOrder();</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System.out.println(this);</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class BinaryTree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private HeroNode root;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用于临时存储前驱节点</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a:t>
            </a:r>
            <a:r>
              <a:rPr lang="zh-CN" altLang="en-US" smtClean="0">
                <a:ea typeface="宋体" panose="02010600030101010101" pitchFamily="2" charset="-122"/>
              </a:rPr>
              <a:t>说明</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//1. </a:t>
            </a:r>
            <a:r>
              <a:rPr lang="zh-CN" altLang="en-US" smtClean="0">
                <a:ea typeface="宋体" panose="02010600030101010101" pitchFamily="2" charset="-122"/>
              </a:rPr>
              <a:t>为了能在递归线索化二叉树时，总是保留前一个节点</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//2. </a:t>
            </a:r>
            <a:r>
              <a:rPr lang="zh-CN" altLang="en-US" smtClean="0">
                <a:ea typeface="宋体" panose="02010600030101010101" pitchFamily="2" charset="-122"/>
              </a:rPr>
              <a:t>当递归线索化二叉树时，当前节点</a:t>
            </a:r>
            <a:r>
              <a:rPr lang="en-US" altLang="zh-CN" smtClean="0">
                <a:ea typeface="宋体" panose="02010600030101010101" pitchFamily="2" charset="-122"/>
              </a:rPr>
              <a:t>node.left=null , </a:t>
            </a:r>
            <a:r>
              <a:rPr lang="zh-CN" altLang="en-US" smtClean="0">
                <a:ea typeface="宋体" panose="02010600030101010101" pitchFamily="2" charset="-122"/>
              </a:rPr>
              <a:t>这个</a:t>
            </a:r>
            <a:r>
              <a:rPr lang="en-US" altLang="zh-CN" smtClean="0">
                <a:ea typeface="宋体" panose="02010600030101010101" pitchFamily="2" charset="-122"/>
              </a:rPr>
              <a:t>pre </a:t>
            </a:r>
            <a:r>
              <a:rPr lang="zh-CN" altLang="en-US" smtClean="0">
                <a:ea typeface="宋体" panose="02010600030101010101" pitchFamily="2" charset="-122"/>
              </a:rPr>
              <a:t>就是当前</a:t>
            </a:r>
            <a:r>
              <a:rPr lang="en-US" altLang="zh-CN" smtClean="0">
                <a:ea typeface="宋体" panose="02010600030101010101" pitchFamily="2" charset="-122"/>
              </a:rPr>
              <a:t>node</a:t>
            </a:r>
            <a:r>
              <a:rPr lang="zh-CN" altLang="en-US" smtClean="0">
                <a:ea typeface="宋体" panose="02010600030101010101" pitchFamily="2" charset="-122"/>
              </a:rPr>
              <a:t>的前驱节点</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private	HeroNode pre=null;</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中序线索化二叉树</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public void threadNodes()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threadNodes(root);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直接写代码</a:t>
            </a:r>
            <a:r>
              <a:rPr lang="en-US" altLang="zh-CN" smtClean="0">
                <a:ea typeface="宋体" panose="02010600030101010101" pitchFamily="2" charset="-122"/>
              </a:rPr>
              <a:t>(</a:t>
            </a:r>
            <a:r>
              <a:rPr lang="zh-CN" altLang="en-US" smtClean="0">
                <a:ea typeface="宋体" panose="02010600030101010101" pitchFamily="2" charset="-122"/>
              </a:rPr>
              <a:t>参敲</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public void threadNodes(HeroNode node)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当前节点如果为</a:t>
            </a:r>
            <a:r>
              <a:rPr lang="en-US" altLang="zh-CN" smtClean="0">
                <a:ea typeface="宋体" panose="02010600030101010101" pitchFamily="2" charset="-122"/>
              </a:rPr>
              <a:t>null</a:t>
            </a:r>
            <a:r>
              <a:rPr lang="zh-CN" altLang="en-US" smtClean="0">
                <a:ea typeface="宋体" panose="02010600030101010101" pitchFamily="2" charset="-122"/>
              </a:rPr>
              <a:t>，直接返回</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if(node==null)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处理左子树</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threadNodes(node.getLeft());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处理前驱节点</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a:t>
            </a:r>
            <a:r>
              <a:rPr lang="zh-CN" altLang="en-US" smtClean="0">
                <a:ea typeface="宋体" panose="02010600030101010101" pitchFamily="2" charset="-122"/>
              </a:rPr>
              <a:t>说明</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//1. </a:t>
            </a:r>
            <a:r>
              <a:rPr lang="zh-CN" altLang="en-US" smtClean="0">
                <a:ea typeface="宋体" panose="02010600030101010101" pitchFamily="2" charset="-122"/>
              </a:rPr>
              <a:t>如果递归时，发现</a:t>
            </a:r>
            <a:r>
              <a:rPr lang="en-US" altLang="zh-CN" smtClean="0">
                <a:ea typeface="宋体" panose="02010600030101010101" pitchFamily="2" charset="-122"/>
              </a:rPr>
              <a:t>node</a:t>
            </a:r>
            <a:r>
              <a:rPr lang="zh-CN" altLang="en-US" smtClean="0">
                <a:ea typeface="宋体" panose="02010600030101010101" pitchFamily="2" charset="-122"/>
              </a:rPr>
              <a:t>节点</a:t>
            </a:r>
            <a:r>
              <a:rPr lang="en-US" altLang="zh-CN" smtClean="0">
                <a:ea typeface="宋体" panose="02010600030101010101" pitchFamily="2" charset="-122"/>
              </a:rPr>
              <a:t>left == null ,</a:t>
            </a:r>
            <a:r>
              <a:rPr lang="zh-CN" altLang="en-US" smtClean="0">
                <a:ea typeface="宋体" panose="02010600030101010101" pitchFamily="2" charset="-122"/>
              </a:rPr>
              <a:t>则将</a:t>
            </a:r>
            <a:r>
              <a:rPr lang="en-US" altLang="zh-CN" smtClean="0">
                <a:ea typeface="宋体" panose="02010600030101010101" pitchFamily="2" charset="-122"/>
              </a:rPr>
              <a:t>node.left </a:t>
            </a:r>
            <a:r>
              <a:rPr lang="zh-CN" altLang="en-US" smtClean="0">
                <a:ea typeface="宋体" panose="02010600030101010101" pitchFamily="2" charset="-122"/>
              </a:rPr>
              <a:t>指向前驱节点</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//2. </a:t>
            </a:r>
            <a:r>
              <a:rPr lang="zh-CN" altLang="en-US" smtClean="0">
                <a:ea typeface="宋体" panose="02010600030101010101" pitchFamily="2" charset="-122"/>
              </a:rPr>
              <a:t>以节点 </a:t>
            </a:r>
            <a:r>
              <a:rPr lang="en-US" altLang="zh-CN" smtClean="0">
                <a:ea typeface="宋体" panose="02010600030101010101" pitchFamily="2" charset="-122"/>
              </a:rPr>
              <a:t>10 </a:t>
            </a:r>
            <a:r>
              <a:rPr lang="zh-CN" altLang="en-US" smtClean="0">
                <a:ea typeface="宋体" panose="02010600030101010101" pitchFamily="2" charset="-122"/>
              </a:rPr>
              <a:t>来讲解</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if(node.getLeft()==null){</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让当前节点的左指针指向前驱节点</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node.setLeft(pre);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改变当前节点左指针的类型</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node.setLeftType(1);</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处理前驱节点 的右指针，如果前驱节点的右指针是</a:t>
            </a:r>
            <a:r>
              <a:rPr lang="en-US" altLang="zh-CN" smtClean="0">
                <a:ea typeface="宋体" panose="02010600030101010101" pitchFamily="2" charset="-122"/>
              </a:rPr>
              <a:t>null(</a:t>
            </a:r>
            <a:r>
              <a:rPr lang="zh-CN" altLang="en-US" smtClean="0">
                <a:ea typeface="宋体" panose="02010600030101010101" pitchFamily="2" charset="-122"/>
              </a:rPr>
              <a:t>没有指下右子树</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以 </a:t>
            </a:r>
            <a:r>
              <a:rPr lang="en-US" altLang="zh-CN" smtClean="0">
                <a:ea typeface="宋体" panose="02010600030101010101" pitchFamily="2" charset="-122"/>
              </a:rPr>
              <a:t>8 </a:t>
            </a:r>
            <a:r>
              <a:rPr lang="zh-CN" altLang="en-US" smtClean="0">
                <a:ea typeface="宋体" panose="02010600030101010101" pitchFamily="2" charset="-122"/>
              </a:rPr>
              <a:t>这个节点来讲解</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if(pre!=null&amp;&amp;pre.getRight()==null)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让前驱节点的右指针指向当前节点</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pre.setRight(node);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改变前驱节点的右指针类型</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pre.setRightType(1);</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每处理一个节点，当前节点是下一个节点的前驱节点</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pre=node;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处理右子树</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threadNodes(node.getRight());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遍历线索二叉树</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public void threadList()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用于临时存储当前遍历节点</a:t>
            </a:r>
            <a:r>
              <a:rPr lang="en-US" altLang="zh-CN" smtClean="0">
                <a:ea typeface="宋体" panose="02010600030101010101" pitchFamily="2" charset="-122"/>
              </a:rPr>
              <a:t>,</a:t>
            </a:r>
            <a:r>
              <a:rPr lang="zh-CN" altLang="en-US" smtClean="0">
                <a:ea typeface="宋体" panose="02010600030101010101" pitchFamily="2" charset="-122"/>
              </a:rPr>
              <a:t>从</a:t>
            </a:r>
            <a:r>
              <a:rPr lang="en-US" altLang="zh-CN" smtClean="0">
                <a:ea typeface="宋体" panose="02010600030101010101" pitchFamily="2" charset="-122"/>
              </a:rPr>
              <a:t>root</a:t>
            </a:r>
            <a:r>
              <a:rPr lang="zh-CN" altLang="en-US" smtClean="0">
                <a:ea typeface="宋体" panose="02010600030101010101" pitchFamily="2" charset="-122"/>
              </a:rPr>
              <a:t>节点开始</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HeroNode node = root;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while (node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循环找到</a:t>
            </a:r>
            <a:r>
              <a:rPr lang="en-US" altLang="zh-CN" smtClean="0">
                <a:ea typeface="宋体" panose="02010600030101010101" pitchFamily="2" charset="-122"/>
              </a:rPr>
              <a:t>leftType </a:t>
            </a:r>
            <a:r>
              <a:rPr lang="zh-CN" altLang="en-US" smtClean="0">
                <a:ea typeface="宋体" panose="02010600030101010101" pitchFamily="2" charset="-122"/>
              </a:rPr>
              <a:t>为</a:t>
            </a:r>
            <a:r>
              <a:rPr lang="en-US" altLang="zh-CN" smtClean="0">
                <a:ea typeface="宋体" panose="02010600030101010101" pitchFamily="2" charset="-122"/>
              </a:rPr>
              <a:t>1 </a:t>
            </a:r>
            <a:r>
              <a:rPr lang="zh-CN" altLang="en-US" smtClean="0">
                <a:ea typeface="宋体" panose="02010600030101010101" pitchFamily="2" charset="-122"/>
              </a:rPr>
              <a:t>的节点</a:t>
            </a:r>
            <a:r>
              <a:rPr lang="en-US" altLang="zh-CN" smtClean="0">
                <a:ea typeface="宋体" panose="02010600030101010101" pitchFamily="2" charset="-122"/>
              </a:rPr>
              <a:t>, </a:t>
            </a:r>
            <a:r>
              <a:rPr lang="zh-CN" altLang="en-US" smtClean="0">
                <a:ea typeface="宋体" panose="02010600030101010101" pitchFamily="2" charset="-122"/>
              </a:rPr>
              <a:t>第一个就是 </a:t>
            </a:r>
            <a:r>
              <a:rPr lang="en-US" altLang="zh-CN" smtClean="0">
                <a:ea typeface="宋体" panose="02010600030101010101" pitchFamily="2" charset="-122"/>
              </a:rPr>
              <a:t>8 </a:t>
            </a:r>
            <a:r>
              <a:rPr lang="zh-CN" altLang="en-US" smtClean="0">
                <a:ea typeface="宋体" panose="02010600030101010101" pitchFamily="2" charset="-122"/>
              </a:rPr>
              <a:t>这个节点</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后面会随遍历而变化</a:t>
            </a:r>
            <a:r>
              <a:rPr lang="en-US" altLang="zh-CN" smtClean="0">
                <a:ea typeface="宋体" panose="02010600030101010101" pitchFamily="2" charset="-122"/>
              </a:rPr>
              <a:t>., </a:t>
            </a:r>
            <a:r>
              <a:rPr lang="zh-CN" altLang="en-US" smtClean="0">
                <a:ea typeface="宋体" panose="02010600030101010101" pitchFamily="2" charset="-122"/>
              </a:rPr>
              <a:t>因为 当</a:t>
            </a:r>
            <a:r>
              <a:rPr lang="en-US" altLang="zh-CN" smtClean="0">
                <a:ea typeface="宋体" panose="02010600030101010101" pitchFamily="2" charset="-122"/>
              </a:rPr>
              <a:t>leftType 1</a:t>
            </a:r>
            <a:r>
              <a:rPr lang="zh-CN" altLang="en-US" smtClean="0">
                <a:ea typeface="宋体" panose="02010600030101010101" pitchFamily="2" charset="-122"/>
              </a:rPr>
              <a:t>时，说明该节点是</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a:t>
            </a:r>
            <a:r>
              <a:rPr lang="zh-CN" altLang="en-US" smtClean="0">
                <a:ea typeface="宋体" panose="02010600030101010101" pitchFamily="2" charset="-122"/>
              </a:rPr>
              <a:t>按线索化遍历的有效节点</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while (node.getLeftType() == 0)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node = node.getLeft();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打印当前节点的值</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System.out.println(node);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如果当前节点的右指针指向的是后继节点，就一直输出</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 </a:t>
            </a:r>
            <a:r>
              <a:rPr lang="zh-CN" altLang="en-US" smtClean="0">
                <a:ea typeface="宋体" panose="02010600030101010101" pitchFamily="2" charset="-122"/>
              </a:rPr>
              <a:t>直到 </a:t>
            </a:r>
            <a:r>
              <a:rPr lang="en-US" altLang="zh-CN" smtClean="0">
                <a:ea typeface="宋体" panose="02010600030101010101" pitchFamily="2" charset="-122"/>
              </a:rPr>
              <a:t>rightType </a:t>
            </a:r>
            <a:r>
              <a:rPr lang="zh-CN" altLang="en-US" smtClean="0">
                <a:ea typeface="宋体" panose="02010600030101010101" pitchFamily="2" charset="-122"/>
              </a:rPr>
              <a:t>为 </a:t>
            </a:r>
            <a:r>
              <a:rPr lang="en-US" altLang="zh-CN" smtClean="0">
                <a:ea typeface="宋体" panose="02010600030101010101" pitchFamily="2" charset="-122"/>
              </a:rPr>
              <a:t>0 </a:t>
            </a:r>
            <a:r>
              <a:rPr lang="zh-CN" altLang="en-US" smtClean="0">
                <a:ea typeface="宋体" panose="02010600030101010101" pitchFamily="2" charset="-122"/>
              </a:rPr>
              <a:t>表示后面是一颗右子树</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while (node.getRightType() == 1)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node = node.getRight();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System.out.println(node);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替换遍历的节点</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node = node.getRight();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public void setRoot(HeroNode root)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this.root = root;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删除节点</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//1.</a:t>
            </a:r>
            <a:r>
              <a:rPr lang="zh-CN" altLang="en-US" smtClean="0">
                <a:ea typeface="宋体" panose="02010600030101010101" pitchFamily="2" charset="-122"/>
              </a:rPr>
              <a:t>如果删除的节点是叶子节点，则删除该节点</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//2.</a:t>
            </a:r>
            <a:r>
              <a:rPr lang="zh-CN" altLang="en-US" smtClean="0">
                <a:ea typeface="宋体" panose="02010600030101010101" pitchFamily="2" charset="-122"/>
              </a:rPr>
              <a:t>如果删除的节点是非叶子节点，则删除该子树</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public void delNode(int no)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 (root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如果刚好删除就是</a:t>
            </a:r>
            <a:r>
              <a:rPr lang="en-US" altLang="zh-CN" smtClean="0">
                <a:ea typeface="宋体" panose="02010600030101010101" pitchFamily="2" charset="-122"/>
              </a:rPr>
              <a:t>root,</a:t>
            </a:r>
            <a:r>
              <a:rPr lang="zh-CN" altLang="en-US" smtClean="0">
                <a:ea typeface="宋体" panose="02010600030101010101" pitchFamily="2" charset="-122"/>
              </a:rPr>
              <a:t>就相当于清空该二叉树</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if (root.getNo() == no)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root = null;</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else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root.delNode(no);</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前序查找</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public HeroNode preOrderSearch(int no)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 (root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root.preOrderSeacher(no);</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else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null;</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中序查找</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public HeroNode infixOrderSearch(int no)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 (root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root.infixOrderSeacher(no);</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else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null;</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后序查找</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public HeroNode postOrderSearch(int no)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 (root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root.postOrderSeacher(no);</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else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null;</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前序遍历</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public void preOrder()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 (root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root.preOrder();</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中序遍历</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public void infixOrder()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 (root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root.infixOrder();</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后序遍历</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public void postOrder()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 (root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root.postOrder();</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eaLnBrk="1" hangingPunct="1">
              <a:buNone/>
            </a:pPr>
            <a:r>
              <a:rPr lang="en-US" altLang="zh-CN" smtClean="0">
                <a:ea typeface="宋体" panose="02010600030101010101" pitchFamily="2" charset="-122"/>
              </a:rPr>
              <a:t>//</a:t>
            </a:r>
            <a:r>
              <a:rPr lang="zh-CN" altLang="en-US" smtClean="0">
                <a:ea typeface="宋体" panose="02010600030101010101" pitchFamily="2" charset="-122"/>
              </a:rPr>
              <a:t>具体代码如下</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r>
              <a:rPr lang="zh-CN" altLang="en-US" smtClean="0">
                <a:ea typeface="宋体" panose="02010600030101010101" pitchFamily="2" charset="-122"/>
              </a:rPr>
              <a:t>说明</a:t>
            </a:r>
            <a:r>
              <a:rPr lang="zh-CN" altLang="en-US" baseline="0" smtClean="0">
                <a:ea typeface="宋体" panose="02010600030101010101" pitchFamily="2" charset="-122"/>
              </a:rPr>
              <a:t> ， 代码多屏</a:t>
            </a:r>
            <a:r>
              <a:rPr lang="en-US" altLang="zh-CN" baseline="0" smtClean="0">
                <a:ea typeface="宋体" panose="02010600030101010101" pitchFamily="2" charset="-122"/>
              </a:rPr>
              <a:t>, </a:t>
            </a:r>
            <a:r>
              <a:rPr lang="zh-CN" altLang="en-US" baseline="0" smtClean="0">
                <a:ea typeface="宋体" panose="02010600030101010101" pitchFamily="2" charset="-122"/>
              </a:rPr>
              <a:t>增加部分的代码，我已经标成粗体了</a:t>
            </a:r>
            <a:r>
              <a:rPr lang="en-US" altLang="zh-CN" baseline="0" smtClean="0">
                <a:ea typeface="宋体" panose="02010600030101010101" pitchFamily="2" charset="-122"/>
              </a:rPr>
              <a:t>.</a:t>
            </a:r>
            <a:endParaRPr lang="en-US" altLang="zh-CN" baseline="0" smtClean="0">
              <a:ea typeface="宋体" panose="02010600030101010101" pitchFamily="2" charset="-122"/>
            </a:endParaRPr>
          </a:p>
          <a:p>
            <a:pPr eaLnBrk="1" hangingPunct="1"/>
            <a:endParaRPr lang="en-US" altLang="zh-CN" baseline="0" smtClean="0">
              <a:ea typeface="宋体" panose="02010600030101010101" pitchFamily="2" charset="-122"/>
            </a:endParaRPr>
          </a:p>
          <a:p>
            <a:pPr eaLnBrk="1" hangingPunct="1"/>
            <a:r>
              <a:rPr lang="en-US" altLang="zh-CN" smtClean="0">
                <a:ea typeface="宋体" panose="02010600030101010101" pitchFamily="2" charset="-122"/>
              </a:rPr>
              <a:t>package com.atguigu.threadbinarytree;</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public class BinaryTreeDemo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static void main(String[] args)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构建二叉树，我们这里先使用指定的方式，后面我们使用递归方式创建</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BinaryTree binaryTree = new BinaryTree();</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HeroNode root = new HeroNode(1, "jack");</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HeroNode node1 = new HeroNode(3, "tom");</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HeroNode node2 = new HeroNode(6, "mike");</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root.setLeftNode(node1);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root.setRightNode(node2);</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binaryTree.setRoot(root);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HeroNode node3 = new HeroNode(8, "</a:t>
            </a:r>
            <a:r>
              <a:rPr lang="zh-CN" altLang="en-US" smtClean="0">
                <a:ea typeface="宋体" panose="02010600030101010101" pitchFamily="2" charset="-122"/>
              </a:rPr>
              <a:t>林冲</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HeroNode node4 = new HeroNode(10, "</a:t>
            </a:r>
            <a:r>
              <a:rPr lang="zh-CN" altLang="en-US" smtClean="0">
                <a:ea typeface="宋体" panose="02010600030101010101" pitchFamily="2" charset="-122"/>
              </a:rPr>
              <a:t>关胜</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node1.setLeftNode(node3);</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node1.setRightNode(node4);</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HeroNode node5 = new HeroNode(14, "jerry");</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node2.setLeftNode(node5);</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 </a:t>
            </a:r>
            <a:r>
              <a:rPr lang="zh-CN" altLang="en-US" smtClean="0">
                <a:ea typeface="宋体" panose="02010600030101010101" pitchFamily="2" charset="-122"/>
              </a:rPr>
              <a:t>中序遍历</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System.out.println("---</a:t>
            </a:r>
            <a:r>
              <a:rPr lang="zh-CN" altLang="en-US" smtClean="0">
                <a:ea typeface="宋体" panose="02010600030101010101" pitchFamily="2" charset="-122"/>
              </a:rPr>
              <a:t>中序</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binaryTree.infixOrder();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中序线索化二叉树</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binaryTree.threadNodes();</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a:t>
            </a:r>
            <a:r>
              <a:rPr lang="zh-CN" altLang="en-US" smtClean="0">
                <a:ea typeface="宋体" panose="02010600030101010101" pitchFamily="2" charset="-122"/>
              </a:rPr>
              <a:t>中序线索化二叉树后</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测试中序线索化二叉树是否正确</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a:t>
            </a:r>
            <a:r>
              <a:rPr lang="zh-CN" altLang="en-US" smtClean="0">
                <a:ea typeface="宋体" panose="02010600030101010101" pitchFamily="2" charset="-122"/>
              </a:rPr>
              <a:t>看看  </a:t>
            </a:r>
            <a:r>
              <a:rPr lang="en-US" altLang="zh-CN" smtClean="0">
                <a:ea typeface="宋体" panose="02010600030101010101" pitchFamily="2" charset="-122"/>
              </a:rPr>
              <a:t>10 </a:t>
            </a:r>
            <a:r>
              <a:rPr lang="zh-CN" altLang="en-US" smtClean="0">
                <a:ea typeface="宋体" panose="02010600030101010101" pitchFamily="2" charset="-122"/>
              </a:rPr>
              <a:t>这个节点后是不是 </a:t>
            </a:r>
            <a:r>
              <a:rPr lang="en-US" altLang="zh-CN" smtClean="0">
                <a:ea typeface="宋体" panose="02010600030101010101" pitchFamily="2" charset="-122"/>
              </a:rPr>
              <a:t>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如果不做修改，这里会 </a:t>
            </a:r>
            <a:r>
              <a:rPr lang="en-US" altLang="zh-CN" smtClean="0">
                <a:ea typeface="宋体" panose="02010600030101010101" pitchFamily="2" charset="-122"/>
              </a:rPr>
              <a:t>java.lang.StackOverflowError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原因是因为 进行线索化后，原来的某些节点不再为</a:t>
            </a:r>
            <a:r>
              <a:rPr lang="en-US" altLang="zh-CN" smtClean="0">
                <a:ea typeface="宋体" panose="02010600030101010101" pitchFamily="2" charset="-122"/>
              </a:rPr>
              <a:t>null,</a:t>
            </a:r>
            <a:r>
              <a:rPr lang="zh-CN" altLang="en-US" smtClean="0">
                <a:ea typeface="宋体" panose="02010600030101010101" pitchFamily="2" charset="-122"/>
              </a:rPr>
              <a:t>因此会无限的查找</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a:t>
            </a:r>
            <a:r>
              <a:rPr lang="zh-CN" altLang="en-US" smtClean="0">
                <a:ea typeface="宋体" panose="02010600030101010101" pitchFamily="2" charset="-122"/>
              </a:rPr>
              <a:t>你看错误 </a:t>
            </a:r>
            <a:r>
              <a:rPr lang="en-US" altLang="zh-CN" smtClean="0">
                <a:ea typeface="宋体" panose="02010600030101010101" pitchFamily="2" charset="-122"/>
              </a:rPr>
              <a:t>195 </a:t>
            </a:r>
            <a:r>
              <a:rPr lang="zh-CN" altLang="en-US" smtClean="0">
                <a:ea typeface="宋体" panose="02010600030101010101" pitchFamily="2" charset="-122"/>
              </a:rPr>
              <a:t>行 </a:t>
            </a:r>
            <a:r>
              <a:rPr lang="en-US" altLang="zh-CN" smtClean="0">
                <a:ea typeface="宋体" panose="02010600030101010101" pitchFamily="2" charset="-122"/>
              </a:rPr>
              <a:t>189</a:t>
            </a:r>
            <a:r>
              <a:rPr lang="zh-CN" altLang="en-US" smtClean="0">
                <a:ea typeface="宋体" panose="02010600030101010101" pitchFamily="2" charset="-122"/>
              </a:rPr>
              <a:t>行 死循环了</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com.atguigu.threadbinarytree.HeroNode.preOrderSeacher(BinaryTreeDemo.java:195)</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com.atguigu.threadbinarytree.HeroNode.preOrderSeacher(BinaryTreeDemo.java:189)</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com.atguigu.threadbinarytree.HeroNode.preOrderSeacher(BinaryTreeDemo.java:195)</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com.atguigu.threadbinarytree.HeroNode.preOrderSeacher(BinaryTreeDemo.java:189)</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com.atguigu.threadbinarytree.HeroNode.preOrderSeacher(BinaryTreeDemo.java:195)</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HeroNode heroNode10 = binaryTree.preOrderSearch(10);</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HeroNode afterHeroNode10 = heroNode10.getRight();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System.out.println(afterHeroNode10);</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en-US" altLang="zh-CN" b="1" smtClean="0">
                <a:ea typeface="宋体" panose="02010600030101010101" pitchFamily="2" charset="-122"/>
              </a:rPr>
              <a:t>	//</a:t>
            </a:r>
            <a:r>
              <a:rPr lang="zh-CN" altLang="en-US" b="1" smtClean="0">
                <a:ea typeface="宋体" panose="02010600030101010101" pitchFamily="2" charset="-122"/>
              </a:rPr>
              <a:t>测试中序线索化二叉树是否正确</a:t>
            </a:r>
            <a:endParaRPr lang="zh-CN" altLang="en-US" b="1" smtClean="0">
              <a:ea typeface="宋体" panose="02010600030101010101" pitchFamily="2" charset="-122"/>
            </a:endParaRPr>
          </a:p>
          <a:p>
            <a:pPr eaLnBrk="1" hangingPunct="1"/>
            <a:r>
              <a:rPr lang="zh-CN" altLang="en-US" b="1" smtClean="0">
                <a:ea typeface="宋体" panose="02010600030101010101" pitchFamily="2" charset="-122"/>
              </a:rPr>
              <a:t>		</a:t>
            </a:r>
            <a:r>
              <a:rPr lang="en-US" altLang="zh-CN" b="1" smtClean="0">
                <a:ea typeface="宋体" panose="02010600030101010101" pitchFamily="2" charset="-122"/>
              </a:rPr>
              <a:t>//</a:t>
            </a:r>
            <a:r>
              <a:rPr lang="zh-CN" altLang="en-US" b="1" smtClean="0">
                <a:ea typeface="宋体" panose="02010600030101010101" pitchFamily="2" charset="-122"/>
              </a:rPr>
              <a:t>这里我们直接使用</a:t>
            </a:r>
            <a:r>
              <a:rPr lang="en-US" altLang="zh-CN" b="1" smtClean="0">
                <a:ea typeface="宋体" panose="02010600030101010101" pitchFamily="2" charset="-122"/>
              </a:rPr>
              <a:t>10</a:t>
            </a:r>
            <a:r>
              <a:rPr lang="zh-CN" altLang="en-US" b="1" smtClean="0">
                <a:ea typeface="宋体" panose="02010600030101010101" pitchFamily="2" charset="-122"/>
              </a:rPr>
              <a:t>节点的来验证，即可</a:t>
            </a:r>
            <a:r>
              <a:rPr lang="en-US" altLang="zh-CN" b="1" smtClean="0">
                <a:ea typeface="宋体" panose="02010600030101010101" pitchFamily="2" charset="-122"/>
              </a:rPr>
              <a:t>.</a:t>
            </a:r>
            <a:endParaRPr lang="en-US" altLang="zh-CN" b="1" smtClean="0">
              <a:ea typeface="宋体" panose="02010600030101010101" pitchFamily="2" charset="-122"/>
            </a:endParaRPr>
          </a:p>
          <a:p>
            <a:pPr eaLnBrk="1" hangingPunct="1"/>
            <a:r>
              <a:rPr lang="en-US" altLang="zh-CN" b="1" smtClean="0">
                <a:ea typeface="宋体" panose="02010600030101010101" pitchFamily="2" charset="-122"/>
              </a:rPr>
              <a:t>		HeroNode afterHeroNode10 = node4.getRight();</a:t>
            </a:r>
            <a:endParaRPr lang="en-US" altLang="zh-CN" b="1" smtClean="0">
              <a:ea typeface="宋体" panose="02010600030101010101" pitchFamily="2" charset="-122"/>
            </a:endParaRPr>
          </a:p>
          <a:p>
            <a:pPr eaLnBrk="1" hangingPunct="1"/>
            <a:r>
              <a:rPr lang="en-US" altLang="zh-CN" b="1" smtClean="0">
                <a:ea typeface="宋体" panose="02010600030101010101" pitchFamily="2" charset="-122"/>
              </a:rPr>
              <a:t>		System.out.println(afterHeroNode10);// no=1 name=jack ok</a:t>
            </a:r>
            <a:r>
              <a:rPr lang="zh-CN" altLang="en-US" b="1" smtClean="0">
                <a:ea typeface="宋体" panose="02010600030101010101" pitchFamily="2" charset="-122"/>
              </a:rPr>
              <a:t>了</a:t>
            </a:r>
            <a:endParaRPr lang="zh-CN" altLang="en-US" b="1"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class HeroNode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private int no;</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private String name;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private HeroNode left;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private HeroNode right;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en-US" altLang="zh-CN" b="1" smtClean="0">
                <a:ea typeface="宋体" panose="02010600030101010101" pitchFamily="2" charset="-122"/>
              </a:rPr>
              <a:t>//</a:t>
            </a:r>
            <a:r>
              <a:rPr lang="zh-CN" altLang="en-US" b="1" smtClean="0">
                <a:ea typeface="宋体" panose="02010600030101010101" pitchFamily="2" charset="-122"/>
              </a:rPr>
              <a:t>标识左右指针的类型</a:t>
            </a:r>
            <a:endParaRPr lang="zh-CN" altLang="en-US" b="1" smtClean="0">
              <a:ea typeface="宋体" panose="02010600030101010101" pitchFamily="2" charset="-122"/>
            </a:endParaRPr>
          </a:p>
          <a:p>
            <a:pPr eaLnBrk="1" hangingPunct="1"/>
            <a:r>
              <a:rPr lang="zh-CN" altLang="en-US" b="1" smtClean="0">
                <a:ea typeface="宋体" panose="02010600030101010101" pitchFamily="2" charset="-122"/>
              </a:rPr>
              <a:t>	</a:t>
            </a:r>
            <a:r>
              <a:rPr lang="en-US" altLang="zh-CN" b="1" smtClean="0">
                <a:ea typeface="宋体" panose="02010600030101010101" pitchFamily="2" charset="-122"/>
              </a:rPr>
              <a:t>//</a:t>
            </a:r>
            <a:r>
              <a:rPr lang="zh-CN" altLang="en-US" b="1" smtClean="0">
                <a:ea typeface="宋体" panose="02010600030101010101" pitchFamily="2" charset="-122"/>
              </a:rPr>
              <a:t>我们规定</a:t>
            </a:r>
            <a:endParaRPr lang="zh-CN" altLang="en-US" b="1" smtClean="0">
              <a:ea typeface="宋体" panose="02010600030101010101" pitchFamily="2" charset="-122"/>
            </a:endParaRPr>
          </a:p>
          <a:p>
            <a:pPr eaLnBrk="1" hangingPunct="1"/>
            <a:r>
              <a:rPr lang="zh-CN" altLang="en-US" b="1" smtClean="0">
                <a:ea typeface="宋体" panose="02010600030101010101" pitchFamily="2" charset="-122"/>
              </a:rPr>
              <a:t>	</a:t>
            </a:r>
            <a:r>
              <a:rPr lang="en-US" altLang="zh-CN" b="1" smtClean="0">
                <a:ea typeface="宋体" panose="02010600030101010101" pitchFamily="2" charset="-122"/>
              </a:rPr>
              <a:t>//leftType = 0 </a:t>
            </a:r>
            <a:r>
              <a:rPr lang="zh-CN" altLang="en-US" b="1" smtClean="0">
                <a:ea typeface="宋体" panose="02010600030101010101" pitchFamily="2" charset="-122"/>
              </a:rPr>
              <a:t>表示 </a:t>
            </a:r>
            <a:r>
              <a:rPr lang="en-US" altLang="zh-CN" b="1" smtClean="0">
                <a:ea typeface="宋体" panose="02010600030101010101" pitchFamily="2" charset="-122"/>
              </a:rPr>
              <a:t>left </a:t>
            </a:r>
            <a:r>
              <a:rPr lang="zh-CN" altLang="en-US" b="1" smtClean="0">
                <a:ea typeface="宋体" panose="02010600030101010101" pitchFamily="2" charset="-122"/>
              </a:rPr>
              <a:t>指向的是左子树 </a:t>
            </a:r>
            <a:r>
              <a:rPr lang="en-US" altLang="zh-CN" b="1" smtClean="0">
                <a:ea typeface="宋体" panose="02010600030101010101" pitchFamily="2" charset="-122"/>
              </a:rPr>
              <a:t>leftType = 1 </a:t>
            </a:r>
            <a:r>
              <a:rPr lang="zh-CN" altLang="en-US" b="1" smtClean="0">
                <a:ea typeface="宋体" panose="02010600030101010101" pitchFamily="2" charset="-122"/>
              </a:rPr>
              <a:t>表示 </a:t>
            </a:r>
            <a:r>
              <a:rPr lang="en-US" altLang="zh-CN" b="1" smtClean="0">
                <a:ea typeface="宋体" panose="02010600030101010101" pitchFamily="2" charset="-122"/>
              </a:rPr>
              <a:t>left </a:t>
            </a:r>
            <a:r>
              <a:rPr lang="zh-CN" altLang="en-US" b="1" smtClean="0">
                <a:ea typeface="宋体" panose="02010600030101010101" pitchFamily="2" charset="-122"/>
              </a:rPr>
              <a:t>指向前驱节点</a:t>
            </a:r>
            <a:endParaRPr lang="zh-CN" altLang="en-US" b="1" smtClean="0">
              <a:ea typeface="宋体" panose="02010600030101010101" pitchFamily="2" charset="-122"/>
            </a:endParaRPr>
          </a:p>
          <a:p>
            <a:pPr eaLnBrk="1" hangingPunct="1"/>
            <a:r>
              <a:rPr lang="zh-CN" altLang="en-US" b="1" smtClean="0">
                <a:ea typeface="宋体" panose="02010600030101010101" pitchFamily="2" charset="-122"/>
              </a:rPr>
              <a:t>	</a:t>
            </a:r>
            <a:r>
              <a:rPr lang="en-US" altLang="zh-CN" b="1" smtClean="0">
                <a:ea typeface="宋体" panose="02010600030101010101" pitchFamily="2" charset="-122"/>
              </a:rPr>
              <a:t>//rightType = 0 </a:t>
            </a:r>
            <a:r>
              <a:rPr lang="zh-CN" altLang="en-US" b="1" smtClean="0">
                <a:ea typeface="宋体" panose="02010600030101010101" pitchFamily="2" charset="-122"/>
              </a:rPr>
              <a:t>表示 </a:t>
            </a:r>
            <a:r>
              <a:rPr lang="en-US" altLang="zh-CN" b="1" smtClean="0">
                <a:ea typeface="宋体" panose="02010600030101010101" pitchFamily="2" charset="-122"/>
              </a:rPr>
              <a:t>right </a:t>
            </a:r>
            <a:r>
              <a:rPr lang="zh-CN" altLang="en-US" b="1" smtClean="0">
                <a:ea typeface="宋体" panose="02010600030101010101" pitchFamily="2" charset="-122"/>
              </a:rPr>
              <a:t>指向的是右子树 </a:t>
            </a:r>
            <a:r>
              <a:rPr lang="en-US" altLang="zh-CN" b="1" smtClean="0">
                <a:ea typeface="宋体" panose="02010600030101010101" pitchFamily="2" charset="-122"/>
              </a:rPr>
              <a:t>rightType = 1 </a:t>
            </a:r>
            <a:r>
              <a:rPr lang="zh-CN" altLang="en-US" b="1" smtClean="0">
                <a:ea typeface="宋体" panose="02010600030101010101" pitchFamily="2" charset="-122"/>
              </a:rPr>
              <a:t>表示 </a:t>
            </a:r>
            <a:r>
              <a:rPr lang="en-US" altLang="zh-CN" b="1" smtClean="0">
                <a:ea typeface="宋体" panose="02010600030101010101" pitchFamily="2" charset="-122"/>
              </a:rPr>
              <a:t>right </a:t>
            </a:r>
            <a:r>
              <a:rPr lang="zh-CN" altLang="en-US" b="1" smtClean="0">
                <a:ea typeface="宋体" panose="02010600030101010101" pitchFamily="2" charset="-122"/>
              </a:rPr>
              <a:t>指向后继节点</a:t>
            </a:r>
            <a:endParaRPr lang="zh-CN" altLang="en-US" b="1" smtClean="0">
              <a:ea typeface="宋体" panose="02010600030101010101" pitchFamily="2" charset="-122"/>
            </a:endParaRPr>
          </a:p>
          <a:p>
            <a:pPr eaLnBrk="1" hangingPunct="1"/>
            <a:r>
              <a:rPr lang="zh-CN" altLang="en-US" b="1" smtClean="0">
                <a:ea typeface="宋体" panose="02010600030101010101" pitchFamily="2" charset="-122"/>
              </a:rPr>
              <a:t>	</a:t>
            </a:r>
            <a:r>
              <a:rPr lang="en-US" altLang="zh-CN" b="1" smtClean="0">
                <a:ea typeface="宋体" panose="02010600030101010101" pitchFamily="2" charset="-122"/>
              </a:rPr>
              <a:t>private int leftType;</a:t>
            </a:r>
            <a:endParaRPr lang="en-US" altLang="zh-CN" b="1" smtClean="0">
              <a:ea typeface="宋体" panose="02010600030101010101" pitchFamily="2" charset="-122"/>
            </a:endParaRPr>
          </a:p>
          <a:p>
            <a:pPr eaLnBrk="1" hangingPunct="1"/>
            <a:r>
              <a:rPr lang="en-US" altLang="zh-CN" b="1" smtClean="0">
                <a:ea typeface="宋体" panose="02010600030101010101" pitchFamily="2" charset="-122"/>
              </a:rPr>
              <a:t>	private int rightType;</a:t>
            </a:r>
            <a:endParaRPr lang="en-US" altLang="zh-CN" b="1"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HeroNode getLeft()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left;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void setLeft(HeroNode left)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this.left = left;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HeroNode getRight()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right;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void setRight(HeroNode right)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this.right = right;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int getLeftType()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leftType;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void setLeftType(int leftType)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this.leftType = leftType;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int getRightType()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rightType;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void setRightType(int rightType)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this.rightType = rightType;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int getNo()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no;</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String getName()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name;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HeroNode(int hNo, String hName)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no = hNo;</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name = hName;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可以给出</a:t>
            </a:r>
            <a:r>
              <a:rPr lang="en-US" altLang="zh-CN" smtClean="0">
                <a:ea typeface="宋体" panose="02010600030101010101" pitchFamily="2" charset="-122"/>
              </a:rPr>
              <a:t>setLeft / setRight</a:t>
            </a:r>
            <a:r>
              <a:rPr lang="zh-CN" altLang="en-US" smtClean="0">
                <a:ea typeface="宋体" panose="02010600030101010101" pitchFamily="2" charset="-122"/>
              </a:rPr>
              <a:t>的方法</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void setLeftNode(HeroNode heroNode)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this.left = heroNode;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void setRightNode(HeroNode heroNode)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this.right = heroNode;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@Override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String toString()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TODO Auto-generated method stub</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a:t>
            </a:r>
            <a:r>
              <a:rPr lang="zh-CN" altLang="en-US" smtClean="0">
                <a:ea typeface="宋体" panose="02010600030101010101" pitchFamily="2" charset="-122"/>
              </a:rPr>
              <a:t>信息</a:t>
            </a:r>
            <a:r>
              <a:rPr lang="en-US" altLang="zh-CN" smtClean="0">
                <a:ea typeface="宋体" panose="02010600030101010101" pitchFamily="2" charset="-122"/>
              </a:rPr>
              <a:t>: no=" + this.no + " name=" + this.name;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递归删除</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//1.</a:t>
            </a:r>
            <a:r>
              <a:rPr lang="zh-CN" altLang="en-US" smtClean="0">
                <a:ea typeface="宋体" panose="02010600030101010101" pitchFamily="2" charset="-122"/>
              </a:rPr>
              <a:t>如果删除的节点是叶子节点，则删除该节点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//2.</a:t>
            </a:r>
            <a:r>
              <a:rPr lang="zh-CN" altLang="en-US" smtClean="0">
                <a:ea typeface="宋体" panose="02010600030101010101" pitchFamily="2" charset="-122"/>
              </a:rPr>
              <a:t>如果删除的节点是非叶子节点，则删除该子树</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void delNode(int no)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说明</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//1.</a:t>
            </a:r>
            <a:r>
              <a:rPr lang="zh-CN" altLang="en-US" smtClean="0">
                <a:ea typeface="宋体" panose="02010600030101010101" pitchFamily="2" charset="-122"/>
              </a:rPr>
              <a:t>因为我们的二叉树是单向的，所以我们是判断当前节点的子节点是否需要被删除</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a:t>
            </a:r>
            <a:r>
              <a:rPr lang="zh-CN" altLang="en-US" smtClean="0">
                <a:ea typeface="宋体" panose="02010600030101010101" pitchFamily="2" charset="-122"/>
              </a:rPr>
              <a:t>而不能判断当前节点</a:t>
            </a:r>
            <a:r>
              <a:rPr lang="en-US" altLang="zh-CN" smtClean="0">
                <a:ea typeface="宋体" panose="02010600030101010101" pitchFamily="2" charset="-122"/>
              </a:rPr>
              <a:t>this</a:t>
            </a:r>
            <a:r>
              <a:rPr lang="zh-CN" altLang="en-US" smtClean="0">
                <a:ea typeface="宋体" panose="02010600030101010101" pitchFamily="2" charset="-122"/>
              </a:rPr>
              <a:t>是否是要删除的节点</a:t>
            </a:r>
            <a:r>
              <a:rPr lang="en-US" altLang="zh-CN" smtClean="0">
                <a:ea typeface="宋体" panose="02010600030101010101" pitchFamily="2" charset="-122"/>
              </a:rPr>
              <a:t>,</a:t>
            </a:r>
            <a:r>
              <a:rPr lang="zh-CN" altLang="en-US" smtClean="0">
                <a:ea typeface="宋体" panose="02010600030101010101" pitchFamily="2" charset="-122"/>
              </a:rPr>
              <a:t>否则无法删除</a:t>
            </a:r>
            <a:r>
              <a:rPr lang="en-US" altLang="zh-CN" smtClean="0">
                <a:ea typeface="宋体" panose="02010600030101010101" pitchFamily="2" charset="-122"/>
              </a:rPr>
              <a:t>(</a:t>
            </a:r>
            <a:r>
              <a:rPr lang="zh-CN" altLang="en-US" smtClean="0">
                <a:ea typeface="宋体" panose="02010600030101010101" pitchFamily="2" charset="-122"/>
              </a:rPr>
              <a:t>单向的</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//2.</a:t>
            </a:r>
            <a:r>
              <a:rPr lang="zh-CN" altLang="en-US" smtClean="0">
                <a:ea typeface="宋体" panose="02010600030101010101" pitchFamily="2" charset="-122"/>
              </a:rPr>
              <a:t>并且如果执行到这，说明删除的节点不是</a:t>
            </a:r>
            <a:r>
              <a:rPr lang="en-US" altLang="zh-CN" smtClean="0">
                <a:ea typeface="宋体" panose="02010600030101010101" pitchFamily="2" charset="-122"/>
              </a:rPr>
              <a:t>root</a:t>
            </a:r>
            <a:r>
              <a:rPr lang="zh-CN" altLang="en-US" smtClean="0">
                <a:ea typeface="宋体" panose="02010600030101010101" pitchFamily="2" charset="-122"/>
              </a:rPr>
              <a:t>节点</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如果删除的是左子节点</a:t>
            </a:r>
            <a:r>
              <a:rPr lang="en-US" altLang="zh-CN" smtClean="0">
                <a:ea typeface="宋体" panose="02010600030101010101" pitchFamily="2" charset="-122"/>
              </a:rPr>
              <a:t>, </a:t>
            </a:r>
            <a:r>
              <a:rPr lang="zh-CN" altLang="en-US" smtClean="0">
                <a:ea typeface="宋体" panose="02010600030101010101" pitchFamily="2" charset="-122"/>
              </a:rPr>
              <a:t>注意需要判断下 </a:t>
            </a:r>
            <a:r>
              <a:rPr lang="en-US" altLang="zh-CN" smtClean="0">
                <a:ea typeface="宋体" panose="02010600030101010101" pitchFamily="2" charset="-122"/>
              </a:rPr>
              <a:t>this.leftNode!=null,</a:t>
            </a:r>
            <a:r>
              <a:rPr lang="zh-CN" altLang="en-US" smtClean="0">
                <a:ea typeface="宋体" panose="02010600030101010101" pitchFamily="2" charset="-122"/>
              </a:rPr>
              <a:t>否则有</a:t>
            </a:r>
            <a:r>
              <a:rPr lang="en-US" altLang="zh-CN" smtClean="0">
                <a:ea typeface="宋体" panose="02010600030101010101" pitchFamily="2" charset="-122"/>
              </a:rPr>
              <a:t>NUll</a:t>
            </a:r>
            <a:r>
              <a:rPr lang="zh-CN" altLang="en-US" smtClean="0">
                <a:ea typeface="宋体" panose="02010600030101010101" pitchFamily="2" charset="-122"/>
              </a:rPr>
              <a:t>异常</a:t>
            </a:r>
            <a:endParaRPr lang="zh-CN" altLang="en-US" smtClean="0">
              <a:ea typeface="宋体" panose="02010600030101010101" pitchFamily="2" charset="-122"/>
            </a:endParaRPr>
          </a:p>
          <a:p>
            <a:pPr eaLnBrk="1" hangingPunct="1"/>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if (this.left!=null &amp;&amp; this.left.no == no)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this.left = null;</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判断是否删除的右子节点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if (this.right!=null &amp;&amp; this.right.no == no)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this.right = null;</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递归向左子树查找，并删除</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if (this.left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this.left.delNode(no);</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递归向右子树查找，并删除</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if (this.right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this.right.delNode(no);</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后序查找</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HeroNode postOrderSeacher(int no)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HeroNode resNode = null;</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到左节点</a:t>
            </a:r>
            <a:r>
              <a:rPr lang="en-US" altLang="zh-CN" smtClean="0">
                <a:ea typeface="宋体" panose="02010600030101010101" pitchFamily="2" charset="-122"/>
              </a:rPr>
              <a:t>(</a:t>
            </a:r>
            <a:r>
              <a:rPr lang="zh-CN" altLang="en-US" smtClean="0">
                <a:ea typeface="宋体" panose="02010600030101010101" pitchFamily="2" charset="-122"/>
              </a:rPr>
              <a:t>子树</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(this.left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resNode = this.left.postOrderSeacher(no);</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(resNode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resNode;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(this.right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resNode = this.right.postOrderSeacher(no);</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(resNode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resNode;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(this.no == no)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this;</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else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null;</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前序查找</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HeroNode preOrderSeacher(int no)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(this.no == no)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this;</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HeroNode resNode = null;</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到左节点</a:t>
            </a:r>
            <a:r>
              <a:rPr lang="en-US" altLang="zh-CN" smtClean="0">
                <a:ea typeface="宋体" panose="02010600030101010101" pitchFamily="2" charset="-122"/>
              </a:rPr>
              <a:t>(</a:t>
            </a:r>
            <a:r>
              <a:rPr lang="zh-CN" altLang="en-US" smtClean="0">
                <a:ea typeface="宋体" panose="02010600030101010101" pitchFamily="2" charset="-122"/>
              </a:rPr>
              <a:t>子树</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(this.left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resNode = this.left.preOrderSeacher(no);</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(resNode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resNode;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(this.right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resNode = this.right.preOrderSeacher(no);</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resNode;</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中序查找</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HeroNode infixOrderSeacher(int no)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HeroNode resNode = null;</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到左节点</a:t>
            </a:r>
            <a:r>
              <a:rPr lang="en-US" altLang="zh-CN" smtClean="0">
                <a:ea typeface="宋体" panose="02010600030101010101" pitchFamily="2" charset="-122"/>
              </a:rPr>
              <a:t>(</a:t>
            </a:r>
            <a:r>
              <a:rPr lang="zh-CN" altLang="en-US" smtClean="0">
                <a:ea typeface="宋体" panose="02010600030101010101" pitchFamily="2" charset="-122"/>
              </a:rPr>
              <a:t>子树</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(this.left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resNode = this.left.infixOrderSeacher(no);</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(resNode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resNode;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(this.no == no) { // </a:t>
            </a:r>
            <a:r>
              <a:rPr lang="zh-CN" altLang="en-US" smtClean="0">
                <a:ea typeface="宋体" panose="02010600030101010101" pitchFamily="2" charset="-122"/>
              </a:rPr>
              <a:t>比较当前节点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return this;</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(this.right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resNode = this.right.infixOrderSeacher(no);</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resNode;</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前序遍历</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void preOrder()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System.out.println(this);// </a:t>
            </a:r>
            <a:r>
              <a:rPr lang="zh-CN" altLang="en-US" smtClean="0">
                <a:ea typeface="宋体" panose="02010600030101010101" pitchFamily="2" charset="-122"/>
              </a:rPr>
              <a:t>先输出父节点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if (this.left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this.left.preOrder();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(this.right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this.right.preOrder();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中序遍历</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void infixOrder()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(this.left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this.left.infixOrder();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System.out.println(this);</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(this.right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this.right.infixOrder();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后序遍历</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void postOrder()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(this.left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this.left.postOrder();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(this.right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this.right.postOrder();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System.out.println(this);</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class BinaryTree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private HeroNode root;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用于临时存储前驱节点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b="1" smtClean="0">
                <a:ea typeface="宋体" panose="02010600030101010101" pitchFamily="2" charset="-122"/>
              </a:rPr>
              <a:t>//</a:t>
            </a:r>
            <a:r>
              <a:rPr lang="zh-CN" altLang="en-US" b="1" smtClean="0">
                <a:ea typeface="宋体" panose="02010600030101010101" pitchFamily="2" charset="-122"/>
              </a:rPr>
              <a:t>说明</a:t>
            </a:r>
            <a:endParaRPr lang="zh-CN" altLang="en-US" b="1" smtClean="0">
              <a:ea typeface="宋体" panose="02010600030101010101" pitchFamily="2" charset="-122"/>
            </a:endParaRPr>
          </a:p>
          <a:p>
            <a:pPr eaLnBrk="1" hangingPunct="1"/>
            <a:r>
              <a:rPr lang="zh-CN" altLang="en-US" b="1" smtClean="0">
                <a:ea typeface="宋体" panose="02010600030101010101" pitchFamily="2" charset="-122"/>
              </a:rPr>
              <a:t>	</a:t>
            </a:r>
            <a:r>
              <a:rPr lang="en-US" altLang="zh-CN" b="1" smtClean="0">
                <a:ea typeface="宋体" panose="02010600030101010101" pitchFamily="2" charset="-122"/>
              </a:rPr>
              <a:t>//1. </a:t>
            </a:r>
            <a:r>
              <a:rPr lang="zh-CN" altLang="en-US" b="1" smtClean="0">
                <a:ea typeface="宋体" panose="02010600030101010101" pitchFamily="2" charset="-122"/>
              </a:rPr>
              <a:t>为了能在递归线索化二叉树时，总是保留前一个节点</a:t>
            </a:r>
            <a:endParaRPr lang="zh-CN" altLang="en-US" b="1" smtClean="0">
              <a:ea typeface="宋体" panose="02010600030101010101" pitchFamily="2" charset="-122"/>
            </a:endParaRPr>
          </a:p>
          <a:p>
            <a:pPr eaLnBrk="1" hangingPunct="1"/>
            <a:r>
              <a:rPr lang="zh-CN" altLang="en-US" b="1" smtClean="0">
                <a:ea typeface="宋体" panose="02010600030101010101" pitchFamily="2" charset="-122"/>
              </a:rPr>
              <a:t>	</a:t>
            </a:r>
            <a:r>
              <a:rPr lang="en-US" altLang="zh-CN" b="1" smtClean="0">
                <a:ea typeface="宋体" panose="02010600030101010101" pitchFamily="2" charset="-122"/>
              </a:rPr>
              <a:t>//2. </a:t>
            </a:r>
            <a:r>
              <a:rPr lang="zh-CN" altLang="en-US" b="1" smtClean="0">
                <a:ea typeface="宋体" panose="02010600030101010101" pitchFamily="2" charset="-122"/>
              </a:rPr>
              <a:t>当递归线索化二叉树时，当前节点</a:t>
            </a:r>
            <a:r>
              <a:rPr lang="en-US" altLang="zh-CN" b="1" smtClean="0">
                <a:ea typeface="宋体" panose="02010600030101010101" pitchFamily="2" charset="-122"/>
              </a:rPr>
              <a:t>node.left=null , </a:t>
            </a:r>
            <a:r>
              <a:rPr lang="zh-CN" altLang="en-US" b="1" smtClean="0">
                <a:ea typeface="宋体" panose="02010600030101010101" pitchFamily="2" charset="-122"/>
              </a:rPr>
              <a:t>这个</a:t>
            </a:r>
            <a:r>
              <a:rPr lang="en-US" altLang="zh-CN" b="1" smtClean="0">
                <a:ea typeface="宋体" panose="02010600030101010101" pitchFamily="2" charset="-122"/>
              </a:rPr>
              <a:t>pre </a:t>
            </a:r>
            <a:r>
              <a:rPr lang="zh-CN" altLang="en-US" b="1" smtClean="0">
                <a:ea typeface="宋体" panose="02010600030101010101" pitchFamily="2" charset="-122"/>
              </a:rPr>
              <a:t>就是当前</a:t>
            </a:r>
            <a:r>
              <a:rPr lang="en-US" altLang="zh-CN" b="1" smtClean="0">
                <a:ea typeface="宋体" panose="02010600030101010101" pitchFamily="2" charset="-122"/>
              </a:rPr>
              <a:t>node</a:t>
            </a:r>
            <a:r>
              <a:rPr lang="zh-CN" altLang="en-US" b="1" smtClean="0">
                <a:ea typeface="宋体" panose="02010600030101010101" pitchFamily="2" charset="-122"/>
              </a:rPr>
              <a:t>的前驱节点</a:t>
            </a:r>
            <a:endParaRPr lang="zh-CN" altLang="en-US" b="1" smtClean="0">
              <a:ea typeface="宋体" panose="02010600030101010101" pitchFamily="2" charset="-122"/>
            </a:endParaRPr>
          </a:p>
          <a:p>
            <a:pPr eaLnBrk="1" hangingPunct="1"/>
            <a:r>
              <a:rPr lang="zh-CN" altLang="en-US" b="1" smtClean="0">
                <a:ea typeface="宋体" panose="02010600030101010101" pitchFamily="2" charset="-122"/>
              </a:rPr>
              <a:t>	</a:t>
            </a:r>
            <a:r>
              <a:rPr lang="en-US" altLang="zh-CN" b="1" smtClean="0">
                <a:ea typeface="宋体" panose="02010600030101010101" pitchFamily="2" charset="-122"/>
              </a:rPr>
              <a:t>private	HeroNode pre=null;</a:t>
            </a:r>
            <a:endParaRPr lang="en-US" altLang="zh-CN" b="1"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en-US" altLang="zh-CN" b="1" smtClean="0">
                <a:ea typeface="宋体" panose="02010600030101010101" pitchFamily="2" charset="-122"/>
              </a:rPr>
              <a:t>// </a:t>
            </a:r>
            <a:r>
              <a:rPr lang="zh-CN" altLang="en-US" b="1" smtClean="0">
                <a:ea typeface="宋体" panose="02010600030101010101" pitchFamily="2" charset="-122"/>
              </a:rPr>
              <a:t>中序线索化二叉树</a:t>
            </a:r>
            <a:endParaRPr lang="zh-CN" altLang="en-US" b="1" smtClean="0">
              <a:ea typeface="宋体" panose="02010600030101010101" pitchFamily="2" charset="-122"/>
            </a:endParaRPr>
          </a:p>
          <a:p>
            <a:pPr eaLnBrk="1" hangingPunct="1"/>
            <a:r>
              <a:rPr lang="zh-CN" altLang="en-US" b="1" smtClean="0">
                <a:ea typeface="宋体" panose="02010600030101010101" pitchFamily="2" charset="-122"/>
              </a:rPr>
              <a:t>	</a:t>
            </a:r>
            <a:r>
              <a:rPr lang="en-US" altLang="zh-CN" b="1" smtClean="0">
                <a:ea typeface="宋体" panose="02010600030101010101" pitchFamily="2" charset="-122"/>
              </a:rPr>
              <a:t>public void threadNodes() {</a:t>
            </a:r>
            <a:endParaRPr lang="en-US" altLang="zh-CN" b="1" smtClean="0">
              <a:ea typeface="宋体" panose="02010600030101010101" pitchFamily="2" charset="-122"/>
            </a:endParaRPr>
          </a:p>
          <a:p>
            <a:pPr eaLnBrk="1" hangingPunct="1"/>
            <a:r>
              <a:rPr lang="en-US" altLang="zh-CN" b="1" smtClean="0">
                <a:ea typeface="宋体" panose="02010600030101010101" pitchFamily="2" charset="-122"/>
              </a:rPr>
              <a:t>		threadNodes(root);</a:t>
            </a:r>
            <a:endParaRPr lang="en-US" altLang="zh-CN" b="1" smtClean="0">
              <a:ea typeface="宋体" panose="02010600030101010101" pitchFamily="2" charset="-122"/>
            </a:endParaRPr>
          </a:p>
          <a:p>
            <a:pPr eaLnBrk="1" hangingPunct="1"/>
            <a:r>
              <a:rPr lang="en-US" altLang="zh-CN" b="1" smtClean="0">
                <a:ea typeface="宋体" panose="02010600030101010101" pitchFamily="2" charset="-122"/>
              </a:rPr>
              <a:t>	}</a:t>
            </a:r>
            <a:endParaRPr lang="en-US" altLang="zh-CN" b="1"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en-US" altLang="zh-CN" b="1" smtClean="0">
                <a:ea typeface="宋体" panose="02010600030101010101" pitchFamily="2" charset="-122"/>
              </a:rPr>
              <a:t>// </a:t>
            </a:r>
            <a:r>
              <a:rPr lang="zh-CN" altLang="en-US" b="1" smtClean="0">
                <a:ea typeface="宋体" panose="02010600030101010101" pitchFamily="2" charset="-122"/>
              </a:rPr>
              <a:t>直接写代码</a:t>
            </a:r>
            <a:r>
              <a:rPr lang="en-US" altLang="zh-CN" b="1" smtClean="0">
                <a:ea typeface="宋体" panose="02010600030101010101" pitchFamily="2" charset="-122"/>
              </a:rPr>
              <a:t>(</a:t>
            </a:r>
            <a:r>
              <a:rPr lang="zh-CN" altLang="en-US" b="1" smtClean="0">
                <a:ea typeface="宋体" panose="02010600030101010101" pitchFamily="2" charset="-122"/>
              </a:rPr>
              <a:t>参敲</a:t>
            </a:r>
            <a:r>
              <a:rPr lang="en-US" altLang="zh-CN" b="1" smtClean="0">
                <a:ea typeface="宋体" panose="02010600030101010101" pitchFamily="2" charset="-122"/>
              </a:rPr>
              <a:t>)</a:t>
            </a:r>
            <a:endParaRPr lang="en-US" altLang="zh-CN" b="1" smtClean="0">
              <a:ea typeface="宋体" panose="02010600030101010101" pitchFamily="2" charset="-122"/>
            </a:endParaRPr>
          </a:p>
          <a:p>
            <a:pPr eaLnBrk="1" hangingPunct="1"/>
            <a:r>
              <a:rPr lang="en-US" altLang="zh-CN" b="1" smtClean="0">
                <a:ea typeface="宋体" panose="02010600030101010101" pitchFamily="2" charset="-122"/>
              </a:rPr>
              <a:t>	public void threadNodes(HeroNode node) {</a:t>
            </a:r>
            <a:endParaRPr lang="en-US" altLang="zh-CN" b="1" smtClean="0">
              <a:ea typeface="宋体" panose="02010600030101010101" pitchFamily="2" charset="-122"/>
            </a:endParaRPr>
          </a:p>
          <a:p>
            <a:pPr eaLnBrk="1" hangingPunct="1"/>
            <a:r>
              <a:rPr lang="en-US" altLang="zh-CN" b="1" smtClean="0">
                <a:ea typeface="宋体" panose="02010600030101010101" pitchFamily="2" charset="-122"/>
              </a:rPr>
              <a:t>		//</a:t>
            </a:r>
            <a:r>
              <a:rPr lang="zh-CN" altLang="en-US" b="1" smtClean="0">
                <a:ea typeface="宋体" panose="02010600030101010101" pitchFamily="2" charset="-122"/>
              </a:rPr>
              <a:t>当前节点如果为</a:t>
            </a:r>
            <a:r>
              <a:rPr lang="en-US" altLang="zh-CN" b="1" smtClean="0">
                <a:ea typeface="宋体" panose="02010600030101010101" pitchFamily="2" charset="-122"/>
              </a:rPr>
              <a:t>null</a:t>
            </a:r>
            <a:r>
              <a:rPr lang="zh-CN" altLang="en-US" b="1" smtClean="0">
                <a:ea typeface="宋体" panose="02010600030101010101" pitchFamily="2" charset="-122"/>
              </a:rPr>
              <a:t>，直接返回</a:t>
            </a:r>
            <a:endParaRPr lang="zh-CN" altLang="en-US" b="1" smtClean="0">
              <a:ea typeface="宋体" panose="02010600030101010101" pitchFamily="2" charset="-122"/>
            </a:endParaRPr>
          </a:p>
          <a:p>
            <a:pPr eaLnBrk="1" hangingPunct="1"/>
            <a:r>
              <a:rPr lang="zh-CN" altLang="en-US" b="1" smtClean="0">
                <a:ea typeface="宋体" panose="02010600030101010101" pitchFamily="2" charset="-122"/>
              </a:rPr>
              <a:t>		</a:t>
            </a:r>
            <a:r>
              <a:rPr lang="en-US" altLang="zh-CN" b="1" smtClean="0">
                <a:ea typeface="宋体" panose="02010600030101010101" pitchFamily="2" charset="-122"/>
              </a:rPr>
              <a:t>if(node==null) {</a:t>
            </a:r>
            <a:endParaRPr lang="en-US" altLang="zh-CN" b="1" smtClean="0">
              <a:ea typeface="宋体" panose="02010600030101010101" pitchFamily="2" charset="-122"/>
            </a:endParaRPr>
          </a:p>
          <a:p>
            <a:pPr eaLnBrk="1" hangingPunct="1"/>
            <a:r>
              <a:rPr lang="en-US" altLang="zh-CN" b="1" smtClean="0">
                <a:ea typeface="宋体" panose="02010600030101010101" pitchFamily="2" charset="-122"/>
              </a:rPr>
              <a:t>			return;</a:t>
            </a:r>
            <a:endParaRPr lang="en-US" altLang="zh-CN" b="1" smtClean="0">
              <a:ea typeface="宋体" panose="02010600030101010101" pitchFamily="2" charset="-122"/>
            </a:endParaRPr>
          </a:p>
          <a:p>
            <a:pPr eaLnBrk="1" hangingPunct="1"/>
            <a:r>
              <a:rPr lang="en-US" altLang="zh-CN" b="1" smtClean="0">
                <a:ea typeface="宋体" panose="02010600030101010101" pitchFamily="2" charset="-122"/>
              </a:rPr>
              <a:t>		}</a:t>
            </a:r>
            <a:endParaRPr lang="en-US" altLang="zh-CN" b="1" smtClean="0">
              <a:ea typeface="宋体" panose="02010600030101010101" pitchFamily="2" charset="-122"/>
            </a:endParaRPr>
          </a:p>
          <a:p>
            <a:pPr eaLnBrk="1" hangingPunct="1"/>
            <a:r>
              <a:rPr lang="en-US" altLang="zh-CN" b="1" smtClean="0">
                <a:ea typeface="宋体" panose="02010600030101010101" pitchFamily="2" charset="-122"/>
              </a:rPr>
              <a:t>		//</a:t>
            </a:r>
            <a:r>
              <a:rPr lang="zh-CN" altLang="en-US" b="1" smtClean="0">
                <a:ea typeface="宋体" panose="02010600030101010101" pitchFamily="2" charset="-122"/>
              </a:rPr>
              <a:t>处理左子树</a:t>
            </a:r>
            <a:endParaRPr lang="zh-CN" altLang="en-US" b="1" smtClean="0">
              <a:ea typeface="宋体" panose="02010600030101010101" pitchFamily="2" charset="-122"/>
            </a:endParaRPr>
          </a:p>
          <a:p>
            <a:pPr eaLnBrk="1" hangingPunct="1"/>
            <a:r>
              <a:rPr lang="zh-CN" altLang="en-US" b="1" smtClean="0">
                <a:ea typeface="宋体" panose="02010600030101010101" pitchFamily="2" charset="-122"/>
              </a:rPr>
              <a:t>		</a:t>
            </a:r>
            <a:r>
              <a:rPr lang="en-US" altLang="zh-CN" b="1" smtClean="0">
                <a:ea typeface="宋体" panose="02010600030101010101" pitchFamily="2" charset="-122"/>
              </a:rPr>
              <a:t>threadNodes(node.getLeft());</a:t>
            </a:r>
            <a:endParaRPr lang="en-US" altLang="zh-CN" b="1" smtClean="0">
              <a:ea typeface="宋体" panose="02010600030101010101" pitchFamily="2" charset="-122"/>
            </a:endParaRPr>
          </a:p>
          <a:p>
            <a:pPr eaLnBrk="1" hangingPunct="1"/>
            <a:r>
              <a:rPr lang="en-US" altLang="zh-CN" b="1" smtClean="0">
                <a:ea typeface="宋体" panose="02010600030101010101" pitchFamily="2" charset="-122"/>
              </a:rPr>
              <a:t>		//</a:t>
            </a:r>
            <a:r>
              <a:rPr lang="zh-CN" altLang="en-US" b="1" smtClean="0">
                <a:ea typeface="宋体" panose="02010600030101010101" pitchFamily="2" charset="-122"/>
              </a:rPr>
              <a:t>处理前驱节点</a:t>
            </a:r>
            <a:endParaRPr lang="zh-CN" altLang="en-US" b="1" smtClean="0">
              <a:ea typeface="宋体" panose="02010600030101010101" pitchFamily="2" charset="-122"/>
            </a:endParaRPr>
          </a:p>
          <a:p>
            <a:pPr eaLnBrk="1" hangingPunct="1"/>
            <a:r>
              <a:rPr lang="zh-CN" altLang="en-US" b="1" smtClean="0">
                <a:ea typeface="宋体" panose="02010600030101010101" pitchFamily="2" charset="-122"/>
              </a:rPr>
              <a:t>		</a:t>
            </a:r>
            <a:r>
              <a:rPr lang="en-US" altLang="zh-CN" b="1" smtClean="0">
                <a:ea typeface="宋体" panose="02010600030101010101" pitchFamily="2" charset="-122"/>
              </a:rPr>
              <a:t>//</a:t>
            </a:r>
            <a:r>
              <a:rPr lang="zh-CN" altLang="en-US" b="1" smtClean="0">
                <a:ea typeface="宋体" panose="02010600030101010101" pitchFamily="2" charset="-122"/>
              </a:rPr>
              <a:t>说明</a:t>
            </a:r>
            <a:endParaRPr lang="zh-CN" altLang="en-US" b="1" smtClean="0">
              <a:ea typeface="宋体" panose="02010600030101010101" pitchFamily="2" charset="-122"/>
            </a:endParaRPr>
          </a:p>
          <a:p>
            <a:pPr eaLnBrk="1" hangingPunct="1"/>
            <a:r>
              <a:rPr lang="zh-CN" altLang="en-US" b="1" smtClean="0">
                <a:ea typeface="宋体" panose="02010600030101010101" pitchFamily="2" charset="-122"/>
              </a:rPr>
              <a:t>		</a:t>
            </a:r>
            <a:r>
              <a:rPr lang="en-US" altLang="zh-CN" b="1" smtClean="0">
                <a:ea typeface="宋体" panose="02010600030101010101" pitchFamily="2" charset="-122"/>
              </a:rPr>
              <a:t>//1. </a:t>
            </a:r>
            <a:r>
              <a:rPr lang="zh-CN" altLang="en-US" b="1" smtClean="0">
                <a:ea typeface="宋体" panose="02010600030101010101" pitchFamily="2" charset="-122"/>
              </a:rPr>
              <a:t>如果递归时，发现</a:t>
            </a:r>
            <a:r>
              <a:rPr lang="en-US" altLang="zh-CN" b="1" smtClean="0">
                <a:ea typeface="宋体" panose="02010600030101010101" pitchFamily="2" charset="-122"/>
              </a:rPr>
              <a:t>node</a:t>
            </a:r>
            <a:r>
              <a:rPr lang="zh-CN" altLang="en-US" b="1" smtClean="0">
                <a:ea typeface="宋体" panose="02010600030101010101" pitchFamily="2" charset="-122"/>
              </a:rPr>
              <a:t>节点</a:t>
            </a:r>
            <a:r>
              <a:rPr lang="en-US" altLang="zh-CN" b="1" smtClean="0">
                <a:ea typeface="宋体" panose="02010600030101010101" pitchFamily="2" charset="-122"/>
              </a:rPr>
              <a:t>left == null ,</a:t>
            </a:r>
            <a:r>
              <a:rPr lang="zh-CN" altLang="en-US" b="1" smtClean="0">
                <a:ea typeface="宋体" panose="02010600030101010101" pitchFamily="2" charset="-122"/>
              </a:rPr>
              <a:t>则将</a:t>
            </a:r>
            <a:r>
              <a:rPr lang="en-US" altLang="zh-CN" b="1" smtClean="0">
                <a:ea typeface="宋体" panose="02010600030101010101" pitchFamily="2" charset="-122"/>
              </a:rPr>
              <a:t>node.left </a:t>
            </a:r>
            <a:r>
              <a:rPr lang="zh-CN" altLang="en-US" b="1" smtClean="0">
                <a:ea typeface="宋体" panose="02010600030101010101" pitchFamily="2" charset="-122"/>
              </a:rPr>
              <a:t>指向前驱节点</a:t>
            </a:r>
            <a:endParaRPr lang="zh-CN" altLang="en-US" b="1" smtClean="0">
              <a:ea typeface="宋体" panose="02010600030101010101" pitchFamily="2" charset="-122"/>
            </a:endParaRPr>
          </a:p>
          <a:p>
            <a:pPr eaLnBrk="1" hangingPunct="1"/>
            <a:r>
              <a:rPr lang="zh-CN" altLang="en-US" b="1" smtClean="0">
                <a:ea typeface="宋体" panose="02010600030101010101" pitchFamily="2" charset="-122"/>
              </a:rPr>
              <a:t>		</a:t>
            </a:r>
            <a:r>
              <a:rPr lang="en-US" altLang="zh-CN" b="1" smtClean="0">
                <a:ea typeface="宋体" panose="02010600030101010101" pitchFamily="2" charset="-122"/>
              </a:rPr>
              <a:t>//2. </a:t>
            </a:r>
            <a:r>
              <a:rPr lang="zh-CN" altLang="en-US" b="1" smtClean="0">
                <a:ea typeface="宋体" panose="02010600030101010101" pitchFamily="2" charset="-122"/>
              </a:rPr>
              <a:t>以节点 </a:t>
            </a:r>
            <a:r>
              <a:rPr lang="en-US" altLang="zh-CN" b="1" smtClean="0">
                <a:ea typeface="宋体" panose="02010600030101010101" pitchFamily="2" charset="-122"/>
              </a:rPr>
              <a:t>10 </a:t>
            </a:r>
            <a:r>
              <a:rPr lang="zh-CN" altLang="en-US" b="1" smtClean="0">
                <a:ea typeface="宋体" panose="02010600030101010101" pitchFamily="2" charset="-122"/>
              </a:rPr>
              <a:t>来讲解</a:t>
            </a:r>
            <a:endParaRPr lang="zh-CN" altLang="en-US" b="1" smtClean="0">
              <a:ea typeface="宋体" panose="02010600030101010101" pitchFamily="2" charset="-122"/>
            </a:endParaRPr>
          </a:p>
          <a:p>
            <a:pPr eaLnBrk="1" hangingPunct="1"/>
            <a:r>
              <a:rPr lang="zh-CN" altLang="en-US" b="1" smtClean="0">
                <a:ea typeface="宋体" panose="02010600030101010101" pitchFamily="2" charset="-122"/>
              </a:rPr>
              <a:t>		</a:t>
            </a:r>
            <a:r>
              <a:rPr lang="en-US" altLang="zh-CN" b="1" smtClean="0">
                <a:ea typeface="宋体" panose="02010600030101010101" pitchFamily="2" charset="-122"/>
              </a:rPr>
              <a:t>if(node.getLeft()==null){</a:t>
            </a:r>
            <a:endParaRPr lang="en-US" altLang="zh-CN" b="1" smtClean="0">
              <a:ea typeface="宋体" panose="02010600030101010101" pitchFamily="2" charset="-122"/>
            </a:endParaRPr>
          </a:p>
          <a:p>
            <a:pPr eaLnBrk="1" hangingPunct="1"/>
            <a:r>
              <a:rPr lang="en-US" altLang="zh-CN" b="1" smtClean="0">
                <a:ea typeface="宋体" panose="02010600030101010101" pitchFamily="2" charset="-122"/>
              </a:rPr>
              <a:t>			//</a:t>
            </a:r>
            <a:r>
              <a:rPr lang="zh-CN" altLang="en-US" b="1" smtClean="0">
                <a:ea typeface="宋体" panose="02010600030101010101" pitchFamily="2" charset="-122"/>
              </a:rPr>
              <a:t>让当前节点的左指针指向前驱节点</a:t>
            </a:r>
            <a:endParaRPr lang="zh-CN" altLang="en-US" b="1" smtClean="0">
              <a:ea typeface="宋体" panose="02010600030101010101" pitchFamily="2" charset="-122"/>
            </a:endParaRPr>
          </a:p>
          <a:p>
            <a:pPr eaLnBrk="1" hangingPunct="1"/>
            <a:r>
              <a:rPr lang="zh-CN" altLang="en-US" b="1" smtClean="0">
                <a:ea typeface="宋体" panose="02010600030101010101" pitchFamily="2" charset="-122"/>
              </a:rPr>
              <a:t>			</a:t>
            </a:r>
            <a:r>
              <a:rPr lang="en-US" altLang="zh-CN" b="1" smtClean="0">
                <a:ea typeface="宋体" panose="02010600030101010101" pitchFamily="2" charset="-122"/>
              </a:rPr>
              <a:t>node.setLeft(pre);</a:t>
            </a:r>
            <a:endParaRPr lang="en-US" altLang="zh-CN" b="1" smtClean="0">
              <a:ea typeface="宋体" panose="02010600030101010101" pitchFamily="2" charset="-122"/>
            </a:endParaRPr>
          </a:p>
          <a:p>
            <a:pPr eaLnBrk="1" hangingPunct="1"/>
            <a:r>
              <a:rPr lang="en-US" altLang="zh-CN" b="1" smtClean="0">
                <a:ea typeface="宋体" panose="02010600030101010101" pitchFamily="2" charset="-122"/>
              </a:rPr>
              <a:t>			//</a:t>
            </a:r>
            <a:r>
              <a:rPr lang="zh-CN" altLang="en-US" b="1" smtClean="0">
                <a:ea typeface="宋体" panose="02010600030101010101" pitchFamily="2" charset="-122"/>
              </a:rPr>
              <a:t>改变当前节点左指针的类型</a:t>
            </a:r>
            <a:endParaRPr lang="zh-CN" altLang="en-US" b="1" smtClean="0">
              <a:ea typeface="宋体" panose="02010600030101010101" pitchFamily="2" charset="-122"/>
            </a:endParaRPr>
          </a:p>
          <a:p>
            <a:pPr eaLnBrk="1" hangingPunct="1"/>
            <a:r>
              <a:rPr lang="zh-CN" altLang="en-US" b="1" smtClean="0">
                <a:ea typeface="宋体" panose="02010600030101010101" pitchFamily="2" charset="-122"/>
              </a:rPr>
              <a:t>			</a:t>
            </a:r>
            <a:r>
              <a:rPr lang="en-US" altLang="zh-CN" b="1" smtClean="0">
                <a:ea typeface="宋体" panose="02010600030101010101" pitchFamily="2" charset="-122"/>
              </a:rPr>
              <a:t>node.setLeftType(1);</a:t>
            </a:r>
            <a:endParaRPr lang="en-US" altLang="zh-CN" b="1" smtClean="0">
              <a:ea typeface="宋体" panose="02010600030101010101" pitchFamily="2" charset="-122"/>
            </a:endParaRPr>
          </a:p>
          <a:p>
            <a:pPr eaLnBrk="1" hangingPunct="1"/>
            <a:r>
              <a:rPr lang="en-US" altLang="zh-CN" b="1" smtClean="0">
                <a:ea typeface="宋体" panose="02010600030101010101" pitchFamily="2" charset="-122"/>
              </a:rPr>
              <a:t>		}</a:t>
            </a:r>
            <a:endParaRPr lang="en-US" altLang="zh-CN" b="1" smtClean="0">
              <a:ea typeface="宋体" panose="02010600030101010101" pitchFamily="2" charset="-122"/>
            </a:endParaRPr>
          </a:p>
          <a:p>
            <a:pPr eaLnBrk="1" hangingPunct="1"/>
            <a:r>
              <a:rPr lang="en-US" altLang="zh-CN" b="1" smtClean="0">
                <a:ea typeface="宋体" panose="02010600030101010101" pitchFamily="2" charset="-122"/>
              </a:rPr>
              <a:t>		//</a:t>
            </a:r>
            <a:r>
              <a:rPr lang="zh-CN" altLang="en-US" b="1" smtClean="0">
                <a:ea typeface="宋体" panose="02010600030101010101" pitchFamily="2" charset="-122"/>
              </a:rPr>
              <a:t>处理前驱节点 的右指针，如果前驱节点的右指针是</a:t>
            </a:r>
            <a:r>
              <a:rPr lang="en-US" altLang="zh-CN" b="1" smtClean="0">
                <a:ea typeface="宋体" panose="02010600030101010101" pitchFamily="2" charset="-122"/>
              </a:rPr>
              <a:t>null(</a:t>
            </a:r>
            <a:r>
              <a:rPr lang="zh-CN" altLang="en-US" b="1" smtClean="0">
                <a:ea typeface="宋体" panose="02010600030101010101" pitchFamily="2" charset="-122"/>
              </a:rPr>
              <a:t>没有指下右子树</a:t>
            </a:r>
            <a:r>
              <a:rPr lang="en-US" altLang="zh-CN" b="1" smtClean="0">
                <a:ea typeface="宋体" panose="02010600030101010101" pitchFamily="2" charset="-122"/>
              </a:rPr>
              <a:t>)</a:t>
            </a:r>
            <a:endParaRPr lang="en-US" altLang="zh-CN" b="1" smtClean="0">
              <a:ea typeface="宋体" panose="02010600030101010101" pitchFamily="2" charset="-122"/>
            </a:endParaRPr>
          </a:p>
          <a:p>
            <a:pPr eaLnBrk="1" hangingPunct="1"/>
            <a:r>
              <a:rPr lang="en-US" altLang="zh-CN" b="1" smtClean="0">
                <a:ea typeface="宋体" panose="02010600030101010101" pitchFamily="2" charset="-122"/>
              </a:rPr>
              <a:t>		//</a:t>
            </a:r>
            <a:r>
              <a:rPr lang="zh-CN" altLang="en-US" b="1" smtClean="0">
                <a:ea typeface="宋体" panose="02010600030101010101" pitchFamily="2" charset="-122"/>
              </a:rPr>
              <a:t>以 </a:t>
            </a:r>
            <a:r>
              <a:rPr lang="en-US" altLang="zh-CN" b="1" smtClean="0">
                <a:ea typeface="宋体" panose="02010600030101010101" pitchFamily="2" charset="-122"/>
              </a:rPr>
              <a:t>8 </a:t>
            </a:r>
            <a:r>
              <a:rPr lang="zh-CN" altLang="en-US" b="1" smtClean="0">
                <a:ea typeface="宋体" panose="02010600030101010101" pitchFamily="2" charset="-122"/>
              </a:rPr>
              <a:t>这个节点来讲解</a:t>
            </a:r>
            <a:endParaRPr lang="zh-CN" altLang="en-US" b="1" smtClean="0">
              <a:ea typeface="宋体" panose="02010600030101010101" pitchFamily="2" charset="-122"/>
            </a:endParaRPr>
          </a:p>
          <a:p>
            <a:pPr eaLnBrk="1" hangingPunct="1"/>
            <a:r>
              <a:rPr lang="zh-CN" altLang="en-US" b="1" smtClean="0">
                <a:ea typeface="宋体" panose="02010600030101010101" pitchFamily="2" charset="-122"/>
              </a:rPr>
              <a:t>		</a:t>
            </a:r>
            <a:r>
              <a:rPr lang="en-US" altLang="zh-CN" b="1" smtClean="0">
                <a:ea typeface="宋体" panose="02010600030101010101" pitchFamily="2" charset="-122"/>
              </a:rPr>
              <a:t>if(pre!=null&amp;&amp;pre.getRight()==null) {</a:t>
            </a:r>
            <a:endParaRPr lang="en-US" altLang="zh-CN" b="1" smtClean="0">
              <a:ea typeface="宋体" panose="02010600030101010101" pitchFamily="2" charset="-122"/>
            </a:endParaRPr>
          </a:p>
          <a:p>
            <a:pPr eaLnBrk="1" hangingPunct="1"/>
            <a:r>
              <a:rPr lang="en-US" altLang="zh-CN" b="1" smtClean="0">
                <a:ea typeface="宋体" panose="02010600030101010101" pitchFamily="2" charset="-122"/>
              </a:rPr>
              <a:t>			//</a:t>
            </a:r>
            <a:r>
              <a:rPr lang="zh-CN" altLang="en-US" b="1" smtClean="0">
                <a:ea typeface="宋体" panose="02010600030101010101" pitchFamily="2" charset="-122"/>
              </a:rPr>
              <a:t>让前驱节点的右指针指向当前节点</a:t>
            </a:r>
            <a:endParaRPr lang="zh-CN" altLang="en-US" b="1" smtClean="0">
              <a:ea typeface="宋体" panose="02010600030101010101" pitchFamily="2" charset="-122"/>
            </a:endParaRPr>
          </a:p>
          <a:p>
            <a:pPr eaLnBrk="1" hangingPunct="1"/>
            <a:r>
              <a:rPr lang="zh-CN" altLang="en-US" b="1" smtClean="0">
                <a:ea typeface="宋体" panose="02010600030101010101" pitchFamily="2" charset="-122"/>
              </a:rPr>
              <a:t>			</a:t>
            </a:r>
            <a:r>
              <a:rPr lang="en-US" altLang="zh-CN" b="1" smtClean="0">
                <a:ea typeface="宋体" panose="02010600030101010101" pitchFamily="2" charset="-122"/>
              </a:rPr>
              <a:t>pre.setRight(node);</a:t>
            </a:r>
            <a:endParaRPr lang="en-US" altLang="zh-CN" b="1" smtClean="0">
              <a:ea typeface="宋体" panose="02010600030101010101" pitchFamily="2" charset="-122"/>
            </a:endParaRPr>
          </a:p>
          <a:p>
            <a:pPr eaLnBrk="1" hangingPunct="1"/>
            <a:r>
              <a:rPr lang="en-US" altLang="zh-CN" b="1" smtClean="0">
                <a:ea typeface="宋体" panose="02010600030101010101" pitchFamily="2" charset="-122"/>
              </a:rPr>
              <a:t>			//</a:t>
            </a:r>
            <a:r>
              <a:rPr lang="zh-CN" altLang="en-US" b="1" smtClean="0">
                <a:ea typeface="宋体" panose="02010600030101010101" pitchFamily="2" charset="-122"/>
              </a:rPr>
              <a:t>改变前驱节点的右指针类型</a:t>
            </a:r>
            <a:endParaRPr lang="zh-CN" altLang="en-US" b="1" smtClean="0">
              <a:ea typeface="宋体" panose="02010600030101010101" pitchFamily="2" charset="-122"/>
            </a:endParaRPr>
          </a:p>
          <a:p>
            <a:pPr eaLnBrk="1" hangingPunct="1"/>
            <a:r>
              <a:rPr lang="zh-CN" altLang="en-US" b="1" smtClean="0">
                <a:ea typeface="宋体" panose="02010600030101010101" pitchFamily="2" charset="-122"/>
              </a:rPr>
              <a:t>			</a:t>
            </a:r>
            <a:r>
              <a:rPr lang="en-US" altLang="zh-CN" b="1" smtClean="0">
                <a:ea typeface="宋体" panose="02010600030101010101" pitchFamily="2" charset="-122"/>
              </a:rPr>
              <a:t>pre.setRightType(1);</a:t>
            </a:r>
            <a:endParaRPr lang="en-US" altLang="zh-CN" b="1" smtClean="0">
              <a:ea typeface="宋体" panose="02010600030101010101" pitchFamily="2" charset="-122"/>
            </a:endParaRPr>
          </a:p>
          <a:p>
            <a:pPr eaLnBrk="1" hangingPunct="1"/>
            <a:r>
              <a:rPr lang="en-US" altLang="zh-CN" b="1" smtClean="0">
                <a:ea typeface="宋体" panose="02010600030101010101" pitchFamily="2" charset="-122"/>
              </a:rPr>
              <a:t>		}</a:t>
            </a:r>
            <a:endParaRPr lang="en-US" altLang="zh-CN" b="1" smtClean="0">
              <a:ea typeface="宋体" panose="02010600030101010101" pitchFamily="2" charset="-122"/>
            </a:endParaRPr>
          </a:p>
          <a:p>
            <a:pPr eaLnBrk="1" hangingPunct="1"/>
            <a:r>
              <a:rPr lang="en-US" altLang="zh-CN" b="1" smtClean="0">
                <a:ea typeface="宋体" panose="02010600030101010101" pitchFamily="2" charset="-122"/>
              </a:rPr>
              <a:t>		//</a:t>
            </a:r>
            <a:r>
              <a:rPr lang="zh-CN" altLang="en-US" b="1" smtClean="0">
                <a:ea typeface="宋体" panose="02010600030101010101" pitchFamily="2" charset="-122"/>
              </a:rPr>
              <a:t>每处理一个节点，当前节点是下一个节点的前驱节点</a:t>
            </a:r>
            <a:endParaRPr lang="zh-CN" altLang="en-US" b="1" smtClean="0">
              <a:ea typeface="宋体" panose="02010600030101010101" pitchFamily="2" charset="-122"/>
            </a:endParaRPr>
          </a:p>
          <a:p>
            <a:pPr eaLnBrk="1" hangingPunct="1"/>
            <a:r>
              <a:rPr lang="zh-CN" altLang="en-US" b="1" smtClean="0">
                <a:ea typeface="宋体" panose="02010600030101010101" pitchFamily="2" charset="-122"/>
              </a:rPr>
              <a:t>		</a:t>
            </a:r>
            <a:r>
              <a:rPr lang="en-US" altLang="zh-CN" b="1" smtClean="0">
                <a:ea typeface="宋体" panose="02010600030101010101" pitchFamily="2" charset="-122"/>
              </a:rPr>
              <a:t>pre=node;</a:t>
            </a:r>
            <a:endParaRPr lang="en-US" altLang="zh-CN" b="1" smtClean="0">
              <a:ea typeface="宋体" panose="02010600030101010101" pitchFamily="2" charset="-122"/>
            </a:endParaRPr>
          </a:p>
          <a:p>
            <a:pPr eaLnBrk="1" hangingPunct="1"/>
            <a:r>
              <a:rPr lang="en-US" altLang="zh-CN" b="1" smtClean="0">
                <a:ea typeface="宋体" panose="02010600030101010101" pitchFamily="2" charset="-122"/>
              </a:rPr>
              <a:t>		//</a:t>
            </a:r>
            <a:r>
              <a:rPr lang="zh-CN" altLang="en-US" b="1" smtClean="0">
                <a:ea typeface="宋体" panose="02010600030101010101" pitchFamily="2" charset="-122"/>
              </a:rPr>
              <a:t>处理右子树</a:t>
            </a:r>
            <a:endParaRPr lang="zh-CN" altLang="en-US" b="1" smtClean="0">
              <a:ea typeface="宋体" panose="02010600030101010101" pitchFamily="2" charset="-122"/>
            </a:endParaRPr>
          </a:p>
          <a:p>
            <a:pPr eaLnBrk="1" hangingPunct="1"/>
            <a:r>
              <a:rPr lang="zh-CN" altLang="en-US" b="1" smtClean="0">
                <a:ea typeface="宋体" panose="02010600030101010101" pitchFamily="2" charset="-122"/>
              </a:rPr>
              <a:t>		</a:t>
            </a:r>
            <a:r>
              <a:rPr lang="en-US" altLang="zh-CN" b="1" smtClean="0">
                <a:ea typeface="宋体" panose="02010600030101010101" pitchFamily="2" charset="-122"/>
              </a:rPr>
              <a:t>threadNodes(node.getRight());</a:t>
            </a:r>
            <a:endParaRPr lang="en-US" altLang="zh-CN" b="1" smtClean="0">
              <a:ea typeface="宋体" panose="02010600030101010101" pitchFamily="2" charset="-122"/>
            </a:endParaRPr>
          </a:p>
          <a:p>
            <a:pPr eaLnBrk="1" hangingPunct="1"/>
            <a:r>
              <a:rPr lang="en-US" altLang="zh-CN" b="1" smtClean="0">
                <a:ea typeface="宋体" panose="02010600030101010101" pitchFamily="2" charset="-122"/>
              </a:rPr>
              <a:t>	}</a:t>
            </a:r>
            <a:endParaRPr lang="en-US" altLang="zh-CN" b="1"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void setRoot(HeroNode root)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this.root = root;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删除节点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//1.</a:t>
            </a:r>
            <a:r>
              <a:rPr lang="zh-CN" altLang="en-US" smtClean="0">
                <a:ea typeface="宋体" panose="02010600030101010101" pitchFamily="2" charset="-122"/>
              </a:rPr>
              <a:t>如果删除的节点是叶子节点，则删除该节点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//2.</a:t>
            </a:r>
            <a:r>
              <a:rPr lang="zh-CN" altLang="en-US" smtClean="0">
                <a:ea typeface="宋体" panose="02010600030101010101" pitchFamily="2" charset="-122"/>
              </a:rPr>
              <a:t>如果删除的节点是非叶子节点，则删除该子树</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void delNode(int no)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(root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如果刚好删除就是</a:t>
            </a:r>
            <a:r>
              <a:rPr lang="en-US" altLang="zh-CN" smtClean="0">
                <a:ea typeface="宋体" panose="02010600030101010101" pitchFamily="2" charset="-122"/>
              </a:rPr>
              <a:t>root,</a:t>
            </a:r>
            <a:r>
              <a:rPr lang="zh-CN" altLang="en-US" smtClean="0">
                <a:ea typeface="宋体" panose="02010600030101010101" pitchFamily="2" charset="-122"/>
              </a:rPr>
              <a:t>就相当于清空该二叉树</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if (root.getNo() == no)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root = null;</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else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root.delNode(no);</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前序查找</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HeroNode preOrderSearch(int no)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(root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root.preOrderSeacher(no);</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else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null;</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中序查找</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HeroNode infixOrderSearch(int no)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(root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root.infixOrderSeacher(no);</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else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null;</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后序查找</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HeroNode postOrderSearch(int no)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(root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root.postOrderSeacher(no);</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else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null;</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前序遍历</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void preOrder()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(root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root.preOrder();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中序遍历</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void infixOrder()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(root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root.infixOrder();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后序遍历</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void postOrder()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(root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root.postOrder();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mtClean="0">
                <a:ea typeface="宋体" panose="02010600030101010101" pitchFamily="2" charset="-122"/>
              </a:rPr>
              <a:t>队列新的案例：</a:t>
            </a: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mtClean="0">
                <a:ea typeface="宋体" panose="02010600030101010101" pitchFamily="2" charset="-122"/>
              </a:rPr>
              <a:t>//</a:t>
            </a:r>
            <a:r>
              <a:rPr lang="zh-CN" altLang="en-US" smtClean="0">
                <a:ea typeface="宋体" panose="02010600030101010101" pitchFamily="2" charset="-122"/>
              </a:rPr>
              <a:t>增加一个取出队列头的操作</a:t>
            </a: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z="1200" b="1" kern="1200" smtClean="0">
                <a:solidFill>
                  <a:schemeClr val="tx1"/>
                </a:solidFill>
                <a:effectLst/>
                <a:latin typeface="+mn-lt"/>
                <a:ea typeface="+mn-ea"/>
                <a:cs typeface="+mn-cs"/>
              </a:rPr>
              <a:t>def </a:t>
            </a:r>
            <a:r>
              <a:rPr lang="en-US" altLang="zh-CN" smtClean="0"/>
              <a:t>headQueue(): Unit = {</a:t>
            </a:r>
            <a:br>
              <a:rPr lang="en-US" altLang="zh-CN" smtClean="0"/>
            </a:br>
            <a:br>
              <a:rPr lang="en-US" altLang="zh-CN" smtClean="0"/>
            </a:br>
            <a:r>
              <a:rPr lang="en-US" altLang="zh-CN" smtClean="0"/>
              <a:t>  </a:t>
            </a:r>
            <a:r>
              <a:rPr lang="en-US" altLang="zh-CN" sz="1200" b="1" kern="1200" smtClean="0">
                <a:solidFill>
                  <a:schemeClr val="tx1"/>
                </a:solidFill>
                <a:effectLst/>
                <a:latin typeface="+mn-lt"/>
                <a:ea typeface="+mn-ea"/>
                <a:cs typeface="+mn-cs"/>
              </a:rPr>
              <a:t>if </a:t>
            </a:r>
            <a:r>
              <a:rPr lang="en-US" altLang="zh-CN" smtClean="0"/>
              <a:t>(isEmpty()) {</a:t>
            </a:r>
            <a:br>
              <a:rPr lang="en-US" altLang="zh-CN" smtClean="0"/>
            </a:br>
            <a:r>
              <a:rPr lang="en-US" altLang="zh-CN" smtClean="0"/>
              <a:t>    </a:t>
            </a:r>
            <a:r>
              <a:rPr lang="en-US" altLang="zh-CN" i="1" smtClean="0">
                <a:effectLst/>
              </a:rPr>
              <a:t>println</a:t>
            </a:r>
            <a:r>
              <a:rPr lang="en-US" altLang="zh-CN" smtClean="0"/>
              <a:t>(</a:t>
            </a:r>
            <a:r>
              <a:rPr lang="en-US" altLang="zh-CN" sz="1200" b="1" kern="1200" smtClean="0">
                <a:solidFill>
                  <a:schemeClr val="tx1"/>
                </a:solidFill>
                <a:effectLst/>
                <a:latin typeface="+mn-lt"/>
                <a:ea typeface="+mn-ea"/>
                <a:cs typeface="+mn-cs"/>
              </a:rPr>
              <a:t>"</a:t>
            </a:r>
            <a:r>
              <a:rPr lang="zh-CN" altLang="en-US" sz="1200" b="1" kern="1200" smtClean="0">
                <a:solidFill>
                  <a:schemeClr val="tx1"/>
                </a:solidFill>
                <a:effectLst/>
                <a:latin typeface="+mn-lt"/>
                <a:ea typeface="+mn-ea"/>
                <a:cs typeface="+mn-cs"/>
              </a:rPr>
              <a:t>队列空，没有数据</a:t>
            </a:r>
            <a:r>
              <a:rPr lang="en-US" altLang="zh-CN" sz="1200" b="1" kern="1200" smtClean="0">
                <a:solidFill>
                  <a:schemeClr val="tx1"/>
                </a:solidFill>
                <a:effectLst/>
                <a:latin typeface="+mn-lt"/>
                <a:ea typeface="+mn-ea"/>
                <a:cs typeface="+mn-cs"/>
              </a:rPr>
              <a:t>.."</a:t>
            </a:r>
            <a:r>
              <a:rPr lang="en-US" altLang="zh-CN" smtClean="0"/>
              <a:t>)</a:t>
            </a:r>
            <a:br>
              <a:rPr lang="en-US" altLang="zh-CN" smtClean="0"/>
            </a:br>
            <a:r>
              <a:rPr lang="en-US" altLang="zh-CN" smtClean="0"/>
              <a:t>    </a:t>
            </a:r>
            <a:r>
              <a:rPr lang="en-US" altLang="zh-CN" sz="1200" b="1" kern="1200" smtClean="0">
                <a:solidFill>
                  <a:schemeClr val="tx1"/>
                </a:solidFill>
                <a:effectLst/>
                <a:latin typeface="+mn-lt"/>
                <a:ea typeface="+mn-ea"/>
                <a:cs typeface="+mn-cs"/>
              </a:rPr>
              <a:t>return</a:t>
            </a:r>
            <a:br>
              <a:rPr lang="en-US" altLang="zh-CN" sz="1200" b="1" kern="1200" smtClean="0">
                <a:solidFill>
                  <a:schemeClr val="tx1"/>
                </a:solidFill>
                <a:effectLst/>
                <a:latin typeface="+mn-lt"/>
                <a:ea typeface="+mn-ea"/>
                <a:cs typeface="+mn-cs"/>
              </a:rPr>
            </a:br>
            <a:r>
              <a:rPr lang="en-US" altLang="zh-CN" sz="1200" b="1" kern="1200" smtClean="0">
                <a:solidFill>
                  <a:schemeClr val="tx1"/>
                </a:solidFill>
                <a:effectLst/>
                <a:latin typeface="+mn-lt"/>
                <a:ea typeface="+mn-ea"/>
                <a:cs typeface="+mn-cs"/>
              </a:rPr>
              <a:t>  </a:t>
            </a:r>
            <a:r>
              <a:rPr lang="en-US" altLang="zh-CN" smtClean="0"/>
              <a:t>}</a:t>
            </a:r>
            <a:br>
              <a:rPr lang="en-US" altLang="zh-CN" smtClean="0"/>
            </a:br>
            <a:br>
              <a:rPr lang="en-US" altLang="zh-CN" smtClean="0"/>
            </a:br>
            <a:r>
              <a:rPr lang="en-US" altLang="zh-CN" smtClean="0"/>
              <a:t>  </a:t>
            </a:r>
            <a:r>
              <a:rPr lang="en-US" altLang="zh-CN" i="1" smtClean="0">
                <a:effectLst/>
              </a:rPr>
              <a:t>printf</a:t>
            </a:r>
            <a:r>
              <a:rPr lang="en-US" altLang="zh-CN" smtClean="0"/>
              <a:t>(</a:t>
            </a:r>
            <a:r>
              <a:rPr lang="en-US" altLang="zh-CN" sz="1200" b="1" kern="1200" smtClean="0">
                <a:solidFill>
                  <a:schemeClr val="tx1"/>
                </a:solidFill>
                <a:effectLst/>
                <a:latin typeface="+mn-lt"/>
                <a:ea typeface="+mn-ea"/>
                <a:cs typeface="+mn-cs"/>
              </a:rPr>
              <a:t>"</a:t>
            </a:r>
            <a:r>
              <a:rPr lang="zh-CN" altLang="en-US" sz="1200" b="1" kern="1200" smtClean="0">
                <a:solidFill>
                  <a:schemeClr val="tx1"/>
                </a:solidFill>
                <a:effectLst/>
                <a:latin typeface="+mn-lt"/>
                <a:ea typeface="+mn-ea"/>
                <a:cs typeface="+mn-cs"/>
              </a:rPr>
              <a:t>队列头数据 </a:t>
            </a:r>
            <a:r>
              <a:rPr lang="en-US" altLang="zh-CN" sz="1200" b="1" kern="1200" smtClean="0">
                <a:solidFill>
                  <a:schemeClr val="tx1"/>
                </a:solidFill>
                <a:effectLst/>
                <a:latin typeface="+mn-lt"/>
                <a:ea typeface="+mn-ea"/>
                <a:cs typeface="+mn-cs"/>
              </a:rPr>
              <a:t>arr[%d]=%d\n"</a:t>
            </a:r>
            <a:r>
              <a:rPr lang="en-US" altLang="zh-CN" smtClean="0"/>
              <a:t>, </a:t>
            </a:r>
            <a:r>
              <a:rPr lang="en-US" altLang="zh-CN" sz="1200" i="1" kern="1200" smtClean="0">
                <a:solidFill>
                  <a:schemeClr val="tx1"/>
                </a:solidFill>
                <a:effectLst/>
                <a:latin typeface="+mn-lt"/>
                <a:ea typeface="+mn-ea"/>
                <a:cs typeface="+mn-cs"/>
              </a:rPr>
              <a:t>front </a:t>
            </a:r>
            <a:r>
              <a:rPr lang="en-US" altLang="zh-CN" smtClean="0"/>
              <a:t>+ </a:t>
            </a:r>
            <a:r>
              <a:rPr lang="en-US" altLang="zh-CN" sz="1200" kern="1200" smtClean="0">
                <a:solidFill>
                  <a:schemeClr val="tx1"/>
                </a:solidFill>
                <a:effectLst/>
                <a:latin typeface="+mn-lt"/>
                <a:ea typeface="+mn-ea"/>
                <a:cs typeface="+mn-cs"/>
              </a:rPr>
              <a:t>1</a:t>
            </a:r>
            <a:r>
              <a:rPr lang="en-US" altLang="zh-CN" smtClean="0"/>
              <a:t>, </a:t>
            </a:r>
            <a:r>
              <a:rPr lang="en-US" altLang="zh-CN" sz="1200" i="1" kern="1200" smtClean="0">
                <a:solidFill>
                  <a:schemeClr val="tx1"/>
                </a:solidFill>
                <a:effectLst/>
                <a:latin typeface="+mn-lt"/>
                <a:ea typeface="+mn-ea"/>
                <a:cs typeface="+mn-cs"/>
              </a:rPr>
              <a:t>arr</a:t>
            </a:r>
            <a:r>
              <a:rPr lang="en-US" altLang="zh-CN" smtClean="0"/>
              <a:t>(</a:t>
            </a:r>
            <a:r>
              <a:rPr lang="en-US" altLang="zh-CN" sz="1200" i="1" kern="1200" smtClean="0">
                <a:solidFill>
                  <a:schemeClr val="tx1"/>
                </a:solidFill>
                <a:effectLst/>
                <a:latin typeface="+mn-lt"/>
                <a:ea typeface="+mn-ea"/>
                <a:cs typeface="+mn-cs"/>
              </a:rPr>
              <a:t>front </a:t>
            </a:r>
            <a:r>
              <a:rPr lang="en-US" altLang="zh-CN" smtClean="0"/>
              <a:t>+ </a:t>
            </a:r>
            <a:r>
              <a:rPr lang="en-US" altLang="zh-CN" sz="1200" kern="1200" smtClean="0">
                <a:solidFill>
                  <a:schemeClr val="tx1"/>
                </a:solidFill>
                <a:effectLst/>
                <a:latin typeface="+mn-lt"/>
                <a:ea typeface="+mn-ea"/>
                <a:cs typeface="+mn-cs"/>
              </a:rPr>
              <a:t>1</a:t>
            </a:r>
            <a:r>
              <a:rPr lang="en-US" altLang="zh-CN" smtClean="0"/>
              <a:t>) )</a:t>
            </a:r>
            <a:br>
              <a:rPr lang="en-US" altLang="zh-CN" smtClean="0"/>
            </a:br>
            <a:r>
              <a:rPr lang="en-US" altLang="zh-CN" smtClean="0"/>
              <a:t>}</a:t>
            </a: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b="1" smtClean="0">
                <a:ea typeface="宋体" panose="02010600030101010101" pitchFamily="2" charset="-122"/>
              </a:rPr>
              <a:t>问题分析</a:t>
            </a:r>
            <a:r>
              <a:rPr lang="en-US" altLang="zh-CN" smtClean="0">
                <a:ea typeface="宋体" panose="02010600030101010101" pitchFamily="2" charset="-122"/>
              </a:rPr>
              <a:t>: </a:t>
            </a:r>
            <a:r>
              <a:rPr lang="zh-CN" altLang="en-US" smtClean="0">
                <a:ea typeface="宋体" panose="02010600030101010101" pitchFamily="2" charset="-122"/>
              </a:rPr>
              <a:t>利用一次就不能使用了，这样不能充分利用数组。</a:t>
            </a: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smtClean="0">
                <a:ea typeface="宋体" panose="02010600030101010101" pitchFamily="2" charset="-122"/>
              </a:rPr>
              <a:t>因此需要优化</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t>平均时间复杂度均为</a:t>
            </a:r>
            <a:r>
              <a:rPr lang="en-US" altLang="zh-CN" smtClean="0"/>
              <a:t>O(nlogn) </a:t>
            </a:r>
            <a:r>
              <a:rPr lang="zh-CN" altLang="en-US" smtClean="0"/>
              <a:t>， </a:t>
            </a:r>
            <a:r>
              <a:rPr lang="en-US" altLang="zh-CN" smtClean="0"/>
              <a:t>[</a:t>
            </a:r>
            <a:r>
              <a:rPr lang="zh-CN" altLang="en-US" smtClean="0"/>
              <a:t>待</a:t>
            </a:r>
            <a:r>
              <a:rPr lang="en-US" altLang="zh-CN" smtClean="0"/>
              <a:t>..]</a:t>
            </a: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panose="02010600030101010101" pitchFamily="2" charset="-122"/>
              </a:rPr>
              <a:t>//</a:t>
            </a:r>
            <a:r>
              <a:rPr lang="zh-CN" altLang="en-US" smtClean="0">
                <a:ea typeface="宋体" panose="02010600030101010101" pitchFamily="2" charset="-122"/>
              </a:rPr>
              <a:t>说明</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package com.atguigu.heapsort;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import java.text.SimpleDateFormat;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import java.util.Arrays;</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import java.util.Date;</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public class HeapSort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static void main(String[] args)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//int []arr = {4,6,8,5,9};</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创建一个</a:t>
            </a:r>
            <a:r>
              <a:rPr lang="en-US" altLang="zh-CN" smtClean="0">
                <a:ea typeface="宋体" panose="02010600030101010101" pitchFamily="2" charset="-122"/>
              </a:rPr>
              <a:t>80000</a:t>
            </a:r>
            <a:r>
              <a:rPr lang="zh-CN" altLang="en-US" smtClean="0">
                <a:ea typeface="宋体" panose="02010600030101010101" pitchFamily="2" charset="-122"/>
              </a:rPr>
              <a:t>个随机数据的数组</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a:t>
            </a:r>
            <a:r>
              <a:rPr lang="zh-CN" altLang="en-US" smtClean="0">
                <a:ea typeface="宋体" panose="02010600030101010101" pitchFamily="2" charset="-122"/>
              </a:rPr>
              <a:t>使用堆排序，大概</a:t>
            </a:r>
            <a:r>
              <a:rPr lang="en-US" altLang="zh-CN" smtClean="0">
                <a:ea typeface="宋体" panose="02010600030101010101" pitchFamily="2" charset="-122"/>
              </a:rPr>
              <a:t>0</a:t>
            </a:r>
            <a:r>
              <a:rPr lang="zh-CN" altLang="en-US" smtClean="0">
                <a:ea typeface="宋体" panose="02010600030101010101" pitchFamily="2" charset="-122"/>
              </a:rPr>
              <a:t>秒</a:t>
            </a:r>
            <a:r>
              <a:rPr lang="en-US" altLang="zh-CN" smtClean="0">
                <a:ea typeface="宋体" panose="02010600030101010101" pitchFamily="2" charset="-122"/>
              </a:rPr>
              <a:t>, </a:t>
            </a:r>
            <a:r>
              <a:rPr lang="zh-CN" altLang="en-US" smtClean="0">
                <a:ea typeface="宋体" panose="02010600030101010101" pitchFamily="2" charset="-122"/>
              </a:rPr>
              <a:t>速度非常快</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8000000 </a:t>
            </a:r>
            <a:r>
              <a:rPr lang="zh-CN" altLang="en-US" smtClean="0">
                <a:ea typeface="宋体" panose="02010600030101010101" pitchFamily="2" charset="-122"/>
              </a:rPr>
              <a:t>大概 </a:t>
            </a:r>
            <a:r>
              <a:rPr lang="en-US" altLang="zh-CN" smtClean="0">
                <a:ea typeface="宋体" panose="02010600030101010101" pitchFamily="2" charset="-122"/>
              </a:rPr>
              <a:t>3</a:t>
            </a:r>
            <a:r>
              <a:rPr lang="zh-CN" altLang="en-US" smtClean="0">
                <a:ea typeface="宋体" panose="02010600030101010101" pitchFamily="2" charset="-122"/>
              </a:rPr>
              <a:t>秒</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80000000 </a:t>
            </a:r>
            <a:r>
              <a:rPr lang="zh-CN" altLang="en-US" smtClean="0">
                <a:ea typeface="宋体" panose="02010600030101010101" pitchFamily="2" charset="-122"/>
              </a:rPr>
              <a:t>大概 </a:t>
            </a:r>
            <a:r>
              <a:rPr lang="en-US" altLang="zh-CN" smtClean="0">
                <a:ea typeface="宋体" panose="02010600030101010101" pitchFamily="2" charset="-122"/>
              </a:rPr>
              <a:t>30</a:t>
            </a:r>
            <a:r>
              <a:rPr lang="zh-CN" altLang="en-US" smtClean="0">
                <a:ea typeface="宋体" panose="02010600030101010101" pitchFamily="2" charset="-122"/>
              </a:rPr>
              <a:t>秒</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int[] arr = new int[80000000];</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for (int i = 0; i &lt; 80000000; i++)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arr[i] = (int) (Math.random() * 800000); // </a:t>
            </a:r>
            <a:r>
              <a:rPr lang="zh-CN" altLang="en-US" smtClean="0">
                <a:ea typeface="宋体" panose="02010600030101010101" pitchFamily="2" charset="-122"/>
              </a:rPr>
              <a:t>生成一个</a:t>
            </a:r>
            <a:r>
              <a:rPr lang="en-US" altLang="zh-CN" smtClean="0">
                <a:ea typeface="宋体" panose="02010600030101010101" pitchFamily="2" charset="-122"/>
              </a:rPr>
              <a:t>[0,800000) </a:t>
            </a:r>
            <a:r>
              <a:rPr lang="zh-CN" altLang="en-US" smtClean="0">
                <a:ea typeface="宋体" panose="02010600030101010101" pitchFamily="2" charset="-122"/>
              </a:rPr>
              <a:t>的一个数</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//System.out.println(Arrays.toString(arr));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a:t>
            </a:r>
            <a:r>
              <a:rPr lang="zh-CN" altLang="en-US" smtClean="0">
                <a:ea typeface="宋体" panose="02010600030101010101" pitchFamily="2" charset="-122"/>
              </a:rPr>
              <a:t>排序前</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Date now = new Date();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SimpleDateFormat dateFormat = new SimpleDateFormat("yyyy-MM-dd HH:mm:ss");</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String date1 = dateFormat.format(now);</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a:t>
            </a:r>
            <a:r>
              <a:rPr lang="zh-CN" altLang="en-US" smtClean="0">
                <a:ea typeface="宋体" panose="02010600030101010101" pitchFamily="2" charset="-122"/>
              </a:rPr>
              <a:t>排序前时间</a:t>
            </a:r>
            <a:r>
              <a:rPr lang="en-US" altLang="zh-CN" smtClean="0">
                <a:ea typeface="宋体" panose="02010600030101010101" pitchFamily="2" charset="-122"/>
              </a:rPr>
              <a:t>=" + date1); // </a:t>
            </a:r>
            <a:r>
              <a:rPr lang="zh-CN" altLang="en-US" smtClean="0">
                <a:ea typeface="宋体" panose="02010600030101010101" pitchFamily="2" charset="-122"/>
              </a:rPr>
              <a:t>输出时间</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heapSort(arr);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a:t>
            </a:r>
            <a:r>
              <a:rPr lang="zh-CN" altLang="en-US" smtClean="0">
                <a:ea typeface="宋体" panose="02010600030101010101" pitchFamily="2" charset="-122"/>
              </a:rPr>
              <a:t>排序后</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Date now2 = new Date();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String date2 = dateFormat.format(now2);</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a:t>
            </a:r>
            <a:r>
              <a:rPr lang="zh-CN" altLang="en-US" smtClean="0">
                <a:ea typeface="宋体" panose="02010600030101010101" pitchFamily="2" charset="-122"/>
              </a:rPr>
              <a:t>排序后时间</a:t>
            </a:r>
            <a:r>
              <a:rPr lang="en-US" altLang="zh-CN" smtClean="0">
                <a:ea typeface="宋体" panose="02010600030101010101" pitchFamily="2" charset="-122"/>
              </a:rPr>
              <a:t>=" + date2); // </a:t>
            </a:r>
            <a:r>
              <a:rPr lang="zh-CN" altLang="en-US" smtClean="0">
                <a:ea typeface="宋体" panose="02010600030101010101" pitchFamily="2" charset="-122"/>
              </a:rPr>
              <a:t>输出时间</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//System.out.println("</a:t>
            </a:r>
            <a:r>
              <a:rPr lang="zh-CN" altLang="en-US" smtClean="0">
                <a:ea typeface="宋体" panose="02010600030101010101" pitchFamily="2" charset="-122"/>
              </a:rPr>
              <a:t>堆排序后</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//System.out.println(Arrays.toString(arr));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static void heapSort(int []arr){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//1.</a:t>
            </a:r>
            <a:r>
              <a:rPr lang="zh-CN" altLang="en-US" smtClean="0">
                <a:ea typeface="宋体" panose="02010600030101010101" pitchFamily="2" charset="-122"/>
              </a:rPr>
              <a:t>构建大顶堆</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for(int i=arr.length/2-1;i&gt;=0;i--){</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从第一个非叶子结点从下至上，从右至左调整结构</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adjustHeap(arr,i,arr.length);</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a:t>
            </a:r>
            <a:r>
              <a:rPr lang="zh-CN" altLang="en-US" smtClean="0">
                <a:ea typeface="宋体" panose="02010600030101010101" pitchFamily="2" charset="-122"/>
              </a:rPr>
              <a:t>第一次排成大顶堆</a:t>
            </a:r>
            <a:r>
              <a:rPr lang="en-US" altLang="zh-CN" smtClean="0">
                <a:ea typeface="宋体" panose="02010600030101010101" pitchFamily="2" charset="-122"/>
              </a:rPr>
              <a:t>=" + Arrays.toString(arr));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//swap(arr,0,arr.length-1);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a:t>
            </a:r>
            <a:r>
              <a:rPr lang="zh-CN" altLang="en-US" smtClean="0">
                <a:ea typeface="宋体" panose="02010600030101010101" pitchFamily="2" charset="-122"/>
              </a:rPr>
              <a:t>将堆顶元素与末尾元素进行交换，使末尾元素最大</a:t>
            </a:r>
            <a:r>
              <a:rPr lang="en-US" altLang="zh-CN" smtClean="0">
                <a:ea typeface="宋体" panose="02010600030101010101" pitchFamily="2" charset="-122"/>
              </a:rPr>
              <a:t>=" + Arrays.toString(arr));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然后继续调整堆，再将堆顶元素与末尾元素交换，得到第二大元素。如此反复进行交换、重建、交换。</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//2.</a:t>
            </a:r>
            <a:r>
              <a:rPr lang="zh-CN" altLang="en-US" smtClean="0">
                <a:ea typeface="宋体" panose="02010600030101010101" pitchFamily="2" charset="-122"/>
              </a:rPr>
              <a:t>调整堆结构</a:t>
            </a:r>
            <a:r>
              <a:rPr lang="en-US" altLang="zh-CN" smtClean="0">
                <a:ea typeface="宋体" panose="02010600030101010101" pitchFamily="2" charset="-122"/>
              </a:rPr>
              <a:t>+</a:t>
            </a:r>
            <a:r>
              <a:rPr lang="zh-CN" altLang="en-US" smtClean="0">
                <a:ea typeface="宋体" panose="02010600030101010101" pitchFamily="2" charset="-122"/>
              </a:rPr>
              <a:t>交换堆顶元素与末尾元素</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for(int j=arr.length-1;j&gt;0;j--){</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swap(arr,0,j);//</a:t>
            </a:r>
            <a:r>
              <a:rPr lang="zh-CN" altLang="en-US" smtClean="0">
                <a:ea typeface="宋体" panose="02010600030101010101" pitchFamily="2" charset="-122"/>
              </a:rPr>
              <a:t>将堆顶元素与末尾元素进行交换</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adjustHeap(arr,0,j);//</a:t>
            </a:r>
            <a:r>
              <a:rPr lang="zh-CN" altLang="en-US" smtClean="0">
                <a:ea typeface="宋体" panose="02010600030101010101" pitchFamily="2" charset="-122"/>
              </a:rPr>
              <a:t>重新对堆进行调整</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调整大顶堆（仅是调整过程，建立在大顶堆已构建的基础上</a:t>
            </a:r>
            <a:r>
              <a:rPr lang="en-US" altLang="zh-CN" smtClean="0">
                <a:ea typeface="宋体" panose="02010600030101010101" pitchFamily="2" charset="-122"/>
              </a:rPr>
              <a:t>, </a:t>
            </a:r>
            <a:r>
              <a:rPr lang="zh-CN" altLang="en-US" smtClean="0">
                <a:ea typeface="宋体" panose="02010600030101010101" pitchFamily="2" charset="-122"/>
              </a:rPr>
              <a:t>也就是说只调用一次</a:t>
            </a:r>
            <a:r>
              <a:rPr lang="en-US" altLang="zh-CN" smtClean="0">
                <a:ea typeface="宋体" panose="02010600030101010101" pitchFamily="2" charset="-122"/>
              </a:rPr>
              <a:t>,</a:t>
            </a:r>
            <a:r>
              <a:rPr lang="zh-CN" altLang="en-US" smtClean="0">
                <a:ea typeface="宋体" panose="02010600030101010101" pitchFamily="2" charset="-122"/>
              </a:rPr>
              <a:t>并没有得到大顶堆）</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 就是将</a:t>
            </a:r>
            <a:r>
              <a:rPr lang="en-US" altLang="zh-CN" smtClean="0">
                <a:ea typeface="宋体" panose="02010600030101010101" pitchFamily="2" charset="-122"/>
              </a:rPr>
              <a:t>arr[i] </a:t>
            </a:r>
            <a:r>
              <a:rPr lang="zh-CN" altLang="en-US" smtClean="0">
                <a:ea typeface="宋体" panose="02010600030101010101" pitchFamily="2" charset="-122"/>
              </a:rPr>
              <a:t>的值放到本次 调整过程中适当的位置。</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 </a:t>
            </a:r>
            <a:r>
              <a:rPr lang="en-US" altLang="zh-CN" smtClean="0">
                <a:ea typeface="宋体" panose="02010600030101010101" pitchFamily="2" charset="-122"/>
              </a:rPr>
              <a:t>@param arr : </a:t>
            </a:r>
            <a:r>
              <a:rPr lang="zh-CN" altLang="en-US" smtClean="0">
                <a:ea typeface="宋体" panose="02010600030101010101" pitchFamily="2" charset="-122"/>
              </a:rPr>
              <a:t>数组</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 </a:t>
            </a:r>
            <a:r>
              <a:rPr lang="en-US" altLang="zh-CN" smtClean="0">
                <a:ea typeface="宋体" panose="02010600030101010101" pitchFamily="2" charset="-122"/>
              </a:rPr>
              <a:t>@param i : </a:t>
            </a:r>
            <a:r>
              <a:rPr lang="zh-CN" altLang="en-US" smtClean="0">
                <a:ea typeface="宋体" panose="02010600030101010101" pitchFamily="2" charset="-122"/>
              </a:rPr>
              <a:t>非叶子节点的索引 </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 </a:t>
            </a:r>
            <a:r>
              <a:rPr lang="en-US" altLang="zh-CN" smtClean="0">
                <a:ea typeface="宋体" panose="02010600030101010101" pitchFamily="2" charset="-122"/>
              </a:rPr>
              <a:t>@param length : </a:t>
            </a:r>
            <a:r>
              <a:rPr lang="zh-CN" altLang="en-US" smtClean="0">
                <a:ea typeface="宋体" panose="02010600030101010101" pitchFamily="2" charset="-122"/>
              </a:rPr>
              <a:t>对多少个元素进行调整，这个</a:t>
            </a:r>
            <a:r>
              <a:rPr lang="en-US" altLang="zh-CN" smtClean="0">
                <a:ea typeface="宋体" panose="02010600030101010101" pitchFamily="2" charset="-122"/>
              </a:rPr>
              <a:t>length</a:t>
            </a:r>
            <a:r>
              <a:rPr lang="zh-CN" altLang="en-US" smtClean="0">
                <a:ea typeface="宋体" panose="02010600030101010101" pitchFamily="2" charset="-122"/>
              </a:rPr>
              <a:t>是逐渐减少的</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static void adjustHeap(int []arr,int i,int length){</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int temp = arr[i];//</a:t>
            </a:r>
            <a:r>
              <a:rPr lang="zh-CN" altLang="en-US" smtClean="0">
                <a:ea typeface="宋体" panose="02010600030101010101" pitchFamily="2" charset="-122"/>
              </a:rPr>
              <a:t>先取出当前元素</a:t>
            </a:r>
            <a:r>
              <a:rPr lang="en-US" altLang="zh-CN" smtClean="0">
                <a:ea typeface="宋体" panose="02010600030101010101" pitchFamily="2" charset="-122"/>
              </a:rPr>
              <a:t>i</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for(int k=i*2+1;k&lt;length;k=k*2+1){//</a:t>
            </a:r>
            <a:r>
              <a:rPr lang="zh-CN" altLang="en-US" smtClean="0">
                <a:ea typeface="宋体" panose="02010600030101010101" pitchFamily="2" charset="-122"/>
              </a:rPr>
              <a:t>从</a:t>
            </a:r>
            <a:r>
              <a:rPr lang="en-US" altLang="zh-CN" smtClean="0">
                <a:ea typeface="宋体" panose="02010600030101010101" pitchFamily="2" charset="-122"/>
              </a:rPr>
              <a:t>i</a:t>
            </a:r>
            <a:r>
              <a:rPr lang="zh-CN" altLang="en-US" smtClean="0">
                <a:ea typeface="宋体" panose="02010600030101010101" pitchFamily="2" charset="-122"/>
              </a:rPr>
              <a:t>结点的左子结点开始，也就是</a:t>
            </a:r>
            <a:r>
              <a:rPr lang="en-US" altLang="zh-CN" smtClean="0">
                <a:ea typeface="宋体" panose="02010600030101010101" pitchFamily="2" charset="-122"/>
              </a:rPr>
              <a:t>2*i+1</a:t>
            </a:r>
            <a:r>
              <a:rPr lang="zh-CN" altLang="en-US" smtClean="0">
                <a:ea typeface="宋体" panose="02010600030101010101" pitchFamily="2" charset="-122"/>
              </a:rPr>
              <a:t>处开始</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if(k+1&lt;length &amp;&amp; arr[k]&lt;arr[k+1]){//</a:t>
            </a:r>
            <a:r>
              <a:rPr lang="zh-CN" altLang="en-US" smtClean="0">
                <a:ea typeface="宋体" panose="02010600030101010101" pitchFamily="2" charset="-122"/>
              </a:rPr>
              <a:t>如果左子结点小于右子结点，</a:t>
            </a:r>
            <a:r>
              <a:rPr lang="en-US" altLang="zh-CN" smtClean="0">
                <a:ea typeface="宋体" panose="02010600030101010101" pitchFamily="2" charset="-122"/>
              </a:rPr>
              <a:t>k</a:t>
            </a:r>
            <a:r>
              <a:rPr lang="zh-CN" altLang="en-US" smtClean="0">
                <a:ea typeface="宋体" panose="02010600030101010101" pitchFamily="2" charset="-122"/>
              </a:rPr>
              <a:t>指向右子结点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k++;</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if(arr[k] &gt;temp){//</a:t>
            </a:r>
            <a:r>
              <a:rPr lang="zh-CN" altLang="en-US" smtClean="0">
                <a:ea typeface="宋体" panose="02010600030101010101" pitchFamily="2" charset="-122"/>
              </a:rPr>
              <a:t>如果子节点大于父节点，将子节点值赋给父节点（不用进行交换）</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arr[i] = arr[k];//</a:t>
            </a:r>
            <a:r>
              <a:rPr lang="zh-CN" altLang="en-US" smtClean="0">
                <a:ea typeface="宋体" panose="02010600030101010101" pitchFamily="2" charset="-122"/>
              </a:rPr>
              <a:t>把较大的值，赋给当前节点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 = k;//i </a:t>
            </a:r>
            <a:r>
              <a:rPr lang="zh-CN" altLang="en-US" smtClean="0">
                <a:ea typeface="宋体" panose="02010600030101010101" pitchFamily="2" charset="-122"/>
              </a:rPr>
              <a:t>指向</a:t>
            </a:r>
            <a:r>
              <a:rPr lang="en-US" altLang="zh-CN" smtClean="0">
                <a:ea typeface="宋体" panose="02010600030101010101" pitchFamily="2" charset="-122"/>
              </a:rPr>
              <a:t>k,</a:t>
            </a:r>
            <a:r>
              <a:rPr lang="zh-CN" altLang="en-US" smtClean="0">
                <a:ea typeface="宋体" panose="02010600030101010101" pitchFamily="2" charset="-122"/>
              </a:rPr>
              <a:t>继续循环比较</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}else{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break;</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arr[i] = temp;//</a:t>
            </a:r>
            <a:r>
              <a:rPr lang="zh-CN" altLang="en-US" smtClean="0">
                <a:ea typeface="宋体" panose="02010600030101010101" pitchFamily="2" charset="-122"/>
              </a:rPr>
              <a:t>将</a:t>
            </a:r>
            <a:r>
              <a:rPr lang="en-US" altLang="zh-CN" smtClean="0">
                <a:ea typeface="宋体" panose="02010600030101010101" pitchFamily="2" charset="-122"/>
              </a:rPr>
              <a:t>temp</a:t>
            </a:r>
            <a:r>
              <a:rPr lang="zh-CN" altLang="en-US" smtClean="0">
                <a:ea typeface="宋体" panose="02010600030101010101" pitchFamily="2" charset="-122"/>
              </a:rPr>
              <a:t>值放到最终的位置</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交换元素</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 </a:t>
            </a:r>
            <a:r>
              <a:rPr lang="en-US" altLang="zh-CN" smtClean="0">
                <a:ea typeface="宋体" panose="02010600030101010101" pitchFamily="2" charset="-122"/>
              </a:rPr>
              <a:t>@param arr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@param a</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@param b</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static void swap(int []arr,int a ,int b){</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int temp=arr[a];</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arr[a] = arr[b];</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arr[b] = temp;</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eaLnBrk="1" hangingPunct="1">
              <a:buNone/>
            </a:pPr>
            <a:r>
              <a:rPr lang="en-US" altLang="zh-CN" smtClean="0">
                <a:ea typeface="宋体" panose="02010600030101010101" pitchFamily="2" charset="-122"/>
              </a:rPr>
              <a:t>//</a:t>
            </a:r>
            <a:r>
              <a:rPr lang="zh-CN" altLang="en-US" smtClean="0">
                <a:ea typeface="宋体" panose="02010600030101010101" pitchFamily="2" charset="-122"/>
              </a:rPr>
              <a:t>说明</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1.</a:t>
            </a:r>
            <a:r>
              <a:rPr lang="en-US" altLang="zh-CN" baseline="0" smtClean="0">
                <a:ea typeface="宋体" panose="02010600030101010101" pitchFamily="2" charset="-122"/>
              </a:rPr>
              <a:t> </a:t>
            </a:r>
            <a:r>
              <a:rPr lang="zh-CN" altLang="en-US" baseline="0" smtClean="0">
                <a:ea typeface="宋体" panose="02010600030101010101" pitchFamily="2" charset="-122"/>
              </a:rPr>
              <a:t>后面解释 </a:t>
            </a:r>
            <a:r>
              <a:rPr lang="zh-CN" altLang="en-US" smtClean="0"/>
              <a:t>树的</a:t>
            </a:r>
            <a:r>
              <a:rPr lang="zh-CN" altLang="en-US" smtClean="0">
                <a:solidFill>
                  <a:srgbClr val="0070C0"/>
                </a:solidFill>
              </a:rPr>
              <a:t>带权路径长度</a:t>
            </a: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eaLnBrk="1" hangingPunct="1">
              <a:buNone/>
            </a:pPr>
            <a:r>
              <a:rPr lang="en-US" altLang="zh-CN" smtClean="0">
                <a:ea typeface="宋体" panose="02010600030101010101" pitchFamily="2" charset="-122"/>
              </a:rPr>
              <a:t>//</a:t>
            </a:r>
            <a:r>
              <a:rPr lang="zh-CN" altLang="en-US" smtClean="0">
                <a:ea typeface="宋体" panose="02010600030101010101" pitchFamily="2" charset="-122"/>
              </a:rPr>
              <a:t>比如</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13</a:t>
            </a:r>
            <a:r>
              <a:rPr lang="en-US" altLang="zh-CN" baseline="0" smtClean="0">
                <a:ea typeface="宋体" panose="02010600030101010101" pitchFamily="2" charset="-122"/>
              </a:rPr>
              <a:t> </a:t>
            </a:r>
            <a:r>
              <a:rPr lang="zh-CN" altLang="en-US" baseline="0" smtClean="0">
                <a:ea typeface="宋体" panose="02010600030101010101" pitchFamily="2" charset="-122"/>
              </a:rPr>
              <a:t>这个结点的权是 </a:t>
            </a:r>
            <a:r>
              <a:rPr lang="en-US" altLang="zh-CN" baseline="0" smtClean="0">
                <a:ea typeface="宋体" panose="02010600030101010101" pitchFamily="2" charset="-122"/>
              </a:rPr>
              <a:t>13,</a:t>
            </a:r>
            <a:r>
              <a:rPr lang="zh-CN" altLang="en-US" baseline="0" smtClean="0">
                <a:ea typeface="宋体" panose="02010600030101010101" pitchFamily="2" charset="-122"/>
              </a:rPr>
              <a:t>它的</a:t>
            </a:r>
            <a:r>
              <a:rPr lang="zh-CN" altLang="en-US" b="1" smtClean="0"/>
              <a:t>带权路径长度 </a:t>
            </a:r>
            <a:r>
              <a:rPr lang="en-US" altLang="zh-CN" b="1" smtClean="0"/>
              <a:t>13 * 2 = 26</a:t>
            </a:r>
            <a:endParaRPr lang="en-US" altLang="zh-CN" b="1" smtClean="0"/>
          </a:p>
          <a:p>
            <a:pPr marL="0" indent="0" eaLnBrk="1" hangingPunct="1">
              <a:buNone/>
            </a:pPr>
            <a:r>
              <a:rPr lang="en-US" altLang="zh-CN" b="1" smtClean="0">
                <a:ea typeface="宋体" panose="02010600030101010101" pitchFamily="2" charset="-122"/>
              </a:rPr>
              <a:t>3</a:t>
            </a:r>
            <a:r>
              <a:rPr lang="en-US" altLang="zh-CN" b="1" baseline="0" smtClean="0">
                <a:ea typeface="宋体" panose="02010600030101010101" pitchFamily="2" charset="-122"/>
              </a:rPr>
              <a:t> </a:t>
            </a:r>
            <a:r>
              <a:rPr lang="zh-CN" altLang="en-US" b="1" baseline="0" smtClean="0">
                <a:ea typeface="宋体" panose="02010600030101010101" pitchFamily="2" charset="-122"/>
              </a:rPr>
              <a:t>这个结点的权是 </a:t>
            </a:r>
            <a:r>
              <a:rPr lang="en-US" altLang="zh-CN" b="1" baseline="0" smtClean="0">
                <a:ea typeface="宋体" panose="02010600030101010101" pitchFamily="2" charset="-122"/>
              </a:rPr>
              <a:t>3, </a:t>
            </a:r>
            <a:r>
              <a:rPr lang="zh-CN" altLang="en-US" b="1" baseline="0" smtClean="0">
                <a:ea typeface="宋体" panose="02010600030101010101" pitchFamily="2" charset="-122"/>
              </a:rPr>
              <a:t>它的带权路径长度是 </a:t>
            </a:r>
            <a:r>
              <a:rPr lang="en-US" altLang="zh-CN" b="1" baseline="0" smtClean="0">
                <a:ea typeface="宋体" panose="02010600030101010101" pitchFamily="2" charset="-122"/>
              </a:rPr>
              <a:t>3 * 2 = 6</a:t>
            </a:r>
            <a:endParaRPr lang="en-US" altLang="zh-CN" b="1" baseline="0"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eaLnBrk="1" hangingPunct="1">
              <a:buNone/>
            </a:pPr>
            <a:r>
              <a:rPr lang="en-US" altLang="zh-CN" smtClean="0">
                <a:ea typeface="宋体" panose="02010600030101010101" pitchFamily="2" charset="-122"/>
              </a:rPr>
              <a:t>//</a:t>
            </a:r>
            <a:r>
              <a:rPr lang="zh-CN" altLang="en-US" smtClean="0">
                <a:ea typeface="宋体" panose="02010600030101010101" pitchFamily="2" charset="-122"/>
              </a:rPr>
              <a:t>比如</a:t>
            </a:r>
            <a:r>
              <a:rPr lang="en-US" altLang="zh-CN" smtClean="0">
                <a:ea typeface="宋体" panose="02010600030101010101" pitchFamily="2" charset="-122"/>
              </a:rPr>
              <a:t>: </a:t>
            </a:r>
            <a:r>
              <a:rPr lang="zh-CN" altLang="en-US" smtClean="0">
                <a:ea typeface="宋体" panose="02010600030101010101" pitchFamily="2" charset="-122"/>
              </a:rPr>
              <a:t>这里的第二颗树就是</a:t>
            </a:r>
            <a:r>
              <a:rPr lang="zh-CN" altLang="en-US" baseline="0" smtClean="0">
                <a:ea typeface="宋体" panose="02010600030101010101" pitchFamily="2" charset="-122"/>
              </a:rPr>
              <a:t> 最优二叉树</a:t>
            </a:r>
            <a:r>
              <a:rPr lang="en-US" altLang="zh-CN" baseline="0"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eaLnBrk="1" hangingPunct="1">
              <a:buNone/>
            </a:pPr>
            <a:r>
              <a:rPr lang="en-US" altLang="zh-CN" smtClean="0">
                <a:ea typeface="宋体" panose="02010600030101010101" pitchFamily="2" charset="-122"/>
              </a:rPr>
              <a:t>//</a:t>
            </a:r>
            <a:r>
              <a:rPr lang="zh-CN" altLang="en-US" smtClean="0">
                <a:ea typeface="宋体" panose="02010600030101010101" pitchFamily="2" charset="-122"/>
              </a:rPr>
              <a:t>说明：较小的值</a:t>
            </a:r>
            <a:r>
              <a:rPr lang="en-US" altLang="zh-CN" smtClean="0">
                <a:ea typeface="宋体" panose="02010600030101010101" pitchFamily="2" charset="-122"/>
              </a:rPr>
              <a:t>(</a:t>
            </a:r>
            <a:r>
              <a:rPr lang="zh-CN" altLang="en-US" smtClean="0">
                <a:ea typeface="宋体" panose="02010600030101010101" pitchFamily="2" charset="-122"/>
              </a:rPr>
              <a:t>或者新的二叉树权值较小</a:t>
            </a:r>
            <a:r>
              <a:rPr lang="en-US" altLang="zh-CN" smtClean="0">
                <a:ea typeface="宋体" panose="02010600030101010101" pitchFamily="2" charset="-122"/>
              </a:rPr>
              <a:t>)</a:t>
            </a:r>
            <a:r>
              <a:rPr lang="zh-CN" altLang="en-US" smtClean="0">
                <a:ea typeface="宋体" panose="02010600030101010101" pitchFamily="2" charset="-122"/>
              </a:rPr>
              <a:t>，放在下一个新的二叉树的左边</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a:t>
            </a:r>
            <a:r>
              <a:rPr lang="zh-CN" altLang="en-US" smtClean="0">
                <a:ea typeface="宋体" panose="02010600030101010101" pitchFamily="2" charset="-122"/>
              </a:rPr>
              <a:t>生成的步骤和讲解参</a:t>
            </a:r>
            <a:r>
              <a:rPr lang="en-US" altLang="zh-CN" baseline="0" smtClean="0">
                <a:ea typeface="宋体" panose="02010600030101010101" pitchFamily="2" charset="-122"/>
              </a:rPr>
              <a:t>41</a:t>
            </a: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panose="02010600030101010101" pitchFamily="2" charset="-122"/>
              </a:rPr>
              <a:t>//</a:t>
            </a:r>
            <a:r>
              <a:rPr lang="zh-CN" altLang="en-US" smtClean="0">
                <a:ea typeface="宋体" panose="02010600030101010101" pitchFamily="2" charset="-122"/>
              </a:rPr>
              <a:t>最新版环形数组</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package com.atguigu;</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import java.util.Scanner;</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public class CircleArrayQueueDemo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static void main(String[] args)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a:t>
            </a:r>
            <a:r>
              <a:rPr lang="zh-CN" altLang="en-US" smtClean="0">
                <a:ea typeface="宋体" panose="02010600030101010101" pitchFamily="2" charset="-122"/>
              </a:rPr>
              <a:t>环形队列的案例</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初始化一个队列</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CircleArrayQueue queue = new CircleArrayQueue(4);</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char key = '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boolean loop = true;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Scanner scanner = new Scanner(System.in);</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while (loop)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System.out.println("s(show): </a:t>
            </a:r>
            <a:r>
              <a:rPr lang="zh-CN" altLang="en-US" smtClean="0">
                <a:ea typeface="宋体" panose="02010600030101010101" pitchFamily="2" charset="-122"/>
              </a:rPr>
              <a:t>表示显示队列</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System.out.println("e(exit): </a:t>
            </a:r>
            <a:r>
              <a:rPr lang="zh-CN" altLang="en-US" smtClean="0">
                <a:ea typeface="宋体" panose="02010600030101010101" pitchFamily="2" charset="-122"/>
              </a:rPr>
              <a:t>表示退出程序</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System.out.println("a(add): </a:t>
            </a:r>
            <a:r>
              <a:rPr lang="zh-CN" altLang="en-US" smtClean="0">
                <a:ea typeface="宋体" panose="02010600030101010101" pitchFamily="2" charset="-122"/>
              </a:rPr>
              <a:t>表示添加队列数据</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System.out.println("g(get): </a:t>
            </a:r>
            <a:r>
              <a:rPr lang="zh-CN" altLang="en-US" smtClean="0">
                <a:ea typeface="宋体" panose="02010600030101010101" pitchFamily="2" charset="-122"/>
              </a:rPr>
              <a:t>表示取出队列数据</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System.out.println("h(head): </a:t>
            </a:r>
            <a:r>
              <a:rPr lang="zh-CN" altLang="en-US" smtClean="0">
                <a:ea typeface="宋体" panose="02010600030101010101" pitchFamily="2" charset="-122"/>
              </a:rPr>
              <a:t>查看队列头的数据</a:t>
            </a:r>
            <a:r>
              <a:rPr lang="en-US" altLang="zh-CN" smtClean="0">
                <a:ea typeface="宋体" panose="02010600030101010101" pitchFamily="2" charset="-122"/>
              </a:rPr>
              <a:t>(</a:t>
            </a:r>
            <a:r>
              <a:rPr lang="zh-CN" altLang="en-US" smtClean="0">
                <a:ea typeface="宋体" panose="02010600030101010101" pitchFamily="2" charset="-122"/>
              </a:rPr>
              <a:t>不改变队列</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key = scanner.next().charAt(0);</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switch (key)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case 's':</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queue.showQueue();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break;</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case 'a':</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a:t>
            </a:r>
            <a:r>
              <a:rPr lang="zh-CN" altLang="en-US" smtClean="0">
                <a:ea typeface="宋体" panose="02010600030101010101" pitchFamily="2" charset="-122"/>
              </a:rPr>
              <a:t>请输入一个数</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int value = scanner.nextInt();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queue.addQueue(value);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break;</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case 'g':</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try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int res = queue.getQueue();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a:t>
            </a:r>
            <a:r>
              <a:rPr lang="zh-CN" altLang="en-US" smtClean="0">
                <a:ea typeface="宋体" panose="02010600030101010101" pitchFamily="2" charset="-122"/>
              </a:rPr>
              <a:t>从队列中取出数据为</a:t>
            </a:r>
            <a:r>
              <a:rPr lang="en-US" altLang="zh-CN" smtClean="0">
                <a:ea typeface="宋体" panose="02010600030101010101" pitchFamily="2" charset="-122"/>
              </a:rPr>
              <a:t>" + res);</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catch (Exception 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TODO: handle exception</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System.out.println(e.getMessage());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break;</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case 'h':</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try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int res = queue.headQueue();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a:t>
            </a:r>
            <a:r>
              <a:rPr lang="zh-CN" altLang="en-US" smtClean="0">
                <a:ea typeface="宋体" panose="02010600030101010101" pitchFamily="2" charset="-122"/>
              </a:rPr>
              <a:t>队列头元素值为</a:t>
            </a:r>
            <a:r>
              <a:rPr lang="en-US" altLang="zh-CN" smtClean="0">
                <a:ea typeface="宋体" panose="02010600030101010101" pitchFamily="2" charset="-122"/>
              </a:rPr>
              <a:t>=" + res);</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catch (Exception 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TODO: handle exception</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System.out.println(e.getMessage());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break;</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case 'e':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scanner.close();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loop = false;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default: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break;</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环形的队列和前面的单向队列有类似的地方，因为我们修改即可</a:t>
            </a:r>
            <a:endParaRPr lang="zh-CN" altLang="en-US" smtClean="0">
              <a:ea typeface="宋体" panose="02010600030101010101" pitchFamily="2" charset="-122"/>
            </a:endParaRPr>
          </a:p>
          <a:p>
            <a:pPr eaLnBrk="1" hangingPunct="1"/>
            <a:r>
              <a:rPr lang="en-US" altLang="zh-CN" smtClean="0">
                <a:ea typeface="宋体" panose="02010600030101010101" pitchFamily="2" charset="-122"/>
              </a:rPr>
              <a:t>class CircleArrayQueue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private int maxSize;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private int[] arr; // </a:t>
            </a:r>
            <a:r>
              <a:rPr lang="zh-CN" altLang="en-US" smtClean="0">
                <a:ea typeface="宋体" panose="02010600030101010101" pitchFamily="2" charset="-122"/>
              </a:rPr>
              <a:t>该数组存放数据，模拟队列</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private int front; // </a:t>
            </a:r>
            <a:r>
              <a:rPr lang="zh-CN" altLang="en-US" smtClean="0">
                <a:ea typeface="宋体" panose="02010600030101010101" pitchFamily="2" charset="-122"/>
              </a:rPr>
              <a:t>指向队列头部</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private int rear; // </a:t>
            </a:r>
            <a:r>
              <a:rPr lang="zh-CN" altLang="en-US" smtClean="0">
                <a:ea typeface="宋体" panose="02010600030101010101" pitchFamily="2" charset="-122"/>
              </a:rPr>
              <a:t>指向队列的尾部</a:t>
            </a:r>
            <a:endParaRPr lang="zh-CN" altLang="en-US" smtClean="0">
              <a:ea typeface="宋体" panose="02010600030101010101" pitchFamily="2" charset="-122"/>
            </a:endParaRPr>
          </a:p>
          <a:p>
            <a:pPr eaLnBrk="1" hangingPunct="1"/>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CircleArrayQueue(int arrMaxSize)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maxSize = arrMaxSize;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arr = new int[maxSize];</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判断队列满的方法</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a:t>
            </a:r>
            <a:r>
              <a:rPr lang="zh-CN" altLang="en-US" smtClean="0">
                <a:ea typeface="宋体" panose="02010600030101010101" pitchFamily="2" charset="-122"/>
              </a:rPr>
              <a:t>队列容量空出一个作为约定</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boolean isFull()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1 =&gt; rear 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2 =&gt; rear 2</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3 =&gt; rear 3</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(rear + 1) % maxSize == front;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判断队列空的条件</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boolean isEmpty()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rear == front;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添加数据到队列</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void addQueue(int n)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判断是否满</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if (isFull())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a:t>
            </a:r>
            <a:r>
              <a:rPr lang="zh-CN" altLang="en-US" smtClean="0">
                <a:ea typeface="宋体" panose="02010600030101010101" pitchFamily="2" charset="-122"/>
              </a:rPr>
              <a:t>队列满，无法加入</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将数据加入</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arr[rear] = n;</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然后将</a:t>
            </a:r>
            <a:r>
              <a:rPr lang="en-US" altLang="zh-CN" smtClean="0">
                <a:ea typeface="宋体" panose="02010600030101010101" pitchFamily="2" charset="-122"/>
              </a:rPr>
              <a:t>rear </a:t>
            </a:r>
            <a:r>
              <a:rPr lang="zh-CN" altLang="en-US" smtClean="0">
                <a:ea typeface="宋体" panose="02010600030101010101" pitchFamily="2" charset="-122"/>
              </a:rPr>
              <a:t>后移</a:t>
            </a:r>
            <a:r>
              <a:rPr lang="en-US" altLang="zh-CN" smtClean="0">
                <a:ea typeface="宋体" panose="02010600030101010101" pitchFamily="2" charset="-122"/>
              </a:rPr>
              <a:t>, </a:t>
            </a:r>
            <a:r>
              <a:rPr lang="zh-CN" altLang="en-US" smtClean="0">
                <a:ea typeface="宋体" panose="02010600030101010101" pitchFamily="2" charset="-122"/>
              </a:rPr>
              <a:t>这里必须考虑取模</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rear = (rear + 1) % maxSize;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取出队列的数据</a:t>
            </a:r>
            <a:r>
              <a:rPr lang="en-US" altLang="zh-CN" smtClean="0">
                <a:ea typeface="宋体" panose="02010600030101010101" pitchFamily="2" charset="-122"/>
              </a:rPr>
              <a:t>(</a:t>
            </a:r>
            <a:r>
              <a:rPr lang="zh-CN" altLang="en-US" smtClean="0">
                <a:ea typeface="宋体" panose="02010600030101010101" pitchFamily="2" charset="-122"/>
              </a:rPr>
              <a:t>按先进先出的原则</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int getQueue()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(isEmpty())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throw new RuntimeException("</a:t>
            </a:r>
            <a:r>
              <a:rPr lang="zh-CN" altLang="en-US" smtClean="0">
                <a:ea typeface="宋体" panose="02010600030101010101" pitchFamily="2" charset="-122"/>
              </a:rPr>
              <a:t>队列空</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这里我们需要分析处理 </a:t>
            </a:r>
            <a:r>
              <a:rPr lang="en-US" altLang="zh-CN" smtClean="0">
                <a:ea typeface="宋体" panose="02010600030101010101" pitchFamily="2" charset="-122"/>
              </a:rPr>
              <a:t>front </a:t>
            </a:r>
            <a:r>
              <a:rPr lang="zh-CN" altLang="en-US" smtClean="0">
                <a:ea typeface="宋体" panose="02010600030101010101" pitchFamily="2" charset="-122"/>
              </a:rPr>
              <a:t>已经指向了队列的头元素</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1. </a:t>
            </a:r>
            <a:r>
              <a:rPr lang="zh-CN" altLang="en-US" smtClean="0">
                <a:ea typeface="宋体" panose="02010600030101010101" pitchFamily="2" charset="-122"/>
              </a:rPr>
              <a:t>先把</a:t>
            </a:r>
            <a:r>
              <a:rPr lang="en-US" altLang="zh-CN" smtClean="0">
                <a:ea typeface="宋体" panose="02010600030101010101" pitchFamily="2" charset="-122"/>
              </a:rPr>
              <a:t>front </a:t>
            </a:r>
            <a:r>
              <a:rPr lang="zh-CN" altLang="en-US" smtClean="0">
                <a:ea typeface="宋体" panose="02010600030101010101" pitchFamily="2" charset="-122"/>
              </a:rPr>
              <a:t>对应的数据保存到变量</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2. </a:t>
            </a:r>
            <a:r>
              <a:rPr lang="zh-CN" altLang="en-US" smtClean="0">
                <a:ea typeface="宋体" panose="02010600030101010101" pitchFamily="2" charset="-122"/>
              </a:rPr>
              <a:t>将</a:t>
            </a:r>
            <a:r>
              <a:rPr lang="en-US" altLang="zh-CN" smtClean="0">
                <a:ea typeface="宋体" panose="02010600030101010101" pitchFamily="2" charset="-122"/>
              </a:rPr>
              <a:t>front</a:t>
            </a:r>
            <a:r>
              <a:rPr lang="zh-CN" altLang="en-US" smtClean="0">
                <a:ea typeface="宋体" panose="02010600030101010101" pitchFamily="2" charset="-122"/>
              </a:rPr>
              <a:t>后移</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3. </a:t>
            </a:r>
            <a:r>
              <a:rPr lang="zh-CN" altLang="en-US" smtClean="0">
                <a:ea typeface="宋体" panose="02010600030101010101" pitchFamily="2" charset="-122"/>
              </a:rPr>
              <a:t>返回前面保存的变量值</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int value = arr[front];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front = (front + 1) % maxSize;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value;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显示队列的所有数据</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void showQueue()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(isEmpty())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a:t>
            </a:r>
            <a:r>
              <a:rPr lang="zh-CN" altLang="en-US" smtClean="0">
                <a:ea typeface="宋体" panose="02010600030101010101" pitchFamily="2" charset="-122"/>
              </a:rPr>
              <a:t>队列空的，没有数据</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思路</a:t>
            </a:r>
            <a:r>
              <a:rPr lang="en-US" altLang="zh-CN" smtClean="0">
                <a:ea typeface="宋体" panose="02010600030101010101" pitchFamily="2" charset="-122"/>
              </a:rPr>
              <a:t>: </a:t>
            </a:r>
            <a:r>
              <a:rPr lang="zh-CN" altLang="en-US" smtClean="0">
                <a:ea typeface="宋体" panose="02010600030101010101" pitchFamily="2" charset="-122"/>
              </a:rPr>
              <a:t>从</a:t>
            </a:r>
            <a:r>
              <a:rPr lang="en-US" altLang="zh-CN" smtClean="0">
                <a:ea typeface="宋体" panose="02010600030101010101" pitchFamily="2" charset="-122"/>
              </a:rPr>
              <a:t>front </a:t>
            </a:r>
            <a:r>
              <a:rPr lang="zh-CN" altLang="en-US" smtClean="0">
                <a:ea typeface="宋体" panose="02010600030101010101" pitchFamily="2" charset="-122"/>
              </a:rPr>
              <a:t>取，取出几个元素</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a:t>
            </a:r>
            <a:r>
              <a:rPr lang="zh-CN" altLang="en-US" smtClean="0">
                <a:ea typeface="宋体" panose="02010600030101010101" pitchFamily="2" charset="-122"/>
              </a:rPr>
              <a:t>动脑筋</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for (int j = front; j &lt; front + size(); j++)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System.out.printf("arr[%d]=%d\n", j % maxSize, arr[j % maxSize]);</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求出当前环形队列有几个元素</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a:t>
            </a:r>
            <a:r>
              <a:rPr lang="zh-CN" altLang="en-US" smtClean="0">
                <a:ea typeface="宋体" panose="02010600030101010101" pitchFamily="2" charset="-122"/>
              </a:rPr>
              <a:t>动脑筋</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a:t>
            </a:r>
            <a:r>
              <a:rPr lang="zh-CN" altLang="en-US" smtClean="0">
                <a:ea typeface="宋体" panose="02010600030101010101" pitchFamily="2" charset="-122"/>
              </a:rPr>
              <a:t>基础 </a:t>
            </a:r>
            <a:r>
              <a:rPr lang="en-US" altLang="zh-CN" smtClean="0">
                <a:ea typeface="宋体" panose="02010600030101010101" pitchFamily="2" charset="-122"/>
              </a:rPr>
              <a:t>【</a:t>
            </a:r>
            <a:r>
              <a:rPr lang="zh-CN" altLang="en-US" smtClean="0">
                <a:ea typeface="宋体" panose="02010600030101010101" pitchFamily="2" charset="-122"/>
              </a:rPr>
              <a:t>问题</a:t>
            </a:r>
            <a:r>
              <a:rPr lang="en-US" altLang="zh-CN" smtClean="0">
                <a:ea typeface="宋体" panose="02010600030101010101" pitchFamily="2" charset="-122"/>
              </a:rPr>
              <a:t>/</a:t>
            </a:r>
            <a:r>
              <a:rPr lang="zh-CN" altLang="en-US" smtClean="0">
                <a:ea typeface="宋体" panose="02010600030101010101" pitchFamily="2" charset="-122"/>
              </a:rPr>
              <a:t>需求 </a:t>
            </a:r>
            <a:r>
              <a:rPr lang="en-US" altLang="zh-CN" smtClean="0">
                <a:ea typeface="宋体" panose="02010600030101010101" pitchFamily="2" charset="-122"/>
              </a:rPr>
              <a:t>---&gt; </a:t>
            </a:r>
            <a:r>
              <a:rPr lang="zh-CN" altLang="en-US" smtClean="0">
                <a:ea typeface="宋体" panose="02010600030101010101" pitchFamily="2" charset="-122"/>
              </a:rPr>
              <a:t>设计算法</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int size()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rear = 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front = 0</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maxSize = 3</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(rear + maxSize - front) % maxSize;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查看队列的头元素，但是不是改变队列</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int headQueue()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(isEmpty())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throw new RuntimeException("</a:t>
            </a:r>
            <a:r>
              <a:rPr lang="zh-CN" altLang="en-US" smtClean="0">
                <a:ea typeface="宋体" panose="02010600030101010101" pitchFamily="2" charset="-122"/>
              </a:rPr>
              <a:t>队列空</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这里注意，不要去改变</a:t>
            </a:r>
            <a:r>
              <a:rPr lang="en-US" altLang="zh-CN" smtClean="0">
                <a:ea typeface="宋体" panose="02010600030101010101" pitchFamily="2" charset="-122"/>
              </a:rPr>
              <a:t>fornt </a:t>
            </a:r>
            <a:r>
              <a:rPr lang="zh-CN" altLang="en-US" smtClean="0">
                <a:ea typeface="宋体" panose="02010600030101010101" pitchFamily="2" charset="-122"/>
              </a:rPr>
              <a:t>值</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return arr[front];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eaLnBrk="1" hangingPunct="1">
              <a:buNone/>
            </a:pP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eaLnBrk="1" hangingPunct="1">
              <a:buNone/>
            </a:pP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kumimoji="1" lang="zh-CN" altLang="en-US" sz="1200" smtClean="0"/>
              <a:t>字符的编码都不能是其他字符编码的前缀，符合此要求的编码叫做前缀编码， 即不能匹配到重复的编码</a:t>
            </a:r>
            <a:r>
              <a:rPr kumimoji="1" lang="en-US" altLang="zh-CN" sz="1200" smtClean="0"/>
              <a:t>//</a:t>
            </a:r>
            <a:r>
              <a:rPr kumimoji="1" lang="zh-CN" altLang="en-US" sz="1200" smtClean="0"/>
              <a:t>这个 在后面的赫夫曼编码会再次解释</a:t>
            </a:r>
            <a:endParaRPr kumimoji="1" lang="en-US" altLang="zh-CN" sz="1200" smtClean="0">
              <a:latin typeface="Arial" panose="020B0604020202020204" pitchFamily="34" charset="0"/>
              <a:cs typeface="Arial" panose="020B0604020202020204" pitchFamily="34" charset="0"/>
            </a:endParaRPr>
          </a:p>
          <a:p>
            <a:pPr marL="0" indent="0" eaLnBrk="1" hangingPunct="1">
              <a:buNone/>
            </a:pP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kumimoji="1" lang="zh-CN" altLang="en-US" sz="1200" smtClean="0"/>
              <a:t>字符的编码都不能是其他字符编码的前缀，符合此要求的编码叫做前缀编码， 即不能匹配到重复的编码</a:t>
            </a:r>
            <a:r>
              <a:rPr kumimoji="1" lang="en-US" altLang="zh-CN" sz="1200" smtClean="0"/>
              <a:t>//</a:t>
            </a:r>
            <a:r>
              <a:rPr kumimoji="1" lang="zh-CN" altLang="en-US" sz="1200" smtClean="0"/>
              <a:t>这个 在后面的赫夫曼编码会再次解释</a:t>
            </a:r>
            <a:endParaRPr kumimoji="1" lang="en-US" altLang="zh-CN" sz="1200" smtClean="0">
              <a:latin typeface="Arial" panose="020B0604020202020204" pitchFamily="34" charset="0"/>
              <a:cs typeface="Arial" panose="020B0604020202020204" pitchFamily="34" charset="0"/>
            </a:endParaRPr>
          </a:p>
          <a:p>
            <a:pPr marL="0" indent="0" eaLnBrk="1" hangingPunct="1">
              <a:buNone/>
            </a:pP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1200" smtClean="0"/>
              <a:t>此编码满足前缀编码</a:t>
            </a:r>
            <a:r>
              <a:rPr lang="en-US" altLang="zh-CN" sz="1200" smtClean="0"/>
              <a:t>, </a:t>
            </a:r>
            <a:r>
              <a:rPr lang="zh-CN" altLang="en-US" sz="1200" smtClean="0"/>
              <a:t>即字符的编码都不能是其他字符编码的前缀</a:t>
            </a:r>
            <a:r>
              <a:rPr lang="en-US" altLang="zh-CN" sz="1200" smtClean="0"/>
              <a:t>(</a:t>
            </a:r>
            <a:r>
              <a:rPr lang="zh-CN" altLang="en-US" sz="1200" smtClean="0"/>
              <a:t>这样就不会造成匹配的混乱</a:t>
            </a:r>
            <a:r>
              <a:rPr lang="en-US" altLang="zh-CN" sz="1200" smtClean="0"/>
              <a:t>)</a:t>
            </a:r>
            <a:r>
              <a:rPr lang="zh-CN" altLang="en-US" sz="1200" smtClean="0"/>
              <a:t>。这个怎么理解</a:t>
            </a:r>
            <a:r>
              <a:rPr lang="en-US" altLang="zh-CN" sz="1200" smtClean="0"/>
              <a:t>:</a:t>
            </a:r>
            <a:endParaRPr lang="en-US" altLang="zh-CN" sz="1200" smtClean="0"/>
          </a:p>
          <a:p>
            <a:pPr marL="0" marR="0" indent="0" algn="l" defTabSz="914400" rtl="0" eaLnBrk="1" fontAlgn="auto" latinLnBrk="0" hangingPunct="1">
              <a:lnSpc>
                <a:spcPct val="100000"/>
              </a:lnSpc>
              <a:spcBef>
                <a:spcPts val="0"/>
              </a:spcBef>
              <a:spcAft>
                <a:spcPts val="0"/>
              </a:spcAft>
              <a:buClrTx/>
              <a:buSzTx/>
              <a:buFontTx/>
              <a:buNone/>
              <a:defRPr/>
            </a:pPr>
            <a:r>
              <a:rPr lang="zh-CN" altLang="en-US" sz="1200" smtClean="0"/>
              <a:t>可以找一段编码</a:t>
            </a:r>
            <a:endParaRPr lang="en-US" altLang="zh-CN" sz="1200" smtClean="0"/>
          </a:p>
          <a:p>
            <a:pPr marL="0" marR="0" indent="0" algn="l" defTabSz="914400" rtl="0" eaLnBrk="1" fontAlgn="auto" latinLnBrk="0" hangingPunct="1">
              <a:lnSpc>
                <a:spcPct val="100000"/>
              </a:lnSpc>
              <a:spcBef>
                <a:spcPts val="0"/>
              </a:spcBef>
              <a:spcAft>
                <a:spcPts val="0"/>
              </a:spcAft>
              <a:buClrTx/>
              <a:buSzTx/>
              <a:buFontTx/>
              <a:buNone/>
              <a:defRPr/>
            </a:pPr>
            <a:endParaRPr lang="en-US" altLang="zh-CN" sz="1200" smtClean="0"/>
          </a:p>
          <a:p>
            <a:pPr marL="0" marR="0" indent="0" algn="l" defTabSz="914400" rtl="0" eaLnBrk="1" fontAlgn="auto" latinLnBrk="0" hangingPunct="1">
              <a:lnSpc>
                <a:spcPct val="100000"/>
              </a:lnSpc>
              <a:spcBef>
                <a:spcPts val="0"/>
              </a:spcBef>
              <a:spcAft>
                <a:spcPts val="0"/>
              </a:spcAft>
              <a:buClrTx/>
              <a:buSzTx/>
              <a:buFontTx/>
              <a:buNone/>
              <a:defRPr/>
            </a:pPr>
            <a:r>
              <a:rPr lang="en-US" altLang="zh-CN" sz="1200" smtClean="0"/>
              <a:t>101(i 101 </a:t>
            </a:r>
            <a:r>
              <a:rPr lang="zh-CN" altLang="en-US" sz="1200" smtClean="0"/>
              <a:t>是</a:t>
            </a:r>
            <a:r>
              <a:rPr lang="en-US" altLang="zh-CN" sz="1200" smtClean="0"/>
              <a:t>i </a:t>
            </a:r>
            <a:r>
              <a:rPr lang="zh-CN" altLang="en-US" sz="1200" smtClean="0"/>
              <a:t>的编码，不是其他任何字符编码的前缀，因此匹配很清晰</a:t>
            </a:r>
            <a:r>
              <a:rPr lang="en-US" altLang="zh-CN" sz="1200" smtClean="0"/>
              <a:t>)01(01</a:t>
            </a:r>
            <a:r>
              <a:rPr lang="en-US" altLang="zh-CN" sz="1200" baseline="0" smtClean="0"/>
              <a:t> </a:t>
            </a:r>
            <a:r>
              <a:rPr lang="zh-CN" altLang="en-US" sz="1200" baseline="0" smtClean="0"/>
              <a:t>是空格的编码，不是任何其他字符编码的前缀，不会造成匹配的多义性</a:t>
            </a:r>
            <a:r>
              <a:rPr lang="en-US" altLang="zh-CN" sz="1200" smtClean="0"/>
              <a:t>)001(001 </a:t>
            </a:r>
            <a:r>
              <a:rPr lang="zh-CN" altLang="en-US" sz="1200" smtClean="0"/>
              <a:t>是</a:t>
            </a:r>
            <a:r>
              <a:rPr lang="en-US" altLang="zh-CN" sz="1200" smtClean="0"/>
              <a:t>l </a:t>
            </a:r>
            <a:r>
              <a:rPr lang="zh-CN" altLang="en-US" sz="1200" smtClean="0"/>
              <a:t>的编码，不是其他任何字符编码的前缀，不会造成匹配的多义性</a:t>
            </a:r>
            <a:r>
              <a:rPr lang="en-US" altLang="zh-CN" sz="1200" smtClean="0"/>
              <a:t>)101111011110100110111101111010011011</a:t>
            </a:r>
            <a:endParaRPr lang="en-US" altLang="zh-CN" sz="1200" smtClean="0"/>
          </a:p>
          <a:p>
            <a:pPr marL="0" marR="0" indent="0" algn="l" defTabSz="914400" rtl="0" eaLnBrk="1" fontAlgn="auto" latinLnBrk="0" hangingPunct="1">
              <a:lnSpc>
                <a:spcPct val="100000"/>
              </a:lnSpc>
              <a:spcBef>
                <a:spcPts val="0"/>
              </a:spcBef>
              <a:spcAft>
                <a:spcPts val="0"/>
              </a:spcAft>
              <a:buClrTx/>
              <a:buSzTx/>
              <a:buFontTx/>
              <a:buNone/>
              <a:defRPr/>
            </a:pPr>
            <a:endParaRPr lang="en-US" altLang="zh-CN" sz="1200" smtClean="0"/>
          </a:p>
          <a:p>
            <a:pPr marL="0" indent="0" eaLnBrk="1" hangingPunct="1">
              <a:buNone/>
            </a:pP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eaLnBrk="1" hangingPunct="1">
              <a:buNone/>
            </a:pPr>
            <a:r>
              <a:rPr lang="zh-CN" altLang="en-US" smtClean="0"/>
              <a:t>注意</a:t>
            </a:r>
            <a:r>
              <a:rPr lang="en-US" altLang="zh-CN" smtClean="0"/>
              <a:t>, </a:t>
            </a:r>
            <a:r>
              <a:rPr lang="zh-CN" altLang="en-US" smtClean="0"/>
              <a:t>这个赫夫曼树根据排序方法不同，也可能不太一样，</a:t>
            </a:r>
            <a:r>
              <a:rPr lang="zh-CN" altLang="en-US" b="1" smtClean="0">
                <a:solidFill>
                  <a:srgbClr val="0070C0"/>
                </a:solidFill>
              </a:rPr>
              <a:t>这样对应的赫夫曼编码也不完全一样</a:t>
            </a:r>
            <a:r>
              <a:rPr lang="zh-CN" altLang="en-US" smtClean="0"/>
              <a:t>，但是</a:t>
            </a:r>
            <a:r>
              <a:rPr lang="en-US" altLang="zh-CN" smtClean="0"/>
              <a:t>wpl </a:t>
            </a:r>
            <a:r>
              <a:rPr lang="zh-CN" altLang="en-US" smtClean="0"/>
              <a:t>是一样的，都是最小的</a:t>
            </a:r>
            <a:r>
              <a:rPr lang="en-US" altLang="zh-CN" smtClean="0"/>
              <a:t>,</a:t>
            </a:r>
            <a:endParaRPr lang="en-US" altLang="zh-CN" smtClean="0"/>
          </a:p>
          <a:p>
            <a:pPr marL="0" indent="0" eaLnBrk="1" hangingPunct="1">
              <a:buNone/>
            </a:pPr>
            <a:r>
              <a:rPr lang="zh-CN" altLang="en-US" smtClean="0">
                <a:ea typeface="宋体" panose="02010600030101010101" pitchFamily="2" charset="-122"/>
              </a:rPr>
              <a:t>那么对应的赫夫曼编码数据，长度也是一样的</a:t>
            </a:r>
            <a:r>
              <a:rPr lang="en-US" altLang="zh-CN" smtClean="0">
                <a:ea typeface="宋体" panose="02010600030101010101" pitchFamily="2" charset="-122"/>
              </a:rPr>
              <a:t>.[</a:t>
            </a:r>
            <a:r>
              <a:rPr lang="zh-CN" altLang="en-US" smtClean="0">
                <a:ea typeface="宋体" panose="02010600030101010101" pitchFamily="2" charset="-122"/>
              </a:rPr>
              <a:t>就是这样的</a:t>
            </a:r>
            <a:r>
              <a:rPr lang="en-US" altLang="zh-CN" smtClean="0">
                <a:ea typeface="宋体" panose="02010600030101010101" pitchFamily="2" charset="-122"/>
              </a:rPr>
              <a:t>,</a:t>
            </a:r>
            <a:r>
              <a:rPr lang="zh-CN" altLang="en-US" smtClean="0">
                <a:ea typeface="宋体" panose="02010600030101010101" pitchFamily="2" charset="-122"/>
              </a:rPr>
              <a:t>没有问题</a:t>
            </a:r>
            <a:r>
              <a:rPr lang="en-US" altLang="zh-CN" smtClean="0">
                <a:ea typeface="宋体" panose="02010600030101010101" pitchFamily="2" charset="-122"/>
              </a:rPr>
              <a:t>]</a:t>
            </a: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eaLnBrk="1" hangingPunct="1">
              <a:buNone/>
            </a:pPr>
            <a:r>
              <a:rPr lang="en-US" altLang="zh-CN" smtClean="0">
                <a:ea typeface="宋体" panose="02010600030101010101" pitchFamily="2" charset="-122"/>
              </a:rPr>
              <a:t>//</a:t>
            </a:r>
            <a:r>
              <a:rPr lang="zh-CN" altLang="en-US" smtClean="0">
                <a:ea typeface="宋体" panose="02010600030101010101" pitchFamily="2" charset="-122"/>
              </a:rPr>
              <a:t>代码如下：</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package com.atguigu.huffmancode;</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import java.util.ArrayList;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import java.util.Collections;</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import java.util.HashMap;</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import java.util.List;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import java.util.Map;</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public class HuffmanCode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public static void main(String[] args)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String content="i like like like java do you like a java";</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转成</a:t>
            </a:r>
            <a:r>
              <a:rPr lang="en-US" altLang="zh-CN" smtClean="0">
                <a:ea typeface="宋体" panose="02010600030101010101" pitchFamily="2" charset="-122"/>
              </a:rPr>
              <a:t>byte</a:t>
            </a:r>
            <a:r>
              <a:rPr lang="zh-CN" altLang="en-US" smtClean="0">
                <a:ea typeface="宋体" panose="02010600030101010101" pitchFamily="2" charset="-122"/>
              </a:rPr>
              <a:t>数组</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byte[] bytes = content.getBytes();</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进行赫夫曼编码压缩</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huffmanZip(bytes);</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private static byte[] huffmanZip(byte[] bytes)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先统计每一个</a:t>
            </a:r>
            <a:r>
              <a:rPr lang="en-US" altLang="zh-CN" smtClean="0">
                <a:ea typeface="宋体" panose="02010600030101010101" pitchFamily="2" charset="-122"/>
              </a:rPr>
              <a:t>byte</a:t>
            </a:r>
            <a:r>
              <a:rPr lang="zh-CN" altLang="en-US" smtClean="0">
                <a:ea typeface="宋体" panose="02010600030101010101" pitchFamily="2" charset="-122"/>
              </a:rPr>
              <a:t>出现的次数，并放入一个集合中</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List&lt;Node&gt; nodes = getNodes(bytes);</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创建一颗赫夫曼树</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Node root = createHuffmanTree(nodes);</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测试一下 赫夫曼树 是否创建成功</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输出</a:t>
            </a:r>
            <a:r>
              <a:rPr lang="en-US" altLang="zh-CN" smtClean="0">
                <a:ea typeface="宋体" panose="02010600030101010101" pitchFamily="2" charset="-122"/>
              </a:rPr>
              <a:t>root </a:t>
            </a:r>
            <a:r>
              <a:rPr lang="zh-CN" altLang="en-US" smtClean="0">
                <a:ea typeface="宋体" panose="02010600030101010101" pitchFamily="2" charset="-122"/>
              </a:rPr>
              <a:t>的 值</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System.out.println(root + " " + root.left + " " + root.right);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null;</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@param bytes byte</a:t>
            </a:r>
            <a:r>
              <a:rPr lang="zh-CN" altLang="en-US" smtClean="0">
                <a:ea typeface="宋体" panose="02010600030101010101" pitchFamily="2" charset="-122"/>
              </a:rPr>
              <a:t>数组，就是内容字符串对应的</a:t>
            </a:r>
            <a:r>
              <a:rPr lang="en-US" altLang="zh-CN" smtClean="0">
                <a:ea typeface="宋体" panose="02010600030101010101" pitchFamily="2" charset="-122"/>
              </a:rPr>
              <a:t>byte</a:t>
            </a:r>
            <a:r>
              <a:rPr lang="zh-CN" altLang="en-US" smtClean="0">
                <a:ea typeface="宋体" panose="02010600030101010101" pitchFamily="2" charset="-122"/>
              </a:rPr>
              <a:t>数组</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 </a:t>
            </a:r>
            <a:r>
              <a:rPr lang="en-US" altLang="zh-CN" smtClean="0">
                <a:ea typeface="宋体" panose="02010600030101010101" pitchFamily="2" charset="-122"/>
              </a:rPr>
              <a:t>@return List&lt;Node&gt; </a:t>
            </a:r>
            <a:r>
              <a:rPr lang="zh-CN" altLang="en-US" smtClean="0">
                <a:ea typeface="宋体" panose="02010600030101010101" pitchFamily="2" charset="-122"/>
              </a:rPr>
              <a:t>形式如 </a:t>
            </a:r>
            <a:r>
              <a:rPr lang="en-US" altLang="zh-CN" smtClean="0">
                <a:ea typeface="宋体" panose="02010600030101010101" pitchFamily="2" charset="-122"/>
              </a:rPr>
              <a:t>{Node{'i', 3}, Node{'a', 5}...}</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private static List&lt;Node&gt; getNodes(byte[] bytes)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List&lt;Node&gt; nodes = new ArrayList&lt;&gt;();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存储每一个</a:t>
            </a:r>
            <a:r>
              <a:rPr lang="en-US" altLang="zh-CN" smtClean="0">
                <a:ea typeface="宋体" panose="02010600030101010101" pitchFamily="2" charset="-122"/>
              </a:rPr>
              <a:t>byte</a:t>
            </a:r>
            <a:r>
              <a:rPr lang="zh-CN" altLang="en-US" smtClean="0">
                <a:ea typeface="宋体" panose="02010600030101010101" pitchFamily="2" charset="-122"/>
              </a:rPr>
              <a:t>出现了多少次。</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Map&lt;Byte, Integer&gt; counts = new HashMap&lt;&gt;();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统计每一个</a:t>
            </a:r>
            <a:r>
              <a:rPr lang="en-US" altLang="zh-CN" smtClean="0">
                <a:ea typeface="宋体" panose="02010600030101010101" pitchFamily="2" charset="-122"/>
              </a:rPr>
              <a:t>byte</a:t>
            </a:r>
            <a:r>
              <a:rPr lang="zh-CN" altLang="en-US" smtClean="0">
                <a:ea typeface="宋体" panose="02010600030101010101" pitchFamily="2" charset="-122"/>
              </a:rPr>
              <a:t>出现的次数</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for(byte b:bytes)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Integer count = counts.get(b);</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if(count==null)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counts.put(b, 1);</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}else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counts.put(b, count+1);</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把每一个键值对转为一个</a:t>
            </a:r>
            <a:r>
              <a:rPr lang="en-US" altLang="zh-CN" smtClean="0">
                <a:ea typeface="宋体" panose="02010600030101010101" pitchFamily="2" charset="-122"/>
              </a:rPr>
              <a:t>node</a:t>
            </a:r>
            <a:r>
              <a:rPr lang="zh-CN" altLang="en-US" smtClean="0">
                <a:ea typeface="宋体" panose="02010600030101010101" pitchFamily="2" charset="-122"/>
              </a:rPr>
              <a:t>对象</a:t>
            </a:r>
            <a:r>
              <a:rPr lang="en-US" altLang="zh-CN" smtClean="0">
                <a:ea typeface="宋体" panose="02010600030101010101" pitchFamily="2" charset="-122"/>
              </a:rPr>
              <a:t>,</a:t>
            </a:r>
            <a:r>
              <a:rPr lang="zh-CN" altLang="en-US" smtClean="0">
                <a:ea typeface="宋体" panose="02010600030101010101" pitchFamily="2" charset="-122"/>
              </a:rPr>
              <a:t>并加入到 </a:t>
            </a:r>
            <a:r>
              <a:rPr lang="en-US" altLang="zh-CN" smtClean="0">
                <a:ea typeface="宋体" panose="02010600030101010101" pitchFamily="2" charset="-122"/>
              </a:rPr>
              <a:t>nodes</a:t>
            </a:r>
            <a:r>
              <a:rPr lang="zh-CN" altLang="en-US" smtClean="0">
                <a:ea typeface="宋体" panose="02010600030101010101" pitchFamily="2" charset="-122"/>
              </a:rPr>
              <a:t>集合</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for(Map.Entry&lt;Byte, Integer&gt; entry:counts.entrySet())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nodes.add(new Node(entry.getKey(), entry.getValue()));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nodes;</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创建赫夫曼树</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 </a:t>
            </a:r>
            <a:r>
              <a:rPr lang="en-US" altLang="zh-CN" smtClean="0">
                <a:ea typeface="宋体" panose="02010600030101010101" pitchFamily="2" charset="-122"/>
              </a:rPr>
              <a:t>@param nodes </a:t>
            </a:r>
            <a:r>
              <a:rPr lang="zh-CN" altLang="en-US" smtClean="0">
                <a:ea typeface="宋体" panose="02010600030101010101" pitchFamily="2" charset="-122"/>
              </a:rPr>
              <a:t>传入的是一个</a:t>
            </a:r>
            <a:r>
              <a:rPr lang="en-US" altLang="zh-CN" smtClean="0">
                <a:ea typeface="宋体" panose="02010600030101010101" pitchFamily="2" charset="-122"/>
              </a:rPr>
              <a:t>node</a:t>
            </a:r>
            <a:r>
              <a:rPr lang="zh-CN" altLang="en-US" smtClean="0">
                <a:ea typeface="宋体" panose="02010600030101010101" pitchFamily="2" charset="-122"/>
              </a:rPr>
              <a:t>集合</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 </a:t>
            </a:r>
            <a:r>
              <a:rPr lang="en-US" altLang="zh-CN" smtClean="0">
                <a:ea typeface="宋体" panose="02010600030101010101" pitchFamily="2" charset="-122"/>
              </a:rPr>
              <a:t>@return </a:t>
            </a:r>
            <a:r>
              <a:rPr lang="zh-CN" altLang="en-US" smtClean="0">
                <a:ea typeface="宋体" panose="02010600030101010101" pitchFamily="2" charset="-122"/>
              </a:rPr>
              <a:t>返回赫夫曼树的根节点</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private static Node createHuffmanTree(List&lt;Node&gt; nodes)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循环处理，</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while (nodes.size() &gt; 1) { // </a:t>
            </a:r>
            <a:r>
              <a:rPr lang="zh-CN" altLang="en-US" smtClean="0">
                <a:ea typeface="宋体" panose="02010600030101010101" pitchFamily="2" charset="-122"/>
              </a:rPr>
              <a:t>保证可以</a:t>
            </a:r>
            <a:r>
              <a:rPr lang="en-US" altLang="zh-CN" smtClean="0">
                <a:ea typeface="宋体" panose="02010600030101010101" pitchFamily="2" charset="-122"/>
              </a:rPr>
              <a:t>get(0) </a:t>
            </a:r>
            <a:r>
              <a:rPr lang="zh-CN" altLang="en-US" smtClean="0">
                <a:ea typeface="宋体" panose="02010600030101010101" pitchFamily="2" charset="-122"/>
              </a:rPr>
              <a:t>和 </a:t>
            </a:r>
            <a:r>
              <a:rPr lang="en-US" altLang="zh-CN" smtClean="0">
                <a:ea typeface="宋体" panose="02010600030101010101" pitchFamily="2" charset="-122"/>
              </a:rPr>
              <a:t>get(1)</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排序</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 </a:t>
            </a:r>
            <a:r>
              <a:rPr lang="zh-CN" altLang="en-US" smtClean="0">
                <a:ea typeface="宋体" panose="02010600030101010101" pitchFamily="2" charset="-122"/>
              </a:rPr>
              <a:t>说明</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 1. </a:t>
            </a:r>
            <a:r>
              <a:rPr lang="zh-CN" altLang="en-US" smtClean="0">
                <a:ea typeface="宋体" panose="02010600030101010101" pitchFamily="2" charset="-122"/>
              </a:rPr>
              <a:t>需要</a:t>
            </a:r>
            <a:r>
              <a:rPr lang="en-US" altLang="zh-CN" smtClean="0">
                <a:ea typeface="宋体" panose="02010600030101010101" pitchFamily="2" charset="-122"/>
              </a:rPr>
              <a:t>nodes </a:t>
            </a:r>
            <a:r>
              <a:rPr lang="zh-CN" altLang="en-US" smtClean="0">
                <a:ea typeface="宋体" panose="02010600030101010101" pitchFamily="2" charset="-122"/>
              </a:rPr>
              <a:t>集合存放的对象实现 </a:t>
            </a:r>
            <a:r>
              <a:rPr lang="en-US" altLang="zh-CN" smtClean="0">
                <a:ea typeface="宋体" panose="02010600030101010101" pitchFamily="2" charset="-122"/>
              </a:rPr>
              <a:t>Comparable</a:t>
            </a:r>
            <a:r>
              <a:rPr lang="zh-CN" altLang="en-US" smtClean="0">
                <a:ea typeface="宋体" panose="02010600030101010101" pitchFamily="2" charset="-122"/>
              </a:rPr>
              <a:t>接口</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Collections.sort(nodes);</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取出来权值最小的两个二叉树</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Node left = nodes.get(0);</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取出最权值次小的二叉树</a:t>
            </a:r>
            <a:r>
              <a:rPr lang="en-US" altLang="zh-CN" smtClean="0">
                <a:ea typeface="宋体" panose="02010600030101010101" pitchFamily="2" charset="-122"/>
              </a:rPr>
              <a:t>, </a:t>
            </a:r>
            <a:r>
              <a:rPr lang="zh-CN" altLang="en-US" smtClean="0">
                <a:ea typeface="宋体" panose="02010600030101010101" pitchFamily="2" charset="-122"/>
              </a:rPr>
              <a:t>作为新的二叉树的右子树</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Node right = nodes.get(1);</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创建一颗新的二叉树 ， 新的节点 </a:t>
            </a:r>
            <a:r>
              <a:rPr lang="en-US" altLang="zh-CN" smtClean="0">
                <a:ea typeface="宋体" panose="02010600030101010101" pitchFamily="2" charset="-122"/>
              </a:rPr>
              <a:t>data </a:t>
            </a:r>
            <a:r>
              <a:rPr lang="zh-CN" altLang="en-US" smtClean="0">
                <a:ea typeface="宋体" panose="02010600030101010101" pitchFamily="2" charset="-122"/>
              </a:rPr>
              <a:t>没有，权值为两颗子树权值和</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Node parent = new Node(null, left.weight + right.weight);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把之前取出来的两颗二叉树设置为新创建的二叉树的子树</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parent.left = left;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parent.right = right;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把取出来的两个二叉树移除</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nodes.remove(left);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nodes.remove(right);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放入原来的二叉树集合中</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nodes.add(parent);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返回的节点就是赫夫曼树的根节点</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nodes.get(0);</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a:t>
            </a:r>
            <a:r>
              <a:rPr lang="zh-CN" altLang="en-US" smtClean="0">
                <a:ea typeface="宋体" panose="02010600030101010101" pitchFamily="2" charset="-122"/>
              </a:rPr>
              <a:t>实现 </a:t>
            </a:r>
            <a:r>
              <a:rPr lang="en-US" altLang="zh-CN" smtClean="0">
                <a:ea typeface="宋体" panose="02010600030101010101" pitchFamily="2" charset="-122"/>
              </a:rPr>
              <a:t>Comparable&lt;Node&gt; </a:t>
            </a:r>
            <a:r>
              <a:rPr lang="zh-CN" altLang="en-US" smtClean="0">
                <a:ea typeface="宋体" panose="02010600030101010101" pitchFamily="2" charset="-122"/>
              </a:rPr>
              <a:t>接口是让</a:t>
            </a:r>
            <a:r>
              <a:rPr lang="en-US" altLang="zh-CN" smtClean="0">
                <a:ea typeface="宋体" panose="02010600030101010101" pitchFamily="2" charset="-122"/>
              </a:rPr>
              <a:t>Node </a:t>
            </a:r>
            <a:r>
              <a:rPr lang="zh-CN" altLang="en-US" smtClean="0">
                <a:ea typeface="宋体" panose="02010600030101010101" pitchFamily="2" charset="-122"/>
              </a:rPr>
              <a:t>对象可以进行排序</a:t>
            </a:r>
            <a:endParaRPr lang="zh-CN" altLang="en-US" smtClean="0">
              <a:ea typeface="宋体" panose="02010600030101010101" pitchFamily="2" charset="-122"/>
            </a:endParaRPr>
          </a:p>
          <a:p>
            <a:pPr marL="0" indent="0" eaLnBrk="1" hangingPunct="1">
              <a:buNone/>
            </a:pPr>
            <a:r>
              <a:rPr lang="en-US" altLang="zh-CN" smtClean="0">
                <a:ea typeface="宋体" panose="02010600030101010101" pitchFamily="2" charset="-122"/>
              </a:rPr>
              <a:t>class Node implements Comparable&lt;Node&gt;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Byte data;  // </a:t>
            </a:r>
            <a:r>
              <a:rPr lang="zh-CN" altLang="en-US" smtClean="0">
                <a:ea typeface="宋体" panose="02010600030101010101" pitchFamily="2" charset="-122"/>
              </a:rPr>
              <a:t>数据本身 </a:t>
            </a:r>
            <a:r>
              <a:rPr lang="en-US" altLang="zh-CN" smtClean="0">
                <a:ea typeface="宋体" panose="02010600030101010101" pitchFamily="2" charset="-122"/>
              </a:rPr>
              <a:t>, char </a:t>
            </a:r>
            <a:r>
              <a:rPr lang="zh-CN" altLang="en-US" smtClean="0">
                <a:ea typeface="宋体" panose="02010600030101010101" pitchFamily="2" charset="-122"/>
              </a:rPr>
              <a:t>本质就是 </a:t>
            </a:r>
            <a:r>
              <a:rPr lang="en-US" altLang="zh-CN" smtClean="0">
                <a:ea typeface="宋体" panose="02010600030101010101" pitchFamily="2" charset="-122"/>
              </a:rPr>
              <a:t>Byte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int weight; // </a:t>
            </a:r>
            <a:r>
              <a:rPr lang="zh-CN" altLang="en-US" smtClean="0">
                <a:ea typeface="宋体" panose="02010600030101010101" pitchFamily="2" charset="-122"/>
              </a:rPr>
              <a:t>可以理解成权值</a:t>
            </a:r>
            <a:r>
              <a:rPr lang="en-US" altLang="zh-CN" smtClean="0">
                <a:ea typeface="宋体" panose="02010600030101010101" pitchFamily="2" charset="-122"/>
              </a:rPr>
              <a:t>, </a:t>
            </a:r>
            <a:r>
              <a:rPr lang="zh-CN" altLang="en-US" smtClean="0">
                <a:ea typeface="宋体" panose="02010600030101010101" pitchFamily="2" charset="-122"/>
              </a:rPr>
              <a:t>即字符出现的次数</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Node left;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Node right;</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public Node(Byte data, int weight)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this.data = data;</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this.weight = weight;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@Override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public int compareTo(Node node)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这样写是从小到大排序</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return this.weight - node.weight;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@Override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public String toString()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"Node [data=" + data + ", weight=" + weight +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前序遍历</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public void preOrder()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System.out.println(this);// </a:t>
            </a:r>
            <a:r>
              <a:rPr lang="zh-CN" altLang="en-US" smtClean="0">
                <a:ea typeface="宋体" panose="02010600030101010101" pitchFamily="2" charset="-122"/>
              </a:rPr>
              <a:t>先输出父节点</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if (this.left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this.left.preOrder();</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 (this.right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this.right.preOrder();</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eaLnBrk="1" hangingPunct="1">
              <a:buNone/>
            </a:pPr>
            <a:r>
              <a:rPr lang="en-US" altLang="zh-CN" smtClean="0">
                <a:ea typeface="宋体" panose="02010600030101010101" pitchFamily="2" charset="-122"/>
              </a:rPr>
              <a:t>//</a:t>
            </a:r>
            <a:r>
              <a:rPr lang="zh-CN" altLang="en-US" smtClean="0">
                <a:ea typeface="宋体" panose="02010600030101010101" pitchFamily="2" charset="-122"/>
              </a:rPr>
              <a:t>代码如下</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package com.atguigu.huffmancode;</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import java.util.ArrayList;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import java.util.Arrays;</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import java.util.Collections;</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import java.util.HashMap;</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import java.util.List;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import java.util.Map;</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import java.util.Set;</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public class HuffmanCode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public static void main(String[] args)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String content="i like like like java do you like a java";</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转成</a:t>
            </a:r>
            <a:r>
              <a:rPr lang="en-US" altLang="zh-CN" smtClean="0">
                <a:ea typeface="宋体" panose="02010600030101010101" pitchFamily="2" charset="-122"/>
              </a:rPr>
              <a:t>byte</a:t>
            </a:r>
            <a:r>
              <a:rPr lang="zh-CN" altLang="en-US" smtClean="0">
                <a:ea typeface="宋体" panose="02010600030101010101" pitchFamily="2" charset="-122"/>
              </a:rPr>
              <a:t>数组</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byte[] bytes = content.getBytes();</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进行赫夫曼编码压缩</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byte[] huffmanBytes = huffmanZip(bytes);</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将 </a:t>
            </a:r>
            <a:r>
              <a:rPr lang="en-US" altLang="zh-CN" smtClean="0">
                <a:ea typeface="宋体" panose="02010600030101010101" pitchFamily="2" charset="-122"/>
              </a:rPr>
              <a:t>content </a:t>
            </a:r>
            <a:r>
              <a:rPr lang="zh-CN" altLang="en-US" smtClean="0">
                <a:ea typeface="宋体" panose="02010600030101010101" pitchFamily="2" charset="-122"/>
              </a:rPr>
              <a:t>进程赫夫曼编码，返回的就是 按 赫夫曼编码后的 </a:t>
            </a:r>
            <a:r>
              <a:rPr lang="en-US" altLang="zh-CN" smtClean="0">
                <a:ea typeface="宋体" panose="02010600030101010101" pitchFamily="2" charset="-122"/>
              </a:rPr>
              <a:t>byte</a:t>
            </a:r>
            <a:r>
              <a:rPr lang="zh-CN" altLang="en-US" smtClean="0">
                <a:ea typeface="宋体" panose="02010600030101010101" pitchFamily="2" charset="-122"/>
              </a:rPr>
              <a:t>数组</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 比如</a:t>
            </a:r>
            <a:r>
              <a:rPr lang="en-US" altLang="zh-CN" smtClean="0">
                <a:ea typeface="宋体" panose="02010600030101010101" pitchFamily="2" charset="-122"/>
              </a:rPr>
              <a:t>: "i like like like java do you like a java" =&gt;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101010011011110111101001101111011110100..  </a:t>
            </a:r>
            <a:r>
              <a:rPr lang="zh-CN" altLang="en-US" smtClean="0">
                <a:ea typeface="宋体" panose="02010600030101010101" pitchFamily="2" charset="-122"/>
              </a:rPr>
              <a:t>但是 是按照 </a:t>
            </a:r>
            <a:r>
              <a:rPr lang="en-US" altLang="zh-CN" smtClean="0">
                <a:ea typeface="宋体" panose="02010600030101010101" pitchFamily="2" charset="-122"/>
              </a:rPr>
              <a:t>byte</a:t>
            </a:r>
            <a:r>
              <a:rPr lang="zh-CN" altLang="en-US" smtClean="0">
                <a:ea typeface="宋体" panose="02010600030101010101" pitchFamily="2" charset="-122"/>
              </a:rPr>
              <a:t>数组来存放的</a:t>
            </a:r>
            <a:r>
              <a:rPr lang="en-US" altLang="zh-CN" smtClean="0">
                <a:ea typeface="宋体" panose="02010600030101010101" pitchFamily="2" charset="-122"/>
              </a:rPr>
              <a:t>,</a:t>
            </a:r>
            <a:r>
              <a:rPr lang="zh-CN" altLang="en-US" smtClean="0">
                <a:ea typeface="宋体" panose="02010600030101010101" pitchFamily="2" charset="-122"/>
              </a:rPr>
              <a:t>每</a:t>
            </a:r>
            <a:r>
              <a:rPr lang="en-US" altLang="zh-CN" smtClean="0">
                <a:ea typeface="宋体" panose="02010600030101010101" pitchFamily="2" charset="-122"/>
              </a:rPr>
              <a:t>8</a:t>
            </a:r>
            <a:r>
              <a:rPr lang="zh-CN" altLang="en-US" smtClean="0">
                <a:ea typeface="宋体" panose="02010600030101010101" pitchFamily="2" charset="-122"/>
              </a:rPr>
              <a:t>位 放入到一个 </a:t>
            </a:r>
            <a:r>
              <a:rPr lang="en-US" altLang="zh-CN" smtClean="0">
                <a:ea typeface="宋体" panose="02010600030101010101" pitchFamily="2" charset="-122"/>
              </a:rPr>
              <a:t>byte</a:t>
            </a:r>
            <a:r>
              <a:rPr lang="zh-CN" altLang="en-US" smtClean="0">
                <a:ea typeface="宋体" panose="02010600030101010101" pitchFamily="2" charset="-122"/>
              </a:rPr>
              <a:t>中</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比如：</a:t>
            </a:r>
            <a:r>
              <a:rPr lang="en-US" altLang="zh-CN" smtClean="0">
                <a:ea typeface="宋体" panose="02010600030101010101" pitchFamily="2" charset="-122"/>
              </a:rPr>
              <a:t>huffmanBytes[0] = -41(10101001)  huffmanBytes[1] = -61(10111101)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@param bytes</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@return</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private static byte[] huffmanZip(byte[] bytes)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先统计每一个</a:t>
            </a:r>
            <a:r>
              <a:rPr lang="en-US" altLang="zh-CN" smtClean="0">
                <a:ea typeface="宋体" panose="02010600030101010101" pitchFamily="2" charset="-122"/>
              </a:rPr>
              <a:t>byte</a:t>
            </a:r>
            <a:r>
              <a:rPr lang="zh-CN" altLang="en-US" smtClean="0">
                <a:ea typeface="宋体" panose="02010600030101010101" pitchFamily="2" charset="-122"/>
              </a:rPr>
              <a:t>出现的次数，并放入一个集合中</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List&lt;Node&gt; nodes = getNodes(bytes);</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创建一颗赫夫曼树</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Node root = createHuffmanTree(nodes);</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测试一下 赫夫曼树 是否创建成功</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输出</a:t>
            </a:r>
            <a:r>
              <a:rPr lang="en-US" altLang="zh-CN" smtClean="0">
                <a:ea typeface="宋体" panose="02010600030101010101" pitchFamily="2" charset="-122"/>
              </a:rPr>
              <a:t>root </a:t>
            </a:r>
            <a:r>
              <a:rPr lang="zh-CN" altLang="en-US" smtClean="0">
                <a:ea typeface="宋体" panose="02010600030101010101" pitchFamily="2" charset="-122"/>
              </a:rPr>
              <a:t>的 值</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//System.out.println(root + " " + root.left + " " + root.right);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创建一个赫夫曼编码表</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Map&lt;Byte, String&gt; huffmanCodes = getCodes(root);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测试一把</a:t>
            </a:r>
            <a:r>
              <a:rPr lang="en-US" altLang="zh-CN" smtClean="0">
                <a:ea typeface="宋体" panose="02010600030101010101" pitchFamily="2" charset="-122"/>
              </a:rPr>
              <a:t>, </a:t>
            </a:r>
            <a:r>
              <a:rPr lang="zh-CN" altLang="en-US" smtClean="0">
                <a:ea typeface="宋体" panose="02010600030101010101" pitchFamily="2" charset="-122"/>
              </a:rPr>
              <a:t>看看 	赫夫曼编码表 是否正确</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//32=01, 97=100, 100=11000, 117=11001, 101=1110, 118=11011, 105=101, 121=11010, 106=0010, 107=1111, 108=000, 111=0011</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//System.out.println(huffmanCodes);</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遍历一把</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Set&lt;Byte&gt; keySet = huffmanCodes.keySet();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for(Byte key: keySet)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System.out.print((char)key.intValue() + "=" + huffmanCodes.get(key) + "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对 </a:t>
            </a:r>
            <a:r>
              <a:rPr lang="en-US" altLang="zh-CN" smtClean="0">
                <a:ea typeface="宋体" panose="02010600030101010101" pitchFamily="2" charset="-122"/>
              </a:rPr>
              <a:t>bytes </a:t>
            </a:r>
            <a:r>
              <a:rPr lang="zh-CN" altLang="en-US" smtClean="0">
                <a:ea typeface="宋体" panose="02010600030101010101" pitchFamily="2" charset="-122"/>
              </a:rPr>
              <a:t>进行哈夫曼编码，返回的是 一个</a:t>
            </a:r>
            <a:r>
              <a:rPr lang="en-US" altLang="zh-CN" smtClean="0">
                <a:ea typeface="宋体" panose="02010600030101010101" pitchFamily="2" charset="-122"/>
              </a:rPr>
              <a:t>byte</a:t>
            </a:r>
            <a:r>
              <a:rPr lang="zh-CN" altLang="en-US" smtClean="0">
                <a:ea typeface="宋体" panose="02010600030101010101" pitchFamily="2" charset="-122"/>
              </a:rPr>
              <a:t>数组</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//"i like like like java do you like a java"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对应的 是 </a:t>
            </a:r>
            <a:r>
              <a:rPr lang="en-US" altLang="zh-CN" smtClean="0">
                <a:ea typeface="宋体" panose="02010600030101010101" pitchFamily="2" charset="-122"/>
              </a:rPr>
              <a:t>"1010100010111111110.."</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//huffmanBytes[0] = 10101000 = -88</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//huffmanBytes[1] = 10111111 = -65</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byte[] huffmanBytes = zip(bytes,huffmanCodes);</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测试一个 </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System.out.println("\n" + Arrays.toString(huffmanBytes));</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huffmanBytes;</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某个叶子节点存储路径</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static StringBuilder stringBuilder = new StringBuilder();</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存储赫夫曼编码</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static Map&lt;Byte, String&gt; huffmanCodes = new HashMap&lt;&gt;();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传入赫夫曼树的根节点，返回对应的赫夫曼编码 </a:t>
            </a:r>
            <a:r>
              <a:rPr lang="en-US" altLang="zh-CN" smtClean="0">
                <a:ea typeface="宋体" panose="02010600030101010101" pitchFamily="2" charset="-122"/>
              </a:rPr>
              <a:t>Map&lt;Byte, String&gt;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即形式如</a:t>
            </a:r>
            <a:r>
              <a:rPr lang="en-US" altLang="zh-CN" smtClean="0">
                <a:ea typeface="宋体" panose="02010600030101010101" pitchFamily="2" charset="-122"/>
              </a:rPr>
              <a:t>(</a:t>
            </a:r>
            <a:r>
              <a:rPr lang="zh-CN" altLang="en-US" smtClean="0">
                <a:ea typeface="宋体" panose="02010600030101010101" pitchFamily="2" charset="-122"/>
              </a:rPr>
              <a:t>和生成的赫夫曼树有关系</a:t>
            </a:r>
            <a:r>
              <a:rPr lang="en-US" altLang="zh-CN" smtClean="0">
                <a:ea typeface="宋体" panose="02010600030101010101" pitchFamily="2" charset="-122"/>
              </a:rPr>
              <a:t>)</a:t>
            </a:r>
            <a:r>
              <a:rPr lang="zh-CN" altLang="en-US" smtClean="0">
                <a:ea typeface="宋体" panose="02010600030101010101" pitchFamily="2" charset="-122"/>
              </a:rPr>
              <a:t>： 	</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 			</a:t>
            </a:r>
            <a:r>
              <a:rPr lang="en-US" altLang="zh-CN" smtClean="0">
                <a:ea typeface="宋体" panose="02010600030101010101" pitchFamily="2" charset="-122"/>
              </a:rPr>
              <a:t>o: 1000   	u: 10010  	d: 100110  		y: 100111  		i: 101</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 110     k: 1110    	e: 1111       	j: 0000       	v: 0001</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l: 001 		 : 01</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@param tree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@return</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private static Map&lt;Byte, String&gt; getCodes(Node root)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if(root==null)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null;</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处理</a:t>
            </a:r>
            <a:r>
              <a:rPr lang="en-US" altLang="zh-CN" smtClean="0">
                <a:ea typeface="宋体" panose="02010600030101010101" pitchFamily="2" charset="-122"/>
              </a:rPr>
              <a:t>root</a:t>
            </a:r>
            <a:r>
              <a:rPr lang="zh-CN" altLang="en-US" smtClean="0">
                <a:ea typeface="宋体" panose="02010600030101010101" pitchFamily="2" charset="-122"/>
              </a:rPr>
              <a:t>的左子树</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getCodes(root.left,"0",stringBuilder);</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处理</a:t>
            </a:r>
            <a:r>
              <a:rPr lang="en-US" altLang="zh-CN" smtClean="0">
                <a:ea typeface="宋体" panose="02010600030101010101" pitchFamily="2" charset="-122"/>
              </a:rPr>
              <a:t>root</a:t>
            </a:r>
            <a:r>
              <a:rPr lang="zh-CN" altLang="en-US" smtClean="0">
                <a:ea typeface="宋体" panose="02010600030101010101" pitchFamily="2" charset="-122"/>
              </a:rPr>
              <a:t>的右子树</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getCodes(root.right,"1",stringBuilder);</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huffmanCodes;</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该方法会</a:t>
            </a:r>
            <a:r>
              <a:rPr lang="en-US" altLang="zh-CN" smtClean="0">
                <a:ea typeface="宋体" panose="02010600030101010101" pitchFamily="2" charset="-122"/>
              </a:rPr>
              <a:t>node </a:t>
            </a:r>
            <a:r>
              <a:rPr lang="zh-CN" altLang="en-US" smtClean="0">
                <a:ea typeface="宋体" panose="02010600030101010101" pitchFamily="2" charset="-122"/>
              </a:rPr>
              <a:t>节点的所有叶子节点的赫夫曼编码</a:t>
            </a:r>
            <a:r>
              <a:rPr lang="en-US" altLang="zh-CN" smtClean="0">
                <a:ea typeface="宋体" panose="02010600030101010101" pitchFamily="2" charset="-122"/>
              </a:rPr>
              <a:t>,</a:t>
            </a:r>
            <a:r>
              <a:rPr lang="zh-CN" altLang="en-US" smtClean="0">
                <a:ea typeface="宋体" panose="02010600030101010101" pitchFamily="2" charset="-122"/>
              </a:rPr>
              <a:t>并存放在</a:t>
            </a:r>
            <a:r>
              <a:rPr lang="en-US" altLang="zh-CN" smtClean="0">
                <a:ea typeface="宋体" panose="02010600030101010101" pitchFamily="2" charset="-122"/>
              </a:rPr>
              <a:t>huffmanCodes</a:t>
            </a:r>
            <a:r>
              <a:rPr lang="zh-CN" altLang="en-US" smtClean="0">
                <a:ea typeface="宋体" panose="02010600030101010101" pitchFamily="2" charset="-122"/>
              </a:rPr>
              <a:t>集合中</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 其形式如：</a:t>
            </a:r>
            <a:r>
              <a:rPr lang="en-US" altLang="zh-CN" smtClean="0">
                <a:ea typeface="宋体" panose="02010600030101010101" pitchFamily="2" charset="-122"/>
              </a:rPr>
              <a:t>{32=01, 97=100, 100=11000, 117=11001, 101=1110, 118=11011, 105=101, 121=11010, 106=0010, 107=1111, 108=000, 111=0011}</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@param node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@param code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@param stringBuilder</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private static void getCodes(Node node, String code, StringBuilder stringBuilder)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StringBuilder stringBuilder2 = new StringBuilder(stringBuilder);</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stringBuilder2.append(code);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if(node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 (node.data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getCodes(node.left, "0", stringBuilder2);</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getCodes(node.right, "1", stringBuilder2);</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else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huffmanCodes.put(node.data, stringBuilder2.toString());</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@param bytes </a:t>
            </a:r>
            <a:r>
              <a:rPr lang="zh-CN" altLang="en-US" smtClean="0">
                <a:ea typeface="宋体" panose="02010600030101010101" pitchFamily="2" charset="-122"/>
              </a:rPr>
              <a:t>传入的</a:t>
            </a:r>
            <a:r>
              <a:rPr lang="en-US" altLang="zh-CN" smtClean="0">
                <a:ea typeface="宋体" panose="02010600030101010101" pitchFamily="2" charset="-122"/>
              </a:rPr>
              <a:t>"i like .." </a:t>
            </a:r>
            <a:r>
              <a:rPr lang="zh-CN" altLang="en-US" smtClean="0">
                <a:ea typeface="宋体" panose="02010600030101010101" pitchFamily="2" charset="-122"/>
              </a:rPr>
              <a:t>对应的字节数组，和 哈夫曼编码表</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 </a:t>
            </a:r>
            <a:r>
              <a:rPr lang="en-US" altLang="zh-CN" smtClean="0">
                <a:ea typeface="宋体" panose="02010600030101010101" pitchFamily="2" charset="-122"/>
              </a:rPr>
              <a:t>@param huffCodes </a:t>
            </a:r>
            <a:r>
              <a:rPr lang="zh-CN" altLang="en-US" smtClean="0">
                <a:ea typeface="宋体" panose="02010600030101010101" pitchFamily="2" charset="-122"/>
              </a:rPr>
              <a:t>返回哈夫曼编码后的</a:t>
            </a:r>
            <a:r>
              <a:rPr lang="en-US" altLang="zh-CN" smtClean="0">
                <a:ea typeface="宋体" panose="02010600030101010101" pitchFamily="2" charset="-122"/>
              </a:rPr>
              <a:t>byte[]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@return</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private static byte[] zip(byte[] bytes, Map&lt;Byte, String&gt; huffmanCodes)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StringBuilder stringBuilder = new StringBuilder();</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把需要压缩的</a:t>
            </a:r>
            <a:r>
              <a:rPr lang="en-US" altLang="zh-CN" smtClean="0">
                <a:ea typeface="宋体" panose="02010600030101010101" pitchFamily="2" charset="-122"/>
              </a:rPr>
              <a:t>byte</a:t>
            </a:r>
            <a:r>
              <a:rPr lang="zh-CN" altLang="en-US" smtClean="0">
                <a:ea typeface="宋体" panose="02010600030101010101" pitchFamily="2" charset="-122"/>
              </a:rPr>
              <a:t>数组处理成一个二进制的字符串</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//stringBuilder </a:t>
            </a:r>
            <a:r>
              <a:rPr lang="zh-CN" altLang="en-US" smtClean="0">
                <a:ea typeface="宋体" panose="02010600030101010101" pitchFamily="2" charset="-122"/>
              </a:rPr>
              <a:t>就是 形式如 </a:t>
            </a:r>
            <a:r>
              <a:rPr lang="en-US" altLang="zh-CN" smtClean="0">
                <a:ea typeface="宋体" panose="02010600030101010101" pitchFamily="2" charset="-122"/>
              </a:rPr>
              <a:t>"10101001101111011110..."</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for(byte b:bytes)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stringBuilder.append(huffmanCodes.get(b));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System.out.println("stringBuilder(</a:t>
            </a:r>
            <a:r>
              <a:rPr lang="zh-CN" altLang="en-US" smtClean="0">
                <a:ea typeface="宋体" panose="02010600030101010101" pitchFamily="2" charset="-122"/>
              </a:rPr>
              <a:t>就是哈夫曼编码后的串</a:t>
            </a:r>
            <a:r>
              <a:rPr lang="en-US" altLang="zh-CN" smtClean="0">
                <a:ea typeface="宋体" panose="02010600030101010101" pitchFamily="2" charset="-122"/>
              </a:rPr>
              <a:t>)=" + stringBuilder);</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定义就是需要多少个</a:t>
            </a:r>
            <a:r>
              <a:rPr lang="en-US" altLang="zh-CN" smtClean="0">
                <a:ea typeface="宋体" panose="02010600030101010101" pitchFamily="2" charset="-122"/>
              </a:rPr>
              <a:t>byte</a:t>
            </a:r>
            <a:r>
              <a:rPr lang="zh-CN" altLang="en-US" smtClean="0">
                <a:ea typeface="宋体" panose="02010600030101010101" pitchFamily="2" charset="-122"/>
              </a:rPr>
              <a:t>来存储，这样就可以定义</a:t>
            </a:r>
            <a:r>
              <a:rPr lang="en-US" altLang="zh-CN" smtClean="0">
                <a:ea typeface="宋体" panose="02010600030101010101" pitchFamily="2" charset="-122"/>
              </a:rPr>
              <a:t>byte[] </a:t>
            </a:r>
            <a:r>
              <a:rPr lang="zh-CN" altLang="en-US" smtClean="0">
                <a:ea typeface="宋体" panose="02010600030101010101" pitchFamily="2" charset="-122"/>
              </a:rPr>
              <a:t>的大小了</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a:t>
            </a:r>
            <a:r>
              <a:rPr lang="zh-CN" altLang="en-US" smtClean="0">
                <a:ea typeface="宋体" panose="02010600030101010101" pitchFamily="2" charset="-122"/>
              </a:rPr>
              <a:t>也可以一句话 </a:t>
            </a:r>
            <a:r>
              <a:rPr lang="en-US" altLang="zh-CN" smtClean="0">
                <a:ea typeface="宋体" panose="02010600030101010101" pitchFamily="2" charset="-122"/>
              </a:rPr>
              <a:t>len = (stringBuilder.length()+7) / 8</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int len;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 (stringBuilder.length() % 8 == 0)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len = stringBuilder.length() / 8;</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else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len = stringBuilder.length() / 8 + 1;</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用于存储压缩后的</a:t>
            </a:r>
            <a:r>
              <a:rPr lang="en-US" altLang="zh-CN" smtClean="0">
                <a:ea typeface="宋体" panose="02010600030101010101" pitchFamily="2" charset="-122"/>
              </a:rPr>
              <a:t>byte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byte[] by = new byte[len];</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记录新</a:t>
            </a:r>
            <a:r>
              <a:rPr lang="en-US" altLang="zh-CN" smtClean="0">
                <a:ea typeface="宋体" panose="02010600030101010101" pitchFamily="2" charset="-122"/>
              </a:rPr>
              <a:t>byte</a:t>
            </a:r>
            <a:r>
              <a:rPr lang="zh-CN" altLang="en-US" smtClean="0">
                <a:ea typeface="宋体" panose="02010600030101010101" pitchFamily="2" charset="-122"/>
              </a:rPr>
              <a:t>的位置</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int index = 0;</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for(int i=0;i&lt;stringBuilder.length();i+=8)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String strByte;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if(i+8&gt;stringBuilder.length())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strByte = stringBuilder.substring(i);</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}else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strByte = stringBuilder.substring(i, i+8);</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byte byt = (byte)Integer.parseInt(strByte, 2);</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by[index]=byt;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index++;</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by;</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@param bytes byte</a:t>
            </a:r>
            <a:r>
              <a:rPr lang="zh-CN" altLang="en-US" smtClean="0">
                <a:ea typeface="宋体" panose="02010600030101010101" pitchFamily="2" charset="-122"/>
              </a:rPr>
              <a:t>数组，就是内容字符串对应的</a:t>
            </a:r>
            <a:r>
              <a:rPr lang="en-US" altLang="zh-CN" smtClean="0">
                <a:ea typeface="宋体" panose="02010600030101010101" pitchFamily="2" charset="-122"/>
              </a:rPr>
              <a:t>byte</a:t>
            </a:r>
            <a:r>
              <a:rPr lang="zh-CN" altLang="en-US" smtClean="0">
                <a:ea typeface="宋体" panose="02010600030101010101" pitchFamily="2" charset="-122"/>
              </a:rPr>
              <a:t>数组</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 </a:t>
            </a:r>
            <a:r>
              <a:rPr lang="en-US" altLang="zh-CN" smtClean="0">
                <a:ea typeface="宋体" panose="02010600030101010101" pitchFamily="2" charset="-122"/>
              </a:rPr>
              <a:t>@return List&lt;Node&gt; </a:t>
            </a:r>
            <a:r>
              <a:rPr lang="zh-CN" altLang="en-US" smtClean="0">
                <a:ea typeface="宋体" panose="02010600030101010101" pitchFamily="2" charset="-122"/>
              </a:rPr>
              <a:t>形式如 </a:t>
            </a:r>
            <a:r>
              <a:rPr lang="en-US" altLang="zh-CN" smtClean="0">
                <a:ea typeface="宋体" panose="02010600030101010101" pitchFamily="2" charset="-122"/>
              </a:rPr>
              <a:t>{Node{'i', 3}, Node{'a', 5}...}</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private static List&lt;Node&gt; getNodes(byte[] bytes)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List&lt;Node&gt; nodes = new ArrayList&lt;&gt;();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存储每一个</a:t>
            </a:r>
            <a:r>
              <a:rPr lang="en-US" altLang="zh-CN" smtClean="0">
                <a:ea typeface="宋体" panose="02010600030101010101" pitchFamily="2" charset="-122"/>
              </a:rPr>
              <a:t>byte</a:t>
            </a:r>
            <a:r>
              <a:rPr lang="zh-CN" altLang="en-US" smtClean="0">
                <a:ea typeface="宋体" panose="02010600030101010101" pitchFamily="2" charset="-122"/>
              </a:rPr>
              <a:t>出现了多少次。</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Map&lt;Byte, Integer&gt; counts = new HashMap&lt;&gt;();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统计每一个</a:t>
            </a:r>
            <a:r>
              <a:rPr lang="en-US" altLang="zh-CN" smtClean="0">
                <a:ea typeface="宋体" panose="02010600030101010101" pitchFamily="2" charset="-122"/>
              </a:rPr>
              <a:t>byte</a:t>
            </a:r>
            <a:r>
              <a:rPr lang="zh-CN" altLang="en-US" smtClean="0">
                <a:ea typeface="宋体" panose="02010600030101010101" pitchFamily="2" charset="-122"/>
              </a:rPr>
              <a:t>出现的次数</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for(byte b:bytes)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Integer count = counts.get(b);</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if(count==null)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counts.put(b, 1);</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}else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counts.put(b, count+1);</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把每一个键值对转为一个</a:t>
            </a:r>
            <a:r>
              <a:rPr lang="en-US" altLang="zh-CN" smtClean="0">
                <a:ea typeface="宋体" panose="02010600030101010101" pitchFamily="2" charset="-122"/>
              </a:rPr>
              <a:t>node</a:t>
            </a:r>
            <a:r>
              <a:rPr lang="zh-CN" altLang="en-US" smtClean="0">
                <a:ea typeface="宋体" panose="02010600030101010101" pitchFamily="2" charset="-122"/>
              </a:rPr>
              <a:t>对象</a:t>
            </a:r>
            <a:r>
              <a:rPr lang="en-US" altLang="zh-CN" smtClean="0">
                <a:ea typeface="宋体" panose="02010600030101010101" pitchFamily="2" charset="-122"/>
              </a:rPr>
              <a:t>,</a:t>
            </a:r>
            <a:r>
              <a:rPr lang="zh-CN" altLang="en-US" smtClean="0">
                <a:ea typeface="宋体" panose="02010600030101010101" pitchFamily="2" charset="-122"/>
              </a:rPr>
              <a:t>并加入到 </a:t>
            </a:r>
            <a:r>
              <a:rPr lang="en-US" altLang="zh-CN" smtClean="0">
                <a:ea typeface="宋体" panose="02010600030101010101" pitchFamily="2" charset="-122"/>
              </a:rPr>
              <a:t>nodes</a:t>
            </a:r>
            <a:r>
              <a:rPr lang="zh-CN" altLang="en-US" smtClean="0">
                <a:ea typeface="宋体" panose="02010600030101010101" pitchFamily="2" charset="-122"/>
              </a:rPr>
              <a:t>集合</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for(Map.Entry&lt;Byte, Integer&gt; entry:counts.entrySet())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nodes.add(new Node(entry.getKey(), entry.getValue()));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nodes;</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创建赫夫曼树</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 </a:t>
            </a:r>
            <a:r>
              <a:rPr lang="en-US" altLang="zh-CN" smtClean="0">
                <a:ea typeface="宋体" panose="02010600030101010101" pitchFamily="2" charset="-122"/>
              </a:rPr>
              <a:t>@param nodes </a:t>
            </a:r>
            <a:r>
              <a:rPr lang="zh-CN" altLang="en-US" smtClean="0">
                <a:ea typeface="宋体" panose="02010600030101010101" pitchFamily="2" charset="-122"/>
              </a:rPr>
              <a:t>传入的是一个</a:t>
            </a:r>
            <a:r>
              <a:rPr lang="en-US" altLang="zh-CN" smtClean="0">
                <a:ea typeface="宋体" panose="02010600030101010101" pitchFamily="2" charset="-122"/>
              </a:rPr>
              <a:t>node</a:t>
            </a:r>
            <a:r>
              <a:rPr lang="zh-CN" altLang="en-US" smtClean="0">
                <a:ea typeface="宋体" panose="02010600030101010101" pitchFamily="2" charset="-122"/>
              </a:rPr>
              <a:t>集合</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 </a:t>
            </a:r>
            <a:r>
              <a:rPr lang="en-US" altLang="zh-CN" smtClean="0">
                <a:ea typeface="宋体" panose="02010600030101010101" pitchFamily="2" charset="-122"/>
              </a:rPr>
              <a:t>@return </a:t>
            </a:r>
            <a:r>
              <a:rPr lang="zh-CN" altLang="en-US" smtClean="0">
                <a:ea typeface="宋体" panose="02010600030101010101" pitchFamily="2" charset="-122"/>
              </a:rPr>
              <a:t>返回赫夫曼树的根节点</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private static Node createHuffmanTree(List&lt;Node&gt; nodes)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循环处理，</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while (nodes.size() &gt; 1) { // </a:t>
            </a:r>
            <a:r>
              <a:rPr lang="zh-CN" altLang="en-US" smtClean="0">
                <a:ea typeface="宋体" panose="02010600030101010101" pitchFamily="2" charset="-122"/>
              </a:rPr>
              <a:t>保证可以</a:t>
            </a:r>
            <a:r>
              <a:rPr lang="en-US" altLang="zh-CN" smtClean="0">
                <a:ea typeface="宋体" panose="02010600030101010101" pitchFamily="2" charset="-122"/>
              </a:rPr>
              <a:t>get(0) </a:t>
            </a:r>
            <a:r>
              <a:rPr lang="zh-CN" altLang="en-US" smtClean="0">
                <a:ea typeface="宋体" panose="02010600030101010101" pitchFamily="2" charset="-122"/>
              </a:rPr>
              <a:t>和 </a:t>
            </a:r>
            <a:r>
              <a:rPr lang="en-US" altLang="zh-CN" smtClean="0">
                <a:ea typeface="宋体" panose="02010600030101010101" pitchFamily="2" charset="-122"/>
              </a:rPr>
              <a:t>get(1)</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排序</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 </a:t>
            </a:r>
            <a:r>
              <a:rPr lang="zh-CN" altLang="en-US" smtClean="0">
                <a:ea typeface="宋体" panose="02010600030101010101" pitchFamily="2" charset="-122"/>
              </a:rPr>
              <a:t>说明</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 1. </a:t>
            </a:r>
            <a:r>
              <a:rPr lang="zh-CN" altLang="en-US" smtClean="0">
                <a:ea typeface="宋体" panose="02010600030101010101" pitchFamily="2" charset="-122"/>
              </a:rPr>
              <a:t>需要</a:t>
            </a:r>
            <a:r>
              <a:rPr lang="en-US" altLang="zh-CN" smtClean="0">
                <a:ea typeface="宋体" panose="02010600030101010101" pitchFamily="2" charset="-122"/>
              </a:rPr>
              <a:t>nodes </a:t>
            </a:r>
            <a:r>
              <a:rPr lang="zh-CN" altLang="en-US" smtClean="0">
                <a:ea typeface="宋体" panose="02010600030101010101" pitchFamily="2" charset="-122"/>
              </a:rPr>
              <a:t>集合存放的对象实现 </a:t>
            </a:r>
            <a:r>
              <a:rPr lang="en-US" altLang="zh-CN" smtClean="0">
                <a:ea typeface="宋体" panose="02010600030101010101" pitchFamily="2" charset="-122"/>
              </a:rPr>
              <a:t>Comparable</a:t>
            </a:r>
            <a:r>
              <a:rPr lang="zh-CN" altLang="en-US" smtClean="0">
                <a:ea typeface="宋体" panose="02010600030101010101" pitchFamily="2" charset="-122"/>
              </a:rPr>
              <a:t>接口</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Collections.sort(nodes);</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取出来权值最小的两个二叉树</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Node left = nodes.get(0);</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取出最权值次小的二叉树</a:t>
            </a:r>
            <a:r>
              <a:rPr lang="en-US" altLang="zh-CN" smtClean="0">
                <a:ea typeface="宋体" panose="02010600030101010101" pitchFamily="2" charset="-122"/>
              </a:rPr>
              <a:t>, </a:t>
            </a:r>
            <a:r>
              <a:rPr lang="zh-CN" altLang="en-US" smtClean="0">
                <a:ea typeface="宋体" panose="02010600030101010101" pitchFamily="2" charset="-122"/>
              </a:rPr>
              <a:t>作为新的二叉树的右子树</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Node right = nodes.get(1);</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创建一颗新的二叉树 ， 新的节点 </a:t>
            </a:r>
            <a:r>
              <a:rPr lang="en-US" altLang="zh-CN" smtClean="0">
                <a:ea typeface="宋体" panose="02010600030101010101" pitchFamily="2" charset="-122"/>
              </a:rPr>
              <a:t>data </a:t>
            </a:r>
            <a:r>
              <a:rPr lang="zh-CN" altLang="en-US" smtClean="0">
                <a:ea typeface="宋体" panose="02010600030101010101" pitchFamily="2" charset="-122"/>
              </a:rPr>
              <a:t>没有，权值为两颗子树权值和</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Node parent = new Node(null, left.weight + right.weight);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把之前取出来的两颗二叉树设置为新创建的二叉树的子树</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parent.left = left;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parent.right = right;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把取出来的两个二叉树移除</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nodes.remove(left);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nodes.remove(right);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放入原来的二叉树集合中</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nodes.add(parent);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返回的节点就是赫夫曼树的根节点</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nodes.get(0);</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a:t>
            </a:r>
            <a:r>
              <a:rPr lang="zh-CN" altLang="en-US" smtClean="0">
                <a:ea typeface="宋体" panose="02010600030101010101" pitchFamily="2" charset="-122"/>
              </a:rPr>
              <a:t>实现 </a:t>
            </a:r>
            <a:r>
              <a:rPr lang="en-US" altLang="zh-CN" smtClean="0">
                <a:ea typeface="宋体" panose="02010600030101010101" pitchFamily="2" charset="-122"/>
              </a:rPr>
              <a:t>Comparable&lt;Node&gt; </a:t>
            </a:r>
            <a:r>
              <a:rPr lang="zh-CN" altLang="en-US" smtClean="0">
                <a:ea typeface="宋体" panose="02010600030101010101" pitchFamily="2" charset="-122"/>
              </a:rPr>
              <a:t>接口是让</a:t>
            </a:r>
            <a:r>
              <a:rPr lang="en-US" altLang="zh-CN" smtClean="0">
                <a:ea typeface="宋体" panose="02010600030101010101" pitchFamily="2" charset="-122"/>
              </a:rPr>
              <a:t>Node </a:t>
            </a:r>
            <a:r>
              <a:rPr lang="zh-CN" altLang="en-US" smtClean="0">
                <a:ea typeface="宋体" panose="02010600030101010101" pitchFamily="2" charset="-122"/>
              </a:rPr>
              <a:t>对象可以进行排序</a:t>
            </a:r>
            <a:endParaRPr lang="zh-CN" altLang="en-US" smtClean="0">
              <a:ea typeface="宋体" panose="02010600030101010101" pitchFamily="2" charset="-122"/>
            </a:endParaRPr>
          </a:p>
          <a:p>
            <a:pPr marL="0" indent="0" eaLnBrk="1" hangingPunct="1">
              <a:buNone/>
            </a:pPr>
            <a:r>
              <a:rPr lang="en-US" altLang="zh-CN" smtClean="0">
                <a:ea typeface="宋体" panose="02010600030101010101" pitchFamily="2" charset="-122"/>
              </a:rPr>
              <a:t>class Node implements Comparable&lt;Node&gt;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Byte data;  // </a:t>
            </a:r>
            <a:r>
              <a:rPr lang="zh-CN" altLang="en-US" smtClean="0">
                <a:ea typeface="宋体" panose="02010600030101010101" pitchFamily="2" charset="-122"/>
              </a:rPr>
              <a:t>数据本身 </a:t>
            </a:r>
            <a:r>
              <a:rPr lang="en-US" altLang="zh-CN" smtClean="0">
                <a:ea typeface="宋体" panose="02010600030101010101" pitchFamily="2" charset="-122"/>
              </a:rPr>
              <a:t>, char </a:t>
            </a:r>
            <a:r>
              <a:rPr lang="zh-CN" altLang="en-US" smtClean="0">
                <a:ea typeface="宋体" panose="02010600030101010101" pitchFamily="2" charset="-122"/>
              </a:rPr>
              <a:t>本质就是 </a:t>
            </a:r>
            <a:r>
              <a:rPr lang="en-US" altLang="zh-CN" smtClean="0">
                <a:ea typeface="宋体" panose="02010600030101010101" pitchFamily="2" charset="-122"/>
              </a:rPr>
              <a:t>Byte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int weight; // </a:t>
            </a:r>
            <a:r>
              <a:rPr lang="zh-CN" altLang="en-US" smtClean="0">
                <a:ea typeface="宋体" panose="02010600030101010101" pitchFamily="2" charset="-122"/>
              </a:rPr>
              <a:t>可以理解成权值</a:t>
            </a:r>
            <a:r>
              <a:rPr lang="en-US" altLang="zh-CN" smtClean="0">
                <a:ea typeface="宋体" panose="02010600030101010101" pitchFamily="2" charset="-122"/>
              </a:rPr>
              <a:t>, </a:t>
            </a:r>
            <a:r>
              <a:rPr lang="zh-CN" altLang="en-US" smtClean="0">
                <a:ea typeface="宋体" panose="02010600030101010101" pitchFamily="2" charset="-122"/>
              </a:rPr>
              <a:t>即字符出现的次数</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Node left;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Node right;</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public Node(Byte data, int weight)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this.data = data;</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this.weight = weight;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@Override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public int compareTo(Node node)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这样写是从小到大排序</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return this.weight - node.weight;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@Override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public String toString()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"Node [data=" + data + ", weight=" + weight +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前序遍历</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public void preOrder()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System.out.println(this);// </a:t>
            </a:r>
            <a:r>
              <a:rPr lang="zh-CN" altLang="en-US" smtClean="0">
                <a:ea typeface="宋体" panose="02010600030101010101" pitchFamily="2" charset="-122"/>
              </a:rPr>
              <a:t>先输出父节点</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if (this.left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this.left.preOrder();</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 (this.right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this.right.preOrder();</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a:t>
            </a: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eaLnBrk="1" hangingPunct="1">
              <a:buNone/>
            </a:pPr>
            <a:r>
              <a:rPr lang="en-US" altLang="zh-CN" smtClean="0">
                <a:ea typeface="宋体" panose="02010600030101010101" pitchFamily="2" charset="-122"/>
              </a:rPr>
              <a:t>//</a:t>
            </a:r>
            <a:r>
              <a:rPr lang="zh-CN" altLang="en-US" smtClean="0">
                <a:ea typeface="宋体" panose="02010600030101010101" pitchFamily="2" charset="-122"/>
              </a:rPr>
              <a:t>代码实现</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package com.atguigu.huffmancode;</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import java.util.ArrayList;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import java.util.Arrays;</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import java.util.Collections;</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import java.util.HashMap;</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import java.util.List;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import java.util.Map;</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import java.util.Set;</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public class HuffmanCode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public static void main(String[] args)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String content="i like like like java do you like a java";</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转成</a:t>
            </a:r>
            <a:r>
              <a:rPr lang="en-US" altLang="zh-CN" smtClean="0">
                <a:ea typeface="宋体" panose="02010600030101010101" pitchFamily="2" charset="-122"/>
              </a:rPr>
              <a:t>byte</a:t>
            </a:r>
            <a:r>
              <a:rPr lang="zh-CN" altLang="en-US" smtClean="0">
                <a:ea typeface="宋体" panose="02010600030101010101" pitchFamily="2" charset="-122"/>
              </a:rPr>
              <a:t>数组</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byte[] bytes = content.getBytes();</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System.out.println("</a:t>
            </a:r>
            <a:r>
              <a:rPr lang="zh-CN" altLang="en-US" smtClean="0">
                <a:ea typeface="宋体" panose="02010600030101010101" pitchFamily="2" charset="-122"/>
              </a:rPr>
              <a:t>源字符串大小</a:t>
            </a:r>
            <a:r>
              <a:rPr lang="en-US" altLang="zh-CN" smtClean="0">
                <a:ea typeface="宋体" panose="02010600030101010101" pitchFamily="2" charset="-122"/>
              </a:rPr>
              <a:t>=" + bytes.length);//40</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进行赫夫曼编码压缩</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byte[] huffmanBytes = huffmanZip(bytes);</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System.out.println("</a:t>
            </a:r>
            <a:r>
              <a:rPr lang="zh-CN" altLang="en-US" smtClean="0">
                <a:ea typeface="宋体" panose="02010600030101010101" pitchFamily="2" charset="-122"/>
              </a:rPr>
              <a:t>赫夫曼编码后大小</a:t>
            </a:r>
            <a:r>
              <a:rPr lang="en-US" altLang="zh-CN" smtClean="0">
                <a:ea typeface="宋体" panose="02010600030101010101" pitchFamily="2" charset="-122"/>
              </a:rPr>
              <a:t>=" + huffmanBytes.length);//17</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测试</a:t>
            </a:r>
            <a:r>
              <a:rPr lang="en-US" altLang="zh-CN" smtClean="0">
                <a:ea typeface="宋体" panose="02010600030101010101" pitchFamily="2" charset="-122"/>
              </a:rPr>
              <a:t>byteToBitStr</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//System.out.println(byteToBitStr(true, (byte)1));</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//System.out.println(byteToBitStr(true, (byte)-1));</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使用赫夫曼编码进行解码</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byte[] sourceBytes = decode(huffmanCodes,huffmanBytes);</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System.out.println("</a:t>
            </a:r>
            <a:r>
              <a:rPr lang="zh-CN" altLang="en-US" smtClean="0">
                <a:ea typeface="宋体" panose="02010600030101010101" pitchFamily="2" charset="-122"/>
              </a:rPr>
              <a:t>恢复后源字符串大小</a:t>
            </a:r>
            <a:r>
              <a:rPr lang="en-US" altLang="zh-CN" smtClean="0">
                <a:ea typeface="宋体" panose="02010600030101010101" pitchFamily="2" charset="-122"/>
              </a:rPr>
              <a:t>=" + sourceBytes.length);//40</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看看是不是原来的内容</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String sourceString = new String(sourceBytes);</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System.out.println("</a:t>
            </a:r>
            <a:r>
              <a:rPr lang="zh-CN" altLang="en-US" smtClean="0">
                <a:ea typeface="宋体" panose="02010600030101010101" pitchFamily="2" charset="-122"/>
              </a:rPr>
              <a:t>恢复后源字符串</a:t>
            </a:r>
            <a:r>
              <a:rPr lang="en-US" altLang="zh-CN" smtClean="0">
                <a:ea typeface="宋体" panose="02010600030101010101" pitchFamily="2" charset="-122"/>
              </a:rPr>
              <a:t>=" + sourceString);</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private static byte[] decode(Map&lt;Byte, String&gt; huffmanCodes, byte[] huffmanBytes)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这个就是存放 赫夫曼编码的原生态的二进制码</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a:t>
            </a:r>
            <a:r>
              <a:rPr lang="zh-CN" altLang="en-US" smtClean="0">
                <a:ea typeface="宋体" panose="02010600030101010101" pitchFamily="2" charset="-122"/>
              </a:rPr>
              <a:t>即： </a:t>
            </a:r>
            <a:r>
              <a:rPr lang="en-US" altLang="zh-CN" smtClean="0">
                <a:ea typeface="宋体" panose="02010600030101010101" pitchFamily="2" charset="-122"/>
              </a:rPr>
              <a:t>101010001011111111001000101111111100100010111111110010010100110111000111</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0000011011101000111100101000101111111100110001001010011011100</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StringBuilder stringBuilder = new StringBuilder();</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把</a:t>
            </a:r>
            <a:r>
              <a:rPr lang="en-US" altLang="zh-CN" smtClean="0">
                <a:ea typeface="宋体" panose="02010600030101010101" pitchFamily="2" charset="-122"/>
              </a:rPr>
              <a:t>byte</a:t>
            </a:r>
            <a:r>
              <a:rPr lang="zh-CN" altLang="en-US" smtClean="0">
                <a:ea typeface="宋体" panose="02010600030101010101" pitchFamily="2" charset="-122"/>
              </a:rPr>
              <a:t>数组转为一个二进制的字符串</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a:t>
            </a:r>
            <a:r>
              <a:rPr lang="zh-CN" altLang="en-US" smtClean="0">
                <a:ea typeface="宋体" panose="02010600030101010101" pitchFamily="2" charset="-122"/>
              </a:rPr>
              <a:t>比如 </a:t>
            </a:r>
            <a:r>
              <a:rPr lang="en-US" altLang="zh-CN" smtClean="0">
                <a:ea typeface="宋体" panose="02010600030101010101" pitchFamily="2" charset="-122"/>
              </a:rPr>
              <a:t>-88 =&gt; 10101000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for (int i = 0; i &lt; huffmanBytes.length; i++)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byte b = huffmanBytes[i];</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判断是不是最后一个，因为最后一个不需要补高位。</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boolean flag = (i == huffmanBytes.length - 1);</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stringBuilder.append(byteToBitStr(!flag, b)); //</a:t>
            </a:r>
            <a:r>
              <a:rPr lang="zh-CN" altLang="en-US" smtClean="0">
                <a:ea typeface="宋体" panose="02010600030101010101" pitchFamily="2" charset="-122"/>
              </a:rPr>
              <a:t>拼接到</a:t>
            </a:r>
            <a:r>
              <a:rPr lang="en-US" altLang="zh-CN" smtClean="0">
                <a:ea typeface="宋体" panose="02010600030101010101" pitchFamily="2" charset="-122"/>
              </a:rPr>
              <a:t>stringBuilder</a:t>
            </a:r>
            <a:r>
              <a:rPr lang="zh-CN" altLang="en-US" smtClean="0">
                <a:ea typeface="宋体" panose="02010600030101010101" pitchFamily="2" charset="-122"/>
              </a:rPr>
              <a:t>中 </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System.out.println("</a:t>
            </a:r>
            <a:r>
              <a:rPr lang="zh-CN" altLang="en-US" smtClean="0">
                <a:ea typeface="宋体" panose="02010600030101010101" pitchFamily="2" charset="-122"/>
              </a:rPr>
              <a:t>赫夫曼编码二进制串</a:t>
            </a:r>
            <a:r>
              <a:rPr lang="en-US" altLang="zh-CN" smtClean="0">
                <a:ea typeface="宋体" panose="02010600030101010101" pitchFamily="2" charset="-122"/>
              </a:rPr>
              <a:t>=" + stringBuilder);</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把字符串按照指定的赫夫曼编码进行解码</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a:t>
            </a:r>
            <a:r>
              <a:rPr lang="zh-CN" altLang="en-US" smtClean="0">
                <a:ea typeface="宋体" panose="02010600030101010101" pitchFamily="2" charset="-122"/>
              </a:rPr>
              <a:t>把赫夫曼编码的键值对进行调换</a:t>
            </a:r>
            <a:r>
              <a:rPr lang="en-US" altLang="zh-CN" smtClean="0">
                <a:ea typeface="宋体" panose="02010600030101010101" pitchFamily="2" charset="-122"/>
              </a:rPr>
              <a:t>, </a:t>
            </a:r>
            <a:r>
              <a:rPr lang="zh-CN" altLang="en-US" smtClean="0">
                <a:ea typeface="宋体" panose="02010600030101010101" pitchFamily="2" charset="-122"/>
              </a:rPr>
              <a:t>因为要反向查询了</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//10101000101111111100 , </a:t>
            </a:r>
            <a:r>
              <a:rPr lang="zh-CN" altLang="en-US" smtClean="0">
                <a:ea typeface="宋体" panose="02010600030101010101" pitchFamily="2" charset="-122"/>
              </a:rPr>
              <a:t>中的 </a:t>
            </a:r>
            <a:r>
              <a:rPr lang="en-US" altLang="zh-CN" smtClean="0">
                <a:ea typeface="宋体" panose="02010600030101010101" pitchFamily="2" charset="-122"/>
              </a:rPr>
              <a:t>101=》i ...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Map&lt;String, Byte&gt; map = new HashMap&lt;&gt;();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for (Map.Entry&lt;Byte, String&gt; entry : huffmanCodes.entrySet())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map.put(entry.getValue(), entry.getKey());</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创建一个集合，用于存</a:t>
            </a:r>
            <a:r>
              <a:rPr lang="en-US" altLang="zh-CN" smtClean="0">
                <a:ea typeface="宋体" panose="02010600030101010101" pitchFamily="2" charset="-122"/>
              </a:rPr>
              <a:t>byte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List&lt;Byte&gt; list = new ArrayList&lt;&gt;();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处理字符串</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for (int i = 0; i &lt; stringBuilder.length();)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int count = 1;</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boolean flag = true;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Byte b = null;</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循环从</a:t>
            </a:r>
            <a:r>
              <a:rPr lang="en-US" altLang="zh-CN" smtClean="0">
                <a:ea typeface="宋体" panose="02010600030101010101" pitchFamily="2" charset="-122"/>
              </a:rPr>
              <a:t>stringBuilder</a:t>
            </a:r>
            <a:r>
              <a:rPr lang="zh-CN" altLang="en-US" smtClean="0">
                <a:ea typeface="宋体" panose="02010600030101010101" pitchFamily="2" charset="-122"/>
              </a:rPr>
              <a:t>依次取出子串</a:t>
            </a:r>
            <a:r>
              <a:rPr lang="en-US" altLang="zh-CN" smtClean="0">
                <a:ea typeface="宋体" panose="02010600030101010101" pitchFamily="2" charset="-122"/>
              </a:rPr>
              <a:t>(</a:t>
            </a:r>
            <a:r>
              <a:rPr lang="zh-CN" altLang="en-US" smtClean="0">
                <a:ea typeface="宋体" panose="02010600030101010101" pitchFamily="2" charset="-122"/>
              </a:rPr>
              <a:t>依次增长</a:t>
            </a:r>
            <a:r>
              <a:rPr lang="en-US" altLang="zh-CN" smtClean="0">
                <a:ea typeface="宋体" panose="02010600030101010101" pitchFamily="2" charset="-122"/>
              </a:rPr>
              <a:t>)</a:t>
            </a:r>
            <a:r>
              <a:rPr lang="zh-CN" altLang="en-US" smtClean="0">
                <a:ea typeface="宋体" panose="02010600030101010101" pitchFamily="2" charset="-122"/>
              </a:rPr>
              <a:t>，然后</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a:t>
            </a:r>
            <a:r>
              <a:rPr lang="zh-CN" altLang="en-US" smtClean="0">
                <a:ea typeface="宋体" panose="02010600030101010101" pitchFamily="2" charset="-122"/>
              </a:rPr>
              <a:t>到</a:t>
            </a:r>
            <a:r>
              <a:rPr lang="en-US" altLang="zh-CN" smtClean="0">
                <a:ea typeface="宋体" panose="02010600030101010101" pitchFamily="2" charset="-122"/>
              </a:rPr>
              <a:t>map</a:t>
            </a:r>
            <a:r>
              <a:rPr lang="zh-CN" altLang="en-US" smtClean="0">
                <a:ea typeface="宋体" panose="02010600030101010101" pitchFamily="2" charset="-122"/>
              </a:rPr>
              <a:t>中，去匹配，如果有则表示匹配到一个原始的字符了</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a:t>
            </a:r>
            <a:r>
              <a:rPr lang="zh-CN" altLang="en-US" smtClean="0">
                <a:ea typeface="宋体" panose="02010600030101010101" pitchFamily="2" charset="-122"/>
              </a:rPr>
              <a:t>因为</a:t>
            </a:r>
            <a:r>
              <a:rPr lang="en-US" altLang="zh-CN" smtClean="0">
                <a:ea typeface="宋体" panose="02010600030101010101" pitchFamily="2" charset="-122"/>
              </a:rPr>
              <a:t>huffman</a:t>
            </a:r>
            <a:r>
              <a:rPr lang="zh-CN" altLang="en-US" smtClean="0">
                <a:ea typeface="宋体" panose="02010600030101010101" pitchFamily="2" charset="-122"/>
              </a:rPr>
              <a:t>编码是前缀编码，因此前面分析过不会出现匹配多义性问题</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while (flag)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String key = stringBuilder.substring(i, i + count);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b = map.get(key);</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 (b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count++;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else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flag = false;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list.add(b);//</a:t>
            </a:r>
            <a:r>
              <a:rPr lang="zh-CN" altLang="en-US" smtClean="0">
                <a:ea typeface="宋体" panose="02010600030101010101" pitchFamily="2" charset="-122"/>
              </a:rPr>
              <a:t>匹配到一个就加入</a:t>
            </a:r>
            <a:r>
              <a:rPr lang="en-US" altLang="zh-CN" smtClean="0">
                <a:ea typeface="宋体" panose="02010600030101010101" pitchFamily="2" charset="-122"/>
              </a:rPr>
              <a:t>list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 += count;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把集合转为数组</a:t>
            </a:r>
            <a:r>
              <a:rPr lang="en-US" altLang="zh-CN" smtClean="0">
                <a:ea typeface="宋体" panose="02010600030101010101" pitchFamily="2" charset="-122"/>
              </a:rPr>
              <a:t>, </a:t>
            </a:r>
            <a:r>
              <a:rPr lang="zh-CN" altLang="en-US" smtClean="0">
                <a:ea typeface="宋体" panose="02010600030101010101" pitchFamily="2" charset="-122"/>
              </a:rPr>
              <a:t>即原字符串</a:t>
            </a:r>
            <a:r>
              <a:rPr lang="en-US" altLang="zh-CN" smtClean="0">
                <a:ea typeface="宋体" panose="02010600030101010101" pitchFamily="2" charset="-122"/>
              </a:rPr>
              <a:t>"i like like ..."</a:t>
            </a:r>
            <a:r>
              <a:rPr lang="zh-CN" altLang="en-US" smtClean="0">
                <a:ea typeface="宋体" panose="02010600030101010101" pitchFamily="2" charset="-122"/>
              </a:rPr>
              <a:t>对应的</a:t>
            </a:r>
            <a:r>
              <a:rPr lang="en-US" altLang="zh-CN" smtClean="0">
                <a:ea typeface="宋体" panose="02010600030101010101" pitchFamily="2" charset="-122"/>
              </a:rPr>
              <a:t>byte</a:t>
            </a:r>
            <a:r>
              <a:rPr lang="zh-CN" altLang="en-US" smtClean="0">
                <a:ea typeface="宋体" panose="02010600030101010101" pitchFamily="2" charset="-122"/>
              </a:rPr>
              <a:t>数组</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byte[] b = new byte[list.size()];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for (int i = 0; i &lt; b.length; i++)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b[i] = list.get(i);</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b;</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功能对一个</a:t>
            </a:r>
            <a:r>
              <a:rPr lang="en-US" altLang="zh-CN" smtClean="0">
                <a:ea typeface="宋体" panose="02010600030101010101" pitchFamily="2" charset="-122"/>
              </a:rPr>
              <a:t>byte </a:t>
            </a:r>
            <a:r>
              <a:rPr lang="zh-CN" altLang="en-US" smtClean="0">
                <a:ea typeface="宋体" panose="02010600030101010101" pitchFamily="2" charset="-122"/>
              </a:rPr>
              <a:t>值转成二进制后补高位</a:t>
            </a:r>
            <a:r>
              <a:rPr lang="en-US" altLang="zh-CN" smtClean="0">
                <a:ea typeface="宋体" panose="02010600030101010101" pitchFamily="2" charset="-122"/>
              </a:rPr>
              <a:t>, </a:t>
            </a:r>
            <a:r>
              <a:rPr lang="zh-CN" altLang="en-US" smtClean="0">
                <a:ea typeface="宋体" panose="02010600030101010101" pitchFamily="2" charset="-122"/>
              </a:rPr>
              <a:t>注意返回的补码！这个是数运行中真正的二进制</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 提示：对二进制不理解的同学可以看我的</a:t>
            </a:r>
            <a:r>
              <a:rPr lang="en-US" altLang="zh-CN" smtClean="0">
                <a:ea typeface="宋体" panose="02010600030101010101" pitchFamily="2" charset="-122"/>
              </a:rPr>
              <a:t>java</a:t>
            </a:r>
            <a:r>
              <a:rPr lang="zh-CN" altLang="en-US" smtClean="0">
                <a:ea typeface="宋体" panose="02010600030101010101" pitchFamily="2" charset="-122"/>
              </a:rPr>
              <a:t>基础课程</a:t>
            </a:r>
            <a:r>
              <a:rPr lang="en-US" altLang="zh-CN" smtClean="0">
                <a:ea typeface="宋体" panose="02010600030101010101" pitchFamily="2" charset="-122"/>
              </a:rPr>
              <a:t>[</a:t>
            </a:r>
            <a:r>
              <a:rPr lang="zh-CN" altLang="en-US" smtClean="0">
                <a:ea typeface="宋体" panose="02010600030101010101" pitchFamily="2" charset="-122"/>
              </a:rPr>
              <a:t>二进制本质剖析章节</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比如 </a:t>
            </a:r>
            <a:r>
              <a:rPr lang="en-US" altLang="zh-CN" smtClean="0">
                <a:ea typeface="宋体" panose="02010600030101010101" pitchFamily="2" charset="-122"/>
              </a:rPr>
              <a:t>1 =&gt; 0000 0001  -1 =&gt; 1111 1111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@param flag </a:t>
            </a:r>
            <a:r>
              <a:rPr lang="zh-CN" altLang="en-US" smtClean="0">
                <a:ea typeface="宋体" panose="02010600030101010101" pitchFamily="2" charset="-122"/>
              </a:rPr>
              <a:t>标识是否需要补高位 </a:t>
            </a:r>
            <a:r>
              <a:rPr lang="en-US" altLang="zh-CN" smtClean="0">
                <a:ea typeface="宋体" panose="02010600030101010101" pitchFamily="2" charset="-122"/>
              </a:rPr>
              <a:t>true </a:t>
            </a:r>
            <a:r>
              <a:rPr lang="zh-CN" altLang="en-US" smtClean="0">
                <a:ea typeface="宋体" panose="02010600030101010101" pitchFamily="2" charset="-122"/>
              </a:rPr>
              <a:t>表示要补高位，</a:t>
            </a:r>
            <a:r>
              <a:rPr lang="en-US" altLang="zh-CN" smtClean="0">
                <a:ea typeface="宋体" panose="02010600030101010101" pitchFamily="2" charset="-122"/>
              </a:rPr>
              <a:t>false</a:t>
            </a:r>
            <a:r>
              <a:rPr lang="zh-CN" altLang="en-US" smtClean="0">
                <a:ea typeface="宋体" panose="02010600030101010101" pitchFamily="2" charset="-122"/>
              </a:rPr>
              <a:t>表示不补</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 </a:t>
            </a:r>
            <a:r>
              <a:rPr lang="en-US" altLang="zh-CN" smtClean="0">
                <a:ea typeface="宋体" panose="02010600030101010101" pitchFamily="2" charset="-122"/>
              </a:rPr>
              <a:t>@param b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@return </a:t>
            </a:r>
            <a:r>
              <a:rPr lang="zh-CN" altLang="en-US" smtClean="0">
                <a:ea typeface="宋体" panose="02010600030101010101" pitchFamily="2" charset="-122"/>
              </a:rPr>
              <a:t>返回对应的二进制字符串</a:t>
            </a:r>
            <a:r>
              <a:rPr lang="en-US" altLang="zh-CN" smtClean="0">
                <a:ea typeface="宋体" panose="02010600030101010101" pitchFamily="2" charset="-122"/>
              </a:rPr>
              <a:t>(</a:t>
            </a:r>
            <a:r>
              <a:rPr lang="zh-CN" altLang="en-US" smtClean="0">
                <a:ea typeface="宋体" panose="02010600030101010101" pitchFamily="2" charset="-122"/>
              </a:rPr>
              <a:t>补码形式的</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private static String byteToBitStr(boolean flag, byte b)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int temp = b;</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 (flag)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temp |= 256; //</a:t>
            </a:r>
            <a:r>
              <a:rPr lang="zh-CN" altLang="en-US" smtClean="0">
                <a:ea typeface="宋体" panose="02010600030101010101" pitchFamily="2" charset="-122"/>
              </a:rPr>
              <a:t>因为 </a:t>
            </a:r>
            <a:r>
              <a:rPr lang="en-US" altLang="zh-CN" smtClean="0">
                <a:ea typeface="宋体" panose="02010600030101010101" pitchFamily="2" charset="-122"/>
              </a:rPr>
              <a:t>256 </a:t>
            </a:r>
            <a:r>
              <a:rPr lang="zh-CN" altLang="en-US" smtClean="0">
                <a:ea typeface="宋体" panose="02010600030101010101" pitchFamily="2" charset="-122"/>
              </a:rPr>
              <a:t>是 </a:t>
            </a:r>
            <a:r>
              <a:rPr lang="en-US" altLang="zh-CN" smtClean="0">
                <a:ea typeface="宋体" panose="02010600030101010101" pitchFamily="2" charset="-122"/>
              </a:rPr>
              <a:t>1 0000 0000 (256</a:t>
            </a:r>
            <a:r>
              <a:rPr lang="zh-CN" altLang="en-US" smtClean="0">
                <a:ea typeface="宋体" panose="02010600030101010101" pitchFamily="2" charset="-122"/>
              </a:rPr>
              <a:t>是</a:t>
            </a:r>
            <a:r>
              <a:rPr lang="en-US" altLang="zh-CN" smtClean="0">
                <a:ea typeface="宋体" panose="02010600030101010101" pitchFamily="2" charset="-122"/>
              </a:rPr>
              <a:t>int</a:t>
            </a:r>
            <a:r>
              <a:rPr lang="zh-CN" altLang="en-US" smtClean="0">
                <a:ea typeface="宋体" panose="02010600030101010101" pitchFamily="2" charset="-122"/>
              </a:rPr>
              <a:t>类型 </a:t>
            </a:r>
            <a:r>
              <a:rPr lang="en-US" altLang="zh-CN" smtClean="0">
                <a:ea typeface="宋体" panose="02010600030101010101" pitchFamily="2" charset="-122"/>
              </a:rPr>
              <a:t>1</a:t>
            </a:r>
            <a:r>
              <a:rPr lang="zh-CN" altLang="en-US" smtClean="0">
                <a:ea typeface="宋体" panose="02010600030101010101" pitchFamily="2" charset="-122"/>
              </a:rPr>
              <a:t>不是符号位</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String str = Integer.toBinaryString(temp);</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 (flag) {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截取 后八位 </a:t>
            </a:r>
            <a:r>
              <a:rPr lang="en-US" altLang="zh-CN" smtClean="0">
                <a:ea typeface="宋体" panose="02010600030101010101" pitchFamily="2" charset="-122"/>
              </a:rPr>
              <a:t>[</a:t>
            </a:r>
            <a:r>
              <a:rPr lang="zh-CN" altLang="en-US" smtClean="0">
                <a:ea typeface="宋体" panose="02010600030101010101" pitchFamily="2" charset="-122"/>
              </a:rPr>
              <a:t>低</a:t>
            </a:r>
            <a:r>
              <a:rPr lang="en-US" altLang="zh-CN" smtClean="0">
                <a:ea typeface="宋体" panose="02010600030101010101" pitchFamily="2" charset="-122"/>
              </a:rPr>
              <a:t>8</a:t>
            </a:r>
            <a:r>
              <a:rPr lang="zh-CN" altLang="en-US" smtClean="0">
                <a:ea typeface="宋体" panose="02010600030101010101" pitchFamily="2" charset="-122"/>
              </a:rPr>
              <a:t>位，刚好是一个</a:t>
            </a:r>
            <a:r>
              <a:rPr lang="en-US" altLang="zh-CN" smtClean="0">
                <a:ea typeface="宋体" panose="02010600030101010101" pitchFamily="2" charset="-122"/>
              </a:rPr>
              <a:t>byte]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str.substring(str.length() - 8);</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else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str;</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将 </a:t>
            </a:r>
            <a:r>
              <a:rPr lang="en-US" altLang="zh-CN" smtClean="0">
                <a:ea typeface="宋体" panose="02010600030101010101" pitchFamily="2" charset="-122"/>
              </a:rPr>
              <a:t>content </a:t>
            </a:r>
            <a:r>
              <a:rPr lang="zh-CN" altLang="en-US" smtClean="0">
                <a:ea typeface="宋体" panose="02010600030101010101" pitchFamily="2" charset="-122"/>
              </a:rPr>
              <a:t>进程赫夫曼编码，返回的就是 按 赫夫曼编码后的 </a:t>
            </a:r>
            <a:r>
              <a:rPr lang="en-US" altLang="zh-CN" smtClean="0">
                <a:ea typeface="宋体" panose="02010600030101010101" pitchFamily="2" charset="-122"/>
              </a:rPr>
              <a:t>byte</a:t>
            </a:r>
            <a:r>
              <a:rPr lang="zh-CN" altLang="en-US" smtClean="0">
                <a:ea typeface="宋体" panose="02010600030101010101" pitchFamily="2" charset="-122"/>
              </a:rPr>
              <a:t>数组</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 比如</a:t>
            </a:r>
            <a:r>
              <a:rPr lang="en-US" altLang="zh-CN" smtClean="0">
                <a:ea typeface="宋体" panose="02010600030101010101" pitchFamily="2" charset="-122"/>
              </a:rPr>
              <a:t>: "i like like like java do you like a java" =&gt;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101010011011110111101001101111011110100..  </a:t>
            </a:r>
            <a:r>
              <a:rPr lang="zh-CN" altLang="en-US" smtClean="0">
                <a:ea typeface="宋体" panose="02010600030101010101" pitchFamily="2" charset="-122"/>
              </a:rPr>
              <a:t>但是 是按照 </a:t>
            </a:r>
            <a:r>
              <a:rPr lang="en-US" altLang="zh-CN" smtClean="0">
                <a:ea typeface="宋体" panose="02010600030101010101" pitchFamily="2" charset="-122"/>
              </a:rPr>
              <a:t>byte</a:t>
            </a:r>
            <a:r>
              <a:rPr lang="zh-CN" altLang="en-US" smtClean="0">
                <a:ea typeface="宋体" panose="02010600030101010101" pitchFamily="2" charset="-122"/>
              </a:rPr>
              <a:t>数组来存放的</a:t>
            </a:r>
            <a:r>
              <a:rPr lang="en-US" altLang="zh-CN" smtClean="0">
                <a:ea typeface="宋体" panose="02010600030101010101" pitchFamily="2" charset="-122"/>
              </a:rPr>
              <a:t>,</a:t>
            </a:r>
            <a:r>
              <a:rPr lang="zh-CN" altLang="en-US" smtClean="0">
                <a:ea typeface="宋体" panose="02010600030101010101" pitchFamily="2" charset="-122"/>
              </a:rPr>
              <a:t>每</a:t>
            </a:r>
            <a:r>
              <a:rPr lang="en-US" altLang="zh-CN" smtClean="0">
                <a:ea typeface="宋体" panose="02010600030101010101" pitchFamily="2" charset="-122"/>
              </a:rPr>
              <a:t>8</a:t>
            </a:r>
            <a:r>
              <a:rPr lang="zh-CN" altLang="en-US" smtClean="0">
                <a:ea typeface="宋体" panose="02010600030101010101" pitchFamily="2" charset="-122"/>
              </a:rPr>
              <a:t>位 放入到一个 </a:t>
            </a:r>
            <a:r>
              <a:rPr lang="en-US" altLang="zh-CN" smtClean="0">
                <a:ea typeface="宋体" panose="02010600030101010101" pitchFamily="2" charset="-122"/>
              </a:rPr>
              <a:t>byte</a:t>
            </a:r>
            <a:r>
              <a:rPr lang="zh-CN" altLang="en-US" smtClean="0">
                <a:ea typeface="宋体" panose="02010600030101010101" pitchFamily="2" charset="-122"/>
              </a:rPr>
              <a:t>中</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比如：</a:t>
            </a:r>
            <a:r>
              <a:rPr lang="en-US" altLang="zh-CN" smtClean="0">
                <a:ea typeface="宋体" panose="02010600030101010101" pitchFamily="2" charset="-122"/>
              </a:rPr>
              <a:t>huffmanBytes[0] = -41(10101001)  huffmanBytes[1] = -61(10111101)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@param bytes</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@return</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private static byte[] huffmanZip(byte[] bytes)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先统计每一个</a:t>
            </a:r>
            <a:r>
              <a:rPr lang="en-US" altLang="zh-CN" smtClean="0">
                <a:ea typeface="宋体" panose="02010600030101010101" pitchFamily="2" charset="-122"/>
              </a:rPr>
              <a:t>byte</a:t>
            </a:r>
            <a:r>
              <a:rPr lang="zh-CN" altLang="en-US" smtClean="0">
                <a:ea typeface="宋体" panose="02010600030101010101" pitchFamily="2" charset="-122"/>
              </a:rPr>
              <a:t>出现的次数，并放入一个集合中</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List&lt;Node&gt; nodes = getNodes(bytes);</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创建一颗赫夫曼树</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Node root = createHuffmanTree(nodes);</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测试一下 赫夫曼树 是否创建成功</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输出</a:t>
            </a:r>
            <a:r>
              <a:rPr lang="en-US" altLang="zh-CN" smtClean="0">
                <a:ea typeface="宋体" panose="02010600030101010101" pitchFamily="2" charset="-122"/>
              </a:rPr>
              <a:t>root </a:t>
            </a:r>
            <a:r>
              <a:rPr lang="zh-CN" altLang="en-US" smtClean="0">
                <a:ea typeface="宋体" panose="02010600030101010101" pitchFamily="2" charset="-122"/>
              </a:rPr>
              <a:t>的 值</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//System.out.println(root + " " + root.left + " " + root.right);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创建一个赫夫曼编码表</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Map&lt;Byte, String&gt; huffmanCodes = getCodes(root);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测试一把</a:t>
            </a:r>
            <a:r>
              <a:rPr lang="en-US" altLang="zh-CN" smtClean="0">
                <a:ea typeface="宋体" panose="02010600030101010101" pitchFamily="2" charset="-122"/>
              </a:rPr>
              <a:t>, </a:t>
            </a:r>
            <a:r>
              <a:rPr lang="zh-CN" altLang="en-US" smtClean="0">
                <a:ea typeface="宋体" panose="02010600030101010101" pitchFamily="2" charset="-122"/>
              </a:rPr>
              <a:t>看看 	赫夫曼编码表 是否正确</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//32=01, 97=100, 100=11000, 117=11001, 101=1110, 118=11011, 105=101, 121=11010, 106=0010, 107=1111, 108=000, 111=0011</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//System.out.println(huffmanCodes);</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遍历一把</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Set&lt;Byte&gt; keySet = huffmanCodes.keySet();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for(Byte key: keySet)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System.out.print((char)key.intValue() + "=" + huffmanCodes.get(key) + "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对 </a:t>
            </a:r>
            <a:r>
              <a:rPr lang="en-US" altLang="zh-CN" smtClean="0">
                <a:ea typeface="宋体" panose="02010600030101010101" pitchFamily="2" charset="-122"/>
              </a:rPr>
              <a:t>bytes </a:t>
            </a:r>
            <a:r>
              <a:rPr lang="zh-CN" altLang="en-US" smtClean="0">
                <a:ea typeface="宋体" panose="02010600030101010101" pitchFamily="2" charset="-122"/>
              </a:rPr>
              <a:t>进行哈夫曼编码，返回的是 一个</a:t>
            </a:r>
            <a:r>
              <a:rPr lang="en-US" altLang="zh-CN" smtClean="0">
                <a:ea typeface="宋体" panose="02010600030101010101" pitchFamily="2" charset="-122"/>
              </a:rPr>
              <a:t>byte</a:t>
            </a:r>
            <a:r>
              <a:rPr lang="zh-CN" altLang="en-US" smtClean="0">
                <a:ea typeface="宋体" panose="02010600030101010101" pitchFamily="2" charset="-122"/>
              </a:rPr>
              <a:t>数组</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//"i like like like java do you like a java"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对应的 是 </a:t>
            </a:r>
            <a:r>
              <a:rPr lang="en-US" altLang="zh-CN" smtClean="0">
                <a:ea typeface="宋体" panose="02010600030101010101" pitchFamily="2" charset="-122"/>
              </a:rPr>
              <a:t>"1010100010111111110.."</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//huffmanBytes[0] = 10101000 = -88</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//huffmanBytes[1] = 10111111 = -65</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byte[] huffmanBytes = zip(bytes,huffmanCodes);</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测试一个 </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System.out.println("\n" + Arrays.toString(huffmanBytes));</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huffmanBytes;</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某个叶子节点存储路径</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static StringBuilder stringBuilder = new StringBuilder();</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存储赫夫曼编码</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static Map&lt;Byte, String&gt; huffmanCodes = new HashMap&lt;&gt;();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传入赫夫曼树的根节点，返回对应的赫夫曼编码 </a:t>
            </a:r>
            <a:r>
              <a:rPr lang="en-US" altLang="zh-CN" smtClean="0">
                <a:ea typeface="宋体" panose="02010600030101010101" pitchFamily="2" charset="-122"/>
              </a:rPr>
              <a:t>Map&lt;Byte, String&gt;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即形式如</a:t>
            </a:r>
            <a:r>
              <a:rPr lang="en-US" altLang="zh-CN" smtClean="0">
                <a:ea typeface="宋体" panose="02010600030101010101" pitchFamily="2" charset="-122"/>
              </a:rPr>
              <a:t>(</a:t>
            </a:r>
            <a:r>
              <a:rPr lang="zh-CN" altLang="en-US" smtClean="0">
                <a:ea typeface="宋体" panose="02010600030101010101" pitchFamily="2" charset="-122"/>
              </a:rPr>
              <a:t>和生成的赫夫曼树有关系</a:t>
            </a:r>
            <a:r>
              <a:rPr lang="en-US" altLang="zh-CN" smtClean="0">
                <a:ea typeface="宋体" panose="02010600030101010101" pitchFamily="2" charset="-122"/>
              </a:rPr>
              <a:t>)</a:t>
            </a:r>
            <a:r>
              <a:rPr lang="zh-CN" altLang="en-US" smtClean="0">
                <a:ea typeface="宋体" panose="02010600030101010101" pitchFamily="2" charset="-122"/>
              </a:rPr>
              <a:t>： 	</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 			</a:t>
            </a:r>
            <a:r>
              <a:rPr lang="en-US" altLang="zh-CN" smtClean="0">
                <a:ea typeface="宋体" panose="02010600030101010101" pitchFamily="2" charset="-122"/>
              </a:rPr>
              <a:t>o: 1000   	u: 10010  	d: 100110  		y: 100111  		i: 101</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 110     k: 1110    	e: 1111       	j: 0000       	v: 0001</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l: 001 		 : 01</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@param tree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@return</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private static Map&lt;Byte, String&gt; getCodes(Node root)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if(root==null)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null;</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处理</a:t>
            </a:r>
            <a:r>
              <a:rPr lang="en-US" altLang="zh-CN" smtClean="0">
                <a:ea typeface="宋体" panose="02010600030101010101" pitchFamily="2" charset="-122"/>
              </a:rPr>
              <a:t>root</a:t>
            </a:r>
            <a:r>
              <a:rPr lang="zh-CN" altLang="en-US" smtClean="0">
                <a:ea typeface="宋体" panose="02010600030101010101" pitchFamily="2" charset="-122"/>
              </a:rPr>
              <a:t>的左子树</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getCodes(root.left,"0",stringBuilder);</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处理</a:t>
            </a:r>
            <a:r>
              <a:rPr lang="en-US" altLang="zh-CN" smtClean="0">
                <a:ea typeface="宋体" panose="02010600030101010101" pitchFamily="2" charset="-122"/>
              </a:rPr>
              <a:t>root</a:t>
            </a:r>
            <a:r>
              <a:rPr lang="zh-CN" altLang="en-US" smtClean="0">
                <a:ea typeface="宋体" panose="02010600030101010101" pitchFamily="2" charset="-122"/>
              </a:rPr>
              <a:t>的右子树</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getCodes(root.right,"1",stringBuilder);</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huffmanCodes;</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该方法会</a:t>
            </a:r>
            <a:r>
              <a:rPr lang="en-US" altLang="zh-CN" smtClean="0">
                <a:ea typeface="宋体" panose="02010600030101010101" pitchFamily="2" charset="-122"/>
              </a:rPr>
              <a:t>node </a:t>
            </a:r>
            <a:r>
              <a:rPr lang="zh-CN" altLang="en-US" smtClean="0">
                <a:ea typeface="宋体" panose="02010600030101010101" pitchFamily="2" charset="-122"/>
              </a:rPr>
              <a:t>节点的所有叶子节点的赫夫曼编码</a:t>
            </a:r>
            <a:r>
              <a:rPr lang="en-US" altLang="zh-CN" smtClean="0">
                <a:ea typeface="宋体" panose="02010600030101010101" pitchFamily="2" charset="-122"/>
              </a:rPr>
              <a:t>,</a:t>
            </a:r>
            <a:r>
              <a:rPr lang="zh-CN" altLang="en-US" smtClean="0">
                <a:ea typeface="宋体" panose="02010600030101010101" pitchFamily="2" charset="-122"/>
              </a:rPr>
              <a:t>并存放在</a:t>
            </a:r>
            <a:r>
              <a:rPr lang="en-US" altLang="zh-CN" smtClean="0">
                <a:ea typeface="宋体" panose="02010600030101010101" pitchFamily="2" charset="-122"/>
              </a:rPr>
              <a:t>huffmanCodes</a:t>
            </a:r>
            <a:r>
              <a:rPr lang="zh-CN" altLang="en-US" smtClean="0">
                <a:ea typeface="宋体" panose="02010600030101010101" pitchFamily="2" charset="-122"/>
              </a:rPr>
              <a:t>集合中</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 其形式如：</a:t>
            </a:r>
            <a:r>
              <a:rPr lang="en-US" altLang="zh-CN" smtClean="0">
                <a:ea typeface="宋体" panose="02010600030101010101" pitchFamily="2" charset="-122"/>
              </a:rPr>
              <a:t>{32=01, 97=100, 100=11000, 117=11001, 101=1110, 118=11011, 105=101, 121=11010, 106=0010, 107=1111, 108=000, 111=0011}</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@param node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@param code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@param stringBuilder</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private static void getCodes(Node node, String code, StringBuilder stringBuilder)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StringBuilder stringBuilder2 = new StringBuilder(stringBuilder);</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stringBuilder2.append(code);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if(node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 (node.data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getCodes(node.left, "0", stringBuilder2);</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getCodes(node.right, "1", stringBuilder2);</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else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huffmanCodes.put(node.data, stringBuilder2.toString());</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@param bytes </a:t>
            </a:r>
            <a:r>
              <a:rPr lang="zh-CN" altLang="en-US" smtClean="0">
                <a:ea typeface="宋体" panose="02010600030101010101" pitchFamily="2" charset="-122"/>
              </a:rPr>
              <a:t>传入的</a:t>
            </a:r>
            <a:r>
              <a:rPr lang="en-US" altLang="zh-CN" smtClean="0">
                <a:ea typeface="宋体" panose="02010600030101010101" pitchFamily="2" charset="-122"/>
              </a:rPr>
              <a:t>"i like .." </a:t>
            </a:r>
            <a:r>
              <a:rPr lang="zh-CN" altLang="en-US" smtClean="0">
                <a:ea typeface="宋体" panose="02010600030101010101" pitchFamily="2" charset="-122"/>
              </a:rPr>
              <a:t>对应的字节数组，和 哈夫曼编码表</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 </a:t>
            </a:r>
            <a:r>
              <a:rPr lang="en-US" altLang="zh-CN" smtClean="0">
                <a:ea typeface="宋体" panose="02010600030101010101" pitchFamily="2" charset="-122"/>
              </a:rPr>
              <a:t>@param huffCodes </a:t>
            </a:r>
            <a:r>
              <a:rPr lang="zh-CN" altLang="en-US" smtClean="0">
                <a:ea typeface="宋体" panose="02010600030101010101" pitchFamily="2" charset="-122"/>
              </a:rPr>
              <a:t>返回哈夫曼编码后的</a:t>
            </a:r>
            <a:r>
              <a:rPr lang="en-US" altLang="zh-CN" smtClean="0">
                <a:ea typeface="宋体" panose="02010600030101010101" pitchFamily="2" charset="-122"/>
              </a:rPr>
              <a:t>byte[]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@return</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private static byte[] zip(byte[] bytes, Map&lt;Byte, String&gt; huffmanCodes)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StringBuilder stringBuilder = new StringBuilder();</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把需要压缩的</a:t>
            </a:r>
            <a:r>
              <a:rPr lang="en-US" altLang="zh-CN" smtClean="0">
                <a:ea typeface="宋体" panose="02010600030101010101" pitchFamily="2" charset="-122"/>
              </a:rPr>
              <a:t>byte</a:t>
            </a:r>
            <a:r>
              <a:rPr lang="zh-CN" altLang="en-US" smtClean="0">
                <a:ea typeface="宋体" panose="02010600030101010101" pitchFamily="2" charset="-122"/>
              </a:rPr>
              <a:t>数组处理成一个二进制的字符串</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//stringBuilder </a:t>
            </a:r>
            <a:r>
              <a:rPr lang="zh-CN" altLang="en-US" smtClean="0">
                <a:ea typeface="宋体" panose="02010600030101010101" pitchFamily="2" charset="-122"/>
              </a:rPr>
              <a:t>就是 形式如 </a:t>
            </a:r>
            <a:r>
              <a:rPr lang="en-US" altLang="zh-CN" smtClean="0">
                <a:ea typeface="宋体" panose="02010600030101010101" pitchFamily="2" charset="-122"/>
              </a:rPr>
              <a:t>"10101001101111011110..."</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for(byte b:bytes)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stringBuilder.append(huffmanCodes.get(b));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System.out.println("stringBuilder(</a:t>
            </a:r>
            <a:r>
              <a:rPr lang="zh-CN" altLang="en-US" smtClean="0">
                <a:ea typeface="宋体" panose="02010600030101010101" pitchFamily="2" charset="-122"/>
              </a:rPr>
              <a:t>就是哈夫曼编码后的串</a:t>
            </a:r>
            <a:r>
              <a:rPr lang="en-US" altLang="zh-CN" smtClean="0">
                <a:ea typeface="宋体" panose="02010600030101010101" pitchFamily="2" charset="-122"/>
              </a:rPr>
              <a:t>)=" + stringBuilder);</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定义就是需要多少个</a:t>
            </a:r>
            <a:r>
              <a:rPr lang="en-US" altLang="zh-CN" smtClean="0">
                <a:ea typeface="宋体" panose="02010600030101010101" pitchFamily="2" charset="-122"/>
              </a:rPr>
              <a:t>byte</a:t>
            </a:r>
            <a:r>
              <a:rPr lang="zh-CN" altLang="en-US" smtClean="0">
                <a:ea typeface="宋体" panose="02010600030101010101" pitchFamily="2" charset="-122"/>
              </a:rPr>
              <a:t>来存储，这样就可以定义</a:t>
            </a:r>
            <a:r>
              <a:rPr lang="en-US" altLang="zh-CN" smtClean="0">
                <a:ea typeface="宋体" panose="02010600030101010101" pitchFamily="2" charset="-122"/>
              </a:rPr>
              <a:t>byte[] </a:t>
            </a:r>
            <a:r>
              <a:rPr lang="zh-CN" altLang="en-US" smtClean="0">
                <a:ea typeface="宋体" panose="02010600030101010101" pitchFamily="2" charset="-122"/>
              </a:rPr>
              <a:t>的大小了</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a:t>
            </a:r>
            <a:r>
              <a:rPr lang="zh-CN" altLang="en-US" smtClean="0">
                <a:ea typeface="宋体" panose="02010600030101010101" pitchFamily="2" charset="-122"/>
              </a:rPr>
              <a:t>也可以一句话 </a:t>
            </a:r>
            <a:r>
              <a:rPr lang="en-US" altLang="zh-CN" smtClean="0">
                <a:ea typeface="宋体" panose="02010600030101010101" pitchFamily="2" charset="-122"/>
              </a:rPr>
              <a:t>len = (stringBuilder.length()+7) / 8</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int len;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 (stringBuilder.length() % 8 == 0)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len = stringBuilder.length() / 8;</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else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len = stringBuilder.length() / 8 + 1;</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用于存储压缩后的</a:t>
            </a:r>
            <a:r>
              <a:rPr lang="en-US" altLang="zh-CN" smtClean="0">
                <a:ea typeface="宋体" panose="02010600030101010101" pitchFamily="2" charset="-122"/>
              </a:rPr>
              <a:t>byte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byte[] by = new byte[len];</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记录新</a:t>
            </a:r>
            <a:r>
              <a:rPr lang="en-US" altLang="zh-CN" smtClean="0">
                <a:ea typeface="宋体" panose="02010600030101010101" pitchFamily="2" charset="-122"/>
              </a:rPr>
              <a:t>byte</a:t>
            </a:r>
            <a:r>
              <a:rPr lang="zh-CN" altLang="en-US" smtClean="0">
                <a:ea typeface="宋体" panose="02010600030101010101" pitchFamily="2" charset="-122"/>
              </a:rPr>
              <a:t>的位置</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int index = 0;</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for(int i=0;i&lt;stringBuilder.length();i+=8)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String strByte;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if(i+8&gt;stringBuilder.length())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strByte = stringBuilder.substring(i);</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}else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strByte = stringBuilder.substring(i, i+8);</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byte byt = (byte)Integer.parseInt(strByte, 2);</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by[index]=byt;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index++;</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by;</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@param bytes byte</a:t>
            </a:r>
            <a:r>
              <a:rPr lang="zh-CN" altLang="en-US" smtClean="0">
                <a:ea typeface="宋体" panose="02010600030101010101" pitchFamily="2" charset="-122"/>
              </a:rPr>
              <a:t>数组，就是内容字符串对应的</a:t>
            </a:r>
            <a:r>
              <a:rPr lang="en-US" altLang="zh-CN" smtClean="0">
                <a:ea typeface="宋体" panose="02010600030101010101" pitchFamily="2" charset="-122"/>
              </a:rPr>
              <a:t>byte</a:t>
            </a:r>
            <a:r>
              <a:rPr lang="zh-CN" altLang="en-US" smtClean="0">
                <a:ea typeface="宋体" panose="02010600030101010101" pitchFamily="2" charset="-122"/>
              </a:rPr>
              <a:t>数组</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 </a:t>
            </a:r>
            <a:r>
              <a:rPr lang="en-US" altLang="zh-CN" smtClean="0">
                <a:ea typeface="宋体" panose="02010600030101010101" pitchFamily="2" charset="-122"/>
              </a:rPr>
              <a:t>@return List&lt;Node&gt; </a:t>
            </a:r>
            <a:r>
              <a:rPr lang="zh-CN" altLang="en-US" smtClean="0">
                <a:ea typeface="宋体" panose="02010600030101010101" pitchFamily="2" charset="-122"/>
              </a:rPr>
              <a:t>形式如 </a:t>
            </a:r>
            <a:r>
              <a:rPr lang="en-US" altLang="zh-CN" smtClean="0">
                <a:ea typeface="宋体" panose="02010600030101010101" pitchFamily="2" charset="-122"/>
              </a:rPr>
              <a:t>{Node{'i', 3}, Node{'a', 5}...}</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private static List&lt;Node&gt; getNodes(byte[] bytes)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List&lt;Node&gt; nodes = new ArrayList&lt;&gt;();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存储每一个</a:t>
            </a:r>
            <a:r>
              <a:rPr lang="en-US" altLang="zh-CN" smtClean="0">
                <a:ea typeface="宋体" panose="02010600030101010101" pitchFamily="2" charset="-122"/>
              </a:rPr>
              <a:t>byte</a:t>
            </a:r>
            <a:r>
              <a:rPr lang="zh-CN" altLang="en-US" smtClean="0">
                <a:ea typeface="宋体" panose="02010600030101010101" pitchFamily="2" charset="-122"/>
              </a:rPr>
              <a:t>出现了多少次。</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Map&lt;Byte, Integer&gt; counts = new HashMap&lt;&gt;();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统计每一个</a:t>
            </a:r>
            <a:r>
              <a:rPr lang="en-US" altLang="zh-CN" smtClean="0">
                <a:ea typeface="宋体" panose="02010600030101010101" pitchFamily="2" charset="-122"/>
              </a:rPr>
              <a:t>byte</a:t>
            </a:r>
            <a:r>
              <a:rPr lang="zh-CN" altLang="en-US" smtClean="0">
                <a:ea typeface="宋体" panose="02010600030101010101" pitchFamily="2" charset="-122"/>
              </a:rPr>
              <a:t>出现的次数</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for(byte b:bytes)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Integer count = counts.get(b);</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if(count==null)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counts.put(b, 1);</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}else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counts.put(b, count+1);</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把每一个键值对转为一个</a:t>
            </a:r>
            <a:r>
              <a:rPr lang="en-US" altLang="zh-CN" smtClean="0">
                <a:ea typeface="宋体" panose="02010600030101010101" pitchFamily="2" charset="-122"/>
              </a:rPr>
              <a:t>node</a:t>
            </a:r>
            <a:r>
              <a:rPr lang="zh-CN" altLang="en-US" smtClean="0">
                <a:ea typeface="宋体" panose="02010600030101010101" pitchFamily="2" charset="-122"/>
              </a:rPr>
              <a:t>对象</a:t>
            </a:r>
            <a:r>
              <a:rPr lang="en-US" altLang="zh-CN" smtClean="0">
                <a:ea typeface="宋体" panose="02010600030101010101" pitchFamily="2" charset="-122"/>
              </a:rPr>
              <a:t>,</a:t>
            </a:r>
            <a:r>
              <a:rPr lang="zh-CN" altLang="en-US" smtClean="0">
                <a:ea typeface="宋体" panose="02010600030101010101" pitchFamily="2" charset="-122"/>
              </a:rPr>
              <a:t>并加入到 </a:t>
            </a:r>
            <a:r>
              <a:rPr lang="en-US" altLang="zh-CN" smtClean="0">
                <a:ea typeface="宋体" panose="02010600030101010101" pitchFamily="2" charset="-122"/>
              </a:rPr>
              <a:t>nodes</a:t>
            </a:r>
            <a:r>
              <a:rPr lang="zh-CN" altLang="en-US" smtClean="0">
                <a:ea typeface="宋体" panose="02010600030101010101" pitchFamily="2" charset="-122"/>
              </a:rPr>
              <a:t>集合</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for(Map.Entry&lt;Byte, Integer&gt; entry:counts.entrySet())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nodes.add(new Node(entry.getKey(), entry.getValue()));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nodes;</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创建赫夫曼树</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 </a:t>
            </a:r>
            <a:r>
              <a:rPr lang="en-US" altLang="zh-CN" smtClean="0">
                <a:ea typeface="宋体" panose="02010600030101010101" pitchFamily="2" charset="-122"/>
              </a:rPr>
              <a:t>@param nodes </a:t>
            </a:r>
            <a:r>
              <a:rPr lang="zh-CN" altLang="en-US" smtClean="0">
                <a:ea typeface="宋体" panose="02010600030101010101" pitchFamily="2" charset="-122"/>
              </a:rPr>
              <a:t>传入的是一个</a:t>
            </a:r>
            <a:r>
              <a:rPr lang="en-US" altLang="zh-CN" smtClean="0">
                <a:ea typeface="宋体" panose="02010600030101010101" pitchFamily="2" charset="-122"/>
              </a:rPr>
              <a:t>node</a:t>
            </a:r>
            <a:r>
              <a:rPr lang="zh-CN" altLang="en-US" smtClean="0">
                <a:ea typeface="宋体" panose="02010600030101010101" pitchFamily="2" charset="-122"/>
              </a:rPr>
              <a:t>集合</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 </a:t>
            </a:r>
            <a:r>
              <a:rPr lang="en-US" altLang="zh-CN" smtClean="0">
                <a:ea typeface="宋体" panose="02010600030101010101" pitchFamily="2" charset="-122"/>
              </a:rPr>
              <a:t>@return </a:t>
            </a:r>
            <a:r>
              <a:rPr lang="zh-CN" altLang="en-US" smtClean="0">
                <a:ea typeface="宋体" panose="02010600030101010101" pitchFamily="2" charset="-122"/>
              </a:rPr>
              <a:t>返回赫夫曼树的根节点</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private static Node createHuffmanTree(List&lt;Node&gt; nodes)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循环处理，</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while (nodes.size() &gt; 1) { // </a:t>
            </a:r>
            <a:r>
              <a:rPr lang="zh-CN" altLang="en-US" smtClean="0">
                <a:ea typeface="宋体" panose="02010600030101010101" pitchFamily="2" charset="-122"/>
              </a:rPr>
              <a:t>保证可以</a:t>
            </a:r>
            <a:r>
              <a:rPr lang="en-US" altLang="zh-CN" smtClean="0">
                <a:ea typeface="宋体" panose="02010600030101010101" pitchFamily="2" charset="-122"/>
              </a:rPr>
              <a:t>get(0) </a:t>
            </a:r>
            <a:r>
              <a:rPr lang="zh-CN" altLang="en-US" smtClean="0">
                <a:ea typeface="宋体" panose="02010600030101010101" pitchFamily="2" charset="-122"/>
              </a:rPr>
              <a:t>和 </a:t>
            </a:r>
            <a:r>
              <a:rPr lang="en-US" altLang="zh-CN" smtClean="0">
                <a:ea typeface="宋体" panose="02010600030101010101" pitchFamily="2" charset="-122"/>
              </a:rPr>
              <a:t>get(1)</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排序</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 </a:t>
            </a:r>
            <a:r>
              <a:rPr lang="zh-CN" altLang="en-US" smtClean="0">
                <a:ea typeface="宋体" panose="02010600030101010101" pitchFamily="2" charset="-122"/>
              </a:rPr>
              <a:t>说明</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 1. </a:t>
            </a:r>
            <a:r>
              <a:rPr lang="zh-CN" altLang="en-US" smtClean="0">
                <a:ea typeface="宋体" panose="02010600030101010101" pitchFamily="2" charset="-122"/>
              </a:rPr>
              <a:t>需要</a:t>
            </a:r>
            <a:r>
              <a:rPr lang="en-US" altLang="zh-CN" smtClean="0">
                <a:ea typeface="宋体" panose="02010600030101010101" pitchFamily="2" charset="-122"/>
              </a:rPr>
              <a:t>nodes </a:t>
            </a:r>
            <a:r>
              <a:rPr lang="zh-CN" altLang="en-US" smtClean="0">
                <a:ea typeface="宋体" panose="02010600030101010101" pitchFamily="2" charset="-122"/>
              </a:rPr>
              <a:t>集合存放的对象实现 </a:t>
            </a:r>
            <a:r>
              <a:rPr lang="en-US" altLang="zh-CN" smtClean="0">
                <a:ea typeface="宋体" panose="02010600030101010101" pitchFamily="2" charset="-122"/>
              </a:rPr>
              <a:t>Comparable</a:t>
            </a:r>
            <a:r>
              <a:rPr lang="zh-CN" altLang="en-US" smtClean="0">
                <a:ea typeface="宋体" panose="02010600030101010101" pitchFamily="2" charset="-122"/>
              </a:rPr>
              <a:t>接口</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Collections.sort(nodes);</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取出来权值最小的两个二叉树</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Node left = nodes.get(0);</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取出最权值次小的二叉树</a:t>
            </a:r>
            <a:r>
              <a:rPr lang="en-US" altLang="zh-CN" smtClean="0">
                <a:ea typeface="宋体" panose="02010600030101010101" pitchFamily="2" charset="-122"/>
              </a:rPr>
              <a:t>, </a:t>
            </a:r>
            <a:r>
              <a:rPr lang="zh-CN" altLang="en-US" smtClean="0">
                <a:ea typeface="宋体" panose="02010600030101010101" pitchFamily="2" charset="-122"/>
              </a:rPr>
              <a:t>作为新的二叉树的右子树</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Node right = nodes.get(1);</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创建一颗新的二叉树 ， 新的节点 </a:t>
            </a:r>
            <a:r>
              <a:rPr lang="en-US" altLang="zh-CN" smtClean="0">
                <a:ea typeface="宋体" panose="02010600030101010101" pitchFamily="2" charset="-122"/>
              </a:rPr>
              <a:t>data </a:t>
            </a:r>
            <a:r>
              <a:rPr lang="zh-CN" altLang="en-US" smtClean="0">
                <a:ea typeface="宋体" panose="02010600030101010101" pitchFamily="2" charset="-122"/>
              </a:rPr>
              <a:t>没有，权值为两颗子树权值和</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Node parent = new Node(null, left.weight + right.weight);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把之前取出来的两颗二叉树设置为新创建的二叉树的子树</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parent.left = left;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parent.right = right;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把取出来的两个二叉树移除</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nodes.remove(left);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nodes.remove(right);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放入原来的二叉树集合中</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nodes.add(parent);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返回的节点就是赫夫曼树的根节点</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nodes.get(0);</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a:t>
            </a:r>
            <a:r>
              <a:rPr lang="zh-CN" altLang="en-US" smtClean="0">
                <a:ea typeface="宋体" panose="02010600030101010101" pitchFamily="2" charset="-122"/>
              </a:rPr>
              <a:t>实现 </a:t>
            </a:r>
            <a:r>
              <a:rPr lang="en-US" altLang="zh-CN" smtClean="0">
                <a:ea typeface="宋体" panose="02010600030101010101" pitchFamily="2" charset="-122"/>
              </a:rPr>
              <a:t>Comparable&lt;Node&gt; </a:t>
            </a:r>
            <a:r>
              <a:rPr lang="zh-CN" altLang="en-US" smtClean="0">
                <a:ea typeface="宋体" panose="02010600030101010101" pitchFamily="2" charset="-122"/>
              </a:rPr>
              <a:t>接口是让</a:t>
            </a:r>
            <a:r>
              <a:rPr lang="en-US" altLang="zh-CN" smtClean="0">
                <a:ea typeface="宋体" panose="02010600030101010101" pitchFamily="2" charset="-122"/>
              </a:rPr>
              <a:t>Node </a:t>
            </a:r>
            <a:r>
              <a:rPr lang="zh-CN" altLang="en-US" smtClean="0">
                <a:ea typeface="宋体" panose="02010600030101010101" pitchFamily="2" charset="-122"/>
              </a:rPr>
              <a:t>对象可以进行排序</a:t>
            </a:r>
            <a:endParaRPr lang="zh-CN" altLang="en-US" smtClean="0">
              <a:ea typeface="宋体" panose="02010600030101010101" pitchFamily="2" charset="-122"/>
            </a:endParaRPr>
          </a:p>
          <a:p>
            <a:pPr marL="0" indent="0" eaLnBrk="1" hangingPunct="1">
              <a:buNone/>
            </a:pPr>
            <a:r>
              <a:rPr lang="en-US" altLang="zh-CN" smtClean="0">
                <a:ea typeface="宋体" panose="02010600030101010101" pitchFamily="2" charset="-122"/>
              </a:rPr>
              <a:t>class Node implements Comparable&lt;Node&gt;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Byte data;  // </a:t>
            </a:r>
            <a:r>
              <a:rPr lang="zh-CN" altLang="en-US" smtClean="0">
                <a:ea typeface="宋体" panose="02010600030101010101" pitchFamily="2" charset="-122"/>
              </a:rPr>
              <a:t>数据本身 </a:t>
            </a:r>
            <a:r>
              <a:rPr lang="en-US" altLang="zh-CN" smtClean="0">
                <a:ea typeface="宋体" panose="02010600030101010101" pitchFamily="2" charset="-122"/>
              </a:rPr>
              <a:t>, char </a:t>
            </a:r>
            <a:r>
              <a:rPr lang="zh-CN" altLang="en-US" smtClean="0">
                <a:ea typeface="宋体" panose="02010600030101010101" pitchFamily="2" charset="-122"/>
              </a:rPr>
              <a:t>本质就是 </a:t>
            </a:r>
            <a:r>
              <a:rPr lang="en-US" altLang="zh-CN" smtClean="0">
                <a:ea typeface="宋体" panose="02010600030101010101" pitchFamily="2" charset="-122"/>
              </a:rPr>
              <a:t>Byte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int weight; // </a:t>
            </a:r>
            <a:r>
              <a:rPr lang="zh-CN" altLang="en-US" smtClean="0">
                <a:ea typeface="宋体" panose="02010600030101010101" pitchFamily="2" charset="-122"/>
              </a:rPr>
              <a:t>可以理解成权值</a:t>
            </a:r>
            <a:r>
              <a:rPr lang="en-US" altLang="zh-CN" smtClean="0">
                <a:ea typeface="宋体" panose="02010600030101010101" pitchFamily="2" charset="-122"/>
              </a:rPr>
              <a:t>, </a:t>
            </a:r>
            <a:r>
              <a:rPr lang="zh-CN" altLang="en-US" smtClean="0">
                <a:ea typeface="宋体" panose="02010600030101010101" pitchFamily="2" charset="-122"/>
              </a:rPr>
              <a:t>即字符出现的次数</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Node left;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Node right;</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public Node(Byte data, int weight)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this.data = data;</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this.weight = weight;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@Override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public int compareTo(Node node)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这样写是从小到大排序</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return this.weight - node.weight;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@Override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public String toString()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"Node [data=" + data + ", weight=" + weight +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前序遍历</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public void preOrder()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System.out.println(this);// </a:t>
            </a:r>
            <a:r>
              <a:rPr lang="zh-CN" altLang="en-US" smtClean="0">
                <a:ea typeface="宋体" panose="02010600030101010101" pitchFamily="2" charset="-122"/>
              </a:rPr>
              <a:t>先输出父节点</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if (this.left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this.left.preOrder();</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 (this.right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this.right.preOrder();</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eaLnBrk="1" hangingPunct="1">
              <a:buNone/>
            </a:pPr>
            <a:r>
              <a:rPr lang="en-US" altLang="zh-CN" smtClean="0">
                <a:ea typeface="宋体" panose="02010600030101010101" pitchFamily="2" charset="-122"/>
              </a:rPr>
              <a:t>//</a:t>
            </a:r>
            <a:r>
              <a:rPr lang="zh-CN" altLang="en-US" smtClean="0">
                <a:ea typeface="宋体" panose="02010600030101010101" pitchFamily="2" charset="-122"/>
              </a:rPr>
              <a:t>说明</a:t>
            </a:r>
            <a:endParaRPr lang="en-US" altLang="zh-CN" smtClean="0">
              <a:ea typeface="宋体" panose="02010600030101010101" pitchFamily="2" charset="-122"/>
            </a:endParaRPr>
          </a:p>
          <a:p>
            <a:pPr marL="228600" indent="-228600" eaLnBrk="1" hangingPunct="1">
              <a:buAutoNum type="arabicPeriod"/>
            </a:pPr>
            <a:r>
              <a:rPr lang="zh-CN" altLang="en-US" smtClean="0">
                <a:ea typeface="宋体" panose="02010600030101010101" pitchFamily="2" charset="-122"/>
              </a:rPr>
              <a:t>保存成</a:t>
            </a:r>
            <a:r>
              <a:rPr lang="en-US" altLang="zh-CN" smtClean="0">
                <a:ea typeface="宋体" panose="02010600030101010101" pitchFamily="2" charset="-122"/>
              </a:rPr>
              <a:t>256</a:t>
            </a:r>
            <a:r>
              <a:rPr lang="zh-CN" altLang="en-US" smtClean="0">
                <a:ea typeface="宋体" panose="02010600030101010101" pitchFamily="2" charset="-122"/>
              </a:rPr>
              <a:t>色位图，好看效果</a:t>
            </a:r>
            <a:r>
              <a:rPr lang="en-US" altLang="zh-CN" smtClean="0">
                <a:ea typeface="宋体" panose="02010600030101010101" pitchFamily="2" charset="-122"/>
              </a:rPr>
              <a:t>!!</a:t>
            </a:r>
            <a:endParaRPr lang="en-US" altLang="zh-CN" smtClean="0">
              <a:ea typeface="宋体" panose="02010600030101010101" pitchFamily="2" charset="-122"/>
            </a:endParaRPr>
          </a:p>
          <a:p>
            <a:pPr marL="228600" indent="-228600" eaLnBrk="1" hangingPunct="1">
              <a:buAutoNum type="arabicPeriod"/>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a:t>
            </a:r>
            <a:r>
              <a:rPr lang="zh-CN" altLang="en-US" smtClean="0">
                <a:ea typeface="宋体" panose="02010600030101010101" pitchFamily="2" charset="-122"/>
              </a:rPr>
              <a:t>代码</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package com.atguigu.huffmancode;</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import java.io.FileInputStream;</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import java.io.FileNotFoundException;</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import java.io.FileOutputStream;</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import java.io.IOException;</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import java.io.InputStream;</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import java.io.ObjectOutputStream;</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import java.io.OutputStream;</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import java.util.ArrayList;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import java.util.Arrays;</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import java.util.Collections;</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import java.util.HashMap;</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import java.util.List;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import java.util.Map;</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import java.util.Set;</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public class HuffmanCode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public static void main(String[] args)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String content="i like like like java do you like a java";</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转成</a:t>
            </a:r>
            <a:r>
              <a:rPr lang="en-US" altLang="zh-CN" smtClean="0">
                <a:ea typeface="宋体" panose="02010600030101010101" pitchFamily="2" charset="-122"/>
              </a:rPr>
              <a:t>byte</a:t>
            </a:r>
            <a:r>
              <a:rPr lang="zh-CN" altLang="en-US" smtClean="0">
                <a:ea typeface="宋体" panose="02010600030101010101" pitchFamily="2" charset="-122"/>
              </a:rPr>
              <a:t>数组</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byte[] bytes = content.getBytes();</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System.out.println("</a:t>
            </a:r>
            <a:r>
              <a:rPr lang="zh-CN" altLang="en-US" smtClean="0">
                <a:ea typeface="宋体" panose="02010600030101010101" pitchFamily="2" charset="-122"/>
              </a:rPr>
              <a:t>源字符串大小</a:t>
            </a:r>
            <a:r>
              <a:rPr lang="en-US" altLang="zh-CN" smtClean="0">
                <a:ea typeface="宋体" panose="02010600030101010101" pitchFamily="2" charset="-122"/>
              </a:rPr>
              <a:t>=" + bytes.length);//40</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进行赫夫曼编码压缩</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byte[] huffmanBytes = huffmanZip(bytes);</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System.out.println("</a:t>
            </a:r>
            <a:r>
              <a:rPr lang="zh-CN" altLang="en-US" smtClean="0">
                <a:ea typeface="宋体" panose="02010600030101010101" pitchFamily="2" charset="-122"/>
              </a:rPr>
              <a:t>赫夫曼编码后大小</a:t>
            </a:r>
            <a:r>
              <a:rPr lang="en-US" altLang="zh-CN" smtClean="0">
                <a:ea typeface="宋体" panose="02010600030101010101" pitchFamily="2" charset="-122"/>
              </a:rPr>
              <a:t>=" + huffmanBytes.length);//17</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测试</a:t>
            </a:r>
            <a:r>
              <a:rPr lang="en-US" altLang="zh-CN" smtClean="0">
                <a:ea typeface="宋体" panose="02010600030101010101" pitchFamily="2" charset="-122"/>
              </a:rPr>
              <a:t>byteToBitStr</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//System.out.println(byteToBitStr(true, (byte)1));</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//System.out.println(byteToBitStr(true, (byte)-1));</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使用赫夫曼编码进行解码</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byte[] sourceBytes = decode(huffmanCodes,huffmanBytes);</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System.out.println("</a:t>
            </a:r>
            <a:r>
              <a:rPr lang="zh-CN" altLang="en-US" smtClean="0">
                <a:ea typeface="宋体" panose="02010600030101010101" pitchFamily="2" charset="-122"/>
              </a:rPr>
              <a:t>恢复后源字符串大小</a:t>
            </a:r>
            <a:r>
              <a:rPr lang="en-US" altLang="zh-CN" smtClean="0">
                <a:ea typeface="宋体" panose="02010600030101010101" pitchFamily="2" charset="-122"/>
              </a:rPr>
              <a:t>=" + sourceBytes.length);//40</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看看是不是原来的内容</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String sourceString = new String(sourceBytes);</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System.out.println("</a:t>
            </a:r>
            <a:r>
              <a:rPr lang="zh-CN" altLang="en-US" smtClean="0">
                <a:ea typeface="宋体" panose="02010600030101010101" pitchFamily="2" charset="-122"/>
              </a:rPr>
              <a:t>恢复后源字符串</a:t>
            </a:r>
            <a:r>
              <a:rPr lang="en-US" altLang="zh-CN" smtClean="0">
                <a:ea typeface="宋体" panose="02010600030101010101" pitchFamily="2" charset="-122"/>
              </a:rPr>
              <a:t>=" + sourceString);*/</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演示压缩文件</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String src="d:/src.bmp";</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String dst="d:/dst.zip";</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zipFile(src, dst);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System.out.println("</a:t>
            </a:r>
            <a:r>
              <a:rPr lang="zh-CN" altLang="en-US" smtClean="0">
                <a:ea typeface="宋体" panose="02010600030101010101" pitchFamily="2" charset="-122"/>
              </a:rPr>
              <a:t>压缩文件</a:t>
            </a:r>
            <a:r>
              <a:rPr lang="en-US" altLang="zh-CN" smtClean="0">
                <a:ea typeface="宋体" panose="02010600030101010101" pitchFamily="2" charset="-122"/>
              </a:rPr>
              <a:t>ok~~");</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public static void zipFile(String srcFile,String dstFile)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输出流</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OutputStream os = null;</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ObjectOutputStream oos = null;</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try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创建一个文件输入流</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InputStream is = new FileInputStream(srcFile);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创建一个和源文件文件大小一样的</a:t>
            </a:r>
            <a:r>
              <a:rPr lang="en-US" altLang="zh-CN" smtClean="0">
                <a:ea typeface="宋体" panose="02010600030101010101" pitchFamily="2" charset="-122"/>
              </a:rPr>
              <a:t>byte</a:t>
            </a:r>
            <a:r>
              <a:rPr lang="zh-CN" altLang="en-US" smtClean="0">
                <a:ea typeface="宋体" panose="02010600030101010101" pitchFamily="2" charset="-122"/>
              </a:rPr>
              <a:t>数组</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byte[] b = new byte[is.available()];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读取文件内容</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is.read(b);</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is.close();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使用赫夫曼编码进行编码</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byte[] huffmanBytes = huffmanZip(b);</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创建一个文件输出流</a:t>
            </a:r>
            <a:r>
              <a:rPr lang="en-US" altLang="zh-CN" smtClean="0">
                <a:ea typeface="宋体" panose="02010600030101010101" pitchFamily="2" charset="-122"/>
              </a:rPr>
              <a:t>, </a:t>
            </a:r>
            <a:r>
              <a:rPr lang="zh-CN" altLang="en-US" smtClean="0">
                <a:ea typeface="宋体" panose="02010600030101010101" pitchFamily="2" charset="-122"/>
              </a:rPr>
              <a:t>存放压缩文件</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os = new FileOutputStream(dstFile);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创建一个和文件输出流关联的</a:t>
            </a:r>
            <a:r>
              <a:rPr lang="en-US" altLang="zh-CN" smtClean="0">
                <a:ea typeface="宋体" panose="02010600030101010101" pitchFamily="2" charset="-122"/>
              </a:rPr>
              <a:t>ObjectOutputStream</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oos = new ObjectOutputStream(os);</a:t>
            </a:r>
            <a:endParaRPr lang="en-US" altLang="zh-CN" smtClean="0">
              <a:ea typeface="宋体" panose="02010600030101010101" pitchFamily="2" charset="-122"/>
            </a:endParaRPr>
          </a:p>
          <a:p>
            <a:r>
              <a:rPr lang="en-US" altLang="zh-CN" smtClean="0">
                <a:ea typeface="宋体" panose="02010600030101010101" pitchFamily="2" charset="-122"/>
              </a:rPr>
              <a:t>			</a:t>
            </a:r>
            <a:r>
              <a:rPr lang="en-US" altLang="zh-CN" sz="1200" kern="1200" smtClean="0">
                <a:solidFill>
                  <a:schemeClr val="tx1"/>
                </a:solidFill>
                <a:latin typeface="+mn-lt"/>
                <a:ea typeface="+mn-ea"/>
                <a:cs typeface="+mn-cs"/>
              </a:rPr>
              <a:t>//</a:t>
            </a:r>
            <a:r>
              <a:rPr lang="zh-CN" altLang="en-US" sz="1200" kern="1200" smtClean="0">
                <a:solidFill>
                  <a:schemeClr val="tx1"/>
                </a:solidFill>
                <a:latin typeface="+mn-lt"/>
                <a:ea typeface="+mn-ea"/>
                <a:cs typeface="+mn-cs"/>
              </a:rPr>
              <a:t>说明</a:t>
            </a:r>
            <a:r>
              <a:rPr lang="en-US" altLang="zh-CN" sz="1200" kern="1200" smtClean="0">
                <a:solidFill>
                  <a:schemeClr val="tx1"/>
                </a:solidFill>
                <a:latin typeface="+mn-lt"/>
                <a:ea typeface="+mn-ea"/>
                <a:cs typeface="+mn-cs"/>
              </a:rPr>
              <a:t>:</a:t>
            </a:r>
            <a:r>
              <a:rPr lang="zh-CN" altLang="en-US" sz="1200" kern="1200" smtClean="0">
                <a:solidFill>
                  <a:schemeClr val="tx1"/>
                </a:solidFill>
                <a:latin typeface="+mn-lt"/>
                <a:ea typeface="+mn-ea"/>
                <a:cs typeface="+mn-cs"/>
              </a:rPr>
              <a:t>这里使用对象输出流的方式写入，是方便解压的时候再以对象的方式恢复</a:t>
            </a:r>
            <a:r>
              <a:rPr lang="en-US" altLang="zh-CN" sz="1200" kern="1200" smtClean="0">
                <a:solidFill>
                  <a:schemeClr val="tx1"/>
                </a:solidFill>
                <a:latin typeface="+mn-lt"/>
                <a:ea typeface="+mn-ea"/>
                <a:cs typeface="+mn-cs"/>
              </a:rPr>
              <a:t>.</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oos.writeObject(huffmanBytes);</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把赫夫曼编码表写入文件</a:t>
            </a:r>
            <a:r>
              <a:rPr lang="en-US" altLang="zh-CN" smtClean="0">
                <a:ea typeface="宋体" panose="02010600030101010101" pitchFamily="2" charset="-122"/>
              </a:rPr>
              <a:t>, </a:t>
            </a:r>
            <a:r>
              <a:rPr lang="zh-CN" altLang="en-US" smtClean="0">
                <a:ea typeface="宋体" panose="02010600030101010101" pitchFamily="2" charset="-122"/>
              </a:rPr>
              <a:t>这个部分不是文件本身的部分，是为了将来解压准备的</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a:t>
            </a:r>
            <a:r>
              <a:rPr lang="zh-CN" altLang="en-US" smtClean="0">
                <a:ea typeface="宋体" panose="02010600030101010101" pitchFamily="2" charset="-122"/>
              </a:rPr>
              <a:t>如果不保存 该文件对应的赫夫曼编码表，将来无法解压文件</a:t>
            </a:r>
            <a:r>
              <a:rPr lang="en-US" altLang="zh-CN" smtClean="0">
                <a:ea typeface="宋体" panose="02010600030101010101" pitchFamily="2" charset="-122"/>
              </a:rPr>
              <a:t>(</a:t>
            </a:r>
            <a:r>
              <a:rPr lang="zh-CN" altLang="en-US" smtClean="0">
                <a:ea typeface="宋体" panose="02010600030101010101" pitchFamily="2" charset="-122"/>
              </a:rPr>
              <a:t>恢复文件</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oos.writeObject(huffmanCodes);</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catch (Exception 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e.printStackTrace();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finally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try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oos.close();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os.close();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catch (IOException 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e.printStackTrace();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private static byte[] decode(Map&lt;Byte, String&gt; huffmanCodes, byte[] huffmanBytes)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这个就是存放 赫夫曼编码的原生态的二进制码</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a:t>
            </a:r>
            <a:r>
              <a:rPr lang="zh-CN" altLang="en-US" smtClean="0">
                <a:ea typeface="宋体" panose="02010600030101010101" pitchFamily="2" charset="-122"/>
              </a:rPr>
              <a:t>即： </a:t>
            </a:r>
            <a:r>
              <a:rPr lang="en-US" altLang="zh-CN" smtClean="0">
                <a:ea typeface="宋体" panose="02010600030101010101" pitchFamily="2" charset="-122"/>
              </a:rPr>
              <a:t>101010001011111111001000101111111100100010111111110010010100110111000111</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0000011011101000111100101000101111111100110001001010011011100</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StringBuilder stringBuilder = new StringBuilder();</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把</a:t>
            </a:r>
            <a:r>
              <a:rPr lang="en-US" altLang="zh-CN" smtClean="0">
                <a:ea typeface="宋体" panose="02010600030101010101" pitchFamily="2" charset="-122"/>
              </a:rPr>
              <a:t>byte</a:t>
            </a:r>
            <a:r>
              <a:rPr lang="zh-CN" altLang="en-US" smtClean="0">
                <a:ea typeface="宋体" panose="02010600030101010101" pitchFamily="2" charset="-122"/>
              </a:rPr>
              <a:t>数组转为一个二进制的字符串</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a:t>
            </a:r>
            <a:r>
              <a:rPr lang="zh-CN" altLang="en-US" smtClean="0">
                <a:ea typeface="宋体" panose="02010600030101010101" pitchFamily="2" charset="-122"/>
              </a:rPr>
              <a:t>比如 </a:t>
            </a:r>
            <a:r>
              <a:rPr lang="en-US" altLang="zh-CN" smtClean="0">
                <a:ea typeface="宋体" panose="02010600030101010101" pitchFamily="2" charset="-122"/>
              </a:rPr>
              <a:t>-88 =&gt; 10101000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for (int i = 0; i &lt; huffmanBytes.length; i++)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byte b = huffmanBytes[i];</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判断是不是最后一个，因为最后一个不需要补高位。</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boolean flag = (i == huffmanBytes.length - 1);</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stringBuilder.append(byteToBitStr(!flag, b)); //</a:t>
            </a:r>
            <a:r>
              <a:rPr lang="zh-CN" altLang="en-US" smtClean="0">
                <a:ea typeface="宋体" panose="02010600030101010101" pitchFamily="2" charset="-122"/>
              </a:rPr>
              <a:t>拼接到</a:t>
            </a:r>
            <a:r>
              <a:rPr lang="en-US" altLang="zh-CN" smtClean="0">
                <a:ea typeface="宋体" panose="02010600030101010101" pitchFamily="2" charset="-122"/>
              </a:rPr>
              <a:t>stringBuilder</a:t>
            </a:r>
            <a:r>
              <a:rPr lang="zh-CN" altLang="en-US" smtClean="0">
                <a:ea typeface="宋体" panose="02010600030101010101" pitchFamily="2" charset="-122"/>
              </a:rPr>
              <a:t>中 </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System.out.println("</a:t>
            </a:r>
            <a:r>
              <a:rPr lang="zh-CN" altLang="en-US" smtClean="0">
                <a:ea typeface="宋体" panose="02010600030101010101" pitchFamily="2" charset="-122"/>
              </a:rPr>
              <a:t>赫夫曼编码二进制串</a:t>
            </a:r>
            <a:r>
              <a:rPr lang="en-US" altLang="zh-CN" smtClean="0">
                <a:ea typeface="宋体" panose="02010600030101010101" pitchFamily="2" charset="-122"/>
              </a:rPr>
              <a:t>=" + stringBuilder);</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把字符串按照指定的赫夫曼编码进行解码</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a:t>
            </a:r>
            <a:r>
              <a:rPr lang="zh-CN" altLang="en-US" smtClean="0">
                <a:ea typeface="宋体" panose="02010600030101010101" pitchFamily="2" charset="-122"/>
              </a:rPr>
              <a:t>把赫夫曼编码的键值对进行调换</a:t>
            </a:r>
            <a:r>
              <a:rPr lang="en-US" altLang="zh-CN" smtClean="0">
                <a:ea typeface="宋体" panose="02010600030101010101" pitchFamily="2" charset="-122"/>
              </a:rPr>
              <a:t>, </a:t>
            </a:r>
            <a:r>
              <a:rPr lang="zh-CN" altLang="en-US" smtClean="0">
                <a:ea typeface="宋体" panose="02010600030101010101" pitchFamily="2" charset="-122"/>
              </a:rPr>
              <a:t>因为要反向查询了</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//10101000101111111100 , </a:t>
            </a:r>
            <a:r>
              <a:rPr lang="zh-CN" altLang="en-US" smtClean="0">
                <a:ea typeface="宋体" panose="02010600030101010101" pitchFamily="2" charset="-122"/>
              </a:rPr>
              <a:t>中的 </a:t>
            </a:r>
            <a:r>
              <a:rPr lang="en-US" altLang="zh-CN" smtClean="0">
                <a:ea typeface="宋体" panose="02010600030101010101" pitchFamily="2" charset="-122"/>
              </a:rPr>
              <a:t>101=》i ...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Map&lt;String, Byte&gt; map = new HashMap&lt;&gt;();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for (Map.Entry&lt;Byte, String&gt; entry : huffmanCodes.entrySet())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map.put(entry.getValue(), entry.getKey());</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创建一个集合，用于存</a:t>
            </a:r>
            <a:r>
              <a:rPr lang="en-US" altLang="zh-CN" smtClean="0">
                <a:ea typeface="宋体" panose="02010600030101010101" pitchFamily="2" charset="-122"/>
              </a:rPr>
              <a:t>byte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List&lt;Byte&gt; list = new ArrayList&lt;&gt;();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处理字符串</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for (int i = 0; i &lt; stringBuilder.length();)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int count = 1;</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boolean flag = true;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Byte b = null;</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循环从</a:t>
            </a:r>
            <a:r>
              <a:rPr lang="en-US" altLang="zh-CN" smtClean="0">
                <a:ea typeface="宋体" panose="02010600030101010101" pitchFamily="2" charset="-122"/>
              </a:rPr>
              <a:t>stringBuilder</a:t>
            </a:r>
            <a:r>
              <a:rPr lang="zh-CN" altLang="en-US" smtClean="0">
                <a:ea typeface="宋体" panose="02010600030101010101" pitchFamily="2" charset="-122"/>
              </a:rPr>
              <a:t>依次取出子串</a:t>
            </a:r>
            <a:r>
              <a:rPr lang="en-US" altLang="zh-CN" smtClean="0">
                <a:ea typeface="宋体" panose="02010600030101010101" pitchFamily="2" charset="-122"/>
              </a:rPr>
              <a:t>(</a:t>
            </a:r>
            <a:r>
              <a:rPr lang="zh-CN" altLang="en-US" smtClean="0">
                <a:ea typeface="宋体" panose="02010600030101010101" pitchFamily="2" charset="-122"/>
              </a:rPr>
              <a:t>依次增长</a:t>
            </a:r>
            <a:r>
              <a:rPr lang="en-US" altLang="zh-CN" smtClean="0">
                <a:ea typeface="宋体" panose="02010600030101010101" pitchFamily="2" charset="-122"/>
              </a:rPr>
              <a:t>)</a:t>
            </a:r>
            <a:r>
              <a:rPr lang="zh-CN" altLang="en-US" smtClean="0">
                <a:ea typeface="宋体" panose="02010600030101010101" pitchFamily="2" charset="-122"/>
              </a:rPr>
              <a:t>，然后</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a:t>
            </a:r>
            <a:r>
              <a:rPr lang="zh-CN" altLang="en-US" smtClean="0">
                <a:ea typeface="宋体" panose="02010600030101010101" pitchFamily="2" charset="-122"/>
              </a:rPr>
              <a:t>到</a:t>
            </a:r>
            <a:r>
              <a:rPr lang="en-US" altLang="zh-CN" smtClean="0">
                <a:ea typeface="宋体" panose="02010600030101010101" pitchFamily="2" charset="-122"/>
              </a:rPr>
              <a:t>map</a:t>
            </a:r>
            <a:r>
              <a:rPr lang="zh-CN" altLang="en-US" smtClean="0">
                <a:ea typeface="宋体" panose="02010600030101010101" pitchFamily="2" charset="-122"/>
              </a:rPr>
              <a:t>中，去匹配，如果有则表示匹配到一个原始的字符了</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a:t>
            </a:r>
            <a:r>
              <a:rPr lang="zh-CN" altLang="en-US" smtClean="0">
                <a:ea typeface="宋体" panose="02010600030101010101" pitchFamily="2" charset="-122"/>
              </a:rPr>
              <a:t>因为</a:t>
            </a:r>
            <a:r>
              <a:rPr lang="en-US" altLang="zh-CN" smtClean="0">
                <a:ea typeface="宋体" panose="02010600030101010101" pitchFamily="2" charset="-122"/>
              </a:rPr>
              <a:t>huffman</a:t>
            </a:r>
            <a:r>
              <a:rPr lang="zh-CN" altLang="en-US" smtClean="0">
                <a:ea typeface="宋体" panose="02010600030101010101" pitchFamily="2" charset="-122"/>
              </a:rPr>
              <a:t>编码是前缀编码，因此前面分析过不会出现匹配多义性问题</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while (flag)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String key = stringBuilder.substring(i, i + count);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b = map.get(key);</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 (b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count++;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else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flag = false;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list.add(b);//</a:t>
            </a:r>
            <a:r>
              <a:rPr lang="zh-CN" altLang="en-US" smtClean="0">
                <a:ea typeface="宋体" panose="02010600030101010101" pitchFamily="2" charset="-122"/>
              </a:rPr>
              <a:t>匹配到一个就加入</a:t>
            </a:r>
            <a:r>
              <a:rPr lang="en-US" altLang="zh-CN" smtClean="0">
                <a:ea typeface="宋体" panose="02010600030101010101" pitchFamily="2" charset="-122"/>
              </a:rPr>
              <a:t>list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 += count;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把集合转为数组</a:t>
            </a:r>
            <a:r>
              <a:rPr lang="en-US" altLang="zh-CN" smtClean="0">
                <a:ea typeface="宋体" panose="02010600030101010101" pitchFamily="2" charset="-122"/>
              </a:rPr>
              <a:t>, </a:t>
            </a:r>
            <a:r>
              <a:rPr lang="zh-CN" altLang="en-US" smtClean="0">
                <a:ea typeface="宋体" panose="02010600030101010101" pitchFamily="2" charset="-122"/>
              </a:rPr>
              <a:t>即原字符串</a:t>
            </a:r>
            <a:r>
              <a:rPr lang="en-US" altLang="zh-CN" smtClean="0">
                <a:ea typeface="宋体" panose="02010600030101010101" pitchFamily="2" charset="-122"/>
              </a:rPr>
              <a:t>"i like like ..."</a:t>
            </a:r>
            <a:r>
              <a:rPr lang="zh-CN" altLang="en-US" smtClean="0">
                <a:ea typeface="宋体" panose="02010600030101010101" pitchFamily="2" charset="-122"/>
              </a:rPr>
              <a:t>对应的</a:t>
            </a:r>
            <a:r>
              <a:rPr lang="en-US" altLang="zh-CN" smtClean="0">
                <a:ea typeface="宋体" panose="02010600030101010101" pitchFamily="2" charset="-122"/>
              </a:rPr>
              <a:t>byte</a:t>
            </a:r>
            <a:r>
              <a:rPr lang="zh-CN" altLang="en-US" smtClean="0">
                <a:ea typeface="宋体" panose="02010600030101010101" pitchFamily="2" charset="-122"/>
              </a:rPr>
              <a:t>数组</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byte[] b = new byte[list.size()];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for (int i = 0; i &lt; b.length; i++)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b[i] = list.get(i);</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b;</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功能对一个</a:t>
            </a:r>
            <a:r>
              <a:rPr lang="en-US" altLang="zh-CN" smtClean="0">
                <a:ea typeface="宋体" panose="02010600030101010101" pitchFamily="2" charset="-122"/>
              </a:rPr>
              <a:t>byte </a:t>
            </a:r>
            <a:r>
              <a:rPr lang="zh-CN" altLang="en-US" smtClean="0">
                <a:ea typeface="宋体" panose="02010600030101010101" pitchFamily="2" charset="-122"/>
              </a:rPr>
              <a:t>值转成二进制后补高位</a:t>
            </a:r>
            <a:r>
              <a:rPr lang="en-US" altLang="zh-CN" smtClean="0">
                <a:ea typeface="宋体" panose="02010600030101010101" pitchFamily="2" charset="-122"/>
              </a:rPr>
              <a:t>, </a:t>
            </a:r>
            <a:r>
              <a:rPr lang="zh-CN" altLang="en-US" smtClean="0">
                <a:ea typeface="宋体" panose="02010600030101010101" pitchFamily="2" charset="-122"/>
              </a:rPr>
              <a:t>注意返回的补码！这个是数运行中真正的二进制</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 提示：对二进制不理解的同学可以看我的</a:t>
            </a:r>
            <a:r>
              <a:rPr lang="en-US" altLang="zh-CN" smtClean="0">
                <a:ea typeface="宋体" panose="02010600030101010101" pitchFamily="2" charset="-122"/>
              </a:rPr>
              <a:t>java</a:t>
            </a:r>
            <a:r>
              <a:rPr lang="zh-CN" altLang="en-US" smtClean="0">
                <a:ea typeface="宋体" panose="02010600030101010101" pitchFamily="2" charset="-122"/>
              </a:rPr>
              <a:t>基础课程</a:t>
            </a:r>
            <a:r>
              <a:rPr lang="en-US" altLang="zh-CN" smtClean="0">
                <a:ea typeface="宋体" panose="02010600030101010101" pitchFamily="2" charset="-122"/>
              </a:rPr>
              <a:t>[</a:t>
            </a:r>
            <a:r>
              <a:rPr lang="zh-CN" altLang="en-US" smtClean="0">
                <a:ea typeface="宋体" panose="02010600030101010101" pitchFamily="2" charset="-122"/>
              </a:rPr>
              <a:t>二进制本质剖析章节</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比如 </a:t>
            </a:r>
            <a:r>
              <a:rPr lang="en-US" altLang="zh-CN" smtClean="0">
                <a:ea typeface="宋体" panose="02010600030101010101" pitchFamily="2" charset="-122"/>
              </a:rPr>
              <a:t>1 =&gt; 0000 0001  -1 =&gt; 1111 1111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@param flag </a:t>
            </a:r>
            <a:r>
              <a:rPr lang="zh-CN" altLang="en-US" smtClean="0">
                <a:ea typeface="宋体" panose="02010600030101010101" pitchFamily="2" charset="-122"/>
              </a:rPr>
              <a:t>标识是否需要补高位 </a:t>
            </a:r>
            <a:r>
              <a:rPr lang="en-US" altLang="zh-CN" smtClean="0">
                <a:ea typeface="宋体" panose="02010600030101010101" pitchFamily="2" charset="-122"/>
              </a:rPr>
              <a:t>true </a:t>
            </a:r>
            <a:r>
              <a:rPr lang="zh-CN" altLang="en-US" smtClean="0">
                <a:ea typeface="宋体" panose="02010600030101010101" pitchFamily="2" charset="-122"/>
              </a:rPr>
              <a:t>表示要补高位，</a:t>
            </a:r>
            <a:r>
              <a:rPr lang="en-US" altLang="zh-CN" smtClean="0">
                <a:ea typeface="宋体" panose="02010600030101010101" pitchFamily="2" charset="-122"/>
              </a:rPr>
              <a:t>false</a:t>
            </a:r>
            <a:r>
              <a:rPr lang="zh-CN" altLang="en-US" smtClean="0">
                <a:ea typeface="宋体" panose="02010600030101010101" pitchFamily="2" charset="-122"/>
              </a:rPr>
              <a:t>表示不补</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 </a:t>
            </a:r>
            <a:r>
              <a:rPr lang="en-US" altLang="zh-CN" smtClean="0">
                <a:ea typeface="宋体" panose="02010600030101010101" pitchFamily="2" charset="-122"/>
              </a:rPr>
              <a:t>@param b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@return </a:t>
            </a:r>
            <a:r>
              <a:rPr lang="zh-CN" altLang="en-US" smtClean="0">
                <a:ea typeface="宋体" panose="02010600030101010101" pitchFamily="2" charset="-122"/>
              </a:rPr>
              <a:t>返回对应的二进制字符串</a:t>
            </a:r>
            <a:r>
              <a:rPr lang="en-US" altLang="zh-CN" smtClean="0">
                <a:ea typeface="宋体" panose="02010600030101010101" pitchFamily="2" charset="-122"/>
              </a:rPr>
              <a:t>(</a:t>
            </a:r>
            <a:r>
              <a:rPr lang="zh-CN" altLang="en-US" smtClean="0">
                <a:ea typeface="宋体" panose="02010600030101010101" pitchFamily="2" charset="-122"/>
              </a:rPr>
              <a:t>补码形式的</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private static String byteToBitStr(boolean flag, byte b)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int temp = b;</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 (flag)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temp |= 256; //</a:t>
            </a:r>
            <a:r>
              <a:rPr lang="zh-CN" altLang="en-US" smtClean="0">
                <a:ea typeface="宋体" panose="02010600030101010101" pitchFamily="2" charset="-122"/>
              </a:rPr>
              <a:t>因为 </a:t>
            </a:r>
            <a:r>
              <a:rPr lang="en-US" altLang="zh-CN" smtClean="0">
                <a:ea typeface="宋体" panose="02010600030101010101" pitchFamily="2" charset="-122"/>
              </a:rPr>
              <a:t>256 </a:t>
            </a:r>
            <a:r>
              <a:rPr lang="zh-CN" altLang="en-US" smtClean="0">
                <a:ea typeface="宋体" panose="02010600030101010101" pitchFamily="2" charset="-122"/>
              </a:rPr>
              <a:t>是 </a:t>
            </a:r>
            <a:r>
              <a:rPr lang="en-US" altLang="zh-CN" smtClean="0">
                <a:ea typeface="宋体" panose="02010600030101010101" pitchFamily="2" charset="-122"/>
              </a:rPr>
              <a:t>1 0000 0000 (256</a:t>
            </a:r>
            <a:r>
              <a:rPr lang="zh-CN" altLang="en-US" smtClean="0">
                <a:ea typeface="宋体" panose="02010600030101010101" pitchFamily="2" charset="-122"/>
              </a:rPr>
              <a:t>是</a:t>
            </a:r>
            <a:r>
              <a:rPr lang="en-US" altLang="zh-CN" smtClean="0">
                <a:ea typeface="宋体" panose="02010600030101010101" pitchFamily="2" charset="-122"/>
              </a:rPr>
              <a:t>int</a:t>
            </a:r>
            <a:r>
              <a:rPr lang="zh-CN" altLang="en-US" smtClean="0">
                <a:ea typeface="宋体" panose="02010600030101010101" pitchFamily="2" charset="-122"/>
              </a:rPr>
              <a:t>类型 </a:t>
            </a:r>
            <a:r>
              <a:rPr lang="en-US" altLang="zh-CN" smtClean="0">
                <a:ea typeface="宋体" panose="02010600030101010101" pitchFamily="2" charset="-122"/>
              </a:rPr>
              <a:t>1</a:t>
            </a:r>
            <a:r>
              <a:rPr lang="zh-CN" altLang="en-US" smtClean="0">
                <a:ea typeface="宋体" panose="02010600030101010101" pitchFamily="2" charset="-122"/>
              </a:rPr>
              <a:t>不是符号位</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String str = Integer.toBinaryString(temp);</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 (flag) {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截取 后八位 </a:t>
            </a:r>
            <a:r>
              <a:rPr lang="en-US" altLang="zh-CN" smtClean="0">
                <a:ea typeface="宋体" panose="02010600030101010101" pitchFamily="2" charset="-122"/>
              </a:rPr>
              <a:t>[</a:t>
            </a:r>
            <a:r>
              <a:rPr lang="zh-CN" altLang="en-US" smtClean="0">
                <a:ea typeface="宋体" panose="02010600030101010101" pitchFamily="2" charset="-122"/>
              </a:rPr>
              <a:t>低</a:t>
            </a:r>
            <a:r>
              <a:rPr lang="en-US" altLang="zh-CN" smtClean="0">
                <a:ea typeface="宋体" panose="02010600030101010101" pitchFamily="2" charset="-122"/>
              </a:rPr>
              <a:t>8</a:t>
            </a:r>
            <a:r>
              <a:rPr lang="zh-CN" altLang="en-US" smtClean="0">
                <a:ea typeface="宋体" panose="02010600030101010101" pitchFamily="2" charset="-122"/>
              </a:rPr>
              <a:t>位，刚好是一个</a:t>
            </a:r>
            <a:r>
              <a:rPr lang="en-US" altLang="zh-CN" smtClean="0">
                <a:ea typeface="宋体" panose="02010600030101010101" pitchFamily="2" charset="-122"/>
              </a:rPr>
              <a:t>byte]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str.substring(str.length() - 8);</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else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str;</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将 </a:t>
            </a:r>
            <a:r>
              <a:rPr lang="en-US" altLang="zh-CN" smtClean="0">
                <a:ea typeface="宋体" panose="02010600030101010101" pitchFamily="2" charset="-122"/>
              </a:rPr>
              <a:t>content </a:t>
            </a:r>
            <a:r>
              <a:rPr lang="zh-CN" altLang="en-US" smtClean="0">
                <a:ea typeface="宋体" panose="02010600030101010101" pitchFamily="2" charset="-122"/>
              </a:rPr>
              <a:t>进程赫夫曼编码，返回的就是 按 赫夫曼编码后的 </a:t>
            </a:r>
            <a:r>
              <a:rPr lang="en-US" altLang="zh-CN" smtClean="0">
                <a:ea typeface="宋体" panose="02010600030101010101" pitchFamily="2" charset="-122"/>
              </a:rPr>
              <a:t>byte</a:t>
            </a:r>
            <a:r>
              <a:rPr lang="zh-CN" altLang="en-US" smtClean="0">
                <a:ea typeface="宋体" panose="02010600030101010101" pitchFamily="2" charset="-122"/>
              </a:rPr>
              <a:t>数组</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 比如</a:t>
            </a:r>
            <a:r>
              <a:rPr lang="en-US" altLang="zh-CN" smtClean="0">
                <a:ea typeface="宋体" panose="02010600030101010101" pitchFamily="2" charset="-122"/>
              </a:rPr>
              <a:t>: "i like like like java do you like a java" =&gt;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101010011011110111101001101111011110100..  </a:t>
            </a:r>
            <a:r>
              <a:rPr lang="zh-CN" altLang="en-US" smtClean="0">
                <a:ea typeface="宋体" panose="02010600030101010101" pitchFamily="2" charset="-122"/>
              </a:rPr>
              <a:t>但是 是按照 </a:t>
            </a:r>
            <a:r>
              <a:rPr lang="en-US" altLang="zh-CN" smtClean="0">
                <a:ea typeface="宋体" panose="02010600030101010101" pitchFamily="2" charset="-122"/>
              </a:rPr>
              <a:t>byte</a:t>
            </a:r>
            <a:r>
              <a:rPr lang="zh-CN" altLang="en-US" smtClean="0">
                <a:ea typeface="宋体" panose="02010600030101010101" pitchFamily="2" charset="-122"/>
              </a:rPr>
              <a:t>数组来存放的</a:t>
            </a:r>
            <a:r>
              <a:rPr lang="en-US" altLang="zh-CN" smtClean="0">
                <a:ea typeface="宋体" panose="02010600030101010101" pitchFamily="2" charset="-122"/>
              </a:rPr>
              <a:t>,</a:t>
            </a:r>
            <a:r>
              <a:rPr lang="zh-CN" altLang="en-US" smtClean="0">
                <a:ea typeface="宋体" panose="02010600030101010101" pitchFamily="2" charset="-122"/>
              </a:rPr>
              <a:t>每</a:t>
            </a:r>
            <a:r>
              <a:rPr lang="en-US" altLang="zh-CN" smtClean="0">
                <a:ea typeface="宋体" panose="02010600030101010101" pitchFamily="2" charset="-122"/>
              </a:rPr>
              <a:t>8</a:t>
            </a:r>
            <a:r>
              <a:rPr lang="zh-CN" altLang="en-US" smtClean="0">
                <a:ea typeface="宋体" panose="02010600030101010101" pitchFamily="2" charset="-122"/>
              </a:rPr>
              <a:t>位 放入到一个 </a:t>
            </a:r>
            <a:r>
              <a:rPr lang="en-US" altLang="zh-CN" smtClean="0">
                <a:ea typeface="宋体" panose="02010600030101010101" pitchFamily="2" charset="-122"/>
              </a:rPr>
              <a:t>byte</a:t>
            </a:r>
            <a:r>
              <a:rPr lang="zh-CN" altLang="en-US" smtClean="0">
                <a:ea typeface="宋体" panose="02010600030101010101" pitchFamily="2" charset="-122"/>
              </a:rPr>
              <a:t>中</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比如：</a:t>
            </a:r>
            <a:r>
              <a:rPr lang="en-US" altLang="zh-CN" smtClean="0">
                <a:ea typeface="宋体" panose="02010600030101010101" pitchFamily="2" charset="-122"/>
              </a:rPr>
              <a:t>huffmanBytes[0] = -41(10101001)  huffmanBytes[1] = -61(10111101)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@param bytes</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@return</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private static byte[] huffmanZip(byte[] bytes)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先统计每一个</a:t>
            </a:r>
            <a:r>
              <a:rPr lang="en-US" altLang="zh-CN" smtClean="0">
                <a:ea typeface="宋体" panose="02010600030101010101" pitchFamily="2" charset="-122"/>
              </a:rPr>
              <a:t>byte</a:t>
            </a:r>
            <a:r>
              <a:rPr lang="zh-CN" altLang="en-US" smtClean="0">
                <a:ea typeface="宋体" panose="02010600030101010101" pitchFamily="2" charset="-122"/>
              </a:rPr>
              <a:t>出现的次数，并放入一个集合中</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List&lt;Node&gt; nodes = getNodes(bytes);</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创建一颗赫夫曼树</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Node root = createHuffmanTree(nodes);</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测试一下 赫夫曼树 是否创建成功</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输出</a:t>
            </a:r>
            <a:r>
              <a:rPr lang="en-US" altLang="zh-CN" smtClean="0">
                <a:ea typeface="宋体" panose="02010600030101010101" pitchFamily="2" charset="-122"/>
              </a:rPr>
              <a:t>root </a:t>
            </a:r>
            <a:r>
              <a:rPr lang="zh-CN" altLang="en-US" smtClean="0">
                <a:ea typeface="宋体" panose="02010600030101010101" pitchFamily="2" charset="-122"/>
              </a:rPr>
              <a:t>的 值</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//System.out.println(root + " " + root.left + " " + root.right);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创建一个赫夫曼编码表</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Map&lt;Byte, String&gt; huffmanCodes = getCodes(root);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测试一把</a:t>
            </a:r>
            <a:r>
              <a:rPr lang="en-US" altLang="zh-CN" smtClean="0">
                <a:ea typeface="宋体" panose="02010600030101010101" pitchFamily="2" charset="-122"/>
              </a:rPr>
              <a:t>, </a:t>
            </a:r>
            <a:r>
              <a:rPr lang="zh-CN" altLang="en-US" smtClean="0">
                <a:ea typeface="宋体" panose="02010600030101010101" pitchFamily="2" charset="-122"/>
              </a:rPr>
              <a:t>看看 	赫夫曼编码表 是否正确</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//32=01, 97=100, 100=11000, 117=11001, 101=1110, 118=11011, 105=101, 121=11010, 106=0010, 107=1111, 108=000, 111=0011</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//System.out.println(huffmanCodes);</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遍历一把</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Set&lt;Byte&gt; keySet = huffmanCodes.keySet();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for(Byte key: keySet)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System.out.print((char)key.intValue() + "=" + huffmanCodes.get(key) + "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对 </a:t>
            </a:r>
            <a:r>
              <a:rPr lang="en-US" altLang="zh-CN" smtClean="0">
                <a:ea typeface="宋体" panose="02010600030101010101" pitchFamily="2" charset="-122"/>
              </a:rPr>
              <a:t>bytes </a:t>
            </a:r>
            <a:r>
              <a:rPr lang="zh-CN" altLang="en-US" smtClean="0">
                <a:ea typeface="宋体" panose="02010600030101010101" pitchFamily="2" charset="-122"/>
              </a:rPr>
              <a:t>进行哈夫曼编码，返回的是 一个</a:t>
            </a:r>
            <a:r>
              <a:rPr lang="en-US" altLang="zh-CN" smtClean="0">
                <a:ea typeface="宋体" panose="02010600030101010101" pitchFamily="2" charset="-122"/>
              </a:rPr>
              <a:t>byte</a:t>
            </a:r>
            <a:r>
              <a:rPr lang="zh-CN" altLang="en-US" smtClean="0">
                <a:ea typeface="宋体" panose="02010600030101010101" pitchFamily="2" charset="-122"/>
              </a:rPr>
              <a:t>数组</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//"i like like like java do you like a java"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对应的 是 </a:t>
            </a:r>
            <a:r>
              <a:rPr lang="en-US" altLang="zh-CN" smtClean="0">
                <a:ea typeface="宋体" panose="02010600030101010101" pitchFamily="2" charset="-122"/>
              </a:rPr>
              <a:t>"1010100010111111110.."</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//huffmanBytes[0] = 10101000 = -88</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//huffmanBytes[1] = 10111111 = -65</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byte[] huffmanBytes = zip(bytes,huffmanCodes);</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测试一个 </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System.out.println("\n" + Arrays.toString(huffmanBytes));</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huffmanBytes;</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某个叶子节点存储路径</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static StringBuilder stringBuilder = new StringBuilder();</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存储赫夫曼编码</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static Map&lt;Byte, String&gt; huffmanCodes = new HashMap&lt;&gt;();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传入赫夫曼树的根节点，返回对应的赫夫曼编码 </a:t>
            </a:r>
            <a:r>
              <a:rPr lang="en-US" altLang="zh-CN" smtClean="0">
                <a:ea typeface="宋体" panose="02010600030101010101" pitchFamily="2" charset="-122"/>
              </a:rPr>
              <a:t>Map&lt;Byte, String&gt;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即形式如</a:t>
            </a:r>
            <a:r>
              <a:rPr lang="en-US" altLang="zh-CN" smtClean="0">
                <a:ea typeface="宋体" panose="02010600030101010101" pitchFamily="2" charset="-122"/>
              </a:rPr>
              <a:t>(</a:t>
            </a:r>
            <a:r>
              <a:rPr lang="zh-CN" altLang="en-US" smtClean="0">
                <a:ea typeface="宋体" panose="02010600030101010101" pitchFamily="2" charset="-122"/>
              </a:rPr>
              <a:t>和生成的赫夫曼树有关系</a:t>
            </a:r>
            <a:r>
              <a:rPr lang="en-US" altLang="zh-CN" smtClean="0">
                <a:ea typeface="宋体" panose="02010600030101010101" pitchFamily="2" charset="-122"/>
              </a:rPr>
              <a:t>)</a:t>
            </a:r>
            <a:r>
              <a:rPr lang="zh-CN" altLang="en-US" smtClean="0">
                <a:ea typeface="宋体" panose="02010600030101010101" pitchFamily="2" charset="-122"/>
              </a:rPr>
              <a:t>： 	</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 			</a:t>
            </a:r>
            <a:r>
              <a:rPr lang="en-US" altLang="zh-CN" smtClean="0">
                <a:ea typeface="宋体" panose="02010600030101010101" pitchFamily="2" charset="-122"/>
              </a:rPr>
              <a:t>o: 1000   	u: 10010  	d: 100110  		y: 100111  		i: 101</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 110     k: 1110    	e: 1111       	j: 0000       	v: 0001</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l: 001 		 : 01</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@param tree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@return</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private static Map&lt;Byte, String&gt; getCodes(Node root)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if(root==null)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null;</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处理</a:t>
            </a:r>
            <a:r>
              <a:rPr lang="en-US" altLang="zh-CN" smtClean="0">
                <a:ea typeface="宋体" panose="02010600030101010101" pitchFamily="2" charset="-122"/>
              </a:rPr>
              <a:t>root</a:t>
            </a:r>
            <a:r>
              <a:rPr lang="zh-CN" altLang="en-US" smtClean="0">
                <a:ea typeface="宋体" panose="02010600030101010101" pitchFamily="2" charset="-122"/>
              </a:rPr>
              <a:t>的左子树</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getCodes(root.left,"0",stringBuilder);</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处理</a:t>
            </a:r>
            <a:r>
              <a:rPr lang="en-US" altLang="zh-CN" smtClean="0">
                <a:ea typeface="宋体" panose="02010600030101010101" pitchFamily="2" charset="-122"/>
              </a:rPr>
              <a:t>root</a:t>
            </a:r>
            <a:r>
              <a:rPr lang="zh-CN" altLang="en-US" smtClean="0">
                <a:ea typeface="宋体" panose="02010600030101010101" pitchFamily="2" charset="-122"/>
              </a:rPr>
              <a:t>的右子树</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getCodes(root.right,"1",stringBuilder);</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huffmanCodes;</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该方法会</a:t>
            </a:r>
            <a:r>
              <a:rPr lang="en-US" altLang="zh-CN" smtClean="0">
                <a:ea typeface="宋体" panose="02010600030101010101" pitchFamily="2" charset="-122"/>
              </a:rPr>
              <a:t>node </a:t>
            </a:r>
            <a:r>
              <a:rPr lang="zh-CN" altLang="en-US" smtClean="0">
                <a:ea typeface="宋体" panose="02010600030101010101" pitchFamily="2" charset="-122"/>
              </a:rPr>
              <a:t>节点的所有叶子节点的赫夫曼编码</a:t>
            </a:r>
            <a:r>
              <a:rPr lang="en-US" altLang="zh-CN" smtClean="0">
                <a:ea typeface="宋体" panose="02010600030101010101" pitchFamily="2" charset="-122"/>
              </a:rPr>
              <a:t>,</a:t>
            </a:r>
            <a:r>
              <a:rPr lang="zh-CN" altLang="en-US" smtClean="0">
                <a:ea typeface="宋体" panose="02010600030101010101" pitchFamily="2" charset="-122"/>
              </a:rPr>
              <a:t>并存放在</a:t>
            </a:r>
            <a:r>
              <a:rPr lang="en-US" altLang="zh-CN" smtClean="0">
                <a:ea typeface="宋体" panose="02010600030101010101" pitchFamily="2" charset="-122"/>
              </a:rPr>
              <a:t>huffmanCodes</a:t>
            </a:r>
            <a:r>
              <a:rPr lang="zh-CN" altLang="en-US" smtClean="0">
                <a:ea typeface="宋体" panose="02010600030101010101" pitchFamily="2" charset="-122"/>
              </a:rPr>
              <a:t>集合中</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 其形式如：</a:t>
            </a:r>
            <a:r>
              <a:rPr lang="en-US" altLang="zh-CN" smtClean="0">
                <a:ea typeface="宋体" panose="02010600030101010101" pitchFamily="2" charset="-122"/>
              </a:rPr>
              <a:t>{32=01, 97=100, 100=11000, 117=11001, 101=1110, 118=11011, 105=101, 121=11010, 106=0010, 107=1111, 108=000, 111=0011}</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@param node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@param code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@param stringBuilder</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private static void getCodes(Node node, String code, StringBuilder stringBuilder)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StringBuilder stringBuilder2 = new StringBuilder(stringBuilder);</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stringBuilder2.append(code);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if(node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 (node.data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getCodes(node.left, "0", stringBuilder2);</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getCodes(node.right, "1", stringBuilder2);</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else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huffmanCodes.put(node.data, stringBuilder2.toString());</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@param bytes </a:t>
            </a:r>
            <a:r>
              <a:rPr lang="zh-CN" altLang="en-US" smtClean="0">
                <a:ea typeface="宋体" panose="02010600030101010101" pitchFamily="2" charset="-122"/>
              </a:rPr>
              <a:t>传入的</a:t>
            </a:r>
            <a:r>
              <a:rPr lang="en-US" altLang="zh-CN" smtClean="0">
                <a:ea typeface="宋体" panose="02010600030101010101" pitchFamily="2" charset="-122"/>
              </a:rPr>
              <a:t>"i like .." </a:t>
            </a:r>
            <a:r>
              <a:rPr lang="zh-CN" altLang="en-US" smtClean="0">
                <a:ea typeface="宋体" panose="02010600030101010101" pitchFamily="2" charset="-122"/>
              </a:rPr>
              <a:t>对应的字节数组，和 哈夫曼编码表</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 </a:t>
            </a:r>
            <a:r>
              <a:rPr lang="en-US" altLang="zh-CN" smtClean="0">
                <a:ea typeface="宋体" panose="02010600030101010101" pitchFamily="2" charset="-122"/>
              </a:rPr>
              <a:t>@param huffCodes </a:t>
            </a:r>
            <a:r>
              <a:rPr lang="zh-CN" altLang="en-US" smtClean="0">
                <a:ea typeface="宋体" panose="02010600030101010101" pitchFamily="2" charset="-122"/>
              </a:rPr>
              <a:t>返回哈夫曼编码后的</a:t>
            </a:r>
            <a:r>
              <a:rPr lang="en-US" altLang="zh-CN" smtClean="0">
                <a:ea typeface="宋体" panose="02010600030101010101" pitchFamily="2" charset="-122"/>
              </a:rPr>
              <a:t>byte[]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@return</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private static byte[] zip(byte[] bytes, Map&lt;Byte, String&gt; huffmanCodes)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StringBuilder stringBuilder = new StringBuilder();</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把需要压缩的</a:t>
            </a:r>
            <a:r>
              <a:rPr lang="en-US" altLang="zh-CN" smtClean="0">
                <a:ea typeface="宋体" panose="02010600030101010101" pitchFamily="2" charset="-122"/>
              </a:rPr>
              <a:t>byte</a:t>
            </a:r>
            <a:r>
              <a:rPr lang="zh-CN" altLang="en-US" smtClean="0">
                <a:ea typeface="宋体" panose="02010600030101010101" pitchFamily="2" charset="-122"/>
              </a:rPr>
              <a:t>数组处理成一个二进制的字符串</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//stringBuilder </a:t>
            </a:r>
            <a:r>
              <a:rPr lang="zh-CN" altLang="en-US" smtClean="0">
                <a:ea typeface="宋体" panose="02010600030101010101" pitchFamily="2" charset="-122"/>
              </a:rPr>
              <a:t>就是 形式如 </a:t>
            </a:r>
            <a:r>
              <a:rPr lang="en-US" altLang="zh-CN" smtClean="0">
                <a:ea typeface="宋体" panose="02010600030101010101" pitchFamily="2" charset="-122"/>
              </a:rPr>
              <a:t>"10101001101111011110..."</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for(byte b:bytes)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stringBuilder.append(huffmanCodes.get(b));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System.out.println("stringBuilder(</a:t>
            </a:r>
            <a:r>
              <a:rPr lang="zh-CN" altLang="en-US" smtClean="0">
                <a:ea typeface="宋体" panose="02010600030101010101" pitchFamily="2" charset="-122"/>
              </a:rPr>
              <a:t>就是哈夫曼编码后的串</a:t>
            </a:r>
            <a:r>
              <a:rPr lang="en-US" altLang="zh-CN" smtClean="0">
                <a:ea typeface="宋体" panose="02010600030101010101" pitchFamily="2" charset="-122"/>
              </a:rPr>
              <a:t>)=" + stringBuilder);</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定义就是需要多少个</a:t>
            </a:r>
            <a:r>
              <a:rPr lang="en-US" altLang="zh-CN" smtClean="0">
                <a:ea typeface="宋体" panose="02010600030101010101" pitchFamily="2" charset="-122"/>
              </a:rPr>
              <a:t>byte</a:t>
            </a:r>
            <a:r>
              <a:rPr lang="zh-CN" altLang="en-US" smtClean="0">
                <a:ea typeface="宋体" panose="02010600030101010101" pitchFamily="2" charset="-122"/>
              </a:rPr>
              <a:t>来存储，这样就可以定义</a:t>
            </a:r>
            <a:r>
              <a:rPr lang="en-US" altLang="zh-CN" smtClean="0">
                <a:ea typeface="宋体" panose="02010600030101010101" pitchFamily="2" charset="-122"/>
              </a:rPr>
              <a:t>byte[] </a:t>
            </a:r>
            <a:r>
              <a:rPr lang="zh-CN" altLang="en-US" smtClean="0">
                <a:ea typeface="宋体" panose="02010600030101010101" pitchFamily="2" charset="-122"/>
              </a:rPr>
              <a:t>的大小了</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a:t>
            </a:r>
            <a:r>
              <a:rPr lang="zh-CN" altLang="en-US" smtClean="0">
                <a:ea typeface="宋体" panose="02010600030101010101" pitchFamily="2" charset="-122"/>
              </a:rPr>
              <a:t>也可以一句话 </a:t>
            </a:r>
            <a:r>
              <a:rPr lang="en-US" altLang="zh-CN" smtClean="0">
                <a:ea typeface="宋体" panose="02010600030101010101" pitchFamily="2" charset="-122"/>
              </a:rPr>
              <a:t>len = (stringBuilder.length()+7) / 8</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int len;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 (stringBuilder.length() % 8 == 0)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len = stringBuilder.length() / 8;</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else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len = stringBuilder.length() / 8 + 1;</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用于存储压缩后的</a:t>
            </a:r>
            <a:r>
              <a:rPr lang="en-US" altLang="zh-CN" smtClean="0">
                <a:ea typeface="宋体" panose="02010600030101010101" pitchFamily="2" charset="-122"/>
              </a:rPr>
              <a:t>byte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byte[] by = new byte[len];</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记录新</a:t>
            </a:r>
            <a:r>
              <a:rPr lang="en-US" altLang="zh-CN" smtClean="0">
                <a:ea typeface="宋体" panose="02010600030101010101" pitchFamily="2" charset="-122"/>
              </a:rPr>
              <a:t>byte</a:t>
            </a:r>
            <a:r>
              <a:rPr lang="zh-CN" altLang="en-US" smtClean="0">
                <a:ea typeface="宋体" panose="02010600030101010101" pitchFamily="2" charset="-122"/>
              </a:rPr>
              <a:t>的位置</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int index = 0;</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for(int i=0;i&lt;stringBuilder.length();i+=8)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String strByte;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if(i+8&gt;stringBuilder.length())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strByte = stringBuilder.substring(i);</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}else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strByte = stringBuilder.substring(i, i+8);</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byte byt = (byte)Integer.parseInt(strByte, 2);</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by[index]=byt;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index++;</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by;</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@param bytes byte</a:t>
            </a:r>
            <a:r>
              <a:rPr lang="zh-CN" altLang="en-US" smtClean="0">
                <a:ea typeface="宋体" panose="02010600030101010101" pitchFamily="2" charset="-122"/>
              </a:rPr>
              <a:t>数组，就是内容字符串对应的</a:t>
            </a:r>
            <a:r>
              <a:rPr lang="en-US" altLang="zh-CN" smtClean="0">
                <a:ea typeface="宋体" panose="02010600030101010101" pitchFamily="2" charset="-122"/>
              </a:rPr>
              <a:t>byte</a:t>
            </a:r>
            <a:r>
              <a:rPr lang="zh-CN" altLang="en-US" smtClean="0">
                <a:ea typeface="宋体" panose="02010600030101010101" pitchFamily="2" charset="-122"/>
              </a:rPr>
              <a:t>数组</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 </a:t>
            </a:r>
            <a:r>
              <a:rPr lang="en-US" altLang="zh-CN" smtClean="0">
                <a:ea typeface="宋体" panose="02010600030101010101" pitchFamily="2" charset="-122"/>
              </a:rPr>
              <a:t>@return List&lt;Node&gt; </a:t>
            </a:r>
            <a:r>
              <a:rPr lang="zh-CN" altLang="en-US" smtClean="0">
                <a:ea typeface="宋体" panose="02010600030101010101" pitchFamily="2" charset="-122"/>
              </a:rPr>
              <a:t>形式如 </a:t>
            </a:r>
            <a:r>
              <a:rPr lang="en-US" altLang="zh-CN" smtClean="0">
                <a:ea typeface="宋体" panose="02010600030101010101" pitchFamily="2" charset="-122"/>
              </a:rPr>
              <a:t>{Node{'i', 3}, Node{'a', 5}...}</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private static List&lt;Node&gt; getNodes(byte[] bytes)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List&lt;Node&gt; nodes = new ArrayList&lt;&gt;();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存储每一个</a:t>
            </a:r>
            <a:r>
              <a:rPr lang="en-US" altLang="zh-CN" smtClean="0">
                <a:ea typeface="宋体" panose="02010600030101010101" pitchFamily="2" charset="-122"/>
              </a:rPr>
              <a:t>byte</a:t>
            </a:r>
            <a:r>
              <a:rPr lang="zh-CN" altLang="en-US" smtClean="0">
                <a:ea typeface="宋体" panose="02010600030101010101" pitchFamily="2" charset="-122"/>
              </a:rPr>
              <a:t>出现了多少次。</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Map&lt;Byte, Integer&gt; counts = new HashMap&lt;&gt;();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统计每一个</a:t>
            </a:r>
            <a:r>
              <a:rPr lang="en-US" altLang="zh-CN" smtClean="0">
                <a:ea typeface="宋体" panose="02010600030101010101" pitchFamily="2" charset="-122"/>
              </a:rPr>
              <a:t>byte</a:t>
            </a:r>
            <a:r>
              <a:rPr lang="zh-CN" altLang="en-US" smtClean="0">
                <a:ea typeface="宋体" panose="02010600030101010101" pitchFamily="2" charset="-122"/>
              </a:rPr>
              <a:t>出现的次数</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for(byte b:bytes)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Integer count = counts.get(b);</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if(count==null)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counts.put(b, 1);</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}else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counts.put(b, count+1);</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把每一个键值对转为一个</a:t>
            </a:r>
            <a:r>
              <a:rPr lang="en-US" altLang="zh-CN" smtClean="0">
                <a:ea typeface="宋体" panose="02010600030101010101" pitchFamily="2" charset="-122"/>
              </a:rPr>
              <a:t>node</a:t>
            </a:r>
            <a:r>
              <a:rPr lang="zh-CN" altLang="en-US" smtClean="0">
                <a:ea typeface="宋体" panose="02010600030101010101" pitchFamily="2" charset="-122"/>
              </a:rPr>
              <a:t>对象</a:t>
            </a:r>
            <a:r>
              <a:rPr lang="en-US" altLang="zh-CN" smtClean="0">
                <a:ea typeface="宋体" panose="02010600030101010101" pitchFamily="2" charset="-122"/>
              </a:rPr>
              <a:t>,</a:t>
            </a:r>
            <a:r>
              <a:rPr lang="zh-CN" altLang="en-US" smtClean="0">
                <a:ea typeface="宋体" panose="02010600030101010101" pitchFamily="2" charset="-122"/>
              </a:rPr>
              <a:t>并加入到 </a:t>
            </a:r>
            <a:r>
              <a:rPr lang="en-US" altLang="zh-CN" smtClean="0">
                <a:ea typeface="宋体" panose="02010600030101010101" pitchFamily="2" charset="-122"/>
              </a:rPr>
              <a:t>nodes</a:t>
            </a:r>
            <a:r>
              <a:rPr lang="zh-CN" altLang="en-US" smtClean="0">
                <a:ea typeface="宋体" panose="02010600030101010101" pitchFamily="2" charset="-122"/>
              </a:rPr>
              <a:t>集合</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for(Map.Entry&lt;Byte, Integer&gt; entry:counts.entrySet())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nodes.add(new Node(entry.getKey(), entry.getValue()));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nodes;</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创建赫夫曼树</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 </a:t>
            </a:r>
            <a:r>
              <a:rPr lang="en-US" altLang="zh-CN" smtClean="0">
                <a:ea typeface="宋体" panose="02010600030101010101" pitchFamily="2" charset="-122"/>
              </a:rPr>
              <a:t>@param nodes </a:t>
            </a:r>
            <a:r>
              <a:rPr lang="zh-CN" altLang="en-US" smtClean="0">
                <a:ea typeface="宋体" panose="02010600030101010101" pitchFamily="2" charset="-122"/>
              </a:rPr>
              <a:t>传入的是一个</a:t>
            </a:r>
            <a:r>
              <a:rPr lang="en-US" altLang="zh-CN" smtClean="0">
                <a:ea typeface="宋体" panose="02010600030101010101" pitchFamily="2" charset="-122"/>
              </a:rPr>
              <a:t>node</a:t>
            </a:r>
            <a:r>
              <a:rPr lang="zh-CN" altLang="en-US" smtClean="0">
                <a:ea typeface="宋体" panose="02010600030101010101" pitchFamily="2" charset="-122"/>
              </a:rPr>
              <a:t>集合</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 </a:t>
            </a:r>
            <a:r>
              <a:rPr lang="en-US" altLang="zh-CN" smtClean="0">
                <a:ea typeface="宋体" panose="02010600030101010101" pitchFamily="2" charset="-122"/>
              </a:rPr>
              <a:t>@return </a:t>
            </a:r>
            <a:r>
              <a:rPr lang="zh-CN" altLang="en-US" smtClean="0">
                <a:ea typeface="宋体" panose="02010600030101010101" pitchFamily="2" charset="-122"/>
              </a:rPr>
              <a:t>返回赫夫曼树的根节点</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private static Node createHuffmanTree(List&lt;Node&gt; nodes)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循环处理，</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while (nodes.size() &gt; 1) { // </a:t>
            </a:r>
            <a:r>
              <a:rPr lang="zh-CN" altLang="en-US" smtClean="0">
                <a:ea typeface="宋体" panose="02010600030101010101" pitchFamily="2" charset="-122"/>
              </a:rPr>
              <a:t>保证可以</a:t>
            </a:r>
            <a:r>
              <a:rPr lang="en-US" altLang="zh-CN" smtClean="0">
                <a:ea typeface="宋体" panose="02010600030101010101" pitchFamily="2" charset="-122"/>
              </a:rPr>
              <a:t>get(0) </a:t>
            </a:r>
            <a:r>
              <a:rPr lang="zh-CN" altLang="en-US" smtClean="0">
                <a:ea typeface="宋体" panose="02010600030101010101" pitchFamily="2" charset="-122"/>
              </a:rPr>
              <a:t>和 </a:t>
            </a:r>
            <a:r>
              <a:rPr lang="en-US" altLang="zh-CN" smtClean="0">
                <a:ea typeface="宋体" panose="02010600030101010101" pitchFamily="2" charset="-122"/>
              </a:rPr>
              <a:t>get(1)</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排序</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 </a:t>
            </a:r>
            <a:r>
              <a:rPr lang="zh-CN" altLang="en-US" smtClean="0">
                <a:ea typeface="宋体" panose="02010600030101010101" pitchFamily="2" charset="-122"/>
              </a:rPr>
              <a:t>说明</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 1. </a:t>
            </a:r>
            <a:r>
              <a:rPr lang="zh-CN" altLang="en-US" smtClean="0">
                <a:ea typeface="宋体" panose="02010600030101010101" pitchFamily="2" charset="-122"/>
              </a:rPr>
              <a:t>需要</a:t>
            </a:r>
            <a:r>
              <a:rPr lang="en-US" altLang="zh-CN" smtClean="0">
                <a:ea typeface="宋体" panose="02010600030101010101" pitchFamily="2" charset="-122"/>
              </a:rPr>
              <a:t>nodes </a:t>
            </a:r>
            <a:r>
              <a:rPr lang="zh-CN" altLang="en-US" smtClean="0">
                <a:ea typeface="宋体" panose="02010600030101010101" pitchFamily="2" charset="-122"/>
              </a:rPr>
              <a:t>集合存放的对象实现 </a:t>
            </a:r>
            <a:r>
              <a:rPr lang="en-US" altLang="zh-CN" smtClean="0">
                <a:ea typeface="宋体" panose="02010600030101010101" pitchFamily="2" charset="-122"/>
              </a:rPr>
              <a:t>Comparable</a:t>
            </a:r>
            <a:r>
              <a:rPr lang="zh-CN" altLang="en-US" smtClean="0">
                <a:ea typeface="宋体" panose="02010600030101010101" pitchFamily="2" charset="-122"/>
              </a:rPr>
              <a:t>接口</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Collections.sort(nodes);</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取出来权值最小的两个二叉树</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Node left = nodes.get(0);</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取出最权值次小的二叉树</a:t>
            </a:r>
            <a:r>
              <a:rPr lang="en-US" altLang="zh-CN" smtClean="0">
                <a:ea typeface="宋体" panose="02010600030101010101" pitchFamily="2" charset="-122"/>
              </a:rPr>
              <a:t>, </a:t>
            </a:r>
            <a:r>
              <a:rPr lang="zh-CN" altLang="en-US" smtClean="0">
                <a:ea typeface="宋体" panose="02010600030101010101" pitchFamily="2" charset="-122"/>
              </a:rPr>
              <a:t>作为新的二叉树的右子树</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Node right = nodes.get(1);</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创建一颗新的二叉树 ， 新的节点 </a:t>
            </a:r>
            <a:r>
              <a:rPr lang="en-US" altLang="zh-CN" smtClean="0">
                <a:ea typeface="宋体" panose="02010600030101010101" pitchFamily="2" charset="-122"/>
              </a:rPr>
              <a:t>data </a:t>
            </a:r>
            <a:r>
              <a:rPr lang="zh-CN" altLang="en-US" smtClean="0">
                <a:ea typeface="宋体" panose="02010600030101010101" pitchFamily="2" charset="-122"/>
              </a:rPr>
              <a:t>没有，权值为两颗子树权值和</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Node parent = new Node(null, left.weight + right.weight);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把之前取出来的两颗二叉树设置为新创建的二叉树的子树</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parent.left = left;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parent.right = right;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把取出来的两个二叉树移除</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nodes.remove(left);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nodes.remove(right);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放入原来的二叉树集合中</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nodes.add(parent);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返回的节点就是赫夫曼树的根节点</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nodes.get(0);</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a:t>
            </a:r>
            <a:r>
              <a:rPr lang="zh-CN" altLang="en-US" smtClean="0">
                <a:ea typeface="宋体" panose="02010600030101010101" pitchFamily="2" charset="-122"/>
              </a:rPr>
              <a:t>实现 </a:t>
            </a:r>
            <a:r>
              <a:rPr lang="en-US" altLang="zh-CN" smtClean="0">
                <a:ea typeface="宋体" panose="02010600030101010101" pitchFamily="2" charset="-122"/>
              </a:rPr>
              <a:t>Comparable&lt;Node&gt; </a:t>
            </a:r>
            <a:r>
              <a:rPr lang="zh-CN" altLang="en-US" smtClean="0">
                <a:ea typeface="宋体" panose="02010600030101010101" pitchFamily="2" charset="-122"/>
              </a:rPr>
              <a:t>接口是让</a:t>
            </a:r>
            <a:r>
              <a:rPr lang="en-US" altLang="zh-CN" smtClean="0">
                <a:ea typeface="宋体" panose="02010600030101010101" pitchFamily="2" charset="-122"/>
              </a:rPr>
              <a:t>Node </a:t>
            </a:r>
            <a:r>
              <a:rPr lang="zh-CN" altLang="en-US" smtClean="0">
                <a:ea typeface="宋体" panose="02010600030101010101" pitchFamily="2" charset="-122"/>
              </a:rPr>
              <a:t>对象可以进行排序</a:t>
            </a:r>
            <a:endParaRPr lang="zh-CN" altLang="en-US" smtClean="0">
              <a:ea typeface="宋体" panose="02010600030101010101" pitchFamily="2" charset="-122"/>
            </a:endParaRPr>
          </a:p>
          <a:p>
            <a:pPr marL="0" indent="0" eaLnBrk="1" hangingPunct="1">
              <a:buNone/>
            </a:pPr>
            <a:r>
              <a:rPr lang="en-US" altLang="zh-CN" smtClean="0">
                <a:ea typeface="宋体" panose="02010600030101010101" pitchFamily="2" charset="-122"/>
              </a:rPr>
              <a:t>class Node implements Comparable&lt;Node&gt;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Byte data;  // </a:t>
            </a:r>
            <a:r>
              <a:rPr lang="zh-CN" altLang="en-US" smtClean="0">
                <a:ea typeface="宋体" panose="02010600030101010101" pitchFamily="2" charset="-122"/>
              </a:rPr>
              <a:t>数据本身 </a:t>
            </a:r>
            <a:r>
              <a:rPr lang="en-US" altLang="zh-CN" smtClean="0">
                <a:ea typeface="宋体" panose="02010600030101010101" pitchFamily="2" charset="-122"/>
              </a:rPr>
              <a:t>, char </a:t>
            </a:r>
            <a:r>
              <a:rPr lang="zh-CN" altLang="en-US" smtClean="0">
                <a:ea typeface="宋体" panose="02010600030101010101" pitchFamily="2" charset="-122"/>
              </a:rPr>
              <a:t>本质就是 </a:t>
            </a:r>
            <a:r>
              <a:rPr lang="en-US" altLang="zh-CN" smtClean="0">
                <a:ea typeface="宋体" panose="02010600030101010101" pitchFamily="2" charset="-122"/>
              </a:rPr>
              <a:t>Byte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int weight; // </a:t>
            </a:r>
            <a:r>
              <a:rPr lang="zh-CN" altLang="en-US" smtClean="0">
                <a:ea typeface="宋体" panose="02010600030101010101" pitchFamily="2" charset="-122"/>
              </a:rPr>
              <a:t>可以理解成权值</a:t>
            </a:r>
            <a:r>
              <a:rPr lang="en-US" altLang="zh-CN" smtClean="0">
                <a:ea typeface="宋体" panose="02010600030101010101" pitchFamily="2" charset="-122"/>
              </a:rPr>
              <a:t>, </a:t>
            </a:r>
            <a:r>
              <a:rPr lang="zh-CN" altLang="en-US" smtClean="0">
                <a:ea typeface="宋体" panose="02010600030101010101" pitchFamily="2" charset="-122"/>
              </a:rPr>
              <a:t>即字符出现的次数</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Node left;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Node right;</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public Node(Byte data, int weight)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this.data = data;</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this.weight = weight;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@Override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public int compareTo(Node node)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这样写是从小到大排序</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return this.weight - node.weight;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@Override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public String toString()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"Node [data=" + data + ", weight=" + weight +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前序遍历</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public void preOrder()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System.out.println(this);// </a:t>
            </a:r>
            <a:r>
              <a:rPr lang="zh-CN" altLang="en-US" smtClean="0">
                <a:ea typeface="宋体" panose="02010600030101010101" pitchFamily="2" charset="-122"/>
              </a:rPr>
              <a:t>先输出父节点</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if (this.left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this.left.preOrder();</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 (this.right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this.right.preOrder();</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eaLnBrk="1" hangingPunct="1">
              <a:buNone/>
            </a:pPr>
            <a:r>
              <a:rPr lang="en-US" altLang="zh-CN" smtClean="0">
                <a:ea typeface="宋体" panose="02010600030101010101" pitchFamily="2" charset="-122"/>
              </a:rPr>
              <a:t>//</a:t>
            </a:r>
            <a:r>
              <a:rPr lang="zh-CN" altLang="en-US" smtClean="0">
                <a:ea typeface="宋体" panose="02010600030101010101" pitchFamily="2" charset="-122"/>
              </a:rPr>
              <a:t>代码实现</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package com.atguigu.huffmancode;</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import java.io.FileInputStream;</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import java.io.FileNotFoundException;</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import java.io.FileOutputStream;</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import java.io.IOException;</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import java.io.InputStream;</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import java.io.ObjectInputStream;</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import java.io.ObjectOutputStream;</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import java.io.OutputStream;</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import java.util.ArrayList;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import java.util.Arrays;</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import java.util.Collections;</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import java.util.HashMap;</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import java.util.List;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import java.util.Map;</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import java.util.Set;</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public class HuffmanCode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public static void main(String[] args)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String content="i like like like java do you like a java";</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转成</a:t>
            </a:r>
            <a:r>
              <a:rPr lang="en-US" altLang="zh-CN" smtClean="0">
                <a:ea typeface="宋体" panose="02010600030101010101" pitchFamily="2" charset="-122"/>
              </a:rPr>
              <a:t>byte</a:t>
            </a:r>
            <a:r>
              <a:rPr lang="zh-CN" altLang="en-US" smtClean="0">
                <a:ea typeface="宋体" panose="02010600030101010101" pitchFamily="2" charset="-122"/>
              </a:rPr>
              <a:t>数组</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byte[] bytes = content.getBytes();</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System.out.println("</a:t>
            </a:r>
            <a:r>
              <a:rPr lang="zh-CN" altLang="en-US" smtClean="0">
                <a:ea typeface="宋体" panose="02010600030101010101" pitchFamily="2" charset="-122"/>
              </a:rPr>
              <a:t>源字符串大小</a:t>
            </a:r>
            <a:r>
              <a:rPr lang="en-US" altLang="zh-CN" smtClean="0">
                <a:ea typeface="宋体" panose="02010600030101010101" pitchFamily="2" charset="-122"/>
              </a:rPr>
              <a:t>=" + bytes.length);//40</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进行赫夫曼编码压缩</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byte[] huffmanBytes = huffmanZip(bytes);</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System.out.println("</a:t>
            </a:r>
            <a:r>
              <a:rPr lang="zh-CN" altLang="en-US" smtClean="0">
                <a:ea typeface="宋体" panose="02010600030101010101" pitchFamily="2" charset="-122"/>
              </a:rPr>
              <a:t>赫夫曼编码后大小</a:t>
            </a:r>
            <a:r>
              <a:rPr lang="en-US" altLang="zh-CN" smtClean="0">
                <a:ea typeface="宋体" panose="02010600030101010101" pitchFamily="2" charset="-122"/>
              </a:rPr>
              <a:t>=" + huffmanBytes.length);//17</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测试</a:t>
            </a:r>
            <a:r>
              <a:rPr lang="en-US" altLang="zh-CN" smtClean="0">
                <a:ea typeface="宋体" panose="02010600030101010101" pitchFamily="2" charset="-122"/>
              </a:rPr>
              <a:t>byteToBitStr</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//System.out.println(byteToBitStr(true, (byte)1));</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//System.out.println(byteToBitStr(true, (byte)-1));</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使用赫夫曼编码进行解码</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byte[] sourceBytes = decode(huffmanCodes,huffmanBytes);</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System.out.println("</a:t>
            </a:r>
            <a:r>
              <a:rPr lang="zh-CN" altLang="en-US" smtClean="0">
                <a:ea typeface="宋体" panose="02010600030101010101" pitchFamily="2" charset="-122"/>
              </a:rPr>
              <a:t>恢复后源字符串大小</a:t>
            </a:r>
            <a:r>
              <a:rPr lang="en-US" altLang="zh-CN" smtClean="0">
                <a:ea typeface="宋体" panose="02010600030101010101" pitchFamily="2" charset="-122"/>
              </a:rPr>
              <a:t>=" + sourceBytes.length);//40</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看看是不是原来的内容</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String sourceString = new String(sourceBytes);</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System.out.println("</a:t>
            </a:r>
            <a:r>
              <a:rPr lang="zh-CN" altLang="en-US" smtClean="0">
                <a:ea typeface="宋体" panose="02010600030101010101" pitchFamily="2" charset="-122"/>
              </a:rPr>
              <a:t>恢复后源字符串</a:t>
            </a:r>
            <a:r>
              <a:rPr lang="en-US" altLang="zh-CN" smtClean="0">
                <a:ea typeface="宋体" panose="02010600030101010101" pitchFamily="2" charset="-122"/>
              </a:rPr>
              <a:t>=" + sourceString);*/</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演示压缩文件</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String src="d:/src.bmp";</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String dst="d:/dst.zip";</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zipFile(src, dst);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System.out.println("</a:t>
            </a:r>
            <a:r>
              <a:rPr lang="zh-CN" altLang="en-US" smtClean="0">
                <a:ea typeface="宋体" panose="02010600030101010101" pitchFamily="2" charset="-122"/>
              </a:rPr>
              <a:t>压缩文件</a:t>
            </a:r>
            <a:r>
              <a:rPr lang="en-US" altLang="zh-CN" smtClean="0">
                <a:ea typeface="宋体" panose="02010600030101010101" pitchFamily="2" charset="-122"/>
              </a:rPr>
              <a:t>ok~~");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演示解压文件</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String zipFile="d:/dst.zip";</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String dst="d:/src2.bmp";</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unZipFile(zipFile, dst);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System.out.println("</a:t>
            </a:r>
            <a:r>
              <a:rPr lang="zh-CN" altLang="en-US" smtClean="0">
                <a:ea typeface="宋体" panose="02010600030101010101" pitchFamily="2" charset="-122"/>
              </a:rPr>
              <a:t>解压文件</a:t>
            </a:r>
            <a:r>
              <a:rPr lang="en-US" altLang="zh-CN" smtClean="0">
                <a:ea typeface="宋体" panose="02010600030101010101" pitchFamily="2" charset="-122"/>
              </a:rPr>
              <a:t>ok~~");</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将一个通过赫夫曼编码压缩的文件，重写解压成原来的文件</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 </a:t>
            </a:r>
            <a:r>
              <a:rPr lang="en-US" altLang="zh-CN" smtClean="0">
                <a:ea typeface="宋体" panose="02010600030101010101" pitchFamily="2" charset="-122"/>
              </a:rPr>
              <a:t>@param srcFile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@param dstFile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public static void zipFile(String srcFile,String dstFile)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输出流</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OutputStream os = null;</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ObjectOutputStream oos = null;</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try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创建一个文件输入流</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InputStream is = new FileInputStream(srcFile);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创建一个和源文件文件大小一样的</a:t>
            </a:r>
            <a:r>
              <a:rPr lang="en-US" altLang="zh-CN" smtClean="0">
                <a:ea typeface="宋体" panose="02010600030101010101" pitchFamily="2" charset="-122"/>
              </a:rPr>
              <a:t>byte</a:t>
            </a:r>
            <a:r>
              <a:rPr lang="zh-CN" altLang="en-US" smtClean="0">
                <a:ea typeface="宋体" panose="02010600030101010101" pitchFamily="2" charset="-122"/>
              </a:rPr>
              <a:t>数组</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byte[] b = new byte[is.available()];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读取文件内容</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is.read(b);</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is.close();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使用赫夫曼编码进行编码</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byte[] huffmanBytes = huffmanZip(b);</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创建一个文件输出流</a:t>
            </a:r>
            <a:r>
              <a:rPr lang="en-US" altLang="zh-CN" smtClean="0">
                <a:ea typeface="宋体" panose="02010600030101010101" pitchFamily="2" charset="-122"/>
              </a:rPr>
              <a:t>, </a:t>
            </a:r>
            <a:r>
              <a:rPr lang="zh-CN" altLang="en-US" smtClean="0">
                <a:ea typeface="宋体" panose="02010600030101010101" pitchFamily="2" charset="-122"/>
              </a:rPr>
              <a:t>存放压缩文件</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os = new FileOutputStream(dstFile);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创建一个和文件输出流关联的</a:t>
            </a:r>
            <a:r>
              <a:rPr lang="en-US" altLang="zh-CN" smtClean="0">
                <a:ea typeface="宋体" panose="02010600030101010101" pitchFamily="2" charset="-122"/>
              </a:rPr>
              <a:t>ObjectOutputStream</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oos = new ObjectOutputStream(os);</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把压缩后的</a:t>
            </a:r>
            <a:r>
              <a:rPr lang="en-US" altLang="zh-CN" smtClean="0">
                <a:ea typeface="宋体" panose="02010600030101010101" pitchFamily="2" charset="-122"/>
              </a:rPr>
              <a:t>byte</a:t>
            </a:r>
            <a:r>
              <a:rPr lang="zh-CN" altLang="en-US" smtClean="0">
                <a:ea typeface="宋体" panose="02010600030101010101" pitchFamily="2" charset="-122"/>
              </a:rPr>
              <a:t>数组写入文件</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a:t>
            </a:r>
            <a:r>
              <a:rPr lang="zh-CN" altLang="en-US" smtClean="0">
                <a:ea typeface="宋体" panose="02010600030101010101" pitchFamily="2" charset="-122"/>
              </a:rPr>
              <a:t>说明</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a:t>
            </a:r>
            <a:r>
              <a:rPr lang="zh-CN" altLang="en-US" smtClean="0">
                <a:ea typeface="宋体" panose="02010600030101010101" pitchFamily="2" charset="-122"/>
              </a:rPr>
              <a:t>这里使用对象输出流的方式写入，是方便解压的时候再以对象的方式恢复</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oos.writeObject(huffmanBytes);</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把赫夫曼编码表写入文件</a:t>
            </a:r>
            <a:r>
              <a:rPr lang="en-US" altLang="zh-CN" smtClean="0">
                <a:ea typeface="宋体" panose="02010600030101010101" pitchFamily="2" charset="-122"/>
              </a:rPr>
              <a:t>, </a:t>
            </a:r>
            <a:r>
              <a:rPr lang="zh-CN" altLang="en-US" smtClean="0">
                <a:ea typeface="宋体" panose="02010600030101010101" pitchFamily="2" charset="-122"/>
              </a:rPr>
              <a:t>这个部分不是文件本身的部分，是为了将来解压准备的</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a:t>
            </a:r>
            <a:r>
              <a:rPr lang="zh-CN" altLang="en-US" smtClean="0">
                <a:ea typeface="宋体" panose="02010600030101010101" pitchFamily="2" charset="-122"/>
              </a:rPr>
              <a:t>如果不保存 该文件对应的赫夫曼编码表，将来无法解压文件</a:t>
            </a:r>
            <a:r>
              <a:rPr lang="en-US" altLang="zh-CN" smtClean="0">
                <a:ea typeface="宋体" panose="02010600030101010101" pitchFamily="2" charset="-122"/>
              </a:rPr>
              <a:t>(</a:t>
            </a:r>
            <a:r>
              <a:rPr lang="zh-CN" altLang="en-US" smtClean="0">
                <a:ea typeface="宋体" panose="02010600030101010101" pitchFamily="2" charset="-122"/>
              </a:rPr>
              <a:t>恢复文件</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oos.writeObject(huffmanCodes);</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catch (Exception 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e.printStackTrace();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finally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try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oos.close();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os.close();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catch (IOException 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e.printStackTrace();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@SuppressWarnings("unchecked")</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public static void unZipFile(String zipFile,String dstFile)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System.out.println("</a:t>
            </a:r>
            <a:r>
              <a:rPr lang="zh-CN" altLang="en-US" smtClean="0">
                <a:ea typeface="宋体" panose="02010600030101010101" pitchFamily="2" charset="-122"/>
              </a:rPr>
              <a:t>解压文件</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创建一个输入流</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InputStream is = null;</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因为写入是按对象输入流方式，恢复时，我们使用对象输出流</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ObjectInputStream ois = null;</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创建一个输出流 </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OutputStream os = null;</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try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is = new FileInputStream(zipFile);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ois = new ObjectInputStream(is);</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读取</a:t>
            </a:r>
            <a:r>
              <a:rPr lang="en-US" altLang="zh-CN" smtClean="0">
                <a:ea typeface="宋体" panose="02010600030101010101" pitchFamily="2" charset="-122"/>
              </a:rPr>
              <a:t>byte</a:t>
            </a:r>
            <a:r>
              <a:rPr lang="zh-CN" altLang="en-US" smtClean="0">
                <a:ea typeface="宋体" panose="02010600030101010101" pitchFamily="2" charset="-122"/>
              </a:rPr>
              <a:t>数组</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byte[] b = (byte[]) ois.readObject();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读取赫夫曼编码表</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Map&lt;Byte, String&gt; codes = (Map&lt;Byte, String&gt;) ois.readObject();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解码</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byte[] bytes = decode(codes, b);</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os = new FileOutputStream(dstFile);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写出数据</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os.write(bytes);</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catch (Exception 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e.printStackTrace();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finally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try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ois.close();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is.close();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os.close();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catch (IOException 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TODO Auto-generated catch block</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e.printStackTrace();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private static byte[] decode(Map&lt;Byte, String&gt; huffmanCodes, byte[] huffmanBytes)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这个就是存放 赫夫曼编码的原生态的二进制码</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a:t>
            </a:r>
            <a:r>
              <a:rPr lang="zh-CN" altLang="en-US" smtClean="0">
                <a:ea typeface="宋体" panose="02010600030101010101" pitchFamily="2" charset="-122"/>
              </a:rPr>
              <a:t>即： </a:t>
            </a:r>
            <a:r>
              <a:rPr lang="en-US" altLang="zh-CN" smtClean="0">
                <a:ea typeface="宋体" panose="02010600030101010101" pitchFamily="2" charset="-122"/>
              </a:rPr>
              <a:t>101010001011111111001000101111111100100010111111110010010100110111000111</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0000011011101000111100101000101111111100110001001010011011100</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StringBuilder stringBuilder = new StringBuilder();</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把</a:t>
            </a:r>
            <a:r>
              <a:rPr lang="en-US" altLang="zh-CN" smtClean="0">
                <a:ea typeface="宋体" panose="02010600030101010101" pitchFamily="2" charset="-122"/>
              </a:rPr>
              <a:t>byte</a:t>
            </a:r>
            <a:r>
              <a:rPr lang="zh-CN" altLang="en-US" smtClean="0">
                <a:ea typeface="宋体" panose="02010600030101010101" pitchFamily="2" charset="-122"/>
              </a:rPr>
              <a:t>数组转为一个二进制的字符串</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a:t>
            </a:r>
            <a:r>
              <a:rPr lang="zh-CN" altLang="en-US" smtClean="0">
                <a:ea typeface="宋体" panose="02010600030101010101" pitchFamily="2" charset="-122"/>
              </a:rPr>
              <a:t>比如 </a:t>
            </a:r>
            <a:r>
              <a:rPr lang="en-US" altLang="zh-CN" smtClean="0">
                <a:ea typeface="宋体" panose="02010600030101010101" pitchFamily="2" charset="-122"/>
              </a:rPr>
              <a:t>-88 =&gt; 10101000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for (int i = 0; i &lt; huffmanBytes.length; i++)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byte b = huffmanBytes[i];</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判断是不是最后一个，因为最后一个不需要补高位。</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boolean flag = (i == huffmanBytes.length - 1);</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stringBuilder.append(byteToBitStr(!flag, b)); //</a:t>
            </a:r>
            <a:r>
              <a:rPr lang="zh-CN" altLang="en-US" smtClean="0">
                <a:ea typeface="宋体" panose="02010600030101010101" pitchFamily="2" charset="-122"/>
              </a:rPr>
              <a:t>拼接到</a:t>
            </a:r>
            <a:r>
              <a:rPr lang="en-US" altLang="zh-CN" smtClean="0">
                <a:ea typeface="宋体" panose="02010600030101010101" pitchFamily="2" charset="-122"/>
              </a:rPr>
              <a:t>stringBuilder</a:t>
            </a:r>
            <a:r>
              <a:rPr lang="zh-CN" altLang="en-US" smtClean="0">
                <a:ea typeface="宋体" panose="02010600030101010101" pitchFamily="2" charset="-122"/>
              </a:rPr>
              <a:t>中 </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System.out.println("</a:t>
            </a:r>
            <a:r>
              <a:rPr lang="zh-CN" altLang="en-US" smtClean="0">
                <a:ea typeface="宋体" panose="02010600030101010101" pitchFamily="2" charset="-122"/>
              </a:rPr>
              <a:t>赫夫曼编码二进制串</a:t>
            </a:r>
            <a:r>
              <a:rPr lang="en-US" altLang="zh-CN" smtClean="0">
                <a:ea typeface="宋体" panose="02010600030101010101" pitchFamily="2" charset="-122"/>
              </a:rPr>
              <a:t>=" + stringBuilder);</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把字符串按照指定的赫夫曼编码进行解码</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a:t>
            </a:r>
            <a:r>
              <a:rPr lang="zh-CN" altLang="en-US" smtClean="0">
                <a:ea typeface="宋体" panose="02010600030101010101" pitchFamily="2" charset="-122"/>
              </a:rPr>
              <a:t>把赫夫曼编码的键值对进行调换</a:t>
            </a:r>
            <a:r>
              <a:rPr lang="en-US" altLang="zh-CN" smtClean="0">
                <a:ea typeface="宋体" panose="02010600030101010101" pitchFamily="2" charset="-122"/>
              </a:rPr>
              <a:t>, </a:t>
            </a:r>
            <a:r>
              <a:rPr lang="zh-CN" altLang="en-US" smtClean="0">
                <a:ea typeface="宋体" panose="02010600030101010101" pitchFamily="2" charset="-122"/>
              </a:rPr>
              <a:t>因为要反向查询了</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//10101000101111111100 , </a:t>
            </a:r>
            <a:r>
              <a:rPr lang="zh-CN" altLang="en-US" smtClean="0">
                <a:ea typeface="宋体" panose="02010600030101010101" pitchFamily="2" charset="-122"/>
              </a:rPr>
              <a:t>中的 </a:t>
            </a:r>
            <a:r>
              <a:rPr lang="en-US" altLang="zh-CN" smtClean="0">
                <a:ea typeface="宋体" panose="02010600030101010101" pitchFamily="2" charset="-122"/>
              </a:rPr>
              <a:t>101=》i ...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Map&lt;String, Byte&gt; map = new HashMap&lt;&gt;();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for (Map.Entry&lt;Byte, String&gt; entry : huffmanCodes.entrySet())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map.put(entry.getValue(), entry.getKey());</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创建一个集合，用于存</a:t>
            </a:r>
            <a:r>
              <a:rPr lang="en-US" altLang="zh-CN" smtClean="0">
                <a:ea typeface="宋体" panose="02010600030101010101" pitchFamily="2" charset="-122"/>
              </a:rPr>
              <a:t>byte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List&lt;Byte&gt; list = new ArrayList&lt;&gt;();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处理字符串</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for (int i = 0; i &lt; stringBuilder.length();)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int count = 1;</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boolean flag = true;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Byte b = null;</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循环从</a:t>
            </a:r>
            <a:r>
              <a:rPr lang="en-US" altLang="zh-CN" smtClean="0">
                <a:ea typeface="宋体" panose="02010600030101010101" pitchFamily="2" charset="-122"/>
              </a:rPr>
              <a:t>stringBuilder</a:t>
            </a:r>
            <a:r>
              <a:rPr lang="zh-CN" altLang="en-US" smtClean="0">
                <a:ea typeface="宋体" panose="02010600030101010101" pitchFamily="2" charset="-122"/>
              </a:rPr>
              <a:t>依次取出子串</a:t>
            </a:r>
            <a:r>
              <a:rPr lang="en-US" altLang="zh-CN" smtClean="0">
                <a:ea typeface="宋体" panose="02010600030101010101" pitchFamily="2" charset="-122"/>
              </a:rPr>
              <a:t>(</a:t>
            </a:r>
            <a:r>
              <a:rPr lang="zh-CN" altLang="en-US" smtClean="0">
                <a:ea typeface="宋体" panose="02010600030101010101" pitchFamily="2" charset="-122"/>
              </a:rPr>
              <a:t>依次增长</a:t>
            </a:r>
            <a:r>
              <a:rPr lang="en-US" altLang="zh-CN" smtClean="0">
                <a:ea typeface="宋体" panose="02010600030101010101" pitchFamily="2" charset="-122"/>
              </a:rPr>
              <a:t>)</a:t>
            </a:r>
            <a:r>
              <a:rPr lang="zh-CN" altLang="en-US" smtClean="0">
                <a:ea typeface="宋体" panose="02010600030101010101" pitchFamily="2" charset="-122"/>
              </a:rPr>
              <a:t>，然后</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a:t>
            </a:r>
            <a:r>
              <a:rPr lang="zh-CN" altLang="en-US" smtClean="0">
                <a:ea typeface="宋体" panose="02010600030101010101" pitchFamily="2" charset="-122"/>
              </a:rPr>
              <a:t>到</a:t>
            </a:r>
            <a:r>
              <a:rPr lang="en-US" altLang="zh-CN" smtClean="0">
                <a:ea typeface="宋体" panose="02010600030101010101" pitchFamily="2" charset="-122"/>
              </a:rPr>
              <a:t>map</a:t>
            </a:r>
            <a:r>
              <a:rPr lang="zh-CN" altLang="en-US" smtClean="0">
                <a:ea typeface="宋体" panose="02010600030101010101" pitchFamily="2" charset="-122"/>
              </a:rPr>
              <a:t>中，去匹配，如果有则表示匹配到一个原始的字符了</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a:t>
            </a:r>
            <a:r>
              <a:rPr lang="zh-CN" altLang="en-US" smtClean="0">
                <a:ea typeface="宋体" panose="02010600030101010101" pitchFamily="2" charset="-122"/>
              </a:rPr>
              <a:t>因为</a:t>
            </a:r>
            <a:r>
              <a:rPr lang="en-US" altLang="zh-CN" smtClean="0">
                <a:ea typeface="宋体" panose="02010600030101010101" pitchFamily="2" charset="-122"/>
              </a:rPr>
              <a:t>huffman</a:t>
            </a:r>
            <a:r>
              <a:rPr lang="zh-CN" altLang="en-US" smtClean="0">
                <a:ea typeface="宋体" panose="02010600030101010101" pitchFamily="2" charset="-122"/>
              </a:rPr>
              <a:t>编码是前缀编码，因此前面分析过不会出现匹配多义性问题</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while (flag)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String key = stringBuilder.substring(i, i + count);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b = map.get(key);</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 (b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count++;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else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flag = false;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list.add(b);//</a:t>
            </a:r>
            <a:r>
              <a:rPr lang="zh-CN" altLang="en-US" smtClean="0">
                <a:ea typeface="宋体" panose="02010600030101010101" pitchFamily="2" charset="-122"/>
              </a:rPr>
              <a:t>匹配到一个就加入</a:t>
            </a:r>
            <a:r>
              <a:rPr lang="en-US" altLang="zh-CN" smtClean="0">
                <a:ea typeface="宋体" panose="02010600030101010101" pitchFamily="2" charset="-122"/>
              </a:rPr>
              <a:t>list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 += count;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把集合转为数组</a:t>
            </a:r>
            <a:r>
              <a:rPr lang="en-US" altLang="zh-CN" smtClean="0">
                <a:ea typeface="宋体" panose="02010600030101010101" pitchFamily="2" charset="-122"/>
              </a:rPr>
              <a:t>, </a:t>
            </a:r>
            <a:r>
              <a:rPr lang="zh-CN" altLang="en-US" smtClean="0">
                <a:ea typeface="宋体" panose="02010600030101010101" pitchFamily="2" charset="-122"/>
              </a:rPr>
              <a:t>即原字符串</a:t>
            </a:r>
            <a:r>
              <a:rPr lang="en-US" altLang="zh-CN" smtClean="0">
                <a:ea typeface="宋体" panose="02010600030101010101" pitchFamily="2" charset="-122"/>
              </a:rPr>
              <a:t>"i like like ..."</a:t>
            </a:r>
            <a:r>
              <a:rPr lang="zh-CN" altLang="en-US" smtClean="0">
                <a:ea typeface="宋体" panose="02010600030101010101" pitchFamily="2" charset="-122"/>
              </a:rPr>
              <a:t>对应的</a:t>
            </a:r>
            <a:r>
              <a:rPr lang="en-US" altLang="zh-CN" smtClean="0">
                <a:ea typeface="宋体" panose="02010600030101010101" pitchFamily="2" charset="-122"/>
              </a:rPr>
              <a:t>byte</a:t>
            </a:r>
            <a:r>
              <a:rPr lang="zh-CN" altLang="en-US" smtClean="0">
                <a:ea typeface="宋体" panose="02010600030101010101" pitchFamily="2" charset="-122"/>
              </a:rPr>
              <a:t>数组</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byte[] b = new byte[list.size()];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for (int i = 0; i &lt; b.length; i++)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b[i] = list.get(i);</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b;</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功能对一个</a:t>
            </a:r>
            <a:r>
              <a:rPr lang="en-US" altLang="zh-CN" smtClean="0">
                <a:ea typeface="宋体" panose="02010600030101010101" pitchFamily="2" charset="-122"/>
              </a:rPr>
              <a:t>byte </a:t>
            </a:r>
            <a:r>
              <a:rPr lang="zh-CN" altLang="en-US" smtClean="0">
                <a:ea typeface="宋体" panose="02010600030101010101" pitchFamily="2" charset="-122"/>
              </a:rPr>
              <a:t>值转成二进制后补高位</a:t>
            </a:r>
            <a:r>
              <a:rPr lang="en-US" altLang="zh-CN" smtClean="0">
                <a:ea typeface="宋体" panose="02010600030101010101" pitchFamily="2" charset="-122"/>
              </a:rPr>
              <a:t>, </a:t>
            </a:r>
            <a:r>
              <a:rPr lang="zh-CN" altLang="en-US" smtClean="0">
                <a:ea typeface="宋体" panose="02010600030101010101" pitchFamily="2" charset="-122"/>
              </a:rPr>
              <a:t>注意返回的补码！这个是数运行中真正的二进制</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 提示：对二进制不理解的同学可以看我的</a:t>
            </a:r>
            <a:r>
              <a:rPr lang="en-US" altLang="zh-CN" smtClean="0">
                <a:ea typeface="宋体" panose="02010600030101010101" pitchFamily="2" charset="-122"/>
              </a:rPr>
              <a:t>java</a:t>
            </a:r>
            <a:r>
              <a:rPr lang="zh-CN" altLang="en-US" smtClean="0">
                <a:ea typeface="宋体" panose="02010600030101010101" pitchFamily="2" charset="-122"/>
              </a:rPr>
              <a:t>基础课程</a:t>
            </a:r>
            <a:r>
              <a:rPr lang="en-US" altLang="zh-CN" smtClean="0">
                <a:ea typeface="宋体" panose="02010600030101010101" pitchFamily="2" charset="-122"/>
              </a:rPr>
              <a:t>[</a:t>
            </a:r>
            <a:r>
              <a:rPr lang="zh-CN" altLang="en-US" smtClean="0">
                <a:ea typeface="宋体" panose="02010600030101010101" pitchFamily="2" charset="-122"/>
              </a:rPr>
              <a:t>二进制本质剖析章节</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比如 </a:t>
            </a:r>
            <a:r>
              <a:rPr lang="en-US" altLang="zh-CN" smtClean="0">
                <a:ea typeface="宋体" panose="02010600030101010101" pitchFamily="2" charset="-122"/>
              </a:rPr>
              <a:t>1 =&gt; 0000 0001  -1 =&gt; 1111 1111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@param flag </a:t>
            </a:r>
            <a:r>
              <a:rPr lang="zh-CN" altLang="en-US" smtClean="0">
                <a:ea typeface="宋体" panose="02010600030101010101" pitchFamily="2" charset="-122"/>
              </a:rPr>
              <a:t>标识是否需要补高位 </a:t>
            </a:r>
            <a:r>
              <a:rPr lang="en-US" altLang="zh-CN" smtClean="0">
                <a:ea typeface="宋体" panose="02010600030101010101" pitchFamily="2" charset="-122"/>
              </a:rPr>
              <a:t>true </a:t>
            </a:r>
            <a:r>
              <a:rPr lang="zh-CN" altLang="en-US" smtClean="0">
                <a:ea typeface="宋体" panose="02010600030101010101" pitchFamily="2" charset="-122"/>
              </a:rPr>
              <a:t>表示要补高位，</a:t>
            </a:r>
            <a:r>
              <a:rPr lang="en-US" altLang="zh-CN" smtClean="0">
                <a:ea typeface="宋体" panose="02010600030101010101" pitchFamily="2" charset="-122"/>
              </a:rPr>
              <a:t>false</a:t>
            </a:r>
            <a:r>
              <a:rPr lang="zh-CN" altLang="en-US" smtClean="0">
                <a:ea typeface="宋体" panose="02010600030101010101" pitchFamily="2" charset="-122"/>
              </a:rPr>
              <a:t>表示不补</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 </a:t>
            </a:r>
            <a:r>
              <a:rPr lang="en-US" altLang="zh-CN" smtClean="0">
                <a:ea typeface="宋体" panose="02010600030101010101" pitchFamily="2" charset="-122"/>
              </a:rPr>
              <a:t>@param b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@return </a:t>
            </a:r>
            <a:r>
              <a:rPr lang="zh-CN" altLang="en-US" smtClean="0">
                <a:ea typeface="宋体" panose="02010600030101010101" pitchFamily="2" charset="-122"/>
              </a:rPr>
              <a:t>返回对应的二进制字符串</a:t>
            </a:r>
            <a:r>
              <a:rPr lang="en-US" altLang="zh-CN" smtClean="0">
                <a:ea typeface="宋体" panose="02010600030101010101" pitchFamily="2" charset="-122"/>
              </a:rPr>
              <a:t>(</a:t>
            </a:r>
            <a:r>
              <a:rPr lang="zh-CN" altLang="en-US" smtClean="0">
                <a:ea typeface="宋体" panose="02010600030101010101" pitchFamily="2" charset="-122"/>
              </a:rPr>
              <a:t>补码形式的</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private static String byteToBitStr(boolean flag, byte b)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int temp = b;</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 (flag)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temp |= 256; //</a:t>
            </a:r>
            <a:r>
              <a:rPr lang="zh-CN" altLang="en-US" smtClean="0">
                <a:ea typeface="宋体" panose="02010600030101010101" pitchFamily="2" charset="-122"/>
              </a:rPr>
              <a:t>因为 </a:t>
            </a:r>
            <a:r>
              <a:rPr lang="en-US" altLang="zh-CN" smtClean="0">
                <a:ea typeface="宋体" panose="02010600030101010101" pitchFamily="2" charset="-122"/>
              </a:rPr>
              <a:t>256 </a:t>
            </a:r>
            <a:r>
              <a:rPr lang="zh-CN" altLang="en-US" smtClean="0">
                <a:ea typeface="宋体" panose="02010600030101010101" pitchFamily="2" charset="-122"/>
              </a:rPr>
              <a:t>是 </a:t>
            </a:r>
            <a:r>
              <a:rPr lang="en-US" altLang="zh-CN" smtClean="0">
                <a:ea typeface="宋体" panose="02010600030101010101" pitchFamily="2" charset="-122"/>
              </a:rPr>
              <a:t>1 0000 0000 (256</a:t>
            </a:r>
            <a:r>
              <a:rPr lang="zh-CN" altLang="en-US" smtClean="0">
                <a:ea typeface="宋体" panose="02010600030101010101" pitchFamily="2" charset="-122"/>
              </a:rPr>
              <a:t>是</a:t>
            </a:r>
            <a:r>
              <a:rPr lang="en-US" altLang="zh-CN" smtClean="0">
                <a:ea typeface="宋体" panose="02010600030101010101" pitchFamily="2" charset="-122"/>
              </a:rPr>
              <a:t>int</a:t>
            </a:r>
            <a:r>
              <a:rPr lang="zh-CN" altLang="en-US" smtClean="0">
                <a:ea typeface="宋体" panose="02010600030101010101" pitchFamily="2" charset="-122"/>
              </a:rPr>
              <a:t>类型 </a:t>
            </a:r>
            <a:r>
              <a:rPr lang="en-US" altLang="zh-CN" smtClean="0">
                <a:ea typeface="宋体" panose="02010600030101010101" pitchFamily="2" charset="-122"/>
              </a:rPr>
              <a:t>1</a:t>
            </a:r>
            <a:r>
              <a:rPr lang="zh-CN" altLang="en-US" smtClean="0">
                <a:ea typeface="宋体" panose="02010600030101010101" pitchFamily="2" charset="-122"/>
              </a:rPr>
              <a:t>不是符号位</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String str = Integer.toBinaryString(temp);</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 (flag) {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截取 后八位 </a:t>
            </a:r>
            <a:r>
              <a:rPr lang="en-US" altLang="zh-CN" smtClean="0">
                <a:ea typeface="宋体" panose="02010600030101010101" pitchFamily="2" charset="-122"/>
              </a:rPr>
              <a:t>[</a:t>
            </a:r>
            <a:r>
              <a:rPr lang="zh-CN" altLang="en-US" smtClean="0">
                <a:ea typeface="宋体" panose="02010600030101010101" pitchFamily="2" charset="-122"/>
              </a:rPr>
              <a:t>低</a:t>
            </a:r>
            <a:r>
              <a:rPr lang="en-US" altLang="zh-CN" smtClean="0">
                <a:ea typeface="宋体" panose="02010600030101010101" pitchFamily="2" charset="-122"/>
              </a:rPr>
              <a:t>8</a:t>
            </a:r>
            <a:r>
              <a:rPr lang="zh-CN" altLang="en-US" smtClean="0">
                <a:ea typeface="宋体" panose="02010600030101010101" pitchFamily="2" charset="-122"/>
              </a:rPr>
              <a:t>位，刚好是一个</a:t>
            </a:r>
            <a:r>
              <a:rPr lang="en-US" altLang="zh-CN" smtClean="0">
                <a:ea typeface="宋体" panose="02010600030101010101" pitchFamily="2" charset="-122"/>
              </a:rPr>
              <a:t>byte]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str.substring(str.length() - 8);</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else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str;</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将 </a:t>
            </a:r>
            <a:r>
              <a:rPr lang="en-US" altLang="zh-CN" smtClean="0">
                <a:ea typeface="宋体" panose="02010600030101010101" pitchFamily="2" charset="-122"/>
              </a:rPr>
              <a:t>content </a:t>
            </a:r>
            <a:r>
              <a:rPr lang="zh-CN" altLang="en-US" smtClean="0">
                <a:ea typeface="宋体" panose="02010600030101010101" pitchFamily="2" charset="-122"/>
              </a:rPr>
              <a:t>进程赫夫曼编码，返回的就是 按 赫夫曼编码后的 </a:t>
            </a:r>
            <a:r>
              <a:rPr lang="en-US" altLang="zh-CN" smtClean="0">
                <a:ea typeface="宋体" panose="02010600030101010101" pitchFamily="2" charset="-122"/>
              </a:rPr>
              <a:t>byte</a:t>
            </a:r>
            <a:r>
              <a:rPr lang="zh-CN" altLang="en-US" smtClean="0">
                <a:ea typeface="宋体" panose="02010600030101010101" pitchFamily="2" charset="-122"/>
              </a:rPr>
              <a:t>数组</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 比如</a:t>
            </a:r>
            <a:r>
              <a:rPr lang="en-US" altLang="zh-CN" smtClean="0">
                <a:ea typeface="宋体" panose="02010600030101010101" pitchFamily="2" charset="-122"/>
              </a:rPr>
              <a:t>: "i like like like java do you like a java" =&gt;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101010011011110111101001101111011110100..  </a:t>
            </a:r>
            <a:r>
              <a:rPr lang="zh-CN" altLang="en-US" smtClean="0">
                <a:ea typeface="宋体" panose="02010600030101010101" pitchFamily="2" charset="-122"/>
              </a:rPr>
              <a:t>但是 是按照 </a:t>
            </a:r>
            <a:r>
              <a:rPr lang="en-US" altLang="zh-CN" smtClean="0">
                <a:ea typeface="宋体" panose="02010600030101010101" pitchFamily="2" charset="-122"/>
              </a:rPr>
              <a:t>byte</a:t>
            </a:r>
            <a:r>
              <a:rPr lang="zh-CN" altLang="en-US" smtClean="0">
                <a:ea typeface="宋体" panose="02010600030101010101" pitchFamily="2" charset="-122"/>
              </a:rPr>
              <a:t>数组来存放的</a:t>
            </a:r>
            <a:r>
              <a:rPr lang="en-US" altLang="zh-CN" smtClean="0">
                <a:ea typeface="宋体" panose="02010600030101010101" pitchFamily="2" charset="-122"/>
              </a:rPr>
              <a:t>,</a:t>
            </a:r>
            <a:r>
              <a:rPr lang="zh-CN" altLang="en-US" smtClean="0">
                <a:ea typeface="宋体" panose="02010600030101010101" pitchFamily="2" charset="-122"/>
              </a:rPr>
              <a:t>每</a:t>
            </a:r>
            <a:r>
              <a:rPr lang="en-US" altLang="zh-CN" smtClean="0">
                <a:ea typeface="宋体" panose="02010600030101010101" pitchFamily="2" charset="-122"/>
              </a:rPr>
              <a:t>8</a:t>
            </a:r>
            <a:r>
              <a:rPr lang="zh-CN" altLang="en-US" smtClean="0">
                <a:ea typeface="宋体" panose="02010600030101010101" pitchFamily="2" charset="-122"/>
              </a:rPr>
              <a:t>位 放入到一个 </a:t>
            </a:r>
            <a:r>
              <a:rPr lang="en-US" altLang="zh-CN" smtClean="0">
                <a:ea typeface="宋体" panose="02010600030101010101" pitchFamily="2" charset="-122"/>
              </a:rPr>
              <a:t>byte</a:t>
            </a:r>
            <a:r>
              <a:rPr lang="zh-CN" altLang="en-US" smtClean="0">
                <a:ea typeface="宋体" panose="02010600030101010101" pitchFamily="2" charset="-122"/>
              </a:rPr>
              <a:t>中</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比如：</a:t>
            </a:r>
            <a:r>
              <a:rPr lang="en-US" altLang="zh-CN" smtClean="0">
                <a:ea typeface="宋体" panose="02010600030101010101" pitchFamily="2" charset="-122"/>
              </a:rPr>
              <a:t>huffmanBytes[0] = -41(10101001)  huffmanBytes[1] = -61(10111101)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@param bytes</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@return</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private static byte[] huffmanZip(byte[] bytes)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先统计每一个</a:t>
            </a:r>
            <a:r>
              <a:rPr lang="en-US" altLang="zh-CN" smtClean="0">
                <a:ea typeface="宋体" panose="02010600030101010101" pitchFamily="2" charset="-122"/>
              </a:rPr>
              <a:t>byte</a:t>
            </a:r>
            <a:r>
              <a:rPr lang="zh-CN" altLang="en-US" smtClean="0">
                <a:ea typeface="宋体" panose="02010600030101010101" pitchFamily="2" charset="-122"/>
              </a:rPr>
              <a:t>出现的次数，并放入一个集合中</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List&lt;Node&gt; nodes = getNodes(bytes);</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创建一颗赫夫曼树</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Node root = createHuffmanTree(nodes);</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测试一下 赫夫曼树 是否创建成功</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输出</a:t>
            </a:r>
            <a:r>
              <a:rPr lang="en-US" altLang="zh-CN" smtClean="0">
                <a:ea typeface="宋体" panose="02010600030101010101" pitchFamily="2" charset="-122"/>
              </a:rPr>
              <a:t>root </a:t>
            </a:r>
            <a:r>
              <a:rPr lang="zh-CN" altLang="en-US" smtClean="0">
                <a:ea typeface="宋体" panose="02010600030101010101" pitchFamily="2" charset="-122"/>
              </a:rPr>
              <a:t>的 值</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//System.out.println(root + " " + root.left + " " + root.right);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创建一个赫夫曼编码表</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Map&lt;Byte, String&gt; huffmanCodes = getCodes(root);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测试一把</a:t>
            </a:r>
            <a:r>
              <a:rPr lang="en-US" altLang="zh-CN" smtClean="0">
                <a:ea typeface="宋体" panose="02010600030101010101" pitchFamily="2" charset="-122"/>
              </a:rPr>
              <a:t>, </a:t>
            </a:r>
            <a:r>
              <a:rPr lang="zh-CN" altLang="en-US" smtClean="0">
                <a:ea typeface="宋体" panose="02010600030101010101" pitchFamily="2" charset="-122"/>
              </a:rPr>
              <a:t>看看 	赫夫曼编码表 是否正确</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//32=01, 97=100, 100=11000, 117=11001, 101=1110, 118=11011, 105=101, 121=11010, 106=0010, 107=1111, 108=000, 111=0011</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//System.out.println(huffmanCodes);</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遍历一把</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Set&lt;Byte&gt; keySet = huffmanCodes.keySet();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for(Byte key: keySet)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System.out.print((char)key.intValue() + "=" + huffmanCodes.get(key) + "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对 </a:t>
            </a:r>
            <a:r>
              <a:rPr lang="en-US" altLang="zh-CN" smtClean="0">
                <a:ea typeface="宋体" panose="02010600030101010101" pitchFamily="2" charset="-122"/>
              </a:rPr>
              <a:t>bytes </a:t>
            </a:r>
            <a:r>
              <a:rPr lang="zh-CN" altLang="en-US" smtClean="0">
                <a:ea typeface="宋体" panose="02010600030101010101" pitchFamily="2" charset="-122"/>
              </a:rPr>
              <a:t>进行哈夫曼编码，返回的是 一个</a:t>
            </a:r>
            <a:r>
              <a:rPr lang="en-US" altLang="zh-CN" smtClean="0">
                <a:ea typeface="宋体" panose="02010600030101010101" pitchFamily="2" charset="-122"/>
              </a:rPr>
              <a:t>byte</a:t>
            </a:r>
            <a:r>
              <a:rPr lang="zh-CN" altLang="en-US" smtClean="0">
                <a:ea typeface="宋体" panose="02010600030101010101" pitchFamily="2" charset="-122"/>
              </a:rPr>
              <a:t>数组</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//"i like like like java do you like a java"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对应的 是 </a:t>
            </a:r>
            <a:r>
              <a:rPr lang="en-US" altLang="zh-CN" smtClean="0">
                <a:ea typeface="宋体" panose="02010600030101010101" pitchFamily="2" charset="-122"/>
              </a:rPr>
              <a:t>"1010100010111111110.."</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//huffmanBytes[0] = 10101000 = -88</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//huffmanBytes[1] = 10111111 = -65</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byte[] huffmanBytes = zip(bytes,huffmanCodes);</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测试一个 </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System.out.println("\n" + Arrays.toString(huffmanBytes));</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huffmanBytes;</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某个叶子节点存储路径</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static StringBuilder stringBuilder = new StringBuilder();</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存储赫夫曼编码</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static Map&lt;Byte, String&gt; huffmanCodes = new HashMap&lt;&gt;();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传入赫夫曼树的根节点，返回对应的赫夫曼编码 </a:t>
            </a:r>
            <a:r>
              <a:rPr lang="en-US" altLang="zh-CN" smtClean="0">
                <a:ea typeface="宋体" panose="02010600030101010101" pitchFamily="2" charset="-122"/>
              </a:rPr>
              <a:t>Map&lt;Byte, String&gt;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即形式如</a:t>
            </a:r>
            <a:r>
              <a:rPr lang="en-US" altLang="zh-CN" smtClean="0">
                <a:ea typeface="宋体" panose="02010600030101010101" pitchFamily="2" charset="-122"/>
              </a:rPr>
              <a:t>(</a:t>
            </a:r>
            <a:r>
              <a:rPr lang="zh-CN" altLang="en-US" smtClean="0">
                <a:ea typeface="宋体" panose="02010600030101010101" pitchFamily="2" charset="-122"/>
              </a:rPr>
              <a:t>和生成的赫夫曼树有关系</a:t>
            </a:r>
            <a:r>
              <a:rPr lang="en-US" altLang="zh-CN" smtClean="0">
                <a:ea typeface="宋体" panose="02010600030101010101" pitchFamily="2" charset="-122"/>
              </a:rPr>
              <a:t>)</a:t>
            </a:r>
            <a:r>
              <a:rPr lang="zh-CN" altLang="en-US" smtClean="0">
                <a:ea typeface="宋体" panose="02010600030101010101" pitchFamily="2" charset="-122"/>
              </a:rPr>
              <a:t>： 	</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 			</a:t>
            </a:r>
            <a:r>
              <a:rPr lang="en-US" altLang="zh-CN" smtClean="0">
                <a:ea typeface="宋体" panose="02010600030101010101" pitchFamily="2" charset="-122"/>
              </a:rPr>
              <a:t>o: 1000   	u: 10010  	d: 100110  		y: 100111  		i: 101</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 110     k: 1110    	e: 1111       	j: 0000       	v: 0001</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l: 001 		 : 01</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@param tree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@return</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private static Map&lt;Byte, String&gt; getCodes(Node root)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if(root==null)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null;</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处理</a:t>
            </a:r>
            <a:r>
              <a:rPr lang="en-US" altLang="zh-CN" smtClean="0">
                <a:ea typeface="宋体" panose="02010600030101010101" pitchFamily="2" charset="-122"/>
              </a:rPr>
              <a:t>root</a:t>
            </a:r>
            <a:r>
              <a:rPr lang="zh-CN" altLang="en-US" smtClean="0">
                <a:ea typeface="宋体" panose="02010600030101010101" pitchFamily="2" charset="-122"/>
              </a:rPr>
              <a:t>的左子树</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getCodes(root.left,"0",stringBuilder);</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处理</a:t>
            </a:r>
            <a:r>
              <a:rPr lang="en-US" altLang="zh-CN" smtClean="0">
                <a:ea typeface="宋体" panose="02010600030101010101" pitchFamily="2" charset="-122"/>
              </a:rPr>
              <a:t>root</a:t>
            </a:r>
            <a:r>
              <a:rPr lang="zh-CN" altLang="en-US" smtClean="0">
                <a:ea typeface="宋体" panose="02010600030101010101" pitchFamily="2" charset="-122"/>
              </a:rPr>
              <a:t>的右子树</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getCodes(root.right,"1",stringBuilder);</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huffmanCodes;</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该方法会</a:t>
            </a:r>
            <a:r>
              <a:rPr lang="en-US" altLang="zh-CN" smtClean="0">
                <a:ea typeface="宋体" panose="02010600030101010101" pitchFamily="2" charset="-122"/>
              </a:rPr>
              <a:t>node </a:t>
            </a:r>
            <a:r>
              <a:rPr lang="zh-CN" altLang="en-US" smtClean="0">
                <a:ea typeface="宋体" panose="02010600030101010101" pitchFamily="2" charset="-122"/>
              </a:rPr>
              <a:t>节点的所有叶子节点的赫夫曼编码</a:t>
            </a:r>
            <a:r>
              <a:rPr lang="en-US" altLang="zh-CN" smtClean="0">
                <a:ea typeface="宋体" panose="02010600030101010101" pitchFamily="2" charset="-122"/>
              </a:rPr>
              <a:t>,</a:t>
            </a:r>
            <a:r>
              <a:rPr lang="zh-CN" altLang="en-US" smtClean="0">
                <a:ea typeface="宋体" panose="02010600030101010101" pitchFamily="2" charset="-122"/>
              </a:rPr>
              <a:t>并存放在</a:t>
            </a:r>
            <a:r>
              <a:rPr lang="en-US" altLang="zh-CN" smtClean="0">
                <a:ea typeface="宋体" panose="02010600030101010101" pitchFamily="2" charset="-122"/>
              </a:rPr>
              <a:t>huffmanCodes</a:t>
            </a:r>
            <a:r>
              <a:rPr lang="zh-CN" altLang="en-US" smtClean="0">
                <a:ea typeface="宋体" panose="02010600030101010101" pitchFamily="2" charset="-122"/>
              </a:rPr>
              <a:t>集合中</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 其形式如：</a:t>
            </a:r>
            <a:r>
              <a:rPr lang="en-US" altLang="zh-CN" smtClean="0">
                <a:ea typeface="宋体" panose="02010600030101010101" pitchFamily="2" charset="-122"/>
              </a:rPr>
              <a:t>{32=01, 97=100, 100=11000, 117=11001, 101=1110, 118=11011, 105=101, 121=11010, 106=0010, 107=1111, 108=000, 111=0011}</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@param node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@param code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@param stringBuilder</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private static void getCodes(Node node, String code, StringBuilder stringBuilder)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StringBuilder stringBuilder2 = new StringBuilder(stringBuilder);</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stringBuilder2.append(code);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if(node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 (node.data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getCodes(node.left, "0", stringBuilder2);</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getCodes(node.right, "1", stringBuilder2);</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else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huffmanCodes.put(node.data, stringBuilder2.toString());</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@param bytes </a:t>
            </a:r>
            <a:r>
              <a:rPr lang="zh-CN" altLang="en-US" smtClean="0">
                <a:ea typeface="宋体" panose="02010600030101010101" pitchFamily="2" charset="-122"/>
              </a:rPr>
              <a:t>传入的</a:t>
            </a:r>
            <a:r>
              <a:rPr lang="en-US" altLang="zh-CN" smtClean="0">
                <a:ea typeface="宋体" panose="02010600030101010101" pitchFamily="2" charset="-122"/>
              </a:rPr>
              <a:t>"i like .." </a:t>
            </a:r>
            <a:r>
              <a:rPr lang="zh-CN" altLang="en-US" smtClean="0">
                <a:ea typeface="宋体" panose="02010600030101010101" pitchFamily="2" charset="-122"/>
              </a:rPr>
              <a:t>对应的字节数组，和 哈夫曼编码表</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 </a:t>
            </a:r>
            <a:r>
              <a:rPr lang="en-US" altLang="zh-CN" smtClean="0">
                <a:ea typeface="宋体" panose="02010600030101010101" pitchFamily="2" charset="-122"/>
              </a:rPr>
              <a:t>@param huffCodes </a:t>
            </a:r>
            <a:r>
              <a:rPr lang="zh-CN" altLang="en-US" smtClean="0">
                <a:ea typeface="宋体" panose="02010600030101010101" pitchFamily="2" charset="-122"/>
              </a:rPr>
              <a:t>返回哈夫曼编码后的</a:t>
            </a:r>
            <a:r>
              <a:rPr lang="en-US" altLang="zh-CN" smtClean="0">
                <a:ea typeface="宋体" panose="02010600030101010101" pitchFamily="2" charset="-122"/>
              </a:rPr>
              <a:t>byte[]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@return</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private static byte[] zip(byte[] bytes, Map&lt;Byte, String&gt; huffmanCodes)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StringBuilder stringBuilder = new StringBuilder();</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把需要压缩的</a:t>
            </a:r>
            <a:r>
              <a:rPr lang="en-US" altLang="zh-CN" smtClean="0">
                <a:ea typeface="宋体" panose="02010600030101010101" pitchFamily="2" charset="-122"/>
              </a:rPr>
              <a:t>byte</a:t>
            </a:r>
            <a:r>
              <a:rPr lang="zh-CN" altLang="en-US" smtClean="0">
                <a:ea typeface="宋体" panose="02010600030101010101" pitchFamily="2" charset="-122"/>
              </a:rPr>
              <a:t>数组处理成一个二进制的字符串</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//stringBuilder </a:t>
            </a:r>
            <a:r>
              <a:rPr lang="zh-CN" altLang="en-US" smtClean="0">
                <a:ea typeface="宋体" panose="02010600030101010101" pitchFamily="2" charset="-122"/>
              </a:rPr>
              <a:t>就是 形式如 </a:t>
            </a:r>
            <a:r>
              <a:rPr lang="en-US" altLang="zh-CN" smtClean="0">
                <a:ea typeface="宋体" panose="02010600030101010101" pitchFamily="2" charset="-122"/>
              </a:rPr>
              <a:t>"10101001101111011110..."</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for(byte b:bytes)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stringBuilder.append(huffmanCodes.get(b));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System.out.println("stringBuilder(</a:t>
            </a:r>
            <a:r>
              <a:rPr lang="zh-CN" altLang="en-US" smtClean="0">
                <a:ea typeface="宋体" panose="02010600030101010101" pitchFamily="2" charset="-122"/>
              </a:rPr>
              <a:t>就是哈夫曼编码后的串</a:t>
            </a:r>
            <a:r>
              <a:rPr lang="en-US" altLang="zh-CN" smtClean="0">
                <a:ea typeface="宋体" panose="02010600030101010101" pitchFamily="2" charset="-122"/>
              </a:rPr>
              <a:t>)=" + stringBuilder);</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定义就是需要多少个</a:t>
            </a:r>
            <a:r>
              <a:rPr lang="en-US" altLang="zh-CN" smtClean="0">
                <a:ea typeface="宋体" panose="02010600030101010101" pitchFamily="2" charset="-122"/>
              </a:rPr>
              <a:t>byte</a:t>
            </a:r>
            <a:r>
              <a:rPr lang="zh-CN" altLang="en-US" smtClean="0">
                <a:ea typeface="宋体" panose="02010600030101010101" pitchFamily="2" charset="-122"/>
              </a:rPr>
              <a:t>来存储，这样就可以定义</a:t>
            </a:r>
            <a:r>
              <a:rPr lang="en-US" altLang="zh-CN" smtClean="0">
                <a:ea typeface="宋体" panose="02010600030101010101" pitchFamily="2" charset="-122"/>
              </a:rPr>
              <a:t>byte[] </a:t>
            </a:r>
            <a:r>
              <a:rPr lang="zh-CN" altLang="en-US" smtClean="0">
                <a:ea typeface="宋体" panose="02010600030101010101" pitchFamily="2" charset="-122"/>
              </a:rPr>
              <a:t>的大小了</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a:t>
            </a:r>
            <a:r>
              <a:rPr lang="zh-CN" altLang="en-US" smtClean="0">
                <a:ea typeface="宋体" panose="02010600030101010101" pitchFamily="2" charset="-122"/>
              </a:rPr>
              <a:t>也可以一句话 </a:t>
            </a:r>
            <a:r>
              <a:rPr lang="en-US" altLang="zh-CN" smtClean="0">
                <a:ea typeface="宋体" panose="02010600030101010101" pitchFamily="2" charset="-122"/>
              </a:rPr>
              <a:t>len = (stringBuilder.length()+7) / 8</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int len;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 (stringBuilder.length() % 8 == 0)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len = stringBuilder.length() / 8;</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else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len = stringBuilder.length() / 8 + 1;</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用于存储压缩后的</a:t>
            </a:r>
            <a:r>
              <a:rPr lang="en-US" altLang="zh-CN" smtClean="0">
                <a:ea typeface="宋体" panose="02010600030101010101" pitchFamily="2" charset="-122"/>
              </a:rPr>
              <a:t>byte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byte[] by = new byte[len];</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记录新</a:t>
            </a:r>
            <a:r>
              <a:rPr lang="en-US" altLang="zh-CN" smtClean="0">
                <a:ea typeface="宋体" panose="02010600030101010101" pitchFamily="2" charset="-122"/>
              </a:rPr>
              <a:t>byte</a:t>
            </a:r>
            <a:r>
              <a:rPr lang="zh-CN" altLang="en-US" smtClean="0">
                <a:ea typeface="宋体" panose="02010600030101010101" pitchFamily="2" charset="-122"/>
              </a:rPr>
              <a:t>的位置</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int index = 0;</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for(int i=0;i&lt;stringBuilder.length();i+=8)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String strByte;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if(i+8&gt;stringBuilder.length())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strByte = stringBuilder.substring(i);</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}else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strByte = stringBuilder.substring(i, i+8);</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byte byt = (byte)Integer.parseInt(strByte, 2);</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by[index]=byt;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index++;</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by;</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@param bytes byte</a:t>
            </a:r>
            <a:r>
              <a:rPr lang="zh-CN" altLang="en-US" smtClean="0">
                <a:ea typeface="宋体" panose="02010600030101010101" pitchFamily="2" charset="-122"/>
              </a:rPr>
              <a:t>数组，就是内容字符串对应的</a:t>
            </a:r>
            <a:r>
              <a:rPr lang="en-US" altLang="zh-CN" smtClean="0">
                <a:ea typeface="宋体" panose="02010600030101010101" pitchFamily="2" charset="-122"/>
              </a:rPr>
              <a:t>byte</a:t>
            </a:r>
            <a:r>
              <a:rPr lang="zh-CN" altLang="en-US" smtClean="0">
                <a:ea typeface="宋体" panose="02010600030101010101" pitchFamily="2" charset="-122"/>
              </a:rPr>
              <a:t>数组</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 </a:t>
            </a:r>
            <a:r>
              <a:rPr lang="en-US" altLang="zh-CN" smtClean="0">
                <a:ea typeface="宋体" panose="02010600030101010101" pitchFamily="2" charset="-122"/>
              </a:rPr>
              <a:t>@return List&lt;Node&gt; </a:t>
            </a:r>
            <a:r>
              <a:rPr lang="zh-CN" altLang="en-US" smtClean="0">
                <a:ea typeface="宋体" panose="02010600030101010101" pitchFamily="2" charset="-122"/>
              </a:rPr>
              <a:t>形式如 </a:t>
            </a:r>
            <a:r>
              <a:rPr lang="en-US" altLang="zh-CN" smtClean="0">
                <a:ea typeface="宋体" panose="02010600030101010101" pitchFamily="2" charset="-122"/>
              </a:rPr>
              <a:t>{Node{'i', 3}, Node{'a', 5}...}</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private static List&lt;Node&gt; getNodes(byte[] bytes)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List&lt;Node&gt; nodes = new ArrayList&lt;&gt;();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存储每一个</a:t>
            </a:r>
            <a:r>
              <a:rPr lang="en-US" altLang="zh-CN" smtClean="0">
                <a:ea typeface="宋体" panose="02010600030101010101" pitchFamily="2" charset="-122"/>
              </a:rPr>
              <a:t>byte</a:t>
            </a:r>
            <a:r>
              <a:rPr lang="zh-CN" altLang="en-US" smtClean="0">
                <a:ea typeface="宋体" panose="02010600030101010101" pitchFamily="2" charset="-122"/>
              </a:rPr>
              <a:t>出现了多少次。</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Map&lt;Byte, Integer&gt; counts = new HashMap&lt;&gt;();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统计每一个</a:t>
            </a:r>
            <a:r>
              <a:rPr lang="en-US" altLang="zh-CN" smtClean="0">
                <a:ea typeface="宋体" panose="02010600030101010101" pitchFamily="2" charset="-122"/>
              </a:rPr>
              <a:t>byte</a:t>
            </a:r>
            <a:r>
              <a:rPr lang="zh-CN" altLang="en-US" smtClean="0">
                <a:ea typeface="宋体" panose="02010600030101010101" pitchFamily="2" charset="-122"/>
              </a:rPr>
              <a:t>出现的次数</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for(byte b:bytes)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Integer count = counts.get(b);</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if(count==null)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counts.put(b, 1);</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}else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counts.put(b, count+1);</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把每一个键值对转为一个</a:t>
            </a:r>
            <a:r>
              <a:rPr lang="en-US" altLang="zh-CN" smtClean="0">
                <a:ea typeface="宋体" panose="02010600030101010101" pitchFamily="2" charset="-122"/>
              </a:rPr>
              <a:t>node</a:t>
            </a:r>
            <a:r>
              <a:rPr lang="zh-CN" altLang="en-US" smtClean="0">
                <a:ea typeface="宋体" panose="02010600030101010101" pitchFamily="2" charset="-122"/>
              </a:rPr>
              <a:t>对象</a:t>
            </a:r>
            <a:r>
              <a:rPr lang="en-US" altLang="zh-CN" smtClean="0">
                <a:ea typeface="宋体" panose="02010600030101010101" pitchFamily="2" charset="-122"/>
              </a:rPr>
              <a:t>,</a:t>
            </a:r>
            <a:r>
              <a:rPr lang="zh-CN" altLang="en-US" smtClean="0">
                <a:ea typeface="宋体" panose="02010600030101010101" pitchFamily="2" charset="-122"/>
              </a:rPr>
              <a:t>并加入到 </a:t>
            </a:r>
            <a:r>
              <a:rPr lang="en-US" altLang="zh-CN" smtClean="0">
                <a:ea typeface="宋体" panose="02010600030101010101" pitchFamily="2" charset="-122"/>
              </a:rPr>
              <a:t>nodes</a:t>
            </a:r>
            <a:r>
              <a:rPr lang="zh-CN" altLang="en-US" smtClean="0">
                <a:ea typeface="宋体" panose="02010600030101010101" pitchFamily="2" charset="-122"/>
              </a:rPr>
              <a:t>集合</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for(Map.Entry&lt;Byte, Integer&gt; entry:counts.entrySet())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nodes.add(new Node(entry.getKey(), entry.getValue()));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nodes;</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创建赫夫曼树</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 </a:t>
            </a:r>
            <a:r>
              <a:rPr lang="en-US" altLang="zh-CN" smtClean="0">
                <a:ea typeface="宋体" panose="02010600030101010101" pitchFamily="2" charset="-122"/>
              </a:rPr>
              <a:t>@param nodes </a:t>
            </a:r>
            <a:r>
              <a:rPr lang="zh-CN" altLang="en-US" smtClean="0">
                <a:ea typeface="宋体" panose="02010600030101010101" pitchFamily="2" charset="-122"/>
              </a:rPr>
              <a:t>传入的是一个</a:t>
            </a:r>
            <a:r>
              <a:rPr lang="en-US" altLang="zh-CN" smtClean="0">
                <a:ea typeface="宋体" panose="02010600030101010101" pitchFamily="2" charset="-122"/>
              </a:rPr>
              <a:t>node</a:t>
            </a:r>
            <a:r>
              <a:rPr lang="zh-CN" altLang="en-US" smtClean="0">
                <a:ea typeface="宋体" panose="02010600030101010101" pitchFamily="2" charset="-122"/>
              </a:rPr>
              <a:t>集合</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 </a:t>
            </a:r>
            <a:r>
              <a:rPr lang="en-US" altLang="zh-CN" smtClean="0">
                <a:ea typeface="宋体" panose="02010600030101010101" pitchFamily="2" charset="-122"/>
              </a:rPr>
              <a:t>@return </a:t>
            </a:r>
            <a:r>
              <a:rPr lang="zh-CN" altLang="en-US" smtClean="0">
                <a:ea typeface="宋体" panose="02010600030101010101" pitchFamily="2" charset="-122"/>
              </a:rPr>
              <a:t>返回赫夫曼树的根节点</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private static Node createHuffmanTree(List&lt;Node&gt; nodes)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循环处理，</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while (nodes.size() &gt; 1) { // </a:t>
            </a:r>
            <a:r>
              <a:rPr lang="zh-CN" altLang="en-US" smtClean="0">
                <a:ea typeface="宋体" panose="02010600030101010101" pitchFamily="2" charset="-122"/>
              </a:rPr>
              <a:t>保证可以</a:t>
            </a:r>
            <a:r>
              <a:rPr lang="en-US" altLang="zh-CN" smtClean="0">
                <a:ea typeface="宋体" panose="02010600030101010101" pitchFamily="2" charset="-122"/>
              </a:rPr>
              <a:t>get(0) </a:t>
            </a:r>
            <a:r>
              <a:rPr lang="zh-CN" altLang="en-US" smtClean="0">
                <a:ea typeface="宋体" panose="02010600030101010101" pitchFamily="2" charset="-122"/>
              </a:rPr>
              <a:t>和 </a:t>
            </a:r>
            <a:r>
              <a:rPr lang="en-US" altLang="zh-CN" smtClean="0">
                <a:ea typeface="宋体" panose="02010600030101010101" pitchFamily="2" charset="-122"/>
              </a:rPr>
              <a:t>get(1)</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排序</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 </a:t>
            </a:r>
            <a:r>
              <a:rPr lang="zh-CN" altLang="en-US" smtClean="0">
                <a:ea typeface="宋体" panose="02010600030101010101" pitchFamily="2" charset="-122"/>
              </a:rPr>
              <a:t>说明</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 1. </a:t>
            </a:r>
            <a:r>
              <a:rPr lang="zh-CN" altLang="en-US" smtClean="0">
                <a:ea typeface="宋体" panose="02010600030101010101" pitchFamily="2" charset="-122"/>
              </a:rPr>
              <a:t>需要</a:t>
            </a:r>
            <a:r>
              <a:rPr lang="en-US" altLang="zh-CN" smtClean="0">
                <a:ea typeface="宋体" panose="02010600030101010101" pitchFamily="2" charset="-122"/>
              </a:rPr>
              <a:t>nodes </a:t>
            </a:r>
            <a:r>
              <a:rPr lang="zh-CN" altLang="en-US" smtClean="0">
                <a:ea typeface="宋体" panose="02010600030101010101" pitchFamily="2" charset="-122"/>
              </a:rPr>
              <a:t>集合存放的对象实现 </a:t>
            </a:r>
            <a:r>
              <a:rPr lang="en-US" altLang="zh-CN" smtClean="0">
                <a:ea typeface="宋体" panose="02010600030101010101" pitchFamily="2" charset="-122"/>
              </a:rPr>
              <a:t>Comparable</a:t>
            </a:r>
            <a:r>
              <a:rPr lang="zh-CN" altLang="en-US" smtClean="0">
                <a:ea typeface="宋体" panose="02010600030101010101" pitchFamily="2" charset="-122"/>
              </a:rPr>
              <a:t>接口</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Collections.sort(nodes);</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取出来权值最小的两个二叉树</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Node left = nodes.get(0);</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取出最权值次小的二叉树</a:t>
            </a:r>
            <a:r>
              <a:rPr lang="en-US" altLang="zh-CN" smtClean="0">
                <a:ea typeface="宋体" panose="02010600030101010101" pitchFamily="2" charset="-122"/>
              </a:rPr>
              <a:t>, </a:t>
            </a:r>
            <a:r>
              <a:rPr lang="zh-CN" altLang="en-US" smtClean="0">
                <a:ea typeface="宋体" panose="02010600030101010101" pitchFamily="2" charset="-122"/>
              </a:rPr>
              <a:t>作为新的二叉树的右子树</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Node right = nodes.get(1);</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创建一颗新的二叉树 ， 新的节点 </a:t>
            </a:r>
            <a:r>
              <a:rPr lang="en-US" altLang="zh-CN" smtClean="0">
                <a:ea typeface="宋体" panose="02010600030101010101" pitchFamily="2" charset="-122"/>
              </a:rPr>
              <a:t>data </a:t>
            </a:r>
            <a:r>
              <a:rPr lang="zh-CN" altLang="en-US" smtClean="0">
                <a:ea typeface="宋体" panose="02010600030101010101" pitchFamily="2" charset="-122"/>
              </a:rPr>
              <a:t>没有，权值为两颗子树权值和</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Node parent = new Node(null, left.weight + right.weight);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把之前取出来的两颗二叉树设置为新创建的二叉树的子树</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parent.left = left;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parent.right = right;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把取出来的两个二叉树移除</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nodes.remove(left);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nodes.remove(right);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放入原来的二叉树集合中</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nodes.add(parent);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返回的节点就是赫夫曼树的根节点</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nodes.get(0);</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a:t>
            </a:r>
            <a:r>
              <a:rPr lang="zh-CN" altLang="en-US" smtClean="0">
                <a:ea typeface="宋体" panose="02010600030101010101" pitchFamily="2" charset="-122"/>
              </a:rPr>
              <a:t>实现 </a:t>
            </a:r>
            <a:r>
              <a:rPr lang="en-US" altLang="zh-CN" smtClean="0">
                <a:ea typeface="宋体" panose="02010600030101010101" pitchFamily="2" charset="-122"/>
              </a:rPr>
              <a:t>Comparable&lt;Node&gt; </a:t>
            </a:r>
            <a:r>
              <a:rPr lang="zh-CN" altLang="en-US" smtClean="0">
                <a:ea typeface="宋体" panose="02010600030101010101" pitchFamily="2" charset="-122"/>
              </a:rPr>
              <a:t>接口是让</a:t>
            </a:r>
            <a:r>
              <a:rPr lang="en-US" altLang="zh-CN" smtClean="0">
                <a:ea typeface="宋体" panose="02010600030101010101" pitchFamily="2" charset="-122"/>
              </a:rPr>
              <a:t>Node </a:t>
            </a:r>
            <a:r>
              <a:rPr lang="zh-CN" altLang="en-US" smtClean="0">
                <a:ea typeface="宋体" panose="02010600030101010101" pitchFamily="2" charset="-122"/>
              </a:rPr>
              <a:t>对象可以进行排序</a:t>
            </a:r>
            <a:endParaRPr lang="zh-CN" altLang="en-US" smtClean="0">
              <a:ea typeface="宋体" panose="02010600030101010101" pitchFamily="2" charset="-122"/>
            </a:endParaRPr>
          </a:p>
          <a:p>
            <a:pPr marL="0" indent="0" eaLnBrk="1" hangingPunct="1">
              <a:buNone/>
            </a:pPr>
            <a:r>
              <a:rPr lang="en-US" altLang="zh-CN" smtClean="0">
                <a:ea typeface="宋体" panose="02010600030101010101" pitchFamily="2" charset="-122"/>
              </a:rPr>
              <a:t>class Node implements Comparable&lt;Node&gt;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Byte data;  // </a:t>
            </a:r>
            <a:r>
              <a:rPr lang="zh-CN" altLang="en-US" smtClean="0">
                <a:ea typeface="宋体" panose="02010600030101010101" pitchFamily="2" charset="-122"/>
              </a:rPr>
              <a:t>数据本身 </a:t>
            </a:r>
            <a:r>
              <a:rPr lang="en-US" altLang="zh-CN" smtClean="0">
                <a:ea typeface="宋体" panose="02010600030101010101" pitchFamily="2" charset="-122"/>
              </a:rPr>
              <a:t>, char </a:t>
            </a:r>
            <a:r>
              <a:rPr lang="zh-CN" altLang="en-US" smtClean="0">
                <a:ea typeface="宋体" panose="02010600030101010101" pitchFamily="2" charset="-122"/>
              </a:rPr>
              <a:t>本质就是 </a:t>
            </a:r>
            <a:r>
              <a:rPr lang="en-US" altLang="zh-CN" smtClean="0">
                <a:ea typeface="宋体" panose="02010600030101010101" pitchFamily="2" charset="-122"/>
              </a:rPr>
              <a:t>Byte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int weight; // </a:t>
            </a:r>
            <a:r>
              <a:rPr lang="zh-CN" altLang="en-US" smtClean="0">
                <a:ea typeface="宋体" panose="02010600030101010101" pitchFamily="2" charset="-122"/>
              </a:rPr>
              <a:t>可以理解成权值</a:t>
            </a:r>
            <a:r>
              <a:rPr lang="en-US" altLang="zh-CN" smtClean="0">
                <a:ea typeface="宋体" panose="02010600030101010101" pitchFamily="2" charset="-122"/>
              </a:rPr>
              <a:t>, </a:t>
            </a:r>
            <a:r>
              <a:rPr lang="zh-CN" altLang="en-US" smtClean="0">
                <a:ea typeface="宋体" panose="02010600030101010101" pitchFamily="2" charset="-122"/>
              </a:rPr>
              <a:t>即字符出现的次数</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Node left;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Node right;</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public Node(Byte data, int weight)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this.data = data;</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this.weight = weight;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@Override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public int compareTo(Node node)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这样写是从小到大排序</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return this.weight - node.weight;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@Override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public String toString()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"Node [data=" + data + ", weight=" + weight +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前序遍历</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public void preOrder()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System.out.println(this);// </a:t>
            </a:r>
            <a:r>
              <a:rPr lang="zh-CN" altLang="en-US" smtClean="0">
                <a:ea typeface="宋体" panose="02010600030101010101" pitchFamily="2" charset="-122"/>
              </a:rPr>
              <a:t>先输出父节点</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if (this.left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this.left.preOrder();</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 (this.right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this.right.preOrder();</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a:t>
            </a: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eaLnBrk="1" hangingPunct="1">
              <a:buNone/>
            </a:pPr>
            <a:r>
              <a:rPr lang="en-US" altLang="zh-CN" smtClean="0">
                <a:ea typeface="宋体" panose="02010600030101010101" pitchFamily="2" charset="-122"/>
              </a:rPr>
              <a:t>//</a:t>
            </a:r>
            <a:r>
              <a:rPr lang="zh-CN" altLang="en-US" smtClean="0">
                <a:ea typeface="宋体" panose="02010600030101010101" pitchFamily="2" charset="-122"/>
              </a:rPr>
              <a:t>说明</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//1</a:t>
            </a:r>
            <a:r>
              <a:rPr lang="zh-CN" altLang="en-US" smtClean="0">
                <a:ea typeface="宋体" panose="02010600030101010101" pitchFamily="2" charset="-122"/>
              </a:rPr>
              <a:t>， </a:t>
            </a:r>
            <a:r>
              <a:rPr lang="en-US" altLang="zh-CN" smtClean="0">
                <a:ea typeface="宋体" panose="02010600030101010101" pitchFamily="2" charset="-122"/>
              </a:rPr>
              <a:t>2 </a:t>
            </a:r>
            <a:r>
              <a:rPr lang="zh-CN" altLang="en-US" smtClean="0">
                <a:ea typeface="宋体" panose="02010600030101010101" pitchFamily="2" charset="-122"/>
              </a:rPr>
              <a:t>测试文件，在备课文件夹中，只测试下压缩即可。</a:t>
            </a: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panose="02010600030101010101" pitchFamily="2" charset="-122"/>
              </a:rPr>
              <a:t>//</a:t>
            </a:r>
            <a:r>
              <a:rPr lang="zh-CN" altLang="en-US" smtClean="0">
                <a:ea typeface="宋体" panose="02010600030101010101" pitchFamily="2" charset="-122"/>
              </a:rPr>
              <a:t>注解版</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r>
              <a:rPr lang="zh-CN" altLang="en-US" sz="1400" b="1" smtClean="0">
                <a:solidFill>
                  <a:srgbClr val="0070C0"/>
                </a:solidFill>
              </a:rPr>
              <a:t>解决方案分析</a:t>
            </a:r>
            <a:endParaRPr lang="en-US" altLang="zh-CN" sz="1400" b="1" smtClean="0">
              <a:solidFill>
                <a:srgbClr val="0070C0"/>
              </a:solidFill>
            </a:endParaRPr>
          </a:p>
          <a:p>
            <a:endParaRPr lang="en-US" altLang="zh-CN" smtClean="0"/>
          </a:p>
          <a:p>
            <a:pPr marL="285750" indent="-285750">
              <a:buFont typeface="Wingdings" panose="05000000000000000000" pitchFamily="2" charset="2"/>
              <a:buChar char="Ø"/>
            </a:pPr>
            <a:r>
              <a:rPr lang="zh-CN" altLang="en-US" smtClean="0"/>
              <a:t>使用数组</a:t>
            </a:r>
            <a:endParaRPr lang="en-US" altLang="zh-CN" smtClean="0"/>
          </a:p>
          <a:p>
            <a:pPr marL="342900" indent="-342900">
              <a:buAutoNum type="arabicParenR"/>
            </a:pPr>
            <a:r>
              <a:rPr lang="zh-CN" altLang="en-US" smtClean="0"/>
              <a:t>数组未排序， 优点：直接在数组尾添加，速度快。 缺点：查找速度慢</a:t>
            </a:r>
            <a:r>
              <a:rPr lang="en-US" altLang="zh-CN" smtClean="0"/>
              <a:t>(</a:t>
            </a:r>
            <a:r>
              <a:rPr lang="zh-CN" altLang="en-US" smtClean="0"/>
              <a:t>需要扫描整个数组，依次比较</a:t>
            </a:r>
            <a:r>
              <a:rPr lang="en-US" altLang="zh-CN" smtClean="0"/>
              <a:t>).</a:t>
            </a:r>
            <a:endParaRPr lang="en-US" altLang="zh-CN" smtClean="0"/>
          </a:p>
          <a:p>
            <a:pPr marL="342900" indent="-342900">
              <a:buAutoNum type="arabicParenR"/>
            </a:pPr>
            <a:r>
              <a:rPr lang="zh-CN" altLang="en-US" smtClean="0"/>
              <a:t>数组排序，优点：可以使用二分查找，查找速度快，缺点：为了保证数组有序，在添加新数据时，找到插入位置后，后面的数据需整体移动，速度慢。</a:t>
            </a:r>
            <a:endParaRPr lang="en-US" altLang="zh-CN" smtClean="0"/>
          </a:p>
          <a:p>
            <a:endParaRPr lang="en-US" altLang="zh-CN" smtClean="0"/>
          </a:p>
          <a:p>
            <a:pPr marL="285750" indent="-285750">
              <a:buFont typeface="Wingdings" panose="05000000000000000000" pitchFamily="2" charset="2"/>
              <a:buChar char="Ø"/>
            </a:pPr>
            <a:r>
              <a:rPr lang="zh-CN" altLang="en-US" smtClean="0"/>
              <a:t>使用链式存储</a:t>
            </a:r>
            <a:r>
              <a:rPr lang="en-US" altLang="zh-CN" smtClean="0"/>
              <a:t>-</a:t>
            </a:r>
            <a:r>
              <a:rPr lang="zh-CN" altLang="en-US" smtClean="0"/>
              <a:t>链表</a:t>
            </a:r>
            <a:br>
              <a:rPr lang="en-US" altLang="zh-CN" smtClean="0"/>
            </a:br>
            <a:r>
              <a:rPr lang="zh-CN" altLang="en-US" smtClean="0"/>
              <a:t>不管链表是否有序，查找速度都慢，添加数据速度比数组快，不需要数据整体移动。</a:t>
            </a:r>
            <a:endParaRPr lang="en-US" altLang="zh-CN" smtClean="0"/>
          </a:p>
          <a:p>
            <a:pPr marL="285750" indent="-285750">
              <a:buFont typeface="Wingdings" panose="05000000000000000000" pitchFamily="2" charset="2"/>
              <a:buChar char="Ø"/>
            </a:pPr>
            <a:endParaRPr lang="en-US" altLang="zh-CN" smtClean="0"/>
          </a:p>
          <a:p>
            <a:pPr marL="285750" indent="-285750">
              <a:buFont typeface="Wingdings" panose="05000000000000000000" pitchFamily="2" charset="2"/>
              <a:buChar char="Ø"/>
            </a:pPr>
            <a:r>
              <a:rPr lang="zh-CN" altLang="en-US" smtClean="0"/>
              <a:t>使用二叉排序树</a:t>
            </a:r>
            <a:endParaRPr lang="en-US" altLang="zh-CN" smtClean="0"/>
          </a:p>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panose="02010600030101010101" pitchFamily="2" charset="-122"/>
              </a:rPr>
              <a:t>从上面的分析可以看出，对于二叉排序树而言，其检索速度，添加速度都比较好</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zh-CN" altLang="en-US" smtClean="0">
                <a:ea typeface="宋体" panose="02010600030101010101" pitchFamily="2" charset="-122"/>
              </a:rPr>
              <a:t>，我们在进行插入的时候，仍然需要先找到适当的节点位置，但是查找位置的速度很快，类似二分查找效率</a:t>
            </a: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panose="02010600030101010101" pitchFamily="2" charset="-122"/>
              </a:rPr>
              <a:t>//java</a:t>
            </a:r>
            <a:r>
              <a:rPr lang="zh-CN" altLang="en-US" smtClean="0">
                <a:ea typeface="宋体" panose="02010600030101010101" pitchFamily="2" charset="-122"/>
              </a:rPr>
              <a:t>代码</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package com.atguigu.binarysorttree;</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public class TestBinarySortTree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static void main(String[] args)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int[] arr = { 7, 3, 10, 12, 5, 1, 9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创建一颗二叉排序树</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BinarySortTree binarySortTree = new BinarySortTree();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循环添加数据</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for (int i = 0; i &lt; arr.length; i++)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binarySortTree.add(new Node(arr[i]));</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使用中序遍历看看二叉排序树是否正确</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binarySortTree.infixOrder();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class Node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private int value;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private Node left;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private Node right;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Node(int nodeVal)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value = nodeVal;</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void add(Node node)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(node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判断传入的节点的值，比当前子树的根节点的值是大还是小</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a:t>
            </a:r>
            <a:r>
              <a:rPr lang="zh-CN" altLang="en-US" smtClean="0">
                <a:ea typeface="宋体" panose="02010600030101010101" pitchFamily="2" charset="-122"/>
              </a:rPr>
              <a:t>如果添加的节点的值，比当前节点的值小</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if (node.value &lt; this.value)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如果左节点为空</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if (this.left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this.left = node;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else {// </a:t>
            </a:r>
            <a:r>
              <a:rPr lang="zh-CN" altLang="en-US" smtClean="0">
                <a:ea typeface="宋体" panose="02010600030101010101" pitchFamily="2" charset="-122"/>
              </a:rPr>
              <a:t>如果不为空</a:t>
            </a:r>
            <a:r>
              <a:rPr lang="en-US" altLang="zh-CN" smtClean="0">
                <a:ea typeface="宋体" panose="02010600030101010101" pitchFamily="2" charset="-122"/>
              </a:rPr>
              <a:t>,</a:t>
            </a:r>
            <a:r>
              <a:rPr lang="zh-CN" altLang="en-US" smtClean="0">
                <a:ea typeface="宋体" panose="02010600030101010101" pitchFamily="2" charset="-122"/>
              </a:rPr>
              <a:t>递归添加</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this.left.add(node);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else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(this.right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this.right = node;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else {// </a:t>
            </a:r>
            <a:r>
              <a:rPr lang="zh-CN" altLang="en-US" smtClean="0">
                <a:ea typeface="宋体" panose="02010600030101010101" pitchFamily="2" charset="-122"/>
              </a:rPr>
              <a:t>如果不为空</a:t>
            </a:r>
            <a:r>
              <a:rPr lang="en-US" altLang="zh-CN" smtClean="0">
                <a:ea typeface="宋体" panose="02010600030101010101" pitchFamily="2" charset="-122"/>
              </a:rPr>
              <a:t>,</a:t>
            </a:r>
            <a:r>
              <a:rPr lang="zh-CN" altLang="en-US" smtClean="0">
                <a:ea typeface="宋体" panose="02010600030101010101" pitchFamily="2" charset="-122"/>
              </a:rPr>
              <a:t>递归添加</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this.right.add(node);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中序遍历</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void infixOrder()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(this.left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this.left.infixOrder();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System.out.println(this);</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(this.right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this.right.infixOrder();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@Override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String toString()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TODO Auto-generated method stub</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a:t>
            </a:r>
            <a:r>
              <a:rPr lang="zh-CN" altLang="en-US" smtClean="0">
                <a:ea typeface="宋体" panose="02010600030101010101" pitchFamily="2" charset="-122"/>
              </a:rPr>
              <a:t>节点值</a:t>
            </a:r>
            <a:r>
              <a:rPr lang="en-US" altLang="zh-CN" smtClean="0">
                <a:ea typeface="宋体" panose="02010600030101010101" pitchFamily="2" charset="-122"/>
              </a:rPr>
              <a:t>=" + this.value;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class BinarySortTree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private Node root;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向二叉排序树添加节点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void add(Node node)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如果是一颗空树，则直接赋给</a:t>
            </a:r>
            <a:r>
              <a:rPr lang="en-US" altLang="zh-CN" smtClean="0">
                <a:ea typeface="宋体" panose="02010600030101010101" pitchFamily="2" charset="-122"/>
              </a:rPr>
              <a:t>root</a:t>
            </a:r>
            <a:r>
              <a:rPr lang="zh-CN" altLang="en-US" smtClean="0">
                <a:ea typeface="宋体" panose="02010600030101010101" pitchFamily="2" charset="-122"/>
              </a:rPr>
              <a:t>即可</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(root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root = node;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else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root.add(node);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中序遍历</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void infixOrder()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(root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root.infixOrder();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b="1" smtClean="0">
                <a:ea typeface="宋体" panose="02010600030101010101" pitchFamily="2" charset="-122"/>
              </a:rPr>
              <a:t>//Node.scala</a:t>
            </a:r>
            <a:endParaRPr lang="en-US" altLang="zh-CN" b="1"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r>
              <a:rPr lang="zh-CN" altLang="en-US" smtClean="0">
                <a:ea typeface="宋体" panose="02010600030101010101" pitchFamily="2" charset="-122"/>
              </a:rPr>
              <a:t>查找</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def search(value: Int): Node =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(value == this.value) { //</a:t>
            </a:r>
            <a:r>
              <a:rPr lang="zh-CN" altLang="en-US" smtClean="0">
                <a:ea typeface="宋体" panose="02010600030101010101" pitchFamily="2" charset="-122"/>
              </a:rPr>
              <a:t>如果相等</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return this</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else if (value &gt; this.value) {//</a:t>
            </a:r>
            <a:r>
              <a:rPr lang="zh-CN" altLang="en-US" smtClean="0">
                <a:ea typeface="宋体" panose="02010600030101010101" pitchFamily="2" charset="-122"/>
              </a:rPr>
              <a:t>如果查找的值大于当前值，向右子树查找</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if (this.right == null) { //</a:t>
            </a:r>
            <a:r>
              <a:rPr lang="zh-CN" altLang="en-US" smtClean="0">
                <a:ea typeface="宋体" panose="02010600030101010101" pitchFamily="2" charset="-122"/>
              </a:rPr>
              <a:t>如果右子树为空了，返回</a:t>
            </a:r>
            <a:r>
              <a:rPr lang="en-US" altLang="zh-CN" smtClean="0">
                <a:ea typeface="宋体" panose="02010600030101010101" pitchFamily="2" charset="-122"/>
              </a:rPr>
              <a:t>null</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null</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this.right.search(value)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else { //</a:t>
            </a:r>
            <a:r>
              <a:rPr lang="zh-CN" altLang="en-US" smtClean="0">
                <a:ea typeface="宋体" panose="02010600030101010101" pitchFamily="2" charset="-122"/>
              </a:rPr>
              <a:t>如果查找的值小于当前值，向左子树查找</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if (this.left == null) { //</a:t>
            </a:r>
            <a:r>
              <a:rPr lang="zh-CN" altLang="en-US" smtClean="0">
                <a:ea typeface="宋体" panose="02010600030101010101" pitchFamily="2" charset="-122"/>
              </a:rPr>
              <a:t>如果左子树为空了，返回</a:t>
            </a:r>
            <a:r>
              <a:rPr lang="en-US" altLang="zh-CN" smtClean="0">
                <a:ea typeface="宋体" panose="02010600030101010101" pitchFamily="2" charset="-122"/>
              </a:rPr>
              <a:t>null</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null</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this.left.search(value)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b="1" smtClean="0">
                <a:ea typeface="宋体" panose="02010600030101010101" pitchFamily="2" charset="-122"/>
              </a:rPr>
              <a:t>//BinarySortTree.scala</a:t>
            </a:r>
            <a:endParaRPr lang="en-US" altLang="zh-CN" b="1"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a:t>
            </a:r>
            <a:r>
              <a:rPr lang="zh-CN" altLang="en-US" smtClean="0">
                <a:ea typeface="宋体" panose="02010600030101010101" pitchFamily="2" charset="-122"/>
              </a:rPr>
              <a:t>查找节点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def search(value:Int): Node =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(root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null</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else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root.search(value)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b="1" smtClean="0">
                <a:ea typeface="宋体" panose="02010600030101010101" pitchFamily="2" charset="-122"/>
              </a:rPr>
              <a:t>//TestBinarySortTree.scala</a:t>
            </a:r>
            <a:endParaRPr lang="en-US" altLang="zh-CN" b="1"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a:t>
            </a:r>
            <a:r>
              <a:rPr lang="zh-CN" altLang="en-US" smtClean="0">
                <a:ea typeface="宋体" panose="02010600030101010101" pitchFamily="2" charset="-122"/>
              </a:rPr>
              <a:t>测试检索</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println("-----------------------")</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val node1 = binarySortTree.search(3)</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println(node1)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val node2 = binarySortTree.search(31)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println(node2)</a:t>
            </a: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panose="02010600030101010101" pitchFamily="2" charset="-122"/>
              </a:rPr>
              <a:t>//class Node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class Node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int value;//</a:t>
            </a:r>
            <a:r>
              <a:rPr lang="zh-CN" altLang="en-US" smtClean="0">
                <a:ea typeface="宋体" panose="02010600030101010101" pitchFamily="2" charset="-122"/>
              </a:rPr>
              <a:t>修改成</a:t>
            </a:r>
            <a:r>
              <a:rPr lang="en-US" altLang="zh-CN" smtClean="0">
                <a:ea typeface="宋体" panose="02010600030101010101" pitchFamily="2" charset="-122"/>
              </a:rPr>
              <a:t>public</a:t>
            </a:r>
            <a:r>
              <a:rPr lang="zh-CN" altLang="en-US" smtClean="0">
                <a:ea typeface="宋体" panose="02010600030101010101" pitchFamily="2" charset="-122"/>
              </a:rPr>
              <a:t>的</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Node left;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Node right;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查找要删除的节点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Node search(int value)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(value == this.value) { // </a:t>
            </a:r>
            <a:r>
              <a:rPr lang="zh-CN" altLang="en-US" smtClean="0">
                <a:ea typeface="宋体" panose="02010600030101010101" pitchFamily="2" charset="-122"/>
              </a:rPr>
              <a:t>如果相等</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return this;</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else if (value &gt; this.value) {// </a:t>
            </a:r>
            <a:r>
              <a:rPr lang="zh-CN" altLang="en-US" smtClean="0">
                <a:ea typeface="宋体" panose="02010600030101010101" pitchFamily="2" charset="-122"/>
              </a:rPr>
              <a:t>如果查找的值大于当前值，向右子树查找</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if (this.right == null) { // </a:t>
            </a:r>
            <a:r>
              <a:rPr lang="zh-CN" altLang="en-US" smtClean="0">
                <a:ea typeface="宋体" panose="02010600030101010101" pitchFamily="2" charset="-122"/>
              </a:rPr>
              <a:t>如果右子树为空了，返回</a:t>
            </a:r>
            <a:r>
              <a:rPr lang="en-US" altLang="zh-CN" smtClean="0">
                <a:ea typeface="宋体" panose="02010600030101010101" pitchFamily="2" charset="-122"/>
              </a:rPr>
              <a:t>null</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null;</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this.right.search(value);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else { // </a:t>
            </a:r>
            <a:r>
              <a:rPr lang="zh-CN" altLang="en-US" smtClean="0">
                <a:ea typeface="宋体" panose="02010600030101010101" pitchFamily="2" charset="-122"/>
              </a:rPr>
              <a:t>如果查找的值小于当前值，向左子树查找</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if (this.left == null) { // </a:t>
            </a:r>
            <a:r>
              <a:rPr lang="zh-CN" altLang="en-US" smtClean="0">
                <a:ea typeface="宋体" panose="02010600030101010101" pitchFamily="2" charset="-122"/>
              </a:rPr>
              <a:t>如果左子树为空了，返回</a:t>
            </a:r>
            <a:r>
              <a:rPr lang="en-US" altLang="zh-CN" smtClean="0">
                <a:ea typeface="宋体" panose="02010600030101010101" pitchFamily="2" charset="-122"/>
              </a:rPr>
              <a:t>null</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null;</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this.left.search(value);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查找父节点</a:t>
            </a:r>
            <a:r>
              <a:rPr lang="en-US" altLang="zh-CN" smtClean="0">
                <a:ea typeface="宋体" panose="02010600030101010101" pitchFamily="2" charset="-122"/>
              </a:rPr>
              <a:t>(</a:t>
            </a:r>
            <a:r>
              <a:rPr lang="zh-CN" altLang="en-US" smtClean="0">
                <a:ea typeface="宋体" panose="02010600030101010101" pitchFamily="2" charset="-122"/>
              </a:rPr>
              <a:t>这个方法和删除节点类型无关，就是查找父节点</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Node searchParent(int value)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((this.left != null &amp;&amp; this.left.value == value)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(this.right != null &amp;&amp; this.right.value == value))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this;</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else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如果查找的值大于当前节点，并且当前节点的右子节点不为空</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if (value &gt; this.value &amp;&amp; this.right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this.right.searchParent(value);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else if (value &lt; this.value &amp;&amp; this.left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this.left.searchParent(value);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else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null;</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//class</a:t>
            </a:r>
            <a:r>
              <a:rPr lang="en-US" altLang="zh-CN" baseline="0" smtClean="0">
                <a:ea typeface="宋体" panose="02010600030101010101" pitchFamily="2" charset="-122"/>
              </a:rPr>
              <a:t> </a:t>
            </a:r>
            <a:r>
              <a:rPr lang="en-US" altLang="zh-CN" smtClean="0">
                <a:ea typeface="宋体" panose="02010600030101010101" pitchFamily="2" charset="-122"/>
              </a:rPr>
              <a:t>BinarySortTree</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查找要删除的节点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Node search(int value)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(root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null;</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else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root.search(value);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查找父节点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Node searchParent(int value)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(root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null;</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else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root.searchParent(value);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删除节点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void delNode(int value)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(root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else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先找到这个节点</a:t>
            </a:r>
            <a:r>
              <a:rPr lang="en-US" altLang="zh-CN" smtClean="0">
                <a:ea typeface="宋体" panose="02010600030101010101" pitchFamily="2" charset="-122"/>
              </a:rPr>
              <a:t>(</a:t>
            </a:r>
            <a:r>
              <a:rPr lang="zh-CN" altLang="en-US" smtClean="0">
                <a:ea typeface="宋体" panose="02010600030101010101" pitchFamily="2" charset="-122"/>
              </a:rPr>
              <a:t>要删除的节点</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Node targetNode = search(value);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如果没有找到，就返回</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if (targetNode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找到要删除的节点的父节点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Node parent = searchParent(value);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如果要删除的节点是叶子节点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if (targetNode.left == null &amp;&amp; targetNode.right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判断要删除的节点在当前节点的左还是右</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if (parent.left != null &amp;&amp; parent.left.value == value)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parent.left = null;</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else if (parent.right != null &amp;&amp; parent.right.value == value)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parent.right = null;</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//class TestBinarySortTree</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int[] arr = { 7, 3, 10, 12, 5, 1, 9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r>
              <a:rPr lang="zh-CN" altLang="en-US" smtClean="0">
                <a:ea typeface="宋体" panose="02010600030101010101" pitchFamily="2" charset="-122"/>
              </a:rPr>
              <a:t>测试删除叶子节点</a:t>
            </a:r>
            <a:endParaRPr lang="zh-CN" altLang="en-US" smtClean="0">
              <a:ea typeface="宋体" panose="02010600030101010101" pitchFamily="2" charset="-122"/>
            </a:endParaRPr>
          </a:p>
          <a:p>
            <a:pPr eaLnBrk="1" hangingPunct="1"/>
            <a:r>
              <a:rPr lang="en-US" altLang="zh-CN" smtClean="0">
                <a:ea typeface="宋体" panose="02010600030101010101" pitchFamily="2" charset="-122"/>
              </a:rPr>
              <a:t>System.out.println("~~~~~~~~~~~~~~~~~~~~~~~~~~");</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binarySortTree.delNode(1);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binarySortTree.delNode(5);</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binarySortTree.delNode(9);</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binarySortTree.delNode(12);</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binarySortTree.infixOrder();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panose="02010600030101010101" pitchFamily="2" charset="-122"/>
              </a:rPr>
              <a:t>//class </a:t>
            </a:r>
            <a:r>
              <a:rPr lang="en-US" altLang="zh-CN" sz="1200" kern="1200" smtClean="0">
                <a:solidFill>
                  <a:schemeClr val="tx1"/>
                </a:solidFill>
                <a:latin typeface="+mn-lt"/>
                <a:ea typeface="+mn-ea"/>
                <a:cs typeface="+mn-cs"/>
              </a:rPr>
              <a:t>BinarySortTree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r>
              <a:rPr lang="zh-CN" altLang="en-US" smtClean="0">
                <a:ea typeface="宋体" panose="02010600030101010101" pitchFamily="2" charset="-122"/>
              </a:rPr>
              <a:t>删除节点</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删除节点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void delNode(int value)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(root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else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先找到这个节点</a:t>
            </a:r>
            <a:r>
              <a:rPr lang="en-US" altLang="zh-CN" smtClean="0">
                <a:ea typeface="宋体" panose="02010600030101010101" pitchFamily="2" charset="-122"/>
              </a:rPr>
              <a:t>(</a:t>
            </a:r>
            <a:r>
              <a:rPr lang="zh-CN" altLang="en-US" smtClean="0">
                <a:ea typeface="宋体" panose="02010600030101010101" pitchFamily="2" charset="-122"/>
              </a:rPr>
              <a:t>要删除的节点</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Node targetNode = search(value);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如果没有找到，就返回</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if (targetNode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找到要删除的节点的父节点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Node parent = searchParent(value);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如果要删除的节点是叶子节点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if (targetNode.left == null &amp;&amp; targetNode.right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判断要删除的节点在当前节点的左还是右</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if (parent.left != null &amp;&amp; parent.left.value == value)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parent.left = null;</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else if (parent.right != null &amp;&amp; parent.right.value == value)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parent.right = null;</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 </a:t>
            </a:r>
            <a:r>
              <a:rPr lang="zh-CN" altLang="en-US" smtClean="0">
                <a:ea typeface="宋体" panose="02010600030101010101" pitchFamily="2" charset="-122"/>
              </a:rPr>
              <a:t>要删除的节点有两个子节点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else if (targetNode.left != null &amp;&amp; targetNode.right != null)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else { // </a:t>
            </a:r>
            <a:r>
              <a:rPr lang="zh-CN" altLang="en-US" smtClean="0">
                <a:ea typeface="宋体" panose="02010600030101010101" pitchFamily="2" charset="-122"/>
              </a:rPr>
              <a:t>要删除的节点有一个子节点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a:t>
            </a:r>
            <a:r>
              <a:rPr lang="zh-CN" altLang="en-US" smtClean="0">
                <a:ea typeface="宋体" panose="02010600030101010101" pitchFamily="2" charset="-122"/>
              </a:rPr>
              <a:t>如果要删除的节点有左子节点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if (targetNode.left != null)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如果要删除的节点是父节点的左子节点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if (parent.left.value == value)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parent.left = targetNode.left;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else { // </a:t>
            </a:r>
            <a:r>
              <a:rPr lang="zh-CN" altLang="en-US" smtClean="0">
                <a:ea typeface="宋体" panose="02010600030101010101" pitchFamily="2" charset="-122"/>
              </a:rPr>
              <a:t>要删除的节点是父节点的右子节点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parent.right = targetNode.left;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else { // </a:t>
            </a:r>
            <a:r>
              <a:rPr lang="zh-CN" altLang="en-US" smtClean="0">
                <a:ea typeface="宋体" panose="02010600030101010101" pitchFamily="2" charset="-122"/>
              </a:rPr>
              <a:t>如果要删除的节点有右子节点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a:t>
            </a:r>
            <a:r>
              <a:rPr lang="zh-CN" altLang="en-US" smtClean="0">
                <a:ea typeface="宋体" panose="02010600030101010101" pitchFamily="2" charset="-122"/>
              </a:rPr>
              <a:t>如果要删除的节点是父节点的左子节点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if (parent.left.value == value)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parent.left = targetNode.right;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else {// </a:t>
            </a:r>
            <a:r>
              <a:rPr lang="zh-CN" altLang="en-US" smtClean="0">
                <a:ea typeface="宋体" panose="02010600030101010101" pitchFamily="2" charset="-122"/>
              </a:rPr>
              <a:t>要删除的节点是父节点的右子节点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parent.right = targetNode.right;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//TestBinarySortTree.scala</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val arr = Array(7, 3, 10, 12, 5, 1, 9,2)</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r>
              <a:rPr lang="zh-CN" altLang="en-US" smtClean="0">
                <a:ea typeface="宋体" panose="02010600030101010101" pitchFamily="2" charset="-122"/>
              </a:rPr>
              <a:t>测试要删除的节点有一个子节点，比如</a:t>
            </a:r>
            <a:r>
              <a:rPr lang="zh-CN" altLang="en-US" baseline="0" smtClean="0">
                <a:ea typeface="宋体" panose="02010600030101010101" pitchFamily="2" charset="-122"/>
              </a:rPr>
              <a:t> </a:t>
            </a:r>
            <a:r>
              <a:rPr lang="en-US" altLang="zh-CN" baseline="0" smtClean="0">
                <a:ea typeface="宋体" panose="02010600030101010101" pitchFamily="2" charset="-122"/>
              </a:rPr>
              <a:t>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println("@@@@@@@@@@@@@@@@@@@@@@@@@")</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binarySortTree.delNode(1);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binarySortTree.infixOrder();</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panose="02010600030101010101" pitchFamily="2" charset="-122"/>
              </a:rPr>
              <a:t>//</a:t>
            </a:r>
            <a:r>
              <a:rPr lang="zh-CN" altLang="en-US" smtClean="0">
                <a:ea typeface="宋体" panose="02010600030101010101" pitchFamily="2" charset="-122"/>
              </a:rPr>
              <a:t>思路分析</a:t>
            </a:r>
            <a:r>
              <a:rPr lang="en-US" altLang="zh-CN" smtClean="0">
                <a:ea typeface="宋体" panose="02010600030101010101" pitchFamily="2" charset="-122"/>
              </a:rPr>
              <a:t>:</a:t>
            </a:r>
            <a:endParaRPr lang="en-US" altLang="zh-CN" smtClean="0">
              <a:ea typeface="宋体" panose="02010600030101010101" pitchFamily="2" charset="-122"/>
            </a:endParaRPr>
          </a:p>
          <a:p>
            <a:r>
              <a:rPr lang="zh-CN" altLang="en-US" sz="1200" smtClean="0"/>
              <a:t>删除有两个子节点的思路，</a:t>
            </a:r>
            <a:r>
              <a:rPr lang="zh-CN" altLang="en-US" sz="1200" baseline="0" smtClean="0"/>
              <a:t>比如要删除 </a:t>
            </a:r>
            <a:r>
              <a:rPr lang="en-US" altLang="zh-CN" sz="1200" baseline="0" smtClean="0"/>
              <a:t>7</a:t>
            </a:r>
            <a:endParaRPr lang="en-US" altLang="zh-CN" sz="1200" baseline="0" smtClean="0"/>
          </a:p>
          <a:p>
            <a:endParaRPr lang="en-US" altLang="zh-CN" sz="1200" baseline="0" smtClean="0"/>
          </a:p>
          <a:p>
            <a:r>
              <a:rPr lang="zh-CN" altLang="en-US" sz="1200" baseline="0" smtClean="0"/>
              <a:t>要求在删除前和删除后都需要保证，二叉树仍然是一颗二叉排序树</a:t>
            </a:r>
            <a:endParaRPr lang="en-US" altLang="zh-CN" sz="1200" baseline="0" smtClean="0"/>
          </a:p>
          <a:p>
            <a:r>
              <a:rPr lang="zh-CN" altLang="en-US" sz="1200" baseline="0" smtClean="0"/>
              <a:t>思路</a:t>
            </a:r>
            <a:r>
              <a:rPr lang="en-US" altLang="zh-CN" sz="1200" baseline="0" smtClean="0"/>
              <a:t>1</a:t>
            </a:r>
            <a:r>
              <a:rPr lang="zh-CN" altLang="en-US" sz="1200" baseline="0" smtClean="0"/>
              <a:t>：</a:t>
            </a:r>
            <a:endParaRPr lang="en-US" altLang="zh-CN" sz="1200" baseline="0" smtClean="0"/>
          </a:p>
          <a:p>
            <a:r>
              <a:rPr lang="en-US" altLang="zh-CN" sz="1200" baseline="0" smtClean="0"/>
              <a:t>1). </a:t>
            </a:r>
            <a:r>
              <a:rPr lang="zh-CN" altLang="en-US" sz="1200" baseline="0" smtClean="0"/>
              <a:t>从</a:t>
            </a:r>
            <a:r>
              <a:rPr lang="en-US" altLang="zh-CN" sz="1200" baseline="0" smtClean="0"/>
              <a:t>7 </a:t>
            </a:r>
            <a:r>
              <a:rPr lang="zh-CN" altLang="en-US" sz="1200" baseline="0" smtClean="0"/>
              <a:t>的右子树查找到最小值 </a:t>
            </a:r>
            <a:r>
              <a:rPr lang="en-US" altLang="zh-CN" sz="1200" baseline="0" smtClean="0"/>
              <a:t>9</a:t>
            </a:r>
            <a:endParaRPr lang="en-US" altLang="zh-CN" sz="1200" baseline="0" smtClean="0"/>
          </a:p>
          <a:p>
            <a:r>
              <a:rPr lang="en-US" altLang="zh-CN" sz="1200" baseline="0" smtClean="0"/>
              <a:t>2) </a:t>
            </a:r>
            <a:r>
              <a:rPr lang="zh-CN" altLang="en-US" sz="1200" baseline="0" smtClean="0"/>
              <a:t>将</a:t>
            </a:r>
            <a:r>
              <a:rPr lang="en-US" altLang="zh-CN" sz="1200" baseline="0" smtClean="0"/>
              <a:t>9 </a:t>
            </a:r>
            <a:r>
              <a:rPr lang="zh-CN" altLang="en-US" sz="1200" baseline="0" smtClean="0"/>
              <a:t>对应的节点删除</a:t>
            </a:r>
            <a:endParaRPr lang="en-US" altLang="zh-CN" sz="1200" baseline="0" smtClean="0"/>
          </a:p>
          <a:p>
            <a:r>
              <a:rPr lang="en-US" altLang="zh-CN" sz="1200" baseline="0" smtClean="0"/>
              <a:t>3). </a:t>
            </a:r>
            <a:r>
              <a:rPr lang="zh-CN" altLang="en-US" sz="1200" baseline="0" smtClean="0"/>
              <a:t>将</a:t>
            </a:r>
            <a:r>
              <a:rPr lang="en-US" altLang="zh-CN" sz="1200" baseline="0" smtClean="0"/>
              <a:t>7 </a:t>
            </a:r>
            <a:r>
              <a:rPr lang="zh-CN" altLang="en-US" sz="1200" baseline="0" smtClean="0"/>
              <a:t>这个节点的值修改成 </a:t>
            </a:r>
            <a:r>
              <a:rPr lang="en-US" altLang="zh-CN" sz="1200" baseline="0" smtClean="0"/>
              <a:t>9 </a:t>
            </a:r>
            <a:r>
              <a:rPr lang="zh-CN" altLang="en-US" sz="1200" baseline="0" smtClean="0"/>
              <a:t>即可</a:t>
            </a:r>
            <a:endParaRPr lang="en-US" altLang="zh-CN" sz="1200" baseline="0" smtClean="0"/>
          </a:p>
          <a:p>
            <a:r>
              <a:rPr lang="zh-CN" altLang="en-US" sz="1200" baseline="0" smtClean="0"/>
              <a:t>思路</a:t>
            </a:r>
            <a:r>
              <a:rPr lang="en-US" altLang="zh-CN" sz="1200" baseline="0" smtClean="0"/>
              <a:t>2</a:t>
            </a:r>
            <a:r>
              <a:rPr lang="zh-CN" altLang="en-US" sz="1200" baseline="0" smtClean="0"/>
              <a:t>：</a:t>
            </a:r>
            <a:r>
              <a:rPr lang="en-US" altLang="zh-CN" sz="1200" baseline="0" smtClean="0"/>
              <a:t>【</a:t>
            </a:r>
            <a:r>
              <a:rPr lang="zh-CN" altLang="en-US" sz="1200" baseline="0" smtClean="0"/>
              <a:t>同学们自行实现</a:t>
            </a:r>
            <a:r>
              <a:rPr lang="en-US" altLang="zh-CN" sz="1200" baseline="0" smtClean="0"/>
              <a:t>,</a:t>
            </a:r>
            <a:r>
              <a:rPr lang="zh-CN" altLang="en-US" sz="1200" baseline="0" smtClean="0"/>
              <a:t>课堂作业</a:t>
            </a:r>
            <a:r>
              <a:rPr lang="en-US" altLang="zh-CN" sz="1200" baseline="0" smtClean="0"/>
              <a:t>】</a:t>
            </a:r>
            <a:endParaRPr lang="en-US" altLang="zh-CN" sz="1200" baseline="0" smtClean="0"/>
          </a:p>
          <a:p>
            <a:endParaRPr lang="en-US" altLang="zh-CN" sz="1200" baseline="0" smtClean="0"/>
          </a:p>
          <a:p>
            <a:r>
              <a:rPr lang="en-US" altLang="zh-CN" sz="1200" baseline="0" smtClean="0">
                <a:solidFill>
                  <a:schemeClr val="dk1"/>
                </a:solidFill>
                <a:effectLst/>
                <a:latin typeface="+mn-lt"/>
                <a:ea typeface="+mn-ea"/>
                <a:cs typeface="+mn-cs"/>
              </a:rPr>
              <a:t>1). </a:t>
            </a:r>
            <a:r>
              <a:rPr lang="zh-CN" altLang="zh-CN" sz="1200" baseline="0" smtClean="0">
                <a:solidFill>
                  <a:schemeClr val="dk1"/>
                </a:solidFill>
                <a:effectLst/>
                <a:latin typeface="+mn-lt"/>
                <a:ea typeface="+mn-ea"/>
                <a:cs typeface="+mn-cs"/>
              </a:rPr>
              <a:t>从</a:t>
            </a:r>
            <a:r>
              <a:rPr lang="en-US" altLang="zh-CN" sz="1200" baseline="0" smtClean="0">
                <a:solidFill>
                  <a:schemeClr val="dk1"/>
                </a:solidFill>
                <a:effectLst/>
                <a:latin typeface="+mn-lt"/>
                <a:ea typeface="+mn-ea"/>
                <a:cs typeface="+mn-cs"/>
              </a:rPr>
              <a:t>7 </a:t>
            </a:r>
            <a:r>
              <a:rPr lang="zh-CN" altLang="zh-CN" sz="1200" baseline="0" smtClean="0">
                <a:solidFill>
                  <a:schemeClr val="dk1"/>
                </a:solidFill>
                <a:effectLst/>
                <a:latin typeface="+mn-lt"/>
                <a:ea typeface="+mn-ea"/>
                <a:cs typeface="+mn-cs"/>
              </a:rPr>
              <a:t>的</a:t>
            </a:r>
            <a:r>
              <a:rPr lang="zh-CN" altLang="en-US" sz="1200" baseline="0" smtClean="0">
                <a:solidFill>
                  <a:schemeClr val="dk1"/>
                </a:solidFill>
                <a:effectLst/>
                <a:latin typeface="+mn-lt"/>
                <a:ea typeface="+mn-ea"/>
                <a:cs typeface="+mn-cs"/>
              </a:rPr>
              <a:t>左</a:t>
            </a:r>
            <a:r>
              <a:rPr lang="zh-CN" altLang="zh-CN" sz="1200" baseline="0" smtClean="0">
                <a:solidFill>
                  <a:schemeClr val="dk1"/>
                </a:solidFill>
                <a:effectLst/>
                <a:latin typeface="+mn-lt"/>
                <a:ea typeface="+mn-ea"/>
                <a:cs typeface="+mn-cs"/>
              </a:rPr>
              <a:t>子树查找到最</a:t>
            </a:r>
            <a:r>
              <a:rPr lang="zh-CN" altLang="en-US" sz="1200" baseline="0" smtClean="0">
                <a:solidFill>
                  <a:schemeClr val="dk1"/>
                </a:solidFill>
                <a:effectLst/>
                <a:latin typeface="+mn-lt"/>
                <a:ea typeface="+mn-ea"/>
                <a:cs typeface="+mn-cs"/>
              </a:rPr>
              <a:t>大</a:t>
            </a:r>
            <a:r>
              <a:rPr lang="zh-CN" altLang="zh-CN" sz="1200" baseline="0" smtClean="0">
                <a:solidFill>
                  <a:schemeClr val="dk1"/>
                </a:solidFill>
                <a:effectLst/>
                <a:latin typeface="+mn-lt"/>
                <a:ea typeface="+mn-ea"/>
                <a:cs typeface="+mn-cs"/>
              </a:rPr>
              <a:t>值 </a:t>
            </a:r>
            <a:r>
              <a:rPr lang="en-US" altLang="zh-CN" sz="1200" baseline="0" smtClean="0">
                <a:solidFill>
                  <a:schemeClr val="dk1"/>
                </a:solidFill>
                <a:effectLst/>
                <a:latin typeface="+mn-lt"/>
                <a:ea typeface="+mn-ea"/>
                <a:cs typeface="+mn-cs"/>
              </a:rPr>
              <a:t>5</a:t>
            </a:r>
            <a:r>
              <a:rPr lang="zh-CN" altLang="zh-CN" sz="1200" baseline="0" smtClean="0">
                <a:solidFill>
                  <a:schemeClr val="dk1"/>
                </a:solidFill>
                <a:effectLst/>
                <a:latin typeface="+mn-lt"/>
                <a:ea typeface="+mn-ea"/>
                <a:cs typeface="+mn-cs"/>
              </a:rPr>
              <a:t>， 并保存。</a:t>
            </a:r>
            <a:endParaRPr lang="zh-CN" altLang="zh-CN" smtClean="0">
              <a:effectLst/>
            </a:endParaRPr>
          </a:p>
          <a:p>
            <a:r>
              <a:rPr lang="en-US" altLang="zh-CN" sz="1200" baseline="0" smtClean="0">
                <a:solidFill>
                  <a:schemeClr val="dk1"/>
                </a:solidFill>
                <a:effectLst/>
                <a:latin typeface="+mn-lt"/>
                <a:ea typeface="+mn-ea"/>
                <a:cs typeface="+mn-cs"/>
              </a:rPr>
              <a:t>2) </a:t>
            </a:r>
            <a:r>
              <a:rPr lang="zh-CN" altLang="zh-CN" sz="1200" baseline="0" smtClean="0">
                <a:solidFill>
                  <a:schemeClr val="dk1"/>
                </a:solidFill>
                <a:effectLst/>
                <a:latin typeface="+mn-lt"/>
                <a:ea typeface="+mn-ea"/>
                <a:cs typeface="+mn-cs"/>
              </a:rPr>
              <a:t>将</a:t>
            </a:r>
            <a:r>
              <a:rPr lang="en-US" altLang="zh-CN" sz="1200" baseline="0" smtClean="0">
                <a:solidFill>
                  <a:schemeClr val="dk1"/>
                </a:solidFill>
                <a:effectLst/>
                <a:latin typeface="+mn-lt"/>
                <a:ea typeface="+mn-ea"/>
                <a:cs typeface="+mn-cs"/>
              </a:rPr>
              <a:t>5 </a:t>
            </a:r>
            <a:r>
              <a:rPr lang="zh-CN" altLang="zh-CN" sz="1200" baseline="0" smtClean="0">
                <a:solidFill>
                  <a:schemeClr val="dk1"/>
                </a:solidFill>
                <a:effectLst/>
                <a:latin typeface="+mn-lt"/>
                <a:ea typeface="+mn-ea"/>
                <a:cs typeface="+mn-cs"/>
              </a:rPr>
              <a:t>对应的节点删除</a:t>
            </a:r>
            <a:endParaRPr lang="zh-CN" altLang="zh-CN" smtClean="0">
              <a:effectLst/>
            </a:endParaRPr>
          </a:p>
          <a:p>
            <a:r>
              <a:rPr lang="en-US" altLang="zh-CN" sz="1200" baseline="0" smtClean="0">
                <a:solidFill>
                  <a:schemeClr val="dk1"/>
                </a:solidFill>
                <a:effectLst/>
                <a:latin typeface="+mn-lt"/>
                <a:ea typeface="+mn-ea"/>
                <a:cs typeface="+mn-cs"/>
              </a:rPr>
              <a:t>3). </a:t>
            </a:r>
            <a:r>
              <a:rPr lang="zh-CN" altLang="zh-CN" sz="1200" baseline="0" smtClean="0">
                <a:solidFill>
                  <a:schemeClr val="dk1"/>
                </a:solidFill>
                <a:effectLst/>
                <a:latin typeface="+mn-lt"/>
                <a:ea typeface="+mn-ea"/>
                <a:cs typeface="+mn-cs"/>
              </a:rPr>
              <a:t>将</a:t>
            </a:r>
            <a:r>
              <a:rPr lang="en-US" altLang="zh-CN" sz="1200" baseline="0" smtClean="0">
                <a:solidFill>
                  <a:schemeClr val="dk1"/>
                </a:solidFill>
                <a:effectLst/>
                <a:latin typeface="+mn-lt"/>
                <a:ea typeface="+mn-ea"/>
                <a:cs typeface="+mn-cs"/>
              </a:rPr>
              <a:t>7 </a:t>
            </a:r>
            <a:r>
              <a:rPr lang="zh-CN" altLang="zh-CN" sz="1200" baseline="0" smtClean="0">
                <a:solidFill>
                  <a:schemeClr val="dk1"/>
                </a:solidFill>
                <a:effectLst/>
                <a:latin typeface="+mn-lt"/>
                <a:ea typeface="+mn-ea"/>
                <a:cs typeface="+mn-cs"/>
              </a:rPr>
              <a:t>这个节点的值修改成 </a:t>
            </a:r>
            <a:r>
              <a:rPr lang="en-US" altLang="zh-CN" sz="1200" baseline="0" smtClean="0">
                <a:solidFill>
                  <a:schemeClr val="dk1"/>
                </a:solidFill>
                <a:effectLst/>
                <a:latin typeface="+mn-lt"/>
                <a:ea typeface="+mn-ea"/>
                <a:cs typeface="+mn-cs"/>
              </a:rPr>
              <a:t>5</a:t>
            </a:r>
            <a:r>
              <a:rPr lang="zh-CN" altLang="zh-CN" sz="1200" baseline="0" smtClean="0">
                <a:solidFill>
                  <a:schemeClr val="dk1"/>
                </a:solidFill>
                <a:effectLst/>
                <a:latin typeface="+mn-lt"/>
                <a:ea typeface="+mn-ea"/>
                <a:cs typeface="+mn-cs"/>
              </a:rPr>
              <a:t>即可</a:t>
            </a:r>
            <a:endParaRPr lang="zh-CN" altLang="zh-CN" smtClean="0">
              <a:effectLst/>
            </a:endParaRPr>
          </a:p>
          <a:p>
            <a:pPr eaLnBrk="1" hangingPunct="1"/>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//Node.scala</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//BinarySortTree.scala</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r>
              <a:rPr lang="zh-CN" altLang="en-US" smtClean="0">
                <a:ea typeface="宋体" panose="02010600030101010101" pitchFamily="2" charset="-122"/>
              </a:rPr>
              <a:t>该返回返回右子树的最小值，并删除该节点</a:t>
            </a:r>
            <a:endParaRPr lang="zh-CN" altLang="en-US" smtClean="0">
              <a:ea typeface="宋体" panose="02010600030101010101" pitchFamily="2" charset="-122"/>
            </a:endParaRPr>
          </a:p>
          <a:p>
            <a:pPr eaLnBrk="1" hangingPunct="1"/>
            <a:r>
              <a:rPr lang="en-US" altLang="zh-CN" smtClean="0">
                <a:ea typeface="宋体" panose="02010600030101010101" pitchFamily="2" charset="-122"/>
              </a:rPr>
              <a:t>//</a:t>
            </a:r>
            <a:r>
              <a:rPr lang="zh-CN" altLang="en-US" smtClean="0">
                <a:ea typeface="宋体" panose="02010600030101010101" pitchFamily="2" charset="-122"/>
              </a:rPr>
              <a:t>最小值就是</a:t>
            </a:r>
            <a:r>
              <a:rPr lang="en-US" altLang="zh-CN" smtClean="0">
                <a:ea typeface="宋体" panose="02010600030101010101" pitchFamily="2" charset="-122"/>
              </a:rPr>
              <a:t>node</a:t>
            </a:r>
            <a:r>
              <a:rPr lang="zh-CN" altLang="en-US" smtClean="0">
                <a:ea typeface="宋体" panose="02010600030101010101" pitchFamily="2" charset="-122"/>
              </a:rPr>
              <a:t>节点，因为是引用传递</a:t>
            </a:r>
            <a:endParaRPr lang="zh-CN" altLang="en-US" smtClean="0">
              <a:ea typeface="宋体" panose="02010600030101010101" pitchFamily="2" charset="-122"/>
            </a:endParaRPr>
          </a:p>
          <a:p>
            <a:pPr eaLnBrk="1" hangingPunct="1"/>
            <a:r>
              <a:rPr lang="en-US" altLang="zh-CN" smtClean="0">
                <a:ea typeface="宋体" panose="02010600030101010101" pitchFamily="2" charset="-122"/>
              </a:rPr>
              <a:t>public int delRightTreeMin(Node node)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Node target = node;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循环查找左节点，就会找到最小值</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while (target.left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target = target.left;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删除该节点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delNode(target.value);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target.value;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r>
              <a:rPr lang="zh-CN" altLang="en-US" smtClean="0">
                <a:ea typeface="宋体" panose="02010600030101010101" pitchFamily="2" charset="-122"/>
              </a:rPr>
              <a:t>删除节点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void delNode(int value)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(root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else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先找到这个节点</a:t>
            </a:r>
            <a:r>
              <a:rPr lang="en-US" altLang="zh-CN" smtClean="0">
                <a:ea typeface="宋体" panose="02010600030101010101" pitchFamily="2" charset="-122"/>
              </a:rPr>
              <a:t>(</a:t>
            </a:r>
            <a:r>
              <a:rPr lang="zh-CN" altLang="en-US" smtClean="0">
                <a:ea typeface="宋体" panose="02010600030101010101" pitchFamily="2" charset="-122"/>
              </a:rPr>
              <a:t>要删除的节点</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Node targetNode = search(value);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如果没有找到，就返回</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if (targetNode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找到要删除的节点的父节点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Node parent = searchParent(value);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如果要删除的节点是叶子节点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if (targetNode.left == null &amp;&amp; targetNode.right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判断要删除的节点在当前节点的左还是右</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if (parent.left != null &amp;&amp; parent.left.value == value)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parent.left = null;</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else if (parent.right != null &amp;&amp; parent.right.value == value)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parent.right = null;</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 </a:t>
            </a:r>
            <a:r>
              <a:rPr lang="zh-CN" altLang="en-US" smtClean="0">
                <a:ea typeface="宋体" panose="02010600030101010101" pitchFamily="2" charset="-122"/>
              </a:rPr>
              <a:t>要删除的节点有两个子节点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else if (targetNode.left != null &amp;&amp; targetNode.right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找到</a:t>
            </a:r>
            <a:r>
              <a:rPr lang="en-US" altLang="zh-CN" smtClean="0">
                <a:ea typeface="宋体" panose="02010600030101010101" pitchFamily="2" charset="-122"/>
              </a:rPr>
              <a:t>targetNode </a:t>
            </a:r>
            <a:r>
              <a:rPr lang="zh-CN" altLang="en-US" smtClean="0">
                <a:ea typeface="宋体" panose="02010600030101010101" pitchFamily="2" charset="-122"/>
              </a:rPr>
              <a:t>右子节点</a:t>
            </a:r>
            <a:r>
              <a:rPr lang="en-US" altLang="zh-CN" smtClean="0">
                <a:ea typeface="宋体" panose="02010600030101010101" pitchFamily="2" charset="-122"/>
              </a:rPr>
              <a:t>(</a:t>
            </a:r>
            <a:r>
              <a:rPr lang="zh-CN" altLang="en-US" smtClean="0">
                <a:ea typeface="宋体" panose="02010600030101010101" pitchFamily="2" charset="-122"/>
              </a:rPr>
              <a:t>右子树</a:t>
            </a:r>
            <a:r>
              <a:rPr lang="en-US" altLang="zh-CN" smtClean="0">
                <a:ea typeface="宋体" panose="02010600030101010101" pitchFamily="2" charset="-122"/>
              </a:rPr>
              <a:t>)</a:t>
            </a:r>
            <a:r>
              <a:rPr lang="zh-CN" altLang="en-US" smtClean="0">
                <a:ea typeface="宋体" panose="02010600030101010101" pitchFamily="2" charset="-122"/>
              </a:rPr>
              <a:t>的最小值，并删除最小值对应节点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int minValue = delRightTreeMin(targetNode.right);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targetNode.value = minValue;</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思路</a:t>
            </a:r>
            <a:r>
              <a:rPr lang="en-US" altLang="zh-CN" smtClean="0">
                <a:ea typeface="宋体" panose="02010600030101010101" pitchFamily="2" charset="-122"/>
              </a:rPr>
              <a:t>2</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找到</a:t>
            </a:r>
            <a:r>
              <a:rPr lang="en-US" altLang="zh-CN" smtClean="0">
                <a:ea typeface="宋体" panose="02010600030101010101" pitchFamily="2" charset="-122"/>
              </a:rPr>
              <a:t>targetNode </a:t>
            </a:r>
            <a:r>
              <a:rPr lang="zh-CN" altLang="en-US" smtClean="0">
                <a:ea typeface="宋体" panose="02010600030101010101" pitchFamily="2" charset="-122"/>
              </a:rPr>
              <a:t>左子节点</a:t>
            </a:r>
            <a:r>
              <a:rPr lang="en-US" altLang="zh-CN" smtClean="0">
                <a:ea typeface="宋体" panose="02010600030101010101" pitchFamily="2" charset="-122"/>
              </a:rPr>
              <a:t>(</a:t>
            </a:r>
            <a:r>
              <a:rPr lang="zh-CN" altLang="en-US" smtClean="0">
                <a:ea typeface="宋体" panose="02010600030101010101" pitchFamily="2" charset="-122"/>
              </a:rPr>
              <a:t>左子树</a:t>
            </a:r>
            <a:r>
              <a:rPr lang="en-US" altLang="zh-CN" smtClean="0">
                <a:ea typeface="宋体" panose="02010600030101010101" pitchFamily="2" charset="-122"/>
              </a:rPr>
              <a:t>)</a:t>
            </a:r>
            <a:r>
              <a:rPr lang="zh-CN" altLang="en-US" smtClean="0">
                <a:ea typeface="宋体" panose="02010600030101010101" pitchFamily="2" charset="-122"/>
              </a:rPr>
              <a:t>的最大值，并删除最大值对应节点</a:t>
            </a:r>
            <a:endParaRPr lang="zh-CN" altLang="en-US" smtClean="0">
              <a:ea typeface="宋体" panose="02010600030101010101" pitchFamily="2" charset="-122"/>
            </a:endParaRPr>
          </a:p>
          <a:p>
            <a:pPr eaLnBrk="1" hangingPunct="1"/>
            <a:r>
              <a:rPr lang="en-US" altLang="zh-CN" smtClean="0">
                <a:ea typeface="宋体" panose="02010600030101010101" pitchFamily="2" charset="-122"/>
              </a:rPr>
              <a:t>//		        int maxValue = delLeftTreeMax(targetNode.left);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targetNode.value = maxValue;</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else { // </a:t>
            </a:r>
            <a:r>
              <a:rPr lang="zh-CN" altLang="en-US" smtClean="0">
                <a:ea typeface="宋体" panose="02010600030101010101" pitchFamily="2" charset="-122"/>
              </a:rPr>
              <a:t>要删除的节点有一个子节点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a:t>
            </a:r>
            <a:r>
              <a:rPr lang="zh-CN" altLang="en-US" smtClean="0">
                <a:ea typeface="宋体" panose="02010600030101010101" pitchFamily="2" charset="-122"/>
              </a:rPr>
              <a:t>如果要删除的节点有左子节点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if (targetNode.left != null)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如果要删除的节点是父节点的左子节点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if (parent.left.value == value)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parent.left = targetNode.left;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else { // </a:t>
            </a:r>
            <a:r>
              <a:rPr lang="zh-CN" altLang="en-US" smtClean="0">
                <a:ea typeface="宋体" panose="02010600030101010101" pitchFamily="2" charset="-122"/>
              </a:rPr>
              <a:t>要删除的节点是父节点的右子节点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parent.right = targetNode.left;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else { // </a:t>
            </a:r>
            <a:r>
              <a:rPr lang="zh-CN" altLang="en-US" smtClean="0">
                <a:ea typeface="宋体" panose="02010600030101010101" pitchFamily="2" charset="-122"/>
              </a:rPr>
              <a:t>如果要删除的节点有右子节点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a:t>
            </a:r>
            <a:r>
              <a:rPr lang="zh-CN" altLang="en-US" smtClean="0">
                <a:ea typeface="宋体" panose="02010600030101010101" pitchFamily="2" charset="-122"/>
              </a:rPr>
              <a:t>如果要删除的节点是父节点的左子节点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if (parent.left.value == value)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parent.left = targetNode.right;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else {// </a:t>
            </a:r>
            <a:r>
              <a:rPr lang="zh-CN" altLang="en-US" smtClean="0">
                <a:ea typeface="宋体" panose="02010600030101010101" pitchFamily="2" charset="-122"/>
              </a:rPr>
              <a:t>要删除的节点是父节点的右子节点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parent.right = targetNode.right;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//TestBinarySortTree.scala</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r>
              <a:rPr lang="zh-CN" altLang="en-US" smtClean="0">
                <a:ea typeface="宋体" panose="02010600030101010101" pitchFamily="2" charset="-122"/>
              </a:rPr>
              <a:t>测试删除有两个子节点的节点</a:t>
            </a:r>
            <a:r>
              <a:rPr lang="en-US" altLang="zh-CN" smtClean="0">
                <a:ea typeface="宋体" panose="02010600030101010101" pitchFamily="2" charset="-122"/>
              </a:rPr>
              <a:t>,</a:t>
            </a:r>
            <a:r>
              <a:rPr lang="zh-CN" altLang="en-US" smtClean="0">
                <a:ea typeface="宋体" panose="02010600030101010101" pitchFamily="2" charset="-122"/>
              </a:rPr>
              <a:t>比如</a:t>
            </a:r>
            <a:r>
              <a:rPr lang="en-US" altLang="zh-CN" smtClean="0">
                <a:ea typeface="宋体" panose="02010600030101010101" pitchFamily="2" charset="-122"/>
              </a:rPr>
              <a:t>7</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println("******************")</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binarySortTree.delNode(7);</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binarySortTree.infixOrder();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r>
              <a:rPr lang="zh-CN" altLang="en-US" smtClean="0">
                <a:ea typeface="宋体" panose="02010600030101010101" pitchFamily="2" charset="-122"/>
              </a:rPr>
              <a:t>在添加时，我有如下要求</a:t>
            </a:r>
            <a:r>
              <a:rPr lang="en-US" altLang="zh-CN" smtClean="0">
                <a:ea typeface="宋体" panose="02010600030101010101" pitchFamily="2" charset="-122"/>
              </a:rPr>
              <a:t>:</a:t>
            </a:r>
            <a:endParaRPr lang="zh-CN" altLang="en-US" smtClean="0">
              <a:ea typeface="宋体" panose="02010600030101010101" pitchFamily="2" charset="-122"/>
            </a:endParaRPr>
          </a:p>
          <a:p>
            <a:r>
              <a:rPr lang="en-US" altLang="zh-CN" smtClean="0">
                <a:ea typeface="宋体" panose="02010600030101010101" pitchFamily="2" charset="-122"/>
              </a:rPr>
              <a:t>1.</a:t>
            </a:r>
            <a:r>
              <a:rPr lang="zh-CN" altLang="en-US" smtClean="0">
                <a:ea typeface="宋体" panose="02010600030101010101" pitchFamily="2" charset="-122"/>
              </a:rPr>
              <a:t>添加一个数据时，就要求排序</a:t>
            </a:r>
            <a:endParaRPr lang="zh-CN" altLang="en-US" smtClean="0">
              <a:ea typeface="宋体" panose="02010600030101010101" pitchFamily="2" charset="-122"/>
            </a:endParaRPr>
          </a:p>
          <a:p>
            <a:r>
              <a:rPr lang="en-US" altLang="zh-CN" smtClean="0">
                <a:ea typeface="宋体" panose="02010600030101010101" pitchFamily="2" charset="-122"/>
              </a:rPr>
              <a:t>2.</a:t>
            </a:r>
            <a:r>
              <a:rPr lang="zh-CN" altLang="en-US" smtClean="0">
                <a:ea typeface="宋体" panose="02010600030101010101" pitchFamily="2" charset="-122"/>
              </a:rPr>
              <a:t>如果是对象，要求对对象中的某个字段的值进行排序</a:t>
            </a:r>
            <a:r>
              <a:rPr lang="en-US" altLang="zh-CN" smtClean="0">
                <a:ea typeface="宋体" panose="02010600030101010101" pitchFamily="2" charset="-122"/>
              </a:rPr>
              <a:t>, </a:t>
            </a:r>
            <a:r>
              <a:rPr lang="zh-CN" altLang="en-US" smtClean="0">
                <a:ea typeface="宋体" panose="02010600030101010101" pitchFamily="2" charset="-122"/>
              </a:rPr>
              <a:t>比如</a:t>
            </a:r>
            <a:r>
              <a:rPr lang="en-US" altLang="zh-CN" smtClean="0">
                <a:ea typeface="宋体" panose="02010600030101010101" pitchFamily="2" charset="-122"/>
              </a:rPr>
              <a:t>Person</a:t>
            </a:r>
            <a:r>
              <a:rPr lang="zh-CN" altLang="en-US" smtClean="0">
                <a:ea typeface="宋体" panose="02010600030101010101" pitchFamily="2" charset="-122"/>
              </a:rPr>
              <a:t>对象的 </a:t>
            </a:r>
            <a:r>
              <a:rPr lang="en-US" altLang="zh-CN" smtClean="0">
                <a:ea typeface="宋体" panose="02010600030101010101" pitchFamily="2" charset="-122"/>
              </a:rPr>
              <a:t>age</a:t>
            </a:r>
            <a:endParaRPr lang="zh-CN" altLang="en-US" smtClean="0">
              <a:ea typeface="宋体" panose="02010600030101010101" pitchFamily="2" charset="-122"/>
            </a:endParaRPr>
          </a:p>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r>
              <a:rPr lang="zh-CN" altLang="en-US" smtClean="0"/>
              <a:t>左边</a:t>
            </a:r>
            <a:r>
              <a:rPr lang="en-US" altLang="zh-CN" smtClean="0"/>
              <a:t>BST </a:t>
            </a:r>
            <a:r>
              <a:rPr lang="zh-CN" altLang="en-US" smtClean="0"/>
              <a:t>存在的问题分析</a:t>
            </a:r>
            <a:r>
              <a:rPr lang="en-US" altLang="zh-CN" smtClean="0"/>
              <a:t>:</a:t>
            </a:r>
            <a:endParaRPr lang="en-US" altLang="zh-CN" smtClean="0"/>
          </a:p>
          <a:p>
            <a:pPr marL="342900" indent="-342900">
              <a:buAutoNum type="arabicParenR"/>
            </a:pPr>
            <a:r>
              <a:rPr lang="zh-CN" altLang="en-US" smtClean="0"/>
              <a:t>左子树全部为空，从形式上看，更像一个单链表</a:t>
            </a:r>
            <a:r>
              <a:rPr lang="en-US" altLang="zh-CN" smtClean="0"/>
              <a:t>.</a:t>
            </a:r>
            <a:endParaRPr lang="en-US" altLang="zh-CN" smtClean="0"/>
          </a:p>
          <a:p>
            <a:pPr marL="342900" indent="-342900">
              <a:buAutoNum type="arabicParenR"/>
            </a:pPr>
            <a:r>
              <a:rPr lang="zh-CN" altLang="en-US" smtClean="0"/>
              <a:t>插入速度没有影响</a:t>
            </a:r>
            <a:endParaRPr lang="en-US" altLang="zh-CN" smtClean="0"/>
          </a:p>
          <a:p>
            <a:pPr marL="342900" indent="-342900">
              <a:buAutoNum type="arabicParenR"/>
            </a:pPr>
            <a:r>
              <a:rPr lang="zh-CN" altLang="en-US" smtClean="0"/>
              <a:t>查询速度明显降低</a:t>
            </a:r>
            <a:r>
              <a:rPr lang="en-US" altLang="zh-CN" smtClean="0"/>
              <a:t>(</a:t>
            </a:r>
            <a:r>
              <a:rPr lang="zh-CN" altLang="en-US" smtClean="0"/>
              <a:t>因为需要依次比较</a:t>
            </a:r>
            <a:r>
              <a:rPr lang="en-US" altLang="zh-CN" smtClean="0"/>
              <a:t>), </a:t>
            </a:r>
            <a:r>
              <a:rPr lang="zh-CN" altLang="en-US" smtClean="0"/>
              <a:t>不能发挥</a:t>
            </a:r>
            <a:r>
              <a:rPr lang="en-US" altLang="zh-CN" smtClean="0"/>
              <a:t>BST</a:t>
            </a:r>
            <a:br>
              <a:rPr lang="en-US" altLang="zh-CN" smtClean="0"/>
            </a:br>
            <a:r>
              <a:rPr lang="zh-CN" altLang="en-US" smtClean="0"/>
              <a:t>的优势，因为每次还需要比较左子树，其查询速度比</a:t>
            </a:r>
            <a:br>
              <a:rPr lang="en-US" altLang="zh-CN" smtClean="0"/>
            </a:br>
            <a:r>
              <a:rPr lang="zh-CN" altLang="en-US" smtClean="0"/>
              <a:t>单链表还慢</a:t>
            </a:r>
            <a:endParaRPr lang="en-US" altLang="zh-CN" smtClean="0"/>
          </a:p>
          <a:p>
            <a:pPr marL="342900" indent="-342900">
              <a:buAutoNum type="arabicParenR"/>
            </a:pPr>
            <a:r>
              <a:rPr lang="zh-CN" altLang="en-US" smtClean="0"/>
              <a:t>解决方案</a:t>
            </a:r>
            <a:r>
              <a:rPr lang="en-US" altLang="zh-CN" smtClean="0"/>
              <a:t>-</a:t>
            </a:r>
            <a:r>
              <a:rPr lang="zh-CN" altLang="en-US" smtClean="0"/>
              <a:t>平衡二叉树</a:t>
            </a:r>
            <a:r>
              <a:rPr lang="en-US" altLang="zh-CN" smtClean="0"/>
              <a:t>(AVL)</a:t>
            </a:r>
            <a:endParaRPr lang="zh-CN" altLang="en-US" smtClean="0"/>
          </a:p>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smtClean="0">
                <a:ea typeface="宋体" panose="02010600030101010101" pitchFamily="2" charset="-122"/>
              </a:rPr>
              <a:t>举例说明</a:t>
            </a:r>
            <a:r>
              <a:rPr lang="en-US" altLang="zh-CN" smtClean="0">
                <a:ea typeface="宋体" panose="02010600030101010101" pitchFamily="2" charset="-122"/>
              </a:rPr>
              <a:t>, </a:t>
            </a:r>
            <a:r>
              <a:rPr lang="zh-CN" altLang="en-US" smtClean="0">
                <a:ea typeface="宋体" panose="02010600030101010101" pitchFamily="2" charset="-122"/>
              </a:rPr>
              <a:t>看看下面哪些</a:t>
            </a:r>
            <a:r>
              <a:rPr lang="en-US" altLang="zh-CN" smtClean="0">
                <a:ea typeface="宋体" panose="02010600030101010101" pitchFamily="2" charset="-122"/>
              </a:rPr>
              <a:t>AVL</a:t>
            </a:r>
            <a:r>
              <a:rPr lang="zh-CN" altLang="en-US" smtClean="0">
                <a:ea typeface="宋体" panose="02010600030101010101" pitchFamily="2" charset="-122"/>
              </a:rPr>
              <a:t>树</a:t>
            </a:r>
            <a:r>
              <a:rPr lang="en-US" altLang="zh-CN" smtClean="0">
                <a:ea typeface="宋体" panose="02010600030101010101" pitchFamily="2" charset="-122"/>
              </a:rPr>
              <a:t>, </a:t>
            </a:r>
            <a:r>
              <a:rPr lang="zh-CN" altLang="en-US" smtClean="0">
                <a:ea typeface="宋体" panose="02010600030101010101" pitchFamily="2" charset="-122"/>
              </a:rPr>
              <a:t>为什么</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marL="228600" indent="-228600" eaLnBrk="1" hangingPunct="1">
              <a:buAutoNum type="arabicPeriod"/>
            </a:pPr>
            <a:r>
              <a:rPr lang="zh-CN" altLang="en-US" smtClean="0">
                <a:ea typeface="宋体" panose="02010600030101010101" pitchFamily="2" charset="-122"/>
              </a:rPr>
              <a:t>图</a:t>
            </a:r>
            <a:r>
              <a:rPr lang="en-US" altLang="zh-CN" smtClean="0">
                <a:ea typeface="宋体" panose="02010600030101010101" pitchFamily="2" charset="-122"/>
              </a:rPr>
              <a:t>1 </a:t>
            </a:r>
            <a:r>
              <a:rPr lang="zh-CN" altLang="en-US" smtClean="0">
                <a:ea typeface="宋体" panose="02010600030101010101" pitchFamily="2" charset="-122"/>
              </a:rPr>
              <a:t>是</a:t>
            </a:r>
            <a:r>
              <a:rPr lang="en-US" altLang="zh-CN" smtClean="0">
                <a:ea typeface="宋体" panose="02010600030101010101" pitchFamily="2" charset="-122"/>
              </a:rPr>
              <a:t>AVL</a:t>
            </a:r>
            <a:r>
              <a:rPr lang="en-US" altLang="zh-CN" baseline="0" smtClean="0">
                <a:ea typeface="宋体" panose="02010600030101010101" pitchFamily="2" charset="-122"/>
              </a:rPr>
              <a:t> </a:t>
            </a:r>
            <a:r>
              <a:rPr lang="zh-CN" altLang="en-US" baseline="0" smtClean="0">
                <a:ea typeface="宋体" panose="02010600030101010101" pitchFamily="2" charset="-122"/>
              </a:rPr>
              <a:t>树，对于顶点的左子树来说，高度为</a:t>
            </a:r>
            <a:r>
              <a:rPr lang="en-US" altLang="zh-CN" baseline="0" smtClean="0">
                <a:ea typeface="宋体" panose="02010600030101010101" pitchFamily="2" charset="-122"/>
              </a:rPr>
              <a:t>2,</a:t>
            </a:r>
            <a:r>
              <a:rPr lang="zh-CN" altLang="en-US" baseline="0" smtClean="0">
                <a:ea typeface="宋体" panose="02010600030101010101" pitchFamily="2" charset="-122"/>
              </a:rPr>
              <a:t>对于顶点的右子树来说 高度</a:t>
            </a:r>
            <a:r>
              <a:rPr lang="en-US" altLang="zh-CN" baseline="0" smtClean="0">
                <a:ea typeface="宋体" panose="02010600030101010101" pitchFamily="2" charset="-122"/>
              </a:rPr>
              <a:t>1 </a:t>
            </a:r>
            <a:endParaRPr lang="en-US" altLang="zh-CN" baseline="0" smtClean="0">
              <a:ea typeface="宋体" panose="02010600030101010101" pitchFamily="2" charset="-122"/>
            </a:endParaRPr>
          </a:p>
          <a:p>
            <a:pPr marL="228600" marR="0" indent="-228600" algn="l" defTabSz="914400" rtl="0" eaLnBrk="1" fontAlgn="auto" latinLnBrk="0" hangingPunct="1">
              <a:lnSpc>
                <a:spcPct val="100000"/>
              </a:lnSpc>
              <a:spcBef>
                <a:spcPts val="0"/>
              </a:spcBef>
              <a:spcAft>
                <a:spcPts val="0"/>
              </a:spcAft>
              <a:buClrTx/>
              <a:buSzTx/>
              <a:buFontTx/>
              <a:buAutoNum type="arabicPeriod"/>
              <a:defRPr/>
            </a:pPr>
            <a:r>
              <a:rPr lang="zh-CN" altLang="en-US" smtClean="0">
                <a:ea typeface="宋体" panose="02010600030101010101" pitchFamily="2" charset="-122"/>
              </a:rPr>
              <a:t>图</a:t>
            </a:r>
            <a:r>
              <a:rPr lang="en-US" altLang="zh-CN" smtClean="0">
                <a:ea typeface="宋体" panose="02010600030101010101" pitchFamily="2" charset="-122"/>
              </a:rPr>
              <a:t>2 </a:t>
            </a:r>
            <a:r>
              <a:rPr lang="zh-CN" altLang="en-US" smtClean="0">
                <a:ea typeface="宋体" panose="02010600030101010101" pitchFamily="2" charset="-122"/>
              </a:rPr>
              <a:t>是</a:t>
            </a:r>
            <a:r>
              <a:rPr lang="en-US" altLang="zh-CN" smtClean="0">
                <a:ea typeface="宋体" panose="02010600030101010101" pitchFamily="2" charset="-122"/>
              </a:rPr>
              <a:t>AVL</a:t>
            </a:r>
            <a:r>
              <a:rPr lang="en-US" altLang="zh-CN" baseline="0" smtClean="0">
                <a:ea typeface="宋体" panose="02010600030101010101" pitchFamily="2" charset="-122"/>
              </a:rPr>
              <a:t> </a:t>
            </a:r>
            <a:r>
              <a:rPr lang="zh-CN" altLang="en-US" baseline="0" smtClean="0">
                <a:ea typeface="宋体" panose="02010600030101010101" pitchFamily="2" charset="-122"/>
              </a:rPr>
              <a:t>树，对于顶点的左子树来说，高度为</a:t>
            </a:r>
            <a:r>
              <a:rPr lang="en-US" altLang="zh-CN" baseline="0" smtClean="0">
                <a:ea typeface="宋体" panose="02010600030101010101" pitchFamily="2" charset="-122"/>
              </a:rPr>
              <a:t>2,</a:t>
            </a:r>
            <a:r>
              <a:rPr lang="zh-CN" altLang="en-US" baseline="0" smtClean="0">
                <a:ea typeface="宋体" panose="02010600030101010101" pitchFamily="2" charset="-122"/>
              </a:rPr>
              <a:t>对于顶点的右子树来说 高度</a:t>
            </a:r>
            <a:r>
              <a:rPr lang="en-US" altLang="zh-CN" baseline="0" smtClean="0">
                <a:ea typeface="宋体" panose="02010600030101010101" pitchFamily="2" charset="-122"/>
              </a:rPr>
              <a:t>2</a:t>
            </a:r>
            <a:endParaRPr lang="en-US" altLang="zh-CN" baseline="0" smtClean="0">
              <a:ea typeface="宋体" panose="02010600030101010101" pitchFamily="2" charset="-122"/>
            </a:endParaRPr>
          </a:p>
          <a:p>
            <a:pPr marL="228600" marR="0" indent="-228600" algn="l" defTabSz="914400" rtl="0" eaLnBrk="1" fontAlgn="auto" latinLnBrk="0" hangingPunct="1">
              <a:lnSpc>
                <a:spcPct val="100000"/>
              </a:lnSpc>
              <a:spcBef>
                <a:spcPts val="0"/>
              </a:spcBef>
              <a:spcAft>
                <a:spcPts val="0"/>
              </a:spcAft>
              <a:buClrTx/>
              <a:buSzTx/>
              <a:buFontTx/>
              <a:buAutoNum type="arabicPeriod"/>
              <a:defRPr/>
            </a:pPr>
            <a:r>
              <a:rPr lang="zh-CN" altLang="en-US" smtClean="0">
                <a:ea typeface="宋体" panose="02010600030101010101" pitchFamily="2" charset="-122"/>
              </a:rPr>
              <a:t>图</a:t>
            </a:r>
            <a:r>
              <a:rPr lang="en-US" altLang="zh-CN" smtClean="0">
                <a:ea typeface="宋体" panose="02010600030101010101" pitchFamily="2" charset="-122"/>
              </a:rPr>
              <a:t>3 </a:t>
            </a:r>
            <a:r>
              <a:rPr lang="zh-CN" altLang="en-US" smtClean="0">
                <a:ea typeface="宋体" panose="02010600030101010101" pitchFamily="2" charset="-122"/>
              </a:rPr>
              <a:t>不是</a:t>
            </a:r>
            <a:r>
              <a:rPr lang="en-US" altLang="zh-CN" smtClean="0">
                <a:ea typeface="宋体" panose="02010600030101010101" pitchFamily="2" charset="-122"/>
              </a:rPr>
              <a:t>AVL</a:t>
            </a:r>
            <a:r>
              <a:rPr lang="en-US" altLang="zh-CN" baseline="0" smtClean="0">
                <a:ea typeface="宋体" panose="02010600030101010101" pitchFamily="2" charset="-122"/>
              </a:rPr>
              <a:t> </a:t>
            </a:r>
            <a:r>
              <a:rPr lang="zh-CN" altLang="en-US" baseline="0" smtClean="0">
                <a:ea typeface="宋体" panose="02010600030101010101" pitchFamily="2" charset="-122"/>
              </a:rPr>
              <a:t>树，对于顶点的左子树来说，高度为</a:t>
            </a:r>
            <a:r>
              <a:rPr lang="en-US" altLang="zh-CN" baseline="0" smtClean="0">
                <a:ea typeface="宋体" panose="02010600030101010101" pitchFamily="2" charset="-122"/>
              </a:rPr>
              <a:t>3,</a:t>
            </a:r>
            <a:r>
              <a:rPr lang="zh-CN" altLang="en-US" baseline="0" smtClean="0">
                <a:ea typeface="宋体" panose="02010600030101010101" pitchFamily="2" charset="-122"/>
              </a:rPr>
              <a:t>对于顶点的右子树来说 高度</a:t>
            </a:r>
            <a:r>
              <a:rPr lang="en-US" altLang="zh-CN" baseline="0" smtClean="0">
                <a:ea typeface="宋体" panose="02010600030101010101" pitchFamily="2" charset="-122"/>
              </a:rPr>
              <a:t>1  </a:t>
            </a:r>
            <a:endParaRPr lang="en-US" altLang="zh-CN" baseline="0" smtClean="0">
              <a:ea typeface="宋体" panose="02010600030101010101" pitchFamily="2" charset="-122"/>
            </a:endParaRPr>
          </a:p>
          <a:p>
            <a:pPr marL="228600" indent="-228600" eaLnBrk="1" hangingPunct="1">
              <a:buAutoNum type="arabicPeriod"/>
            </a:pP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smtClean="0">
                <a:ea typeface="宋体" panose="02010600030101010101" pitchFamily="2" charset="-122"/>
              </a:rPr>
              <a:t>//java</a:t>
            </a:r>
            <a:r>
              <a:rPr lang="zh-CN" altLang="en-US" smtClean="0">
                <a:ea typeface="宋体" panose="02010600030101010101" pitchFamily="2" charset="-122"/>
              </a:rPr>
              <a:t>代码 </a:t>
            </a:r>
            <a:r>
              <a:rPr lang="en-US" altLang="zh-CN" smtClean="0">
                <a:ea typeface="宋体" panose="02010600030101010101" pitchFamily="2" charset="-122"/>
              </a:rPr>
              <a:t>【</a:t>
            </a:r>
            <a:r>
              <a:rPr lang="zh-CN" altLang="en-US" smtClean="0">
                <a:ea typeface="宋体" panose="02010600030101010101" pitchFamily="2" charset="-122"/>
              </a:rPr>
              <a:t>动画是否正确</a:t>
            </a:r>
            <a:r>
              <a:rPr lang="zh-CN" altLang="en-US" baseline="0" smtClean="0">
                <a:ea typeface="宋体" panose="02010600030101010101" pitchFamily="2" charset="-122"/>
              </a:rPr>
              <a:t> 待</a:t>
            </a:r>
            <a:r>
              <a:rPr lang="en-US" altLang="zh-CN" baseline="0" smtClean="0">
                <a:ea typeface="宋体" panose="02010600030101010101" pitchFamily="2" charset="-122"/>
              </a:rPr>
              <a:t>.</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package com.atguigu.avl;</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public class TestBinarySortTree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public static void main(String[] args)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//int[] arr = { 1, 2, 3, 4, 5, 6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测试左旋转的数列</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//int[] arr = { 4,3,6,5,7,8};</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测试右旋转的数列</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int[] arr = {10,12, 8, 9, 7, 6};</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创建一颗二叉排序树</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BinarySortTree binarySortTree = new BinarySortTree();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循环添加数据</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for (int i = 0; i &lt; arr.length; i++)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binarySortTree.add(new Node(arr[i]));</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使用中序遍历看看二叉排序树是否正确</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binarySortTree.infixOrder();</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System.out.println("</a:t>
            </a:r>
            <a:r>
              <a:rPr lang="zh-CN" altLang="en-US" smtClean="0">
                <a:ea typeface="宋体" panose="02010600030101010101" pitchFamily="2" charset="-122"/>
              </a:rPr>
              <a:t>当前树的高度</a:t>
            </a:r>
            <a:r>
              <a:rPr lang="en-US" altLang="zh-CN" smtClean="0">
                <a:ea typeface="宋体" panose="02010600030101010101" pitchFamily="2" charset="-122"/>
              </a:rPr>
              <a:t>=" + binarySortTree.getRoot().height());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System.out.println("</a:t>
            </a:r>
            <a:r>
              <a:rPr lang="zh-CN" altLang="en-US" smtClean="0">
                <a:ea typeface="宋体" panose="02010600030101010101" pitchFamily="2" charset="-122"/>
              </a:rPr>
              <a:t>当前树的左子树高度是</a:t>
            </a:r>
            <a:r>
              <a:rPr lang="en-US" altLang="zh-CN" smtClean="0">
                <a:ea typeface="宋体" panose="02010600030101010101" pitchFamily="2" charset="-122"/>
              </a:rPr>
              <a:t>" + binarySortTree.getRoot().leftHeight());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System.out.println("</a:t>
            </a:r>
            <a:r>
              <a:rPr lang="zh-CN" altLang="en-US" smtClean="0">
                <a:ea typeface="宋体" panose="02010600030101010101" pitchFamily="2" charset="-122"/>
              </a:rPr>
              <a:t>当前树的右子树高度是</a:t>
            </a:r>
            <a:r>
              <a:rPr lang="en-US" altLang="zh-CN" smtClean="0">
                <a:ea typeface="宋体" panose="02010600030101010101" pitchFamily="2" charset="-122"/>
              </a:rPr>
              <a:t>" + binarySortTree.getRoot().rightHeight());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System.out.println("</a:t>
            </a:r>
            <a:r>
              <a:rPr lang="zh-CN" altLang="en-US" smtClean="0">
                <a:ea typeface="宋体" panose="02010600030101010101" pitchFamily="2" charset="-122"/>
              </a:rPr>
              <a:t>当前树的根节点的值是</a:t>
            </a:r>
            <a:r>
              <a:rPr lang="en-US" altLang="zh-CN" smtClean="0">
                <a:ea typeface="宋体" panose="02010600030101010101" pitchFamily="2" charset="-122"/>
              </a:rPr>
              <a:t>" + binarySortTree.getRoot().value);</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class Node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public int value;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public Node left;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public Node right;</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public Node(int nodeVal)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value = nodeVal;</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返回左子树的高度</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 </a:t>
            </a:r>
            <a:r>
              <a:rPr lang="en-US" altLang="zh-CN" smtClean="0">
                <a:ea typeface="宋体" panose="02010600030101010101" pitchFamily="2" charset="-122"/>
              </a:rPr>
              <a:t>@return</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public int leftHeight()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if(left==null)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0;</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left.height();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返回右子树的高度</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public int rightHeight()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if(right==null)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0;</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right.height();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左旋转</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返回当前节点的高度</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public int height()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Math.max(left == null ? 0 : left.height(), right == null ? 0 : right.height()) + 1;</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查找要删除的节点</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public Node search(int value)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 (value == this.value) { // </a:t>
            </a:r>
            <a:r>
              <a:rPr lang="zh-CN" altLang="en-US" smtClean="0">
                <a:ea typeface="宋体" panose="02010600030101010101" pitchFamily="2" charset="-122"/>
              </a:rPr>
              <a:t>如果相等</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return this;</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else if (value &gt; this.value) {// </a:t>
            </a:r>
            <a:r>
              <a:rPr lang="zh-CN" altLang="en-US" smtClean="0">
                <a:ea typeface="宋体" panose="02010600030101010101" pitchFamily="2" charset="-122"/>
              </a:rPr>
              <a:t>如果查找的值大于当前值，向右子树查找</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if (this.right == null) { // </a:t>
            </a:r>
            <a:r>
              <a:rPr lang="zh-CN" altLang="en-US" smtClean="0">
                <a:ea typeface="宋体" panose="02010600030101010101" pitchFamily="2" charset="-122"/>
              </a:rPr>
              <a:t>如果右子树为空了，返回</a:t>
            </a:r>
            <a:r>
              <a:rPr lang="en-US" altLang="zh-CN" smtClean="0">
                <a:ea typeface="宋体" panose="02010600030101010101" pitchFamily="2" charset="-122"/>
              </a:rPr>
              <a:t>null</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null;</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this.right.search(value);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else { // </a:t>
            </a:r>
            <a:r>
              <a:rPr lang="zh-CN" altLang="en-US" smtClean="0">
                <a:ea typeface="宋体" panose="02010600030101010101" pitchFamily="2" charset="-122"/>
              </a:rPr>
              <a:t>如果查找的值小于当前值，向左子树查找</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if (this.left == null) { // </a:t>
            </a:r>
            <a:r>
              <a:rPr lang="zh-CN" altLang="en-US" smtClean="0">
                <a:ea typeface="宋体" panose="02010600030101010101" pitchFamily="2" charset="-122"/>
              </a:rPr>
              <a:t>如果左子树为空了，返回</a:t>
            </a:r>
            <a:r>
              <a:rPr lang="en-US" altLang="zh-CN" smtClean="0">
                <a:ea typeface="宋体" panose="02010600030101010101" pitchFamily="2" charset="-122"/>
              </a:rPr>
              <a:t>null</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null;</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this.left.search(value);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查找父节点</a:t>
            </a:r>
            <a:r>
              <a:rPr lang="en-US" altLang="zh-CN" smtClean="0">
                <a:ea typeface="宋体" panose="02010600030101010101" pitchFamily="2" charset="-122"/>
              </a:rPr>
              <a:t>(</a:t>
            </a:r>
            <a:r>
              <a:rPr lang="zh-CN" altLang="en-US" smtClean="0">
                <a:ea typeface="宋体" panose="02010600030101010101" pitchFamily="2" charset="-122"/>
              </a:rPr>
              <a:t>这个方法和删除节点类型无关，就是查找父节点</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public Node searchParent(int value)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 ((this.left != null &amp;&amp; this.left.value == value) || (this.right != null &amp;&amp; this.right.value == value))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this;</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else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如果查找的值大于当前节点，并且当前节点的右子节点不为空</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if (value &gt; this.value &amp;&amp; this.right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this.right.searchParent(value);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else if (value &lt; this.value &amp;&amp; this.left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this.left.searchParent(value);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else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null;</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public void add(Node node)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 (node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判断传入的节点的值，比当前子树的根节点的值是大还是小</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 </a:t>
            </a:r>
            <a:r>
              <a:rPr lang="zh-CN" altLang="en-US" smtClean="0">
                <a:ea typeface="宋体" panose="02010600030101010101" pitchFamily="2" charset="-122"/>
              </a:rPr>
              <a:t>如果添加的节点的值，比当前节点的值小</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if (node.value &lt; this.value)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如果左节点为空</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if (this.left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this.left = node;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else {// </a:t>
            </a:r>
            <a:r>
              <a:rPr lang="zh-CN" altLang="en-US" smtClean="0">
                <a:ea typeface="宋体" panose="02010600030101010101" pitchFamily="2" charset="-122"/>
              </a:rPr>
              <a:t>如果不为空</a:t>
            </a:r>
            <a:r>
              <a:rPr lang="en-US" altLang="zh-CN" smtClean="0">
                <a:ea typeface="宋体" panose="02010600030101010101" pitchFamily="2" charset="-122"/>
              </a:rPr>
              <a:t>,</a:t>
            </a:r>
            <a:r>
              <a:rPr lang="zh-CN" altLang="en-US" smtClean="0">
                <a:ea typeface="宋体" panose="02010600030101010101" pitchFamily="2" charset="-122"/>
              </a:rPr>
              <a:t>递归添加</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this.left.add(node);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else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 (this.right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this.right = node;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else {// </a:t>
            </a:r>
            <a:r>
              <a:rPr lang="zh-CN" altLang="en-US" smtClean="0">
                <a:ea typeface="宋体" panose="02010600030101010101" pitchFamily="2" charset="-122"/>
              </a:rPr>
              <a:t>如果不为空</a:t>
            </a:r>
            <a:r>
              <a:rPr lang="en-US" altLang="zh-CN" smtClean="0">
                <a:ea typeface="宋体" panose="02010600030101010101" pitchFamily="2" charset="-122"/>
              </a:rPr>
              <a:t>,</a:t>
            </a:r>
            <a:r>
              <a:rPr lang="zh-CN" altLang="en-US" smtClean="0">
                <a:ea typeface="宋体" panose="02010600030101010101" pitchFamily="2" charset="-122"/>
              </a:rPr>
              <a:t>递归添加</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this.right.add(node);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左旋转</a:t>
            </a:r>
            <a:r>
              <a:rPr lang="en-US" altLang="zh-CN" smtClean="0">
                <a:ea typeface="宋体" panose="02010600030101010101" pitchFamily="2" charset="-122"/>
              </a:rPr>
              <a:t>[</a:t>
            </a:r>
            <a:r>
              <a:rPr lang="zh-CN" altLang="en-US" smtClean="0">
                <a:ea typeface="宋体" panose="02010600030101010101" pitchFamily="2" charset="-122"/>
              </a:rPr>
              <a:t>单旋转</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 (rightHeight() - leftHeight() &gt; 1)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leftRotate();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左旋转</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if (leftHeight() - rightHeight() &gt; 1)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rightRotate();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右旋转</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private void rightRotate()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System.out.println("@@@@");</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Node newLeft = new Node(value);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newLeft.right=right;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newLeft.left=left.right;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value=left.value;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left=left.left;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right=newLeft;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左旋转</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private void leftRotate()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创建一个新的节点 </a:t>
            </a:r>
            <a:r>
              <a:rPr lang="en-US" altLang="zh-CN" smtClean="0">
                <a:ea typeface="宋体" panose="02010600030101010101" pitchFamily="2" charset="-122"/>
              </a:rPr>
              <a:t>newNode (</a:t>
            </a:r>
            <a:r>
              <a:rPr lang="zh-CN" altLang="en-US" smtClean="0">
                <a:ea typeface="宋体" panose="02010600030101010101" pitchFamily="2" charset="-122"/>
              </a:rPr>
              <a:t>以</a:t>
            </a:r>
            <a:r>
              <a:rPr lang="en-US" altLang="zh-CN" smtClean="0">
                <a:ea typeface="宋体" panose="02010600030101010101" pitchFamily="2" charset="-122"/>
              </a:rPr>
              <a:t>4</a:t>
            </a:r>
            <a:r>
              <a:rPr lang="zh-CN" altLang="en-US" smtClean="0">
                <a:ea typeface="宋体" panose="02010600030101010101" pitchFamily="2" charset="-122"/>
              </a:rPr>
              <a:t>这个值创建</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创建一个新的节点，值等于当前根节点的值</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Node newLeft = new Node(value);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把新节点的左子树设置了当前节点的左子树</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newLeft.left=left;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把新节点的右子树设置为当前节点的右子树的左子树</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newLeft.right=right.left;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把当前节点的值换为右子节点的值</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value=right.value;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把当前节点的右子树设置成右子树的右子树</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right=right.right;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把当前节点的左子树设置为新节点</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left=newLeft;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中序遍历</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public void infixOrder()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 (this.left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this.left.infixOrder();</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System.out.println(this);</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 (this.right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this.right.infixOrder();</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@Override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public String toString()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TODO Auto-generated method stub</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a:t>
            </a:r>
            <a:r>
              <a:rPr lang="zh-CN" altLang="en-US" smtClean="0">
                <a:ea typeface="宋体" panose="02010600030101010101" pitchFamily="2" charset="-122"/>
              </a:rPr>
              <a:t>节点值</a:t>
            </a:r>
            <a:r>
              <a:rPr lang="en-US" altLang="zh-CN" smtClean="0">
                <a:ea typeface="宋体" panose="02010600030101010101" pitchFamily="2" charset="-122"/>
              </a:rPr>
              <a:t>=" + this.value;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class BinarySortTree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private Node root;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public Node getRoot()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root;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查找要删除的节点</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public Node search(int value)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 (root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null;</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else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root.search(value);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查找父节点</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public Node searchParent(int value)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 (root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null;</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else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root.searchParent(value);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该返回返回右子树的最小值，并删除该节点</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 </a:t>
            </a:r>
            <a:r>
              <a:rPr lang="zh-CN" altLang="en-US" smtClean="0">
                <a:ea typeface="宋体" panose="02010600030101010101" pitchFamily="2" charset="-122"/>
              </a:rPr>
              <a:t>最小值就是</a:t>
            </a:r>
            <a:r>
              <a:rPr lang="en-US" altLang="zh-CN" smtClean="0">
                <a:ea typeface="宋体" panose="02010600030101010101" pitchFamily="2" charset="-122"/>
              </a:rPr>
              <a:t>node</a:t>
            </a:r>
            <a:r>
              <a:rPr lang="zh-CN" altLang="en-US" smtClean="0">
                <a:ea typeface="宋体" panose="02010600030101010101" pitchFamily="2" charset="-122"/>
              </a:rPr>
              <a:t>节点，因为是引用传递</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public int delRightTreeMin(Node node)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Node target = node;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循环查找左节点，就会找到最小值</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while (target.left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target = target.left;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删除该节点</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delNode(target.value);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target.value;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删除节点</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public void delNode(int value)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 (root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else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先找到这个节点</a:t>
            </a:r>
            <a:r>
              <a:rPr lang="en-US" altLang="zh-CN" smtClean="0">
                <a:ea typeface="宋体" panose="02010600030101010101" pitchFamily="2" charset="-122"/>
              </a:rPr>
              <a:t>(</a:t>
            </a:r>
            <a:r>
              <a:rPr lang="zh-CN" altLang="en-US" smtClean="0">
                <a:ea typeface="宋体" panose="02010600030101010101" pitchFamily="2" charset="-122"/>
              </a:rPr>
              <a:t>要删除的节点</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Node targetNode = search(value);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如果没有找到，就返回</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if (targetNode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如果只有最后一个节点了，就置空</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if (root.left == null &amp;&amp; root.right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root = null;</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找到要删除的节点的父节点</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Node parent = searchParent(value);</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如果要删除的节点是叶子节点</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if (targetNode.left == null &amp;&amp; targetNode.right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判断要删除的节点在当前节点的左还是右</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if (parent.left != null &amp;&amp; parent.left.value == value)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parent.left = null;</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else if (parent.right != null &amp;&amp; parent.right.value == value)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parent.right = null;</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 </a:t>
            </a:r>
            <a:r>
              <a:rPr lang="zh-CN" altLang="en-US" smtClean="0">
                <a:ea typeface="宋体" panose="02010600030101010101" pitchFamily="2" charset="-122"/>
              </a:rPr>
              <a:t>要删除的节点有两个子节点</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else if (targetNode.left != null &amp;&amp; targetNode.right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找到</a:t>
            </a:r>
            <a:r>
              <a:rPr lang="en-US" altLang="zh-CN" smtClean="0">
                <a:ea typeface="宋体" panose="02010600030101010101" pitchFamily="2" charset="-122"/>
              </a:rPr>
              <a:t>targetNode </a:t>
            </a:r>
            <a:r>
              <a:rPr lang="zh-CN" altLang="en-US" smtClean="0">
                <a:ea typeface="宋体" panose="02010600030101010101" pitchFamily="2" charset="-122"/>
              </a:rPr>
              <a:t>右子节点</a:t>
            </a:r>
            <a:r>
              <a:rPr lang="en-US" altLang="zh-CN" smtClean="0">
                <a:ea typeface="宋体" panose="02010600030101010101" pitchFamily="2" charset="-122"/>
              </a:rPr>
              <a:t>(</a:t>
            </a:r>
            <a:r>
              <a:rPr lang="zh-CN" altLang="en-US" smtClean="0">
                <a:ea typeface="宋体" panose="02010600030101010101" pitchFamily="2" charset="-122"/>
              </a:rPr>
              <a:t>右子树</a:t>
            </a:r>
            <a:r>
              <a:rPr lang="en-US" altLang="zh-CN" smtClean="0">
                <a:ea typeface="宋体" panose="02010600030101010101" pitchFamily="2" charset="-122"/>
              </a:rPr>
              <a:t>)</a:t>
            </a:r>
            <a:r>
              <a:rPr lang="zh-CN" altLang="en-US" smtClean="0">
                <a:ea typeface="宋体" panose="02010600030101010101" pitchFamily="2" charset="-122"/>
              </a:rPr>
              <a:t>的最小值，并删除最小值对应节点</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int minValue = delRightTreeMin(targetNode.right);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targetNode.value = minValue;</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思路</a:t>
            </a:r>
            <a:r>
              <a:rPr lang="en-US" altLang="zh-CN" smtClean="0">
                <a:ea typeface="宋体" panose="02010600030101010101" pitchFamily="2" charset="-122"/>
              </a:rPr>
              <a:t>2</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找到</a:t>
            </a:r>
            <a:r>
              <a:rPr lang="en-US" altLang="zh-CN" smtClean="0">
                <a:ea typeface="宋体" panose="02010600030101010101" pitchFamily="2" charset="-122"/>
              </a:rPr>
              <a:t>targetNode </a:t>
            </a:r>
            <a:r>
              <a:rPr lang="zh-CN" altLang="en-US" smtClean="0">
                <a:ea typeface="宋体" panose="02010600030101010101" pitchFamily="2" charset="-122"/>
              </a:rPr>
              <a:t>左子节点</a:t>
            </a:r>
            <a:r>
              <a:rPr lang="en-US" altLang="zh-CN" smtClean="0">
                <a:ea typeface="宋体" panose="02010600030101010101" pitchFamily="2" charset="-122"/>
              </a:rPr>
              <a:t>(</a:t>
            </a:r>
            <a:r>
              <a:rPr lang="zh-CN" altLang="en-US" smtClean="0">
                <a:ea typeface="宋体" panose="02010600030101010101" pitchFamily="2" charset="-122"/>
              </a:rPr>
              <a:t>左子树</a:t>
            </a:r>
            <a:r>
              <a:rPr lang="en-US" altLang="zh-CN" smtClean="0">
                <a:ea typeface="宋体" panose="02010600030101010101" pitchFamily="2" charset="-122"/>
              </a:rPr>
              <a:t>)</a:t>
            </a:r>
            <a:r>
              <a:rPr lang="zh-CN" altLang="en-US" smtClean="0">
                <a:ea typeface="宋体" panose="02010600030101010101" pitchFamily="2" charset="-122"/>
              </a:rPr>
              <a:t>的最大值，并删除最大值对应节点</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 int maxValue = delLeftTreeMax(targetNode.left);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targetNode.value = maxValue;</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else { // </a:t>
            </a:r>
            <a:r>
              <a:rPr lang="zh-CN" altLang="en-US" smtClean="0">
                <a:ea typeface="宋体" panose="02010600030101010101" pitchFamily="2" charset="-122"/>
              </a:rPr>
              <a:t>要删除的节点有一个子节点</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 </a:t>
            </a:r>
            <a:r>
              <a:rPr lang="zh-CN" altLang="en-US" smtClean="0">
                <a:ea typeface="宋体" panose="02010600030101010101" pitchFamily="2" charset="-122"/>
              </a:rPr>
              <a:t>如果要删除的节点有左子节点</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if (targetNode.left != null)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如果要删除的节点是父节点的左子节点</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if (parent.left.value == value)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parent.left = targetNode.left;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else { // </a:t>
            </a:r>
            <a:r>
              <a:rPr lang="zh-CN" altLang="en-US" smtClean="0">
                <a:ea typeface="宋体" panose="02010600030101010101" pitchFamily="2" charset="-122"/>
              </a:rPr>
              <a:t>要删除的节点是父节点的右子节点</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parent.right = targetNode.left;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else { // </a:t>
            </a:r>
            <a:r>
              <a:rPr lang="zh-CN" altLang="en-US" smtClean="0">
                <a:ea typeface="宋体" panose="02010600030101010101" pitchFamily="2" charset="-122"/>
              </a:rPr>
              <a:t>如果要删除的节点有右子节点</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 </a:t>
            </a:r>
            <a:r>
              <a:rPr lang="zh-CN" altLang="en-US" smtClean="0">
                <a:ea typeface="宋体" panose="02010600030101010101" pitchFamily="2" charset="-122"/>
              </a:rPr>
              <a:t>如果要删除的节点是父节点的左子节点</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if (parent.left.value == value)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parent.left = targetNode.right;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else {// </a:t>
            </a:r>
            <a:r>
              <a:rPr lang="zh-CN" altLang="en-US" smtClean="0">
                <a:ea typeface="宋体" panose="02010600030101010101" pitchFamily="2" charset="-122"/>
              </a:rPr>
              <a:t>要删除的节点是父节点的右子节点</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parent.right = targetNode.right;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向二叉排序树添加节点</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public void add(Node node)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如果是一颗空树，则直接赋给</a:t>
            </a:r>
            <a:r>
              <a:rPr lang="en-US" altLang="zh-CN" smtClean="0">
                <a:ea typeface="宋体" panose="02010600030101010101" pitchFamily="2" charset="-122"/>
              </a:rPr>
              <a:t>root</a:t>
            </a:r>
            <a:r>
              <a:rPr lang="zh-CN" altLang="en-US" smtClean="0">
                <a:ea typeface="宋体" panose="02010600030101010101" pitchFamily="2" charset="-122"/>
              </a:rPr>
              <a:t>即可</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 (root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root = node;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else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root.add(node);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中序遍历</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public void infixOrder()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 (root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root.infixOrder();</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a:t>
            </a: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eaLnBrk="1" hangingPunct="1">
              <a:buNone/>
            </a:pPr>
            <a:r>
              <a:rPr lang="en-US" altLang="zh-CN" smtClean="0">
                <a:ea typeface="宋体" panose="02010600030101010101" pitchFamily="2" charset="-122"/>
              </a:rPr>
              <a:t>//java</a:t>
            </a:r>
            <a:r>
              <a:rPr lang="zh-CN" altLang="en-US" smtClean="0">
                <a:ea typeface="宋体" panose="02010600030101010101" pitchFamily="2" charset="-122"/>
              </a:rPr>
              <a:t>代码 </a:t>
            </a:r>
            <a:r>
              <a:rPr lang="en-US" altLang="zh-CN" smtClean="0">
                <a:ea typeface="宋体" panose="02010600030101010101" pitchFamily="2" charset="-122"/>
              </a:rPr>
              <a:t>【</a:t>
            </a:r>
            <a:r>
              <a:rPr lang="zh-CN" altLang="en-US" smtClean="0">
                <a:ea typeface="宋体" panose="02010600030101010101" pitchFamily="2" charset="-122"/>
              </a:rPr>
              <a:t>动画是否正确</a:t>
            </a:r>
            <a:r>
              <a:rPr lang="zh-CN" altLang="en-US" baseline="0" smtClean="0">
                <a:ea typeface="宋体" panose="02010600030101010101" pitchFamily="2" charset="-122"/>
              </a:rPr>
              <a:t> 待</a:t>
            </a:r>
            <a:r>
              <a:rPr lang="en-US" altLang="zh-CN" baseline="0" smtClean="0">
                <a:ea typeface="宋体" panose="02010600030101010101" pitchFamily="2" charset="-122"/>
              </a:rPr>
              <a:t>.</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package com.atguigu.avl;</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public class TestBinarySortTree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public static void main(String[] args)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//int[] arr = { 1, 2, 3, 4, 5, 6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测试左旋转的数列</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//int[] arr = { 4,3,6,5,7,8};</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测试右旋转的数列</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int[] arr = {10,12, 8, 9, 7, 6};</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创建一颗二叉排序树</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BinarySortTree binarySortTree = new BinarySortTree();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循环添加数据</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for (int i = 0; i &lt; arr.length; i++)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binarySortTree.add(new Node(arr[i]));</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使用中序遍历看看二叉排序树是否正确</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binarySortTree.infixOrder();</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System.out.println("</a:t>
            </a:r>
            <a:r>
              <a:rPr lang="zh-CN" altLang="en-US" smtClean="0">
                <a:ea typeface="宋体" panose="02010600030101010101" pitchFamily="2" charset="-122"/>
              </a:rPr>
              <a:t>当前树的高度</a:t>
            </a:r>
            <a:r>
              <a:rPr lang="en-US" altLang="zh-CN" smtClean="0">
                <a:ea typeface="宋体" panose="02010600030101010101" pitchFamily="2" charset="-122"/>
              </a:rPr>
              <a:t>=" + binarySortTree.getRoot().height());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System.out.println("</a:t>
            </a:r>
            <a:r>
              <a:rPr lang="zh-CN" altLang="en-US" smtClean="0">
                <a:ea typeface="宋体" panose="02010600030101010101" pitchFamily="2" charset="-122"/>
              </a:rPr>
              <a:t>当前树的左子树高度是</a:t>
            </a:r>
            <a:r>
              <a:rPr lang="en-US" altLang="zh-CN" smtClean="0">
                <a:ea typeface="宋体" panose="02010600030101010101" pitchFamily="2" charset="-122"/>
              </a:rPr>
              <a:t>" + binarySortTree.getRoot().leftHeight());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System.out.println("</a:t>
            </a:r>
            <a:r>
              <a:rPr lang="zh-CN" altLang="en-US" smtClean="0">
                <a:ea typeface="宋体" panose="02010600030101010101" pitchFamily="2" charset="-122"/>
              </a:rPr>
              <a:t>当前树的右子树高度是</a:t>
            </a:r>
            <a:r>
              <a:rPr lang="en-US" altLang="zh-CN" smtClean="0">
                <a:ea typeface="宋体" panose="02010600030101010101" pitchFamily="2" charset="-122"/>
              </a:rPr>
              <a:t>" + binarySortTree.getRoot().rightHeight());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System.out.println("</a:t>
            </a:r>
            <a:r>
              <a:rPr lang="zh-CN" altLang="en-US" smtClean="0">
                <a:ea typeface="宋体" panose="02010600030101010101" pitchFamily="2" charset="-122"/>
              </a:rPr>
              <a:t>当前树的根节点的值是</a:t>
            </a:r>
            <a:r>
              <a:rPr lang="en-US" altLang="zh-CN" smtClean="0">
                <a:ea typeface="宋体" panose="02010600030101010101" pitchFamily="2" charset="-122"/>
              </a:rPr>
              <a:t>" + binarySortTree.getRoot().value);</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class Node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public int value;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public Node left;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public Node right;</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public Node(int nodeVal)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value = nodeVal;</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返回左子树的高度</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 </a:t>
            </a:r>
            <a:r>
              <a:rPr lang="en-US" altLang="zh-CN" smtClean="0">
                <a:ea typeface="宋体" panose="02010600030101010101" pitchFamily="2" charset="-122"/>
              </a:rPr>
              <a:t>@return</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public int leftHeight()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if(left==null)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0;</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left.height();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返回右子树的高度</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public int rightHeight()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if(right==null)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0;</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right.height();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左旋转</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返回当前节点的高度</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public int height()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Math.max(left == null ? 0 : left.height(), right == null ? 0 : right.height()) + 1;</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查找要删除的节点</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public Node search(int value)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 (value == this.value) { // </a:t>
            </a:r>
            <a:r>
              <a:rPr lang="zh-CN" altLang="en-US" smtClean="0">
                <a:ea typeface="宋体" panose="02010600030101010101" pitchFamily="2" charset="-122"/>
              </a:rPr>
              <a:t>如果相等</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return this;</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else if (value &gt; this.value) {// </a:t>
            </a:r>
            <a:r>
              <a:rPr lang="zh-CN" altLang="en-US" smtClean="0">
                <a:ea typeface="宋体" panose="02010600030101010101" pitchFamily="2" charset="-122"/>
              </a:rPr>
              <a:t>如果查找的值大于当前值，向右子树查找</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if (this.right == null) { // </a:t>
            </a:r>
            <a:r>
              <a:rPr lang="zh-CN" altLang="en-US" smtClean="0">
                <a:ea typeface="宋体" panose="02010600030101010101" pitchFamily="2" charset="-122"/>
              </a:rPr>
              <a:t>如果右子树为空了，返回</a:t>
            </a:r>
            <a:r>
              <a:rPr lang="en-US" altLang="zh-CN" smtClean="0">
                <a:ea typeface="宋体" panose="02010600030101010101" pitchFamily="2" charset="-122"/>
              </a:rPr>
              <a:t>null</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null;</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this.right.search(value);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else { // </a:t>
            </a:r>
            <a:r>
              <a:rPr lang="zh-CN" altLang="en-US" smtClean="0">
                <a:ea typeface="宋体" panose="02010600030101010101" pitchFamily="2" charset="-122"/>
              </a:rPr>
              <a:t>如果查找的值小于当前值，向左子树查找</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if (this.left == null) { // </a:t>
            </a:r>
            <a:r>
              <a:rPr lang="zh-CN" altLang="en-US" smtClean="0">
                <a:ea typeface="宋体" panose="02010600030101010101" pitchFamily="2" charset="-122"/>
              </a:rPr>
              <a:t>如果左子树为空了，返回</a:t>
            </a:r>
            <a:r>
              <a:rPr lang="en-US" altLang="zh-CN" smtClean="0">
                <a:ea typeface="宋体" panose="02010600030101010101" pitchFamily="2" charset="-122"/>
              </a:rPr>
              <a:t>null</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null;</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this.left.search(value);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查找父节点</a:t>
            </a:r>
            <a:r>
              <a:rPr lang="en-US" altLang="zh-CN" smtClean="0">
                <a:ea typeface="宋体" panose="02010600030101010101" pitchFamily="2" charset="-122"/>
              </a:rPr>
              <a:t>(</a:t>
            </a:r>
            <a:r>
              <a:rPr lang="zh-CN" altLang="en-US" smtClean="0">
                <a:ea typeface="宋体" panose="02010600030101010101" pitchFamily="2" charset="-122"/>
              </a:rPr>
              <a:t>这个方法和删除节点类型无关，就是查找父节点</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public Node searchParent(int value)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 ((this.left != null &amp;&amp; this.left.value == value) || (this.right != null &amp;&amp; this.right.value == value))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this;</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else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如果查找的值大于当前节点，并且当前节点的右子节点不为空</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if (value &gt; this.value &amp;&amp; this.right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this.right.searchParent(value);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else if (value &lt; this.value &amp;&amp; this.left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this.left.searchParent(value);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else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null;</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public void add(Node node)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 (node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判断传入的节点的值，比当前子树的根节点的值是大还是小</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 </a:t>
            </a:r>
            <a:r>
              <a:rPr lang="zh-CN" altLang="en-US" smtClean="0">
                <a:ea typeface="宋体" panose="02010600030101010101" pitchFamily="2" charset="-122"/>
              </a:rPr>
              <a:t>如果添加的节点的值，比当前节点的值小</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if (node.value &lt; this.value)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如果左节点为空</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if (this.left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this.left = node;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else {// </a:t>
            </a:r>
            <a:r>
              <a:rPr lang="zh-CN" altLang="en-US" smtClean="0">
                <a:ea typeface="宋体" panose="02010600030101010101" pitchFamily="2" charset="-122"/>
              </a:rPr>
              <a:t>如果不为空</a:t>
            </a:r>
            <a:r>
              <a:rPr lang="en-US" altLang="zh-CN" smtClean="0">
                <a:ea typeface="宋体" panose="02010600030101010101" pitchFamily="2" charset="-122"/>
              </a:rPr>
              <a:t>,</a:t>
            </a:r>
            <a:r>
              <a:rPr lang="zh-CN" altLang="en-US" smtClean="0">
                <a:ea typeface="宋体" panose="02010600030101010101" pitchFamily="2" charset="-122"/>
              </a:rPr>
              <a:t>递归添加</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this.left.add(node);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else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 (this.right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this.right = node;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else {// </a:t>
            </a:r>
            <a:r>
              <a:rPr lang="zh-CN" altLang="en-US" smtClean="0">
                <a:ea typeface="宋体" panose="02010600030101010101" pitchFamily="2" charset="-122"/>
              </a:rPr>
              <a:t>如果不为空</a:t>
            </a:r>
            <a:r>
              <a:rPr lang="en-US" altLang="zh-CN" smtClean="0">
                <a:ea typeface="宋体" panose="02010600030101010101" pitchFamily="2" charset="-122"/>
              </a:rPr>
              <a:t>,</a:t>
            </a:r>
            <a:r>
              <a:rPr lang="zh-CN" altLang="en-US" smtClean="0">
                <a:ea typeface="宋体" panose="02010600030101010101" pitchFamily="2" charset="-122"/>
              </a:rPr>
              <a:t>递归添加</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this.right.add(node);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左旋转</a:t>
            </a:r>
            <a:r>
              <a:rPr lang="en-US" altLang="zh-CN" smtClean="0">
                <a:ea typeface="宋体" panose="02010600030101010101" pitchFamily="2" charset="-122"/>
              </a:rPr>
              <a:t>[</a:t>
            </a:r>
            <a:r>
              <a:rPr lang="zh-CN" altLang="en-US" smtClean="0">
                <a:ea typeface="宋体" panose="02010600030101010101" pitchFamily="2" charset="-122"/>
              </a:rPr>
              <a:t>单旋转</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 (rightHeight() - leftHeight() &gt; 1)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leftRotate();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左旋转</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if (leftHeight() - rightHeight() &gt; 1)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rightRotate();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右旋转</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private void rightRotate()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System.out.println("@@@@");</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Node newLeft = new Node(value);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newLeft.right=right;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newLeft.left=left.right;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value=left.value;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left=left.left;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right=newLeft;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左旋转</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private void leftRotate()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创建一个新的节点 </a:t>
            </a:r>
            <a:r>
              <a:rPr lang="en-US" altLang="zh-CN" smtClean="0">
                <a:ea typeface="宋体" panose="02010600030101010101" pitchFamily="2" charset="-122"/>
              </a:rPr>
              <a:t>newNode (</a:t>
            </a:r>
            <a:r>
              <a:rPr lang="zh-CN" altLang="en-US" smtClean="0">
                <a:ea typeface="宋体" panose="02010600030101010101" pitchFamily="2" charset="-122"/>
              </a:rPr>
              <a:t>以</a:t>
            </a:r>
            <a:r>
              <a:rPr lang="en-US" altLang="zh-CN" smtClean="0">
                <a:ea typeface="宋体" panose="02010600030101010101" pitchFamily="2" charset="-122"/>
              </a:rPr>
              <a:t>4</a:t>
            </a:r>
            <a:r>
              <a:rPr lang="zh-CN" altLang="en-US" smtClean="0">
                <a:ea typeface="宋体" panose="02010600030101010101" pitchFamily="2" charset="-122"/>
              </a:rPr>
              <a:t>这个值创建</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创建一个新的节点，值等于当前根节点的值</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Node newLeft = new Node(value);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把新节点的左子树设置了当前节点的左子树</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newLeft.left=left;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把新节点的右子树设置为当前节点的右子树的左子树</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newLeft.right=right.left;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把当前节点的值换为右子节点的值</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value=right.value;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把当前节点的右子树设置成右子树的右子树</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right=right.right;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把当前节点的左子树设置为新节点</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left=newLeft;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中序遍历</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public void infixOrder()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 (this.left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this.left.infixOrder();</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System.out.println(this);</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 (this.right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this.right.infixOrder();</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@Override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public String toString()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TODO Auto-generated method stub</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a:t>
            </a:r>
            <a:r>
              <a:rPr lang="zh-CN" altLang="en-US" smtClean="0">
                <a:ea typeface="宋体" panose="02010600030101010101" pitchFamily="2" charset="-122"/>
              </a:rPr>
              <a:t>节点值</a:t>
            </a:r>
            <a:r>
              <a:rPr lang="en-US" altLang="zh-CN" smtClean="0">
                <a:ea typeface="宋体" panose="02010600030101010101" pitchFamily="2" charset="-122"/>
              </a:rPr>
              <a:t>=" + this.value;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class BinarySortTree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private Node root;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public Node getRoot()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root;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查找要删除的节点</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public Node search(int value)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 (root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null;</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else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root.search(value);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查找父节点</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public Node searchParent(int value)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 (root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null;</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else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root.searchParent(value);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该返回返回右子树的最小值，并删除该节点</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 </a:t>
            </a:r>
            <a:r>
              <a:rPr lang="zh-CN" altLang="en-US" smtClean="0">
                <a:ea typeface="宋体" panose="02010600030101010101" pitchFamily="2" charset="-122"/>
              </a:rPr>
              <a:t>最小值就是</a:t>
            </a:r>
            <a:r>
              <a:rPr lang="en-US" altLang="zh-CN" smtClean="0">
                <a:ea typeface="宋体" panose="02010600030101010101" pitchFamily="2" charset="-122"/>
              </a:rPr>
              <a:t>node</a:t>
            </a:r>
            <a:r>
              <a:rPr lang="zh-CN" altLang="en-US" smtClean="0">
                <a:ea typeface="宋体" panose="02010600030101010101" pitchFamily="2" charset="-122"/>
              </a:rPr>
              <a:t>节点，因为是引用传递</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public int delRightTreeMin(Node node)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Node target = node;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循环查找左节点，就会找到最小值</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while (target.left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target = target.left;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删除该节点</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delNode(target.value);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target.value;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删除节点</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public void delNode(int value)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 (root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else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先找到这个节点</a:t>
            </a:r>
            <a:r>
              <a:rPr lang="en-US" altLang="zh-CN" smtClean="0">
                <a:ea typeface="宋体" panose="02010600030101010101" pitchFamily="2" charset="-122"/>
              </a:rPr>
              <a:t>(</a:t>
            </a:r>
            <a:r>
              <a:rPr lang="zh-CN" altLang="en-US" smtClean="0">
                <a:ea typeface="宋体" panose="02010600030101010101" pitchFamily="2" charset="-122"/>
              </a:rPr>
              <a:t>要删除的节点</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Node targetNode = search(value);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如果没有找到，就返回</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if (targetNode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如果只有最后一个节点了，就置空</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if (root.left == null &amp;&amp; root.right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root = null;</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找到要删除的节点的父节点</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Node parent = searchParent(value);</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如果要删除的节点是叶子节点</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if (targetNode.left == null &amp;&amp; targetNode.right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判断要删除的节点在当前节点的左还是右</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if (parent.left != null &amp;&amp; parent.left.value == value)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parent.left = null;</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else if (parent.right != null &amp;&amp; parent.right.value == value)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parent.right = null;</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 </a:t>
            </a:r>
            <a:r>
              <a:rPr lang="zh-CN" altLang="en-US" smtClean="0">
                <a:ea typeface="宋体" panose="02010600030101010101" pitchFamily="2" charset="-122"/>
              </a:rPr>
              <a:t>要删除的节点有两个子节点</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else if (targetNode.left != null &amp;&amp; targetNode.right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找到</a:t>
            </a:r>
            <a:r>
              <a:rPr lang="en-US" altLang="zh-CN" smtClean="0">
                <a:ea typeface="宋体" panose="02010600030101010101" pitchFamily="2" charset="-122"/>
              </a:rPr>
              <a:t>targetNode </a:t>
            </a:r>
            <a:r>
              <a:rPr lang="zh-CN" altLang="en-US" smtClean="0">
                <a:ea typeface="宋体" panose="02010600030101010101" pitchFamily="2" charset="-122"/>
              </a:rPr>
              <a:t>右子节点</a:t>
            </a:r>
            <a:r>
              <a:rPr lang="en-US" altLang="zh-CN" smtClean="0">
                <a:ea typeface="宋体" panose="02010600030101010101" pitchFamily="2" charset="-122"/>
              </a:rPr>
              <a:t>(</a:t>
            </a:r>
            <a:r>
              <a:rPr lang="zh-CN" altLang="en-US" smtClean="0">
                <a:ea typeface="宋体" panose="02010600030101010101" pitchFamily="2" charset="-122"/>
              </a:rPr>
              <a:t>右子树</a:t>
            </a:r>
            <a:r>
              <a:rPr lang="en-US" altLang="zh-CN" smtClean="0">
                <a:ea typeface="宋体" panose="02010600030101010101" pitchFamily="2" charset="-122"/>
              </a:rPr>
              <a:t>)</a:t>
            </a:r>
            <a:r>
              <a:rPr lang="zh-CN" altLang="en-US" smtClean="0">
                <a:ea typeface="宋体" panose="02010600030101010101" pitchFamily="2" charset="-122"/>
              </a:rPr>
              <a:t>的最小值，并删除最小值对应节点</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int minValue = delRightTreeMin(targetNode.right);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targetNode.value = minValue;</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思路</a:t>
            </a:r>
            <a:r>
              <a:rPr lang="en-US" altLang="zh-CN" smtClean="0">
                <a:ea typeface="宋体" panose="02010600030101010101" pitchFamily="2" charset="-122"/>
              </a:rPr>
              <a:t>2</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找到</a:t>
            </a:r>
            <a:r>
              <a:rPr lang="en-US" altLang="zh-CN" smtClean="0">
                <a:ea typeface="宋体" panose="02010600030101010101" pitchFamily="2" charset="-122"/>
              </a:rPr>
              <a:t>targetNode </a:t>
            </a:r>
            <a:r>
              <a:rPr lang="zh-CN" altLang="en-US" smtClean="0">
                <a:ea typeface="宋体" panose="02010600030101010101" pitchFamily="2" charset="-122"/>
              </a:rPr>
              <a:t>左子节点</a:t>
            </a:r>
            <a:r>
              <a:rPr lang="en-US" altLang="zh-CN" smtClean="0">
                <a:ea typeface="宋体" panose="02010600030101010101" pitchFamily="2" charset="-122"/>
              </a:rPr>
              <a:t>(</a:t>
            </a:r>
            <a:r>
              <a:rPr lang="zh-CN" altLang="en-US" smtClean="0">
                <a:ea typeface="宋体" panose="02010600030101010101" pitchFamily="2" charset="-122"/>
              </a:rPr>
              <a:t>左子树</a:t>
            </a:r>
            <a:r>
              <a:rPr lang="en-US" altLang="zh-CN" smtClean="0">
                <a:ea typeface="宋体" panose="02010600030101010101" pitchFamily="2" charset="-122"/>
              </a:rPr>
              <a:t>)</a:t>
            </a:r>
            <a:r>
              <a:rPr lang="zh-CN" altLang="en-US" smtClean="0">
                <a:ea typeface="宋体" panose="02010600030101010101" pitchFamily="2" charset="-122"/>
              </a:rPr>
              <a:t>的最大值，并删除最大值对应节点</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 int maxValue = delLeftTreeMax(targetNode.left);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targetNode.value = maxValue;</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else { // </a:t>
            </a:r>
            <a:r>
              <a:rPr lang="zh-CN" altLang="en-US" smtClean="0">
                <a:ea typeface="宋体" panose="02010600030101010101" pitchFamily="2" charset="-122"/>
              </a:rPr>
              <a:t>要删除的节点有一个子节点</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 </a:t>
            </a:r>
            <a:r>
              <a:rPr lang="zh-CN" altLang="en-US" smtClean="0">
                <a:ea typeface="宋体" panose="02010600030101010101" pitchFamily="2" charset="-122"/>
              </a:rPr>
              <a:t>如果要删除的节点有左子节点</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if (targetNode.left != null)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如果要删除的节点是父节点的左子节点</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if (parent.left.value == value)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parent.left = targetNode.left;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else { // </a:t>
            </a:r>
            <a:r>
              <a:rPr lang="zh-CN" altLang="en-US" smtClean="0">
                <a:ea typeface="宋体" panose="02010600030101010101" pitchFamily="2" charset="-122"/>
              </a:rPr>
              <a:t>要删除的节点是父节点的右子节点</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parent.right = targetNode.left;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else { // </a:t>
            </a:r>
            <a:r>
              <a:rPr lang="zh-CN" altLang="en-US" smtClean="0">
                <a:ea typeface="宋体" panose="02010600030101010101" pitchFamily="2" charset="-122"/>
              </a:rPr>
              <a:t>如果要删除的节点有右子节点</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 </a:t>
            </a:r>
            <a:r>
              <a:rPr lang="zh-CN" altLang="en-US" smtClean="0">
                <a:ea typeface="宋体" panose="02010600030101010101" pitchFamily="2" charset="-122"/>
              </a:rPr>
              <a:t>如果要删除的节点是父节点的左子节点</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if (parent.left.value == value)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parent.left = targetNode.right;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else {// </a:t>
            </a:r>
            <a:r>
              <a:rPr lang="zh-CN" altLang="en-US" smtClean="0">
                <a:ea typeface="宋体" panose="02010600030101010101" pitchFamily="2" charset="-122"/>
              </a:rPr>
              <a:t>要删除的节点是父节点的右子节点</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parent.right = targetNode.right;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向二叉排序树添加节点</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public void add(Node node)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如果是一颗空树，则直接赋给</a:t>
            </a:r>
            <a:r>
              <a:rPr lang="en-US" altLang="zh-CN" smtClean="0">
                <a:ea typeface="宋体" panose="02010600030101010101" pitchFamily="2" charset="-122"/>
              </a:rPr>
              <a:t>root</a:t>
            </a:r>
            <a:r>
              <a:rPr lang="zh-CN" altLang="en-US" smtClean="0">
                <a:ea typeface="宋体" panose="02010600030101010101" pitchFamily="2" charset="-122"/>
              </a:rPr>
              <a:t>即可</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 (root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root = node;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else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root.add(node);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中序遍历</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public void infixOrder()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 (root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root.infixOrder();</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a:t>
            </a: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eaLnBrk="1" hangingPunct="1">
              <a:buNone/>
            </a:pPr>
            <a:r>
              <a:rPr lang="en-US" altLang="zh-CN" smtClean="0">
                <a:ea typeface="宋体" panose="02010600030101010101" pitchFamily="2" charset="-122"/>
              </a:rPr>
              <a:t>//</a:t>
            </a:r>
            <a:r>
              <a:rPr lang="zh-CN" altLang="en-US" smtClean="0">
                <a:ea typeface="宋体" panose="02010600030101010101" pitchFamily="2" charset="-122"/>
              </a:rPr>
              <a:t>解决思路分析</a:t>
            </a:r>
            <a:endParaRPr lang="en-US" altLang="zh-CN" smtClean="0">
              <a:ea typeface="宋体" panose="02010600030101010101" pitchFamily="2" charset="-122"/>
            </a:endParaRPr>
          </a:p>
          <a:p>
            <a:r>
              <a:rPr lang="zh-CN" altLang="zh-CN" sz="1200" smtClean="0">
                <a:solidFill>
                  <a:schemeClr val="dk1"/>
                </a:solidFill>
                <a:effectLst/>
                <a:latin typeface="+mn-lt"/>
                <a:ea typeface="+mn-ea"/>
                <a:cs typeface="+mn-cs"/>
              </a:rPr>
              <a:t>问题分析出来</a:t>
            </a:r>
            <a:r>
              <a:rPr lang="en-US" altLang="zh-CN" sz="1200" smtClean="0">
                <a:solidFill>
                  <a:schemeClr val="dk1"/>
                </a:solidFill>
                <a:effectLst/>
                <a:latin typeface="+mn-lt"/>
                <a:ea typeface="+mn-ea"/>
                <a:cs typeface="+mn-cs"/>
              </a:rPr>
              <a:t>:</a:t>
            </a:r>
            <a:r>
              <a:rPr lang="en-US" altLang="zh-CN" sz="1200" baseline="0" smtClean="0">
                <a:solidFill>
                  <a:schemeClr val="dk1"/>
                </a:solidFill>
                <a:effectLst/>
                <a:latin typeface="+mn-lt"/>
                <a:ea typeface="+mn-ea"/>
                <a:cs typeface="+mn-cs"/>
              </a:rPr>
              <a:t>  </a:t>
            </a:r>
            <a:r>
              <a:rPr lang="zh-CN" altLang="zh-CN" sz="1200" baseline="0" smtClean="0">
                <a:solidFill>
                  <a:schemeClr val="dk1"/>
                </a:solidFill>
                <a:effectLst/>
                <a:latin typeface="+mn-lt"/>
                <a:ea typeface="+mn-ea"/>
                <a:cs typeface="+mn-cs"/>
              </a:rPr>
              <a:t>在满足右旋转条件时，要判断</a:t>
            </a:r>
            <a:endParaRPr lang="zh-CN" altLang="zh-CN" smtClean="0">
              <a:effectLst/>
            </a:endParaRPr>
          </a:p>
          <a:p>
            <a:r>
              <a:rPr lang="en-US" altLang="zh-CN" sz="1200" baseline="0" smtClean="0">
                <a:solidFill>
                  <a:schemeClr val="dk1"/>
                </a:solidFill>
                <a:effectLst/>
                <a:latin typeface="+mn-lt"/>
                <a:ea typeface="+mn-ea"/>
                <a:cs typeface="+mn-cs"/>
              </a:rPr>
              <a:t>(1)</a:t>
            </a:r>
            <a:r>
              <a:rPr lang="zh-CN" altLang="zh-CN" sz="1200" baseline="0" smtClean="0">
                <a:solidFill>
                  <a:schemeClr val="dk1"/>
                </a:solidFill>
                <a:effectLst/>
                <a:latin typeface="+mn-lt"/>
                <a:ea typeface="+mn-ea"/>
                <a:cs typeface="+mn-cs"/>
              </a:rPr>
              <a:t>如果 是 左子树的 </a:t>
            </a:r>
            <a:r>
              <a:rPr lang="zh-CN" altLang="en-US" sz="1200" baseline="0" smtClean="0">
                <a:solidFill>
                  <a:schemeClr val="dk1"/>
                </a:solidFill>
                <a:effectLst/>
                <a:latin typeface="+mn-lt"/>
                <a:ea typeface="+mn-ea"/>
                <a:cs typeface="+mn-cs"/>
              </a:rPr>
              <a:t>右</a:t>
            </a:r>
            <a:r>
              <a:rPr lang="zh-CN" altLang="zh-CN" sz="1200" baseline="0" smtClean="0">
                <a:solidFill>
                  <a:schemeClr val="dk1"/>
                </a:solidFill>
                <a:effectLst/>
                <a:latin typeface="+mn-lt"/>
                <a:ea typeface="+mn-ea"/>
                <a:cs typeface="+mn-cs"/>
              </a:rPr>
              <a:t>子树高度 大于左子树的</a:t>
            </a:r>
            <a:r>
              <a:rPr lang="zh-CN" altLang="en-US" sz="1200" baseline="0" smtClean="0">
                <a:solidFill>
                  <a:schemeClr val="dk1"/>
                </a:solidFill>
                <a:effectLst/>
                <a:latin typeface="+mn-lt"/>
                <a:ea typeface="+mn-ea"/>
                <a:cs typeface="+mn-cs"/>
              </a:rPr>
              <a:t>左</a:t>
            </a:r>
            <a:r>
              <a:rPr lang="zh-CN" altLang="zh-CN" sz="1200" baseline="0" smtClean="0">
                <a:solidFill>
                  <a:schemeClr val="dk1"/>
                </a:solidFill>
                <a:effectLst/>
                <a:latin typeface="+mn-lt"/>
                <a:ea typeface="+mn-ea"/>
                <a:cs typeface="+mn-cs"/>
              </a:rPr>
              <a:t>子树时：</a:t>
            </a:r>
            <a:endParaRPr lang="zh-CN" altLang="zh-CN" smtClean="0">
              <a:effectLst/>
            </a:endParaRPr>
          </a:p>
          <a:p>
            <a:r>
              <a:rPr lang="en-US" altLang="zh-CN" sz="1200" baseline="0" smtClean="0">
                <a:solidFill>
                  <a:schemeClr val="dk1"/>
                </a:solidFill>
                <a:effectLst/>
                <a:latin typeface="+mn-lt"/>
                <a:ea typeface="+mn-ea"/>
                <a:cs typeface="+mn-cs"/>
              </a:rPr>
              <a:t>(2)</a:t>
            </a:r>
            <a:r>
              <a:rPr lang="zh-CN" altLang="zh-CN" sz="1200" baseline="0" smtClean="0">
                <a:solidFill>
                  <a:schemeClr val="dk1"/>
                </a:solidFill>
                <a:effectLst/>
                <a:latin typeface="+mn-lt"/>
                <a:ea typeface="+mn-ea"/>
                <a:cs typeface="+mn-cs"/>
              </a:rPr>
              <a:t>就是 对  当前根节点的左子树，先进行 左旋转，</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(3)</a:t>
            </a:r>
            <a:r>
              <a:rPr lang="zh-CN" altLang="zh-CN" sz="1200" baseline="0" smtClean="0">
                <a:solidFill>
                  <a:schemeClr val="dk1"/>
                </a:solidFill>
                <a:effectLst/>
                <a:latin typeface="+mn-lt"/>
                <a:ea typeface="+mn-ea"/>
                <a:cs typeface="+mn-cs"/>
              </a:rPr>
              <a:t>然后， 在对当前根节点进行右旋转即可</a:t>
            </a:r>
            <a:endParaRPr lang="en-US" altLang="zh-CN" sz="1200" baseline="0" smtClean="0">
              <a:solidFill>
                <a:schemeClr val="dk1"/>
              </a:solidFill>
              <a:effectLst/>
              <a:latin typeface="+mn-lt"/>
              <a:ea typeface="+mn-ea"/>
              <a:cs typeface="+mn-cs"/>
            </a:endParaRPr>
          </a:p>
          <a:p>
            <a:endParaRPr lang="en-US" altLang="zh-CN" sz="1200" baseline="0" smtClean="0">
              <a:solidFill>
                <a:schemeClr val="dk1"/>
              </a:solidFill>
              <a:effectLst/>
              <a:latin typeface="+mn-lt"/>
              <a:ea typeface="+mn-ea"/>
              <a:cs typeface="+mn-cs"/>
            </a:endParaRPr>
          </a:p>
          <a:p>
            <a:r>
              <a:rPr lang="zh-CN" altLang="en-US" sz="1200" baseline="0" smtClean="0">
                <a:solidFill>
                  <a:schemeClr val="dk1"/>
                </a:solidFill>
                <a:effectLst/>
                <a:latin typeface="+mn-lt"/>
                <a:ea typeface="+mn-ea"/>
                <a:cs typeface="+mn-cs"/>
              </a:rPr>
              <a:t>否则，直接对当前节点（根节点）进行右旋转</a:t>
            </a:r>
            <a:r>
              <a:rPr lang="en-US" altLang="zh-CN" sz="1200" baseline="0" smtClean="0">
                <a:solidFill>
                  <a:schemeClr val="dk1"/>
                </a:solidFill>
                <a:effectLst/>
                <a:latin typeface="+mn-lt"/>
                <a:ea typeface="+mn-ea"/>
                <a:cs typeface="+mn-cs"/>
              </a:rPr>
              <a:t>.</a:t>
            </a:r>
            <a:r>
              <a:rPr lang="zh-CN" altLang="en-US" sz="1200" baseline="0" smtClean="0">
                <a:solidFill>
                  <a:schemeClr val="dk1"/>
                </a:solidFill>
                <a:effectLst/>
                <a:latin typeface="+mn-lt"/>
                <a:ea typeface="+mn-ea"/>
                <a:cs typeface="+mn-cs"/>
              </a:rPr>
              <a:t>即可</a:t>
            </a:r>
            <a:r>
              <a:rPr lang="en-US" altLang="zh-CN" sz="1200" baseline="0" smtClean="0">
                <a:solidFill>
                  <a:schemeClr val="dk1"/>
                </a:solidFill>
                <a:effectLst/>
                <a:latin typeface="+mn-lt"/>
                <a:ea typeface="+mn-ea"/>
                <a:cs typeface="+mn-cs"/>
              </a:rPr>
              <a:t>.</a:t>
            </a:r>
            <a:endParaRPr lang="zh-CN" altLang="zh-CN" smtClean="0">
              <a:effectLst/>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a:t>
            </a:r>
            <a:r>
              <a:rPr lang="zh-CN" altLang="en-US" smtClean="0">
                <a:ea typeface="宋体" panose="02010600030101010101" pitchFamily="2" charset="-122"/>
              </a:rPr>
              <a:t>代码实现</a:t>
            </a:r>
            <a:r>
              <a:rPr lang="en-US" altLang="zh-CN" smtClean="0">
                <a:ea typeface="宋体" panose="02010600030101010101" pitchFamily="2" charset="-122"/>
              </a:rPr>
              <a:t>(</a:t>
            </a:r>
            <a:r>
              <a:rPr lang="zh-CN" altLang="en-US" smtClean="0">
                <a:ea typeface="宋体" panose="02010600030101010101" pitchFamily="2" charset="-122"/>
              </a:rPr>
              <a:t>另外一种情况也考虑到即可</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package com.atguigu.avl;</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public class TestBinarySortTree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public static void main(String[] args)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//int[] arr = { 1, 2, 3, 4, 5, 6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测试左旋转的数列</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//int[] arr = { 4,3,6,5,7,8};</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测试右旋转的数列</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//int[] arr = {10,12, 8, 9, 7, 6};</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测试双旋转的数列</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int[] arr = { 10, 11, 7, 6, 8, 9 };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测试双旋转的数列</a:t>
            </a:r>
            <a:r>
              <a:rPr lang="en-US" altLang="zh-CN" smtClean="0">
                <a:ea typeface="宋体" panose="02010600030101010101" pitchFamily="2" charset="-122"/>
              </a:rPr>
              <a:t>2</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//int[] arr = { 2,1,6,5,7,3 };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创建一颗二叉排序树</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BinarySortTree binarySortTree = new BinarySortTree();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循环添加数据</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for (int i = 0; i &lt; arr.length; i++)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binarySortTree.add(new Node(arr[i]));</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使用中序遍历看看二叉排序树是否正确</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binarySortTree.infixOrder();</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System.out.println("</a:t>
            </a:r>
            <a:r>
              <a:rPr lang="zh-CN" altLang="en-US" smtClean="0">
                <a:ea typeface="宋体" panose="02010600030101010101" pitchFamily="2" charset="-122"/>
              </a:rPr>
              <a:t>当前树的高度</a:t>
            </a:r>
            <a:r>
              <a:rPr lang="en-US" altLang="zh-CN" smtClean="0">
                <a:ea typeface="宋体" panose="02010600030101010101" pitchFamily="2" charset="-122"/>
              </a:rPr>
              <a:t>=" + binarySortTree.getRoot().height());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System.out.println("</a:t>
            </a:r>
            <a:r>
              <a:rPr lang="zh-CN" altLang="en-US" smtClean="0">
                <a:ea typeface="宋体" panose="02010600030101010101" pitchFamily="2" charset="-122"/>
              </a:rPr>
              <a:t>当前树的左子树高度是</a:t>
            </a:r>
            <a:r>
              <a:rPr lang="en-US" altLang="zh-CN" smtClean="0">
                <a:ea typeface="宋体" panose="02010600030101010101" pitchFamily="2" charset="-122"/>
              </a:rPr>
              <a:t>" + binarySortTree.getRoot().leftHeight());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System.out.println("</a:t>
            </a:r>
            <a:r>
              <a:rPr lang="zh-CN" altLang="en-US" smtClean="0">
                <a:ea typeface="宋体" panose="02010600030101010101" pitchFamily="2" charset="-122"/>
              </a:rPr>
              <a:t>当前树的右子树高度是</a:t>
            </a:r>
            <a:r>
              <a:rPr lang="en-US" altLang="zh-CN" smtClean="0">
                <a:ea typeface="宋体" panose="02010600030101010101" pitchFamily="2" charset="-122"/>
              </a:rPr>
              <a:t>" + binarySortTree.getRoot().rightHeight());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System.out.println("</a:t>
            </a:r>
            <a:r>
              <a:rPr lang="zh-CN" altLang="en-US" smtClean="0">
                <a:ea typeface="宋体" panose="02010600030101010101" pitchFamily="2" charset="-122"/>
              </a:rPr>
              <a:t>当前树的根节点的值是</a:t>
            </a:r>
            <a:r>
              <a:rPr lang="en-US" altLang="zh-CN" smtClean="0">
                <a:ea typeface="宋体" panose="02010600030101010101" pitchFamily="2" charset="-122"/>
              </a:rPr>
              <a:t>" + binarySortTree.getRoot().value);</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class Node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public int value;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public Node left;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public Node right;</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public Node(int nodeVal)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value = nodeVal;</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返回左子树的高度</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 </a:t>
            </a:r>
            <a:r>
              <a:rPr lang="en-US" altLang="zh-CN" smtClean="0">
                <a:ea typeface="宋体" panose="02010600030101010101" pitchFamily="2" charset="-122"/>
              </a:rPr>
              <a:t>@return</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public int leftHeight()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if(left==null)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0;</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left.height();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返回右子树的高度</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public int rightHeight()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if(right==null)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0;</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right.height();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左旋转</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返回当前节点的高度</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public int height()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Math.max(left == null ? 0 : left.height(), right == null ? 0 : right.height()) + 1;</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查找要删除的节点</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public Node search(int value)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 (value == this.value) { // </a:t>
            </a:r>
            <a:r>
              <a:rPr lang="zh-CN" altLang="en-US" smtClean="0">
                <a:ea typeface="宋体" panose="02010600030101010101" pitchFamily="2" charset="-122"/>
              </a:rPr>
              <a:t>如果相等</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return this;</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else if (value &gt; this.value) {// </a:t>
            </a:r>
            <a:r>
              <a:rPr lang="zh-CN" altLang="en-US" smtClean="0">
                <a:ea typeface="宋体" panose="02010600030101010101" pitchFamily="2" charset="-122"/>
              </a:rPr>
              <a:t>如果查找的值大于当前值，向右子树查找</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if (this.right == null) { // </a:t>
            </a:r>
            <a:r>
              <a:rPr lang="zh-CN" altLang="en-US" smtClean="0">
                <a:ea typeface="宋体" panose="02010600030101010101" pitchFamily="2" charset="-122"/>
              </a:rPr>
              <a:t>如果右子树为空了，返回</a:t>
            </a:r>
            <a:r>
              <a:rPr lang="en-US" altLang="zh-CN" smtClean="0">
                <a:ea typeface="宋体" panose="02010600030101010101" pitchFamily="2" charset="-122"/>
              </a:rPr>
              <a:t>null</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null;</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this.right.search(value);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else { // </a:t>
            </a:r>
            <a:r>
              <a:rPr lang="zh-CN" altLang="en-US" smtClean="0">
                <a:ea typeface="宋体" panose="02010600030101010101" pitchFamily="2" charset="-122"/>
              </a:rPr>
              <a:t>如果查找的值小于当前值，向左子树查找</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if (this.left == null) { // </a:t>
            </a:r>
            <a:r>
              <a:rPr lang="zh-CN" altLang="en-US" smtClean="0">
                <a:ea typeface="宋体" panose="02010600030101010101" pitchFamily="2" charset="-122"/>
              </a:rPr>
              <a:t>如果左子树为空了，返回</a:t>
            </a:r>
            <a:r>
              <a:rPr lang="en-US" altLang="zh-CN" smtClean="0">
                <a:ea typeface="宋体" panose="02010600030101010101" pitchFamily="2" charset="-122"/>
              </a:rPr>
              <a:t>null</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null;</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this.left.search(value);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查找父节点</a:t>
            </a:r>
            <a:r>
              <a:rPr lang="en-US" altLang="zh-CN" smtClean="0">
                <a:ea typeface="宋体" panose="02010600030101010101" pitchFamily="2" charset="-122"/>
              </a:rPr>
              <a:t>(</a:t>
            </a:r>
            <a:r>
              <a:rPr lang="zh-CN" altLang="en-US" smtClean="0">
                <a:ea typeface="宋体" panose="02010600030101010101" pitchFamily="2" charset="-122"/>
              </a:rPr>
              <a:t>这个方法和删除节点类型无关，就是查找父节点</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public Node searchParent(int value)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 ((this.left != null &amp;&amp; this.left.value == value) || (this.right != null &amp;&amp; this.right.value == value))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this;</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else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如果查找的值大于当前节点，并且当前节点的右子节点不为空</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if (value &gt; this.value &amp;&amp; this.right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this.right.searchParent(value);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else if (value &lt; this.value &amp;&amp; this.left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this.left.searchParent(value);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else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null;</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public void add(Node node)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 (node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判断传入的节点的值，比当前子树的根节点的值是大还是小</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 </a:t>
            </a:r>
            <a:r>
              <a:rPr lang="zh-CN" altLang="en-US" smtClean="0">
                <a:ea typeface="宋体" panose="02010600030101010101" pitchFamily="2" charset="-122"/>
              </a:rPr>
              <a:t>如果添加的节点的值，比当前节点的值小</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if (node.value &lt; this.value)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如果左节点为空</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if (this.left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this.left = node;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else {// </a:t>
            </a:r>
            <a:r>
              <a:rPr lang="zh-CN" altLang="en-US" smtClean="0">
                <a:ea typeface="宋体" panose="02010600030101010101" pitchFamily="2" charset="-122"/>
              </a:rPr>
              <a:t>如果不为空</a:t>
            </a:r>
            <a:r>
              <a:rPr lang="en-US" altLang="zh-CN" smtClean="0">
                <a:ea typeface="宋体" panose="02010600030101010101" pitchFamily="2" charset="-122"/>
              </a:rPr>
              <a:t>,</a:t>
            </a:r>
            <a:r>
              <a:rPr lang="zh-CN" altLang="en-US" smtClean="0">
                <a:ea typeface="宋体" panose="02010600030101010101" pitchFamily="2" charset="-122"/>
              </a:rPr>
              <a:t>递归添加</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this.left.add(node);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else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 (this.right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this.right = node;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else {// </a:t>
            </a:r>
            <a:r>
              <a:rPr lang="zh-CN" altLang="en-US" smtClean="0">
                <a:ea typeface="宋体" panose="02010600030101010101" pitchFamily="2" charset="-122"/>
              </a:rPr>
              <a:t>如果不为空</a:t>
            </a:r>
            <a:r>
              <a:rPr lang="en-US" altLang="zh-CN" smtClean="0">
                <a:ea typeface="宋体" panose="02010600030101010101" pitchFamily="2" charset="-122"/>
              </a:rPr>
              <a:t>,</a:t>
            </a:r>
            <a:r>
              <a:rPr lang="zh-CN" altLang="en-US" smtClean="0">
                <a:ea typeface="宋体" panose="02010600030101010101" pitchFamily="2" charset="-122"/>
              </a:rPr>
              <a:t>递归添加</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this.right.add(node);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左旋转</a:t>
            </a:r>
            <a:r>
              <a:rPr lang="en-US" altLang="zh-CN" smtClean="0">
                <a:ea typeface="宋体" panose="02010600030101010101" pitchFamily="2" charset="-122"/>
              </a:rPr>
              <a:t>[</a:t>
            </a:r>
            <a:r>
              <a:rPr lang="zh-CN" altLang="en-US" smtClean="0">
                <a:ea typeface="宋体" panose="02010600030101010101" pitchFamily="2" charset="-122"/>
              </a:rPr>
              <a:t>单旋转</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 (rightHeight() - leftHeight() &gt; 1)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if(right!=null&amp;&amp;right.rightHeight()&lt;right.leftHeight())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先对右子树进行右旋转</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right.rightRotate();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再对当前节点</a:t>
            </a:r>
            <a:r>
              <a:rPr lang="en-US" altLang="zh-CN" smtClean="0">
                <a:ea typeface="宋体" panose="02010600030101010101" pitchFamily="2" charset="-122"/>
              </a:rPr>
              <a:t>[</a:t>
            </a:r>
            <a:r>
              <a:rPr lang="zh-CN" altLang="en-US" smtClean="0">
                <a:ea typeface="宋体" panose="02010600030101010101" pitchFamily="2" charset="-122"/>
              </a:rPr>
              <a:t>根节点</a:t>
            </a:r>
            <a:r>
              <a:rPr lang="en-US" altLang="zh-CN" smtClean="0">
                <a:ea typeface="宋体" panose="02010600030101010101" pitchFamily="2" charset="-122"/>
              </a:rPr>
              <a:t>]</a:t>
            </a:r>
            <a:r>
              <a:rPr lang="zh-CN" altLang="en-US" smtClean="0">
                <a:ea typeface="宋体" panose="02010600030101010101" pitchFamily="2" charset="-122"/>
              </a:rPr>
              <a:t>进行左旋转</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leftRotate();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else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leftRotate();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//retrun </a:t>
            </a:r>
            <a:r>
              <a:rPr lang="zh-CN" altLang="en-US" smtClean="0">
                <a:ea typeface="宋体" panose="02010600030101010101" pitchFamily="2" charset="-122"/>
              </a:rPr>
              <a:t>不要忘了写</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右旋转 </a:t>
            </a:r>
            <a:r>
              <a:rPr lang="en-US" altLang="zh-CN" smtClean="0">
                <a:ea typeface="宋体" panose="02010600030101010101" pitchFamily="2" charset="-122"/>
              </a:rPr>
              <a:t>[</a:t>
            </a:r>
            <a:r>
              <a:rPr lang="zh-CN" altLang="en-US" smtClean="0">
                <a:ea typeface="宋体" panose="02010600030101010101" pitchFamily="2" charset="-122"/>
              </a:rPr>
              <a:t>考虑到双旋转问题</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 (leftHeight() - rightHeight() &gt; 1)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 (left != null &amp;&amp; left.leftHeight() &lt; left.rightHeight())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先对左子树进行左旋转</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left.leftRotate();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再对当前节点</a:t>
            </a:r>
            <a:r>
              <a:rPr lang="en-US" altLang="zh-CN" smtClean="0">
                <a:ea typeface="宋体" panose="02010600030101010101" pitchFamily="2" charset="-122"/>
              </a:rPr>
              <a:t>[</a:t>
            </a:r>
            <a:r>
              <a:rPr lang="zh-CN" altLang="en-US" smtClean="0">
                <a:ea typeface="宋体" panose="02010600030101010101" pitchFamily="2" charset="-122"/>
              </a:rPr>
              <a:t>根节点</a:t>
            </a:r>
            <a:r>
              <a:rPr lang="en-US" altLang="zh-CN" smtClean="0">
                <a:ea typeface="宋体" panose="02010600030101010101" pitchFamily="2" charset="-122"/>
              </a:rPr>
              <a:t>]</a:t>
            </a:r>
            <a:r>
              <a:rPr lang="zh-CN" altLang="en-US" smtClean="0">
                <a:ea typeface="宋体" panose="02010600030101010101" pitchFamily="2" charset="-122"/>
              </a:rPr>
              <a:t>进行右旋转</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rightRotate();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else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rightRotate();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右旋转</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private void rightRotate()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System.out.println("@@@@");</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Node newLeft = new Node(value);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newLeft.right=right;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newLeft.left=left.right;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value=left.value;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left=left.left;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right=newLeft;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左旋转</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private void leftRotate()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System.out.println("~~~");</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创建一个新的节点 </a:t>
            </a:r>
            <a:r>
              <a:rPr lang="en-US" altLang="zh-CN" smtClean="0">
                <a:ea typeface="宋体" panose="02010600030101010101" pitchFamily="2" charset="-122"/>
              </a:rPr>
              <a:t>newNode (</a:t>
            </a:r>
            <a:r>
              <a:rPr lang="zh-CN" altLang="en-US" smtClean="0">
                <a:ea typeface="宋体" panose="02010600030101010101" pitchFamily="2" charset="-122"/>
              </a:rPr>
              <a:t>以</a:t>
            </a:r>
            <a:r>
              <a:rPr lang="en-US" altLang="zh-CN" smtClean="0">
                <a:ea typeface="宋体" panose="02010600030101010101" pitchFamily="2" charset="-122"/>
              </a:rPr>
              <a:t>4</a:t>
            </a:r>
            <a:r>
              <a:rPr lang="zh-CN" altLang="en-US" smtClean="0">
                <a:ea typeface="宋体" panose="02010600030101010101" pitchFamily="2" charset="-122"/>
              </a:rPr>
              <a:t>这个值创建</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创建一个新的节点，值等于当前根节点的值</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Node newLeft = new Node(value);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把新节点的左子树设置了当前节点的左子树</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newLeft.left=left;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把新节点的右子树设置为当前节点的右子树的左子树</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newLeft.right=right.left;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把当前节点的值换为右子节点的值</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value=right.value;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把当前节点的右子树设置成右子树的右子树</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right=right.right;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把当前节点的左子树设置为新节点</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left=newLeft;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中序遍历</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public void infixOrder()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 (this.left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this.left.infixOrder();</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System.out.println(this);</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 (this.right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this.right.infixOrder();</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前序遍历</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public void preOrder()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System.out.println(this);</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 (this.left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this.left.preOrder();</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 (this.right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this.right.preOrder();</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@Override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public String toString()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TODO Auto-generated method stub</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a:t>
            </a:r>
            <a:r>
              <a:rPr lang="zh-CN" altLang="en-US" smtClean="0">
                <a:ea typeface="宋体" panose="02010600030101010101" pitchFamily="2" charset="-122"/>
              </a:rPr>
              <a:t>节点值</a:t>
            </a:r>
            <a:r>
              <a:rPr lang="en-US" altLang="zh-CN" smtClean="0">
                <a:ea typeface="宋体" panose="02010600030101010101" pitchFamily="2" charset="-122"/>
              </a:rPr>
              <a:t>=" + this.value;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class BinarySortTree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private Node root;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public Node getRoot()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root;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查找要删除的节点</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public Node search(int value)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 (root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null;</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else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root.search(value);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查找父节点</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public Node searchParent(int value)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 (root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null;</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else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root.searchParent(value);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该返回返回右子树的最小值，并删除该节点</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 </a:t>
            </a:r>
            <a:r>
              <a:rPr lang="zh-CN" altLang="en-US" smtClean="0">
                <a:ea typeface="宋体" panose="02010600030101010101" pitchFamily="2" charset="-122"/>
              </a:rPr>
              <a:t>最小值就是</a:t>
            </a:r>
            <a:r>
              <a:rPr lang="en-US" altLang="zh-CN" smtClean="0">
                <a:ea typeface="宋体" panose="02010600030101010101" pitchFamily="2" charset="-122"/>
              </a:rPr>
              <a:t>node</a:t>
            </a:r>
            <a:r>
              <a:rPr lang="zh-CN" altLang="en-US" smtClean="0">
                <a:ea typeface="宋体" panose="02010600030101010101" pitchFamily="2" charset="-122"/>
              </a:rPr>
              <a:t>节点，因为是引用传递</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public int delRightTreeMin(Node node)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Node target = node;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循环查找左节点，就会找到最小值</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while (target.left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target = target.left;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删除该节点</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delNode(target.value);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target.value;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删除节点</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public void delNode(int value)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 (root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else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先找到这个节点</a:t>
            </a:r>
            <a:r>
              <a:rPr lang="en-US" altLang="zh-CN" smtClean="0">
                <a:ea typeface="宋体" panose="02010600030101010101" pitchFamily="2" charset="-122"/>
              </a:rPr>
              <a:t>(</a:t>
            </a:r>
            <a:r>
              <a:rPr lang="zh-CN" altLang="en-US" smtClean="0">
                <a:ea typeface="宋体" panose="02010600030101010101" pitchFamily="2" charset="-122"/>
              </a:rPr>
              <a:t>要删除的节点</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Node targetNode = search(value);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如果没有找到，就返回</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if (targetNode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如果只有最后一个节点了，就置空</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if (root.left == null &amp;&amp; root.right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root = null;</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找到要删除的节点的父节点</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Node parent = searchParent(value);</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如果要删除的节点是叶子节点</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if (targetNode.left == null &amp;&amp; targetNode.right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判断要删除的节点在当前节点的左还是右</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if (parent.left != null &amp;&amp; parent.left.value == value)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parent.left = null;</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else if (parent.right != null &amp;&amp; parent.right.value == value)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parent.right = null;</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 </a:t>
            </a:r>
            <a:r>
              <a:rPr lang="zh-CN" altLang="en-US" smtClean="0">
                <a:ea typeface="宋体" panose="02010600030101010101" pitchFamily="2" charset="-122"/>
              </a:rPr>
              <a:t>要删除的节点有两个子节点</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else if (targetNode.left != null &amp;&amp; targetNode.right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找到</a:t>
            </a:r>
            <a:r>
              <a:rPr lang="en-US" altLang="zh-CN" smtClean="0">
                <a:ea typeface="宋体" panose="02010600030101010101" pitchFamily="2" charset="-122"/>
              </a:rPr>
              <a:t>targetNode </a:t>
            </a:r>
            <a:r>
              <a:rPr lang="zh-CN" altLang="en-US" smtClean="0">
                <a:ea typeface="宋体" panose="02010600030101010101" pitchFamily="2" charset="-122"/>
              </a:rPr>
              <a:t>右子节点</a:t>
            </a:r>
            <a:r>
              <a:rPr lang="en-US" altLang="zh-CN" smtClean="0">
                <a:ea typeface="宋体" panose="02010600030101010101" pitchFamily="2" charset="-122"/>
              </a:rPr>
              <a:t>(</a:t>
            </a:r>
            <a:r>
              <a:rPr lang="zh-CN" altLang="en-US" smtClean="0">
                <a:ea typeface="宋体" panose="02010600030101010101" pitchFamily="2" charset="-122"/>
              </a:rPr>
              <a:t>右子树</a:t>
            </a:r>
            <a:r>
              <a:rPr lang="en-US" altLang="zh-CN" smtClean="0">
                <a:ea typeface="宋体" panose="02010600030101010101" pitchFamily="2" charset="-122"/>
              </a:rPr>
              <a:t>)</a:t>
            </a:r>
            <a:r>
              <a:rPr lang="zh-CN" altLang="en-US" smtClean="0">
                <a:ea typeface="宋体" panose="02010600030101010101" pitchFamily="2" charset="-122"/>
              </a:rPr>
              <a:t>的最小值，并删除最小值对应节点</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int minValue = delRightTreeMin(targetNode.right);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targetNode.value = minValue;</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思路</a:t>
            </a:r>
            <a:r>
              <a:rPr lang="en-US" altLang="zh-CN" smtClean="0">
                <a:ea typeface="宋体" panose="02010600030101010101" pitchFamily="2" charset="-122"/>
              </a:rPr>
              <a:t>2</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找到</a:t>
            </a:r>
            <a:r>
              <a:rPr lang="en-US" altLang="zh-CN" smtClean="0">
                <a:ea typeface="宋体" panose="02010600030101010101" pitchFamily="2" charset="-122"/>
              </a:rPr>
              <a:t>targetNode </a:t>
            </a:r>
            <a:r>
              <a:rPr lang="zh-CN" altLang="en-US" smtClean="0">
                <a:ea typeface="宋体" panose="02010600030101010101" pitchFamily="2" charset="-122"/>
              </a:rPr>
              <a:t>左子节点</a:t>
            </a:r>
            <a:r>
              <a:rPr lang="en-US" altLang="zh-CN" smtClean="0">
                <a:ea typeface="宋体" panose="02010600030101010101" pitchFamily="2" charset="-122"/>
              </a:rPr>
              <a:t>(</a:t>
            </a:r>
            <a:r>
              <a:rPr lang="zh-CN" altLang="en-US" smtClean="0">
                <a:ea typeface="宋体" panose="02010600030101010101" pitchFamily="2" charset="-122"/>
              </a:rPr>
              <a:t>左子树</a:t>
            </a:r>
            <a:r>
              <a:rPr lang="en-US" altLang="zh-CN" smtClean="0">
                <a:ea typeface="宋体" panose="02010600030101010101" pitchFamily="2" charset="-122"/>
              </a:rPr>
              <a:t>)</a:t>
            </a:r>
            <a:r>
              <a:rPr lang="zh-CN" altLang="en-US" smtClean="0">
                <a:ea typeface="宋体" panose="02010600030101010101" pitchFamily="2" charset="-122"/>
              </a:rPr>
              <a:t>的最大值，并删除最大值对应节点</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 int maxValue = delLeftTreeMax(targetNode.left);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targetNode.value = maxValue;</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else { // </a:t>
            </a:r>
            <a:r>
              <a:rPr lang="zh-CN" altLang="en-US" smtClean="0">
                <a:ea typeface="宋体" panose="02010600030101010101" pitchFamily="2" charset="-122"/>
              </a:rPr>
              <a:t>要删除的节点有一个子节点</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 </a:t>
            </a:r>
            <a:r>
              <a:rPr lang="zh-CN" altLang="en-US" smtClean="0">
                <a:ea typeface="宋体" panose="02010600030101010101" pitchFamily="2" charset="-122"/>
              </a:rPr>
              <a:t>如果要删除的节点有左子节点</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if (targetNode.left != null)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如果要删除的节点是父节点的左子节点</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if (parent.left.value == value)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parent.left = targetNode.left;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else { // </a:t>
            </a:r>
            <a:r>
              <a:rPr lang="zh-CN" altLang="en-US" smtClean="0">
                <a:ea typeface="宋体" panose="02010600030101010101" pitchFamily="2" charset="-122"/>
              </a:rPr>
              <a:t>要删除的节点是父节点的右子节点</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parent.right = targetNode.left;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else { // </a:t>
            </a:r>
            <a:r>
              <a:rPr lang="zh-CN" altLang="en-US" smtClean="0">
                <a:ea typeface="宋体" panose="02010600030101010101" pitchFamily="2" charset="-122"/>
              </a:rPr>
              <a:t>如果要删除的节点有右子节点</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 </a:t>
            </a:r>
            <a:r>
              <a:rPr lang="zh-CN" altLang="en-US" smtClean="0">
                <a:ea typeface="宋体" panose="02010600030101010101" pitchFamily="2" charset="-122"/>
              </a:rPr>
              <a:t>如果要删除的节点是父节点的左子节点</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if (parent.left.value == value)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parent.left = targetNode.right;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else {// </a:t>
            </a:r>
            <a:r>
              <a:rPr lang="zh-CN" altLang="en-US" smtClean="0">
                <a:ea typeface="宋体" panose="02010600030101010101" pitchFamily="2" charset="-122"/>
              </a:rPr>
              <a:t>要删除的节点是父节点的右子节点</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parent.right = targetNode.right;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向二叉排序树添加节点</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public void add(Node node)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如果是一颗空树，则直接赋给</a:t>
            </a:r>
            <a:r>
              <a:rPr lang="en-US" altLang="zh-CN" smtClean="0">
                <a:ea typeface="宋体" panose="02010600030101010101" pitchFamily="2" charset="-122"/>
              </a:rPr>
              <a:t>root</a:t>
            </a:r>
            <a:r>
              <a:rPr lang="zh-CN" altLang="en-US" smtClean="0">
                <a:ea typeface="宋体" panose="02010600030101010101" pitchFamily="2" charset="-122"/>
              </a:rPr>
              <a:t>即可</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 (root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root = node;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else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root.add(node);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中序遍历</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public void infixOrder()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 (root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root.infixOrder();</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中序遍历</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public void preOrder()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 (root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root.preOrder();</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eaLnBrk="1" hangingPunct="1">
              <a:buNone/>
            </a:pPr>
            <a:r>
              <a:rPr lang="en-US" altLang="zh-CN" smtClean="0">
                <a:ea typeface="宋体" panose="02010600030101010101" pitchFamily="2" charset="-122"/>
              </a:rPr>
              <a:t>//</a:t>
            </a:r>
            <a:r>
              <a:rPr lang="zh-CN" altLang="en-US" smtClean="0">
                <a:ea typeface="宋体" panose="02010600030101010101" pitchFamily="2" charset="-122"/>
              </a:rPr>
              <a:t>说明</a:t>
            </a:r>
            <a:endParaRPr lang="en-US" altLang="zh-CN" smtClean="0">
              <a:ea typeface="宋体" panose="02010600030101010101" pitchFamily="2" charset="-122"/>
            </a:endParaRPr>
          </a:p>
          <a:p>
            <a:pPr marL="0" indent="0" eaLnBrk="1" hangingPunct="1">
              <a:buNone/>
            </a:pPr>
            <a:r>
              <a:rPr lang="zh-CN" altLang="en-US" smtClean="0">
                <a:ea typeface="宋体" panose="02010600030101010101" pitchFamily="2" charset="-122"/>
              </a:rPr>
              <a:t>上图的二叉树有</a:t>
            </a:r>
            <a:r>
              <a:rPr lang="en-US" altLang="zh-CN" smtClean="0">
                <a:ea typeface="宋体" panose="02010600030101010101" pitchFamily="2" charset="-122"/>
              </a:rPr>
              <a:t>31</a:t>
            </a:r>
            <a:r>
              <a:rPr lang="zh-CN" altLang="en-US" smtClean="0">
                <a:ea typeface="宋体" panose="02010600030101010101" pitchFamily="2" charset="-122"/>
              </a:rPr>
              <a:t>个节点</a:t>
            </a: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eaLnBrk="1" hangingPunct="1">
              <a:buNone/>
            </a:pPr>
            <a:r>
              <a:rPr lang="en-US" altLang="zh-CN" smtClean="0">
                <a:ea typeface="宋体" panose="02010600030101010101" pitchFamily="2" charset="-122"/>
              </a:rPr>
              <a:t>//</a:t>
            </a:r>
            <a:r>
              <a:rPr lang="zh-CN" altLang="en-US" smtClean="0">
                <a:ea typeface="宋体" panose="02010600030101010101" pitchFamily="2" charset="-122"/>
              </a:rPr>
              <a:t>讲解即可</a:t>
            </a: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eaLnBrk="1" hangingPunct="1">
              <a:buNone/>
            </a:pPr>
            <a:r>
              <a:rPr lang="en-US" altLang="zh-CN" smtClean="0">
                <a:ea typeface="宋体" panose="02010600030101010101" pitchFamily="2" charset="-122"/>
              </a:rPr>
              <a:t>//</a:t>
            </a:r>
            <a:r>
              <a:rPr lang="zh-CN" altLang="en-US" smtClean="0">
                <a:ea typeface="宋体" panose="02010600030101010101" pitchFamily="2" charset="-122"/>
              </a:rPr>
              <a:t>上图的节点是</a:t>
            </a:r>
            <a:r>
              <a:rPr lang="zh-CN" altLang="en-US" baseline="0" smtClean="0">
                <a:ea typeface="宋体" panose="02010600030101010101" pitchFamily="2" charset="-122"/>
              </a:rPr>
              <a:t> </a:t>
            </a:r>
            <a:r>
              <a:rPr lang="en-US" altLang="zh-CN" baseline="0" smtClean="0">
                <a:ea typeface="宋体" panose="02010600030101010101" pitchFamily="2" charset="-122"/>
              </a:rPr>
              <a:t>5</a:t>
            </a:r>
            <a:r>
              <a:rPr lang="zh-CN" altLang="en-US" baseline="0" smtClean="0">
                <a:ea typeface="宋体" panose="02010600030101010101" pitchFamily="2" charset="-122"/>
              </a:rPr>
              <a:t>个节点</a:t>
            </a:r>
            <a:r>
              <a:rPr lang="en-US" altLang="zh-CN" baseline="0" smtClean="0">
                <a:ea typeface="宋体" panose="02010600030101010101" pitchFamily="2" charset="-122"/>
              </a:rPr>
              <a:t>.【</a:t>
            </a:r>
            <a:r>
              <a:rPr lang="zh-CN" altLang="en-US" baseline="0" smtClean="0">
                <a:ea typeface="宋体" panose="02010600030101010101" pitchFamily="2" charset="-122"/>
              </a:rPr>
              <a:t>待</a:t>
            </a:r>
            <a:r>
              <a:rPr lang="en-US" altLang="zh-CN" baseline="0" smtClean="0">
                <a:ea typeface="宋体" panose="02010600030101010101" pitchFamily="2" charset="-122"/>
              </a:rPr>
              <a:t>.】</a:t>
            </a:r>
            <a:endParaRPr lang="en-US" altLang="zh-CN" baseline="0" smtClean="0">
              <a:ea typeface="宋体" panose="02010600030101010101" pitchFamily="2" charset="-122"/>
            </a:endParaRPr>
          </a:p>
          <a:p>
            <a:pPr marL="0" indent="0" eaLnBrk="1" hangingPunct="1">
              <a:buNone/>
            </a:pPr>
            <a:r>
              <a:rPr lang="zh-CN" altLang="en-US" baseline="0" smtClean="0">
                <a:ea typeface="宋体" panose="02010600030101010101" pitchFamily="2" charset="-122"/>
              </a:rPr>
              <a:t>○</a:t>
            </a:r>
            <a:r>
              <a:rPr lang="en-US" altLang="zh-CN" baseline="0" smtClean="0">
                <a:ea typeface="宋体" panose="02010600030101010101" pitchFamily="2" charset="-122"/>
              </a:rPr>
              <a:t>-</a:t>
            </a:r>
            <a:r>
              <a:rPr lang="zh-CN" altLang="en-US" baseline="0" smtClean="0">
                <a:ea typeface="宋体" panose="02010600030101010101" pitchFamily="2" charset="-122"/>
              </a:rPr>
              <a:t>○</a:t>
            </a:r>
            <a:r>
              <a:rPr lang="en-US" altLang="zh-CN" baseline="0" smtClean="0">
                <a:ea typeface="宋体" panose="02010600030101010101" pitchFamily="2" charset="-122"/>
              </a:rPr>
              <a:t>-</a:t>
            </a:r>
            <a:r>
              <a:rPr lang="zh-CN" altLang="en-US" baseline="0" smtClean="0">
                <a:ea typeface="宋体" panose="02010600030101010101" pitchFamily="2" charset="-122"/>
              </a:rPr>
              <a:t>○ 是一个节点</a:t>
            </a:r>
            <a:r>
              <a:rPr lang="en-US" altLang="zh-CN" baseline="0" smtClean="0">
                <a:ea typeface="宋体" panose="02010600030101010101" pitchFamily="2" charset="-122"/>
              </a:rPr>
              <a:t>.</a:t>
            </a:r>
            <a:endParaRPr lang="en-US" altLang="zh-CN" baseline="0" smtClean="0">
              <a:ea typeface="宋体" panose="02010600030101010101" pitchFamily="2" charset="-122"/>
            </a:endParaRPr>
          </a:p>
          <a:p>
            <a:pPr marL="0" indent="0" eaLnBrk="1" hangingPunct="1">
              <a:buNone/>
            </a:pPr>
            <a:r>
              <a:rPr lang="zh-CN" altLang="en-US" baseline="0" smtClean="0">
                <a:ea typeface="宋体" panose="02010600030101010101" pitchFamily="2" charset="-122"/>
              </a:rPr>
              <a:t>○</a:t>
            </a:r>
            <a:r>
              <a:rPr lang="en-US" altLang="zh-CN" baseline="0" smtClean="0">
                <a:ea typeface="宋体" panose="02010600030101010101" pitchFamily="2" charset="-122"/>
              </a:rPr>
              <a:t>-</a:t>
            </a:r>
            <a:r>
              <a:rPr lang="zh-CN" altLang="en-US" baseline="0" smtClean="0">
                <a:ea typeface="宋体" panose="02010600030101010101" pitchFamily="2" charset="-122"/>
              </a:rPr>
              <a:t>○</a:t>
            </a:r>
            <a:r>
              <a:rPr lang="en-US" altLang="zh-CN" baseline="0" smtClean="0">
                <a:ea typeface="宋体" panose="02010600030101010101" pitchFamily="2" charset="-122"/>
              </a:rPr>
              <a:t>-</a:t>
            </a:r>
            <a:r>
              <a:rPr lang="zh-CN" altLang="en-US" baseline="0" smtClean="0">
                <a:ea typeface="宋体" panose="02010600030101010101" pitchFamily="2" charset="-122"/>
              </a:rPr>
              <a:t>○</a:t>
            </a:r>
            <a:r>
              <a:rPr lang="en-US" altLang="zh-CN" baseline="0" smtClean="0">
                <a:ea typeface="宋体" panose="02010600030101010101" pitchFamily="2" charset="-122"/>
              </a:rPr>
              <a:t>-</a:t>
            </a:r>
            <a:r>
              <a:rPr lang="zh-CN" altLang="en-US" baseline="0" smtClean="0">
                <a:ea typeface="宋体" panose="02010600030101010101" pitchFamily="2" charset="-122"/>
              </a:rPr>
              <a:t>○</a:t>
            </a:r>
            <a:r>
              <a:rPr lang="en-US" altLang="zh-CN" baseline="0" smtClean="0">
                <a:ea typeface="宋体" panose="02010600030101010101" pitchFamily="2" charset="-122"/>
              </a:rPr>
              <a:t>-</a:t>
            </a:r>
            <a:r>
              <a:rPr lang="zh-CN" altLang="en-US" baseline="0" smtClean="0">
                <a:ea typeface="宋体" panose="02010600030101010101" pitchFamily="2" charset="-122"/>
              </a:rPr>
              <a:t>○ 也是一个节点 </a:t>
            </a: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eaLnBrk="1" hangingPunct="1">
              <a:buNone/>
            </a:pP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eaLnBrk="1" hangingPunct="1">
              <a:buNone/>
            </a:pPr>
            <a:r>
              <a:rPr lang="zh-CN" altLang="en-US" smtClean="0">
                <a:ea typeface="宋体" panose="02010600030101010101" pitchFamily="2" charset="-122"/>
              </a:rPr>
              <a:t>插入规则</a:t>
            </a:r>
            <a:r>
              <a:rPr lang="en-US" altLang="zh-CN" smtClean="0">
                <a:ea typeface="宋体" panose="02010600030101010101" pitchFamily="2" charset="-122"/>
              </a:rPr>
              <a:t>:</a:t>
            </a:r>
            <a:endParaRPr lang="en-US" altLang="zh-CN" smtClean="0">
              <a:ea typeface="宋体" panose="02010600030101010101" pitchFamily="2" charset="-122"/>
            </a:endParaRPr>
          </a:p>
          <a:p>
            <a:pPr marL="342900" indent="-342900">
              <a:buAutoNum type="arabicParenR"/>
            </a:pPr>
            <a:r>
              <a:rPr lang="en-US" altLang="zh-CN" b="1" smtClean="0">
                <a:ea typeface="宋体" panose="02010600030101010101" pitchFamily="2" charset="-122"/>
              </a:rPr>
              <a:t>2-3</a:t>
            </a:r>
            <a:r>
              <a:rPr lang="zh-CN" altLang="en-US" b="1" smtClean="0">
                <a:ea typeface="宋体" panose="02010600030101010101" pitchFamily="2" charset="-122"/>
              </a:rPr>
              <a:t>树的所有叶子节点都在同一层</a:t>
            </a:r>
            <a:r>
              <a:rPr lang="en-US" altLang="zh-CN" b="1" smtClean="0">
                <a:ea typeface="宋体" panose="02010600030101010101" pitchFamily="2" charset="-122"/>
              </a:rPr>
              <a:t>.(</a:t>
            </a:r>
            <a:r>
              <a:rPr lang="zh-CN" altLang="en-US" b="1" smtClean="0">
                <a:ea typeface="宋体" panose="02010600030101010101" pitchFamily="2" charset="-122"/>
              </a:rPr>
              <a:t>只要是</a:t>
            </a:r>
            <a:r>
              <a:rPr lang="en-US" altLang="zh-CN" b="1" smtClean="0">
                <a:ea typeface="宋体" panose="02010600030101010101" pitchFamily="2" charset="-122"/>
              </a:rPr>
              <a:t>B</a:t>
            </a:r>
            <a:r>
              <a:rPr lang="zh-CN" altLang="en-US" b="1" smtClean="0">
                <a:ea typeface="宋体" panose="02010600030101010101" pitchFamily="2" charset="-122"/>
              </a:rPr>
              <a:t>树都满足这个条件</a:t>
            </a:r>
            <a:r>
              <a:rPr lang="en-US" altLang="zh-CN" b="1" smtClean="0">
                <a:ea typeface="宋体" panose="02010600030101010101" pitchFamily="2" charset="-122"/>
              </a:rPr>
              <a:t>)</a:t>
            </a:r>
            <a:endParaRPr lang="en-US" altLang="zh-CN" b="1" smtClean="0">
              <a:ea typeface="宋体" panose="02010600030101010101" pitchFamily="2" charset="-122"/>
            </a:endParaRPr>
          </a:p>
          <a:p>
            <a:pPr marL="342900" indent="-342900">
              <a:buAutoNum type="arabicParenR"/>
            </a:pPr>
            <a:r>
              <a:rPr lang="zh-CN" altLang="en-US" b="1" smtClean="0">
                <a:ea typeface="宋体" panose="02010600030101010101" pitchFamily="2" charset="-122"/>
              </a:rPr>
              <a:t>有两个子节点的节点叫二节点，二节点要么没有子节点，要么有两个子节点</a:t>
            </a:r>
            <a:r>
              <a:rPr lang="en-US" altLang="zh-CN" b="1" smtClean="0">
                <a:ea typeface="宋体" panose="02010600030101010101" pitchFamily="2" charset="-122"/>
              </a:rPr>
              <a:t>.</a:t>
            </a:r>
            <a:endParaRPr lang="en-US" altLang="zh-CN" b="1" smtClean="0">
              <a:ea typeface="宋体" panose="02010600030101010101" pitchFamily="2" charset="-122"/>
            </a:endParaRPr>
          </a:p>
          <a:p>
            <a:pPr marL="342900" indent="-342900">
              <a:buAutoNum type="arabicParenR"/>
            </a:pPr>
            <a:endParaRPr lang="en-US" altLang="zh-CN" b="1" smtClean="0">
              <a:ea typeface="宋体" panose="02010600030101010101" pitchFamily="2" charset="-122"/>
            </a:endParaRPr>
          </a:p>
          <a:p>
            <a:pPr marL="342900" indent="-342900">
              <a:buFontTx/>
              <a:buAutoNum type="arabicParenR"/>
            </a:pPr>
            <a:r>
              <a:rPr lang="zh-CN" altLang="en-US" b="1" smtClean="0">
                <a:ea typeface="宋体" panose="02010600030101010101" pitchFamily="2" charset="-122"/>
              </a:rPr>
              <a:t>有三个子节点的节点叫三节点，三节点要么没有子节点，要么有三个子节点</a:t>
            </a:r>
            <a:endParaRPr lang="en-US" altLang="zh-CN" b="1" smtClean="0">
              <a:ea typeface="宋体" panose="02010600030101010101" pitchFamily="2" charset="-122"/>
            </a:endParaRPr>
          </a:p>
          <a:p>
            <a:pPr marL="0" indent="0">
              <a:buFontTx/>
              <a:buNone/>
            </a:pPr>
            <a:r>
              <a:rPr lang="en-US" altLang="zh-CN" b="1" smtClean="0">
                <a:ea typeface="宋体" panose="02010600030101010101" pitchFamily="2" charset="-122"/>
              </a:rPr>
              <a:t>4</a:t>
            </a:r>
            <a:r>
              <a:rPr lang="zh-CN" altLang="en-US" b="1" smtClean="0">
                <a:ea typeface="宋体" panose="02010600030101010101" pitchFamily="2" charset="-122"/>
              </a:rPr>
              <a:t>）</a:t>
            </a:r>
            <a:r>
              <a:rPr lang="zh-CN" altLang="en-US" b="1" baseline="0" smtClean="0">
                <a:ea typeface="宋体" panose="02010600030101010101" pitchFamily="2" charset="-122"/>
              </a:rPr>
              <a:t> 当按照规则插入一个数到某个节点时，不能满足上面三个要求，就需要拆，先向上拆，如果上层满，则拆本层，</a:t>
            </a:r>
            <a:endParaRPr lang="en-US" altLang="zh-CN" b="1" baseline="0" smtClean="0">
              <a:ea typeface="宋体" panose="02010600030101010101" pitchFamily="2" charset="-122"/>
            </a:endParaRPr>
          </a:p>
          <a:p>
            <a:pPr marL="0" indent="0">
              <a:buFontTx/>
              <a:buNone/>
            </a:pPr>
            <a:r>
              <a:rPr lang="zh-CN" altLang="en-US" b="1" baseline="0" smtClean="0">
                <a:ea typeface="宋体" panose="02010600030101010101" pitchFamily="2" charset="-122"/>
              </a:rPr>
              <a:t>拆后仍然需要满足上面</a:t>
            </a:r>
            <a:r>
              <a:rPr lang="en-US" altLang="zh-CN" b="1" baseline="0" smtClean="0">
                <a:ea typeface="宋体" panose="02010600030101010101" pitchFamily="2" charset="-122"/>
              </a:rPr>
              <a:t>3</a:t>
            </a:r>
            <a:r>
              <a:rPr lang="zh-CN" altLang="en-US" b="1" baseline="0" smtClean="0">
                <a:ea typeface="宋体" panose="02010600030101010101" pitchFamily="2" charset="-122"/>
              </a:rPr>
              <a:t>个条件。 </a:t>
            </a:r>
            <a:endParaRPr lang="en-US" altLang="zh-CN" b="1" baseline="0" smtClean="0">
              <a:ea typeface="宋体" panose="02010600030101010101" pitchFamily="2" charset="-122"/>
            </a:endParaRPr>
          </a:p>
          <a:p>
            <a:pPr marL="0" indent="0">
              <a:buFontTx/>
              <a:buNone/>
            </a:pPr>
            <a:endParaRPr lang="en-US" altLang="zh-CN" b="1" baseline="0" smtClean="0">
              <a:ea typeface="宋体" panose="02010600030101010101" pitchFamily="2" charset="-122"/>
            </a:endParaRPr>
          </a:p>
          <a:p>
            <a:pPr marL="0" indent="0">
              <a:buFontTx/>
              <a:buNone/>
            </a:pPr>
            <a:r>
              <a:rPr lang="en-US" altLang="zh-CN" b="1" baseline="0" smtClean="0">
                <a:ea typeface="宋体" panose="02010600030101010101" pitchFamily="2" charset="-122"/>
              </a:rPr>
              <a:t>5) [</a:t>
            </a:r>
            <a:r>
              <a:rPr lang="zh-CN" altLang="en-US" b="1" baseline="0" smtClean="0">
                <a:ea typeface="宋体" panose="02010600030101010101" pitchFamily="2" charset="-122"/>
              </a:rPr>
              <a:t>详解版</a:t>
            </a:r>
            <a:r>
              <a:rPr lang="en-US" altLang="zh-CN" b="1" baseline="0" smtClean="0">
                <a:ea typeface="宋体" panose="02010600030101010101" pitchFamily="2" charset="-122"/>
              </a:rPr>
              <a:t>]</a:t>
            </a:r>
            <a:r>
              <a:rPr lang="zh-CN" altLang="en-US" b="1" baseline="0" smtClean="0">
                <a:ea typeface="宋体" panose="02010600030101010101" pitchFamily="2" charset="-122"/>
              </a:rPr>
              <a:t>注意对于三节点而言， 左子树的值都小于三节点的第一个值，中间子树的值都介于三节点的第一个值和第二个值。</a:t>
            </a:r>
            <a:endParaRPr lang="en-US" altLang="zh-CN" b="1" baseline="0" smtClean="0">
              <a:ea typeface="宋体" panose="02010600030101010101" pitchFamily="2" charset="-122"/>
            </a:endParaRPr>
          </a:p>
          <a:p>
            <a:pPr marL="0" indent="0">
              <a:buFontTx/>
              <a:buNone/>
            </a:pPr>
            <a:r>
              <a:rPr lang="zh-CN" altLang="en-US" b="1" baseline="0" smtClean="0">
                <a:ea typeface="宋体" panose="02010600030101010101" pitchFamily="2" charset="-122"/>
              </a:rPr>
              <a:t>右子树的值，都大于三节点的第二个值</a:t>
            </a:r>
            <a:r>
              <a:rPr lang="en-US" altLang="zh-CN" b="1" baseline="0" smtClean="0">
                <a:ea typeface="宋体" panose="02010600030101010101" pitchFamily="2" charset="-122"/>
              </a:rPr>
              <a:t>. </a:t>
            </a:r>
            <a:r>
              <a:rPr lang="zh-CN" altLang="en-US" b="1" baseline="0" smtClean="0">
                <a:ea typeface="宋体" panose="02010600030101010101" pitchFamily="2" charset="-122"/>
              </a:rPr>
              <a:t>（其实就是仍然满足</a:t>
            </a:r>
            <a:r>
              <a:rPr lang="en-US" altLang="zh-CN" b="1" baseline="0" smtClean="0">
                <a:ea typeface="宋体" panose="02010600030101010101" pitchFamily="2" charset="-122"/>
              </a:rPr>
              <a:t>bst</a:t>
            </a:r>
            <a:r>
              <a:rPr lang="zh-CN" altLang="en-US" b="1" baseline="0" smtClean="0">
                <a:ea typeface="宋体" panose="02010600030101010101" pitchFamily="2" charset="-122"/>
              </a:rPr>
              <a:t>的要求）</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eaLnBrk="1" hangingPunct="1">
              <a:buNone/>
            </a:pPr>
            <a:r>
              <a:rPr lang="en-US" altLang="zh-CN" smtClean="0">
                <a:ea typeface="宋体" panose="02010600030101010101" pitchFamily="2" charset="-122"/>
              </a:rPr>
              <a:t>//</a:t>
            </a:r>
            <a:r>
              <a:rPr lang="zh-CN" altLang="en-US" smtClean="0">
                <a:ea typeface="宋体" panose="02010600030101010101" pitchFamily="2" charset="-122"/>
              </a:rPr>
              <a:t>讲解即可</a:t>
            </a: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eaLnBrk="1" hangingPunct="1">
              <a:buNone/>
            </a:pPr>
            <a:r>
              <a:rPr lang="en-US" altLang="zh-CN" smtClean="0">
                <a:ea typeface="宋体" panose="02010600030101010101" pitchFamily="2" charset="-122"/>
              </a:rPr>
              <a:t>//</a:t>
            </a:r>
            <a:r>
              <a:rPr lang="zh-CN" altLang="en-US" smtClean="0">
                <a:ea typeface="宋体" panose="02010600030101010101" pitchFamily="2" charset="-122"/>
              </a:rPr>
              <a:t>讲解即可</a:t>
            </a:r>
            <a:endParaRPr lang="en-US" altLang="zh-CN" smtClean="0">
              <a:ea typeface="宋体" panose="02010600030101010101" pitchFamily="2" charset="-122"/>
            </a:endParaRPr>
          </a:p>
          <a:p>
            <a:pPr marL="228600" indent="-228600" eaLnBrk="1" hangingPunct="1">
              <a:buAutoNum type="arabicParenR"/>
            </a:pPr>
            <a:r>
              <a:rPr lang="en-US" altLang="zh-CN" smtClean="0">
                <a:ea typeface="宋体" panose="02010600030101010101" pitchFamily="2" charset="-122"/>
              </a:rPr>
              <a:t>B</a:t>
            </a:r>
            <a:r>
              <a:rPr lang="zh-CN" altLang="en-US" smtClean="0">
                <a:ea typeface="宋体" panose="02010600030101010101" pitchFamily="2" charset="-122"/>
              </a:rPr>
              <a:t>树，这个</a:t>
            </a:r>
            <a:r>
              <a:rPr lang="en-US" altLang="zh-CN" smtClean="0">
                <a:ea typeface="宋体" panose="02010600030101010101" pitchFamily="2" charset="-122"/>
              </a:rPr>
              <a:t>B</a:t>
            </a:r>
            <a:r>
              <a:rPr lang="zh-CN" altLang="en-US" smtClean="0">
                <a:ea typeface="宋体" panose="02010600030101010101" pitchFamily="2" charset="-122"/>
              </a:rPr>
              <a:t>是指</a:t>
            </a:r>
            <a:r>
              <a:rPr lang="en-US" altLang="zh-CN" smtClean="0">
                <a:ea typeface="宋体" panose="02010600030101010101" pitchFamily="2" charset="-122"/>
              </a:rPr>
              <a:t>Balanced</a:t>
            </a:r>
            <a:r>
              <a:rPr lang="en-US" altLang="zh-CN" baseline="0" smtClean="0">
                <a:ea typeface="宋体" panose="02010600030101010101" pitchFamily="2" charset="-122"/>
              </a:rPr>
              <a:t> , </a:t>
            </a:r>
            <a:r>
              <a:rPr lang="zh-CN" altLang="en-US" baseline="0" smtClean="0">
                <a:ea typeface="宋体" panose="02010600030101010101" pitchFamily="2" charset="-122"/>
              </a:rPr>
              <a:t>平衡的意思，不是指的</a:t>
            </a:r>
            <a:r>
              <a:rPr lang="en-US" altLang="zh-CN" baseline="0" smtClean="0">
                <a:ea typeface="宋体" panose="02010600030101010101" pitchFamily="2" charset="-122"/>
              </a:rPr>
              <a:t>Binary </a:t>
            </a:r>
            <a:r>
              <a:rPr lang="zh-CN" altLang="en-US" baseline="0" smtClean="0">
                <a:ea typeface="宋体" panose="02010600030101010101" pitchFamily="2" charset="-122"/>
              </a:rPr>
              <a:t>，要明确这点</a:t>
            </a:r>
            <a:r>
              <a:rPr lang="en-US" altLang="zh-CN" baseline="0" smtClean="0">
                <a:ea typeface="宋体" panose="02010600030101010101" pitchFamily="2" charset="-122"/>
              </a:rPr>
              <a:t>.</a:t>
            </a:r>
            <a:endParaRPr lang="en-US" altLang="zh-CN" baseline="0" smtClean="0">
              <a:ea typeface="宋体" panose="02010600030101010101" pitchFamily="2" charset="-122"/>
            </a:endParaRPr>
          </a:p>
          <a:p>
            <a:pPr marL="228600" indent="-228600" eaLnBrk="1" hangingPunct="1">
              <a:buAutoNum type="arabicParenR"/>
            </a:pPr>
            <a:r>
              <a:rPr lang="en-US" altLang="zh-CN" baseline="0" smtClean="0">
                <a:ea typeface="宋体" panose="02010600030101010101" pitchFamily="2" charset="-122"/>
              </a:rPr>
              <a:t>B-</a:t>
            </a:r>
            <a:r>
              <a:rPr lang="zh-CN" altLang="en-US" baseline="0" smtClean="0">
                <a:ea typeface="宋体" panose="02010600030101010101" pitchFamily="2" charset="-122"/>
              </a:rPr>
              <a:t>树 就是 </a:t>
            </a:r>
            <a:r>
              <a:rPr lang="en-US" altLang="zh-CN" baseline="0" smtClean="0">
                <a:ea typeface="宋体" panose="02010600030101010101" pitchFamily="2" charset="-122"/>
              </a:rPr>
              <a:t>B</a:t>
            </a:r>
            <a:r>
              <a:rPr lang="zh-CN" altLang="en-US" baseline="0" smtClean="0">
                <a:ea typeface="宋体" panose="02010600030101010101" pitchFamily="2" charset="-122"/>
              </a:rPr>
              <a:t>树</a:t>
            </a:r>
            <a:r>
              <a:rPr lang="en-US" altLang="zh-CN" baseline="0" smtClean="0">
                <a:ea typeface="宋体" panose="02010600030101010101" pitchFamily="2" charset="-122"/>
              </a:rPr>
              <a:t>.</a:t>
            </a:r>
            <a:endParaRPr lang="en-US" altLang="zh-CN" baseline="0" smtClean="0">
              <a:ea typeface="宋体" panose="02010600030101010101" pitchFamily="2" charset="-122"/>
            </a:endParaRPr>
          </a:p>
          <a:p>
            <a:pPr marL="228600" indent="-228600" eaLnBrk="1" hangingPunct="1">
              <a:buAutoNum type="arabicParenR"/>
            </a:pPr>
            <a:endParaRPr lang="en-US" altLang="zh-CN" baseline="0" smtClean="0">
              <a:ea typeface="宋体" panose="02010600030101010101" pitchFamily="2" charset="-122"/>
            </a:endParaRPr>
          </a:p>
          <a:p>
            <a:pPr marL="228600" indent="-228600" eaLnBrk="1" hangingPunct="1">
              <a:buAutoNum type="arabicParenR"/>
            </a:pPr>
            <a:r>
              <a:rPr lang="zh-CN" altLang="en-US" baseline="0" smtClean="0">
                <a:ea typeface="宋体" panose="02010600030101010101" pitchFamily="2" charset="-122"/>
              </a:rPr>
              <a:t>参考</a:t>
            </a:r>
            <a:r>
              <a:rPr lang="en-US" altLang="zh-CN" baseline="0" smtClean="0">
                <a:ea typeface="宋体" panose="02010600030101010101" pitchFamily="2" charset="-122"/>
              </a:rPr>
              <a:t>https://blog.csdn.net/u013411246/article/details/81088914 </a:t>
            </a:r>
            <a:endParaRPr lang="en-US" altLang="zh-CN" baseline="0"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eaLnBrk="1" hangingPunct="1">
              <a:buNone/>
            </a:pPr>
            <a:r>
              <a:rPr lang="en-US" altLang="zh-CN" smtClean="0">
                <a:ea typeface="宋体" panose="02010600030101010101" pitchFamily="2" charset="-122"/>
              </a:rPr>
              <a:t>//</a:t>
            </a:r>
            <a:r>
              <a:rPr lang="zh-CN" altLang="en-US" smtClean="0">
                <a:ea typeface="宋体" panose="02010600030101010101" pitchFamily="2" charset="-122"/>
              </a:rPr>
              <a:t>讲解即可</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B</a:t>
            </a:r>
            <a:r>
              <a:rPr lang="zh-CN" altLang="en-US" smtClean="0">
                <a:ea typeface="宋体" panose="02010600030101010101" pitchFamily="2" charset="-122"/>
              </a:rPr>
              <a:t>树 也可写成 </a:t>
            </a:r>
            <a:r>
              <a:rPr lang="en-US" altLang="zh-CN" smtClean="0">
                <a:ea typeface="宋体" panose="02010600030101010101" pitchFamily="2" charset="-122"/>
              </a:rPr>
              <a:t>B-</a:t>
            </a:r>
            <a:r>
              <a:rPr lang="zh-CN" altLang="en-US" smtClean="0">
                <a:ea typeface="宋体" panose="02010600030101010101" pitchFamily="2" charset="-122"/>
              </a:rPr>
              <a:t>树， 不要理解成还有一种</a:t>
            </a:r>
            <a:r>
              <a:rPr lang="en-US" altLang="zh-CN" smtClean="0">
                <a:ea typeface="宋体" panose="02010600030101010101" pitchFamily="2" charset="-122"/>
              </a:rPr>
              <a:t>B-</a:t>
            </a:r>
            <a:r>
              <a:rPr lang="en-US" altLang="zh-CN" baseline="0" smtClean="0">
                <a:ea typeface="宋体" panose="02010600030101010101" pitchFamily="2" charset="-122"/>
              </a:rPr>
              <a:t> </a:t>
            </a:r>
            <a:r>
              <a:rPr lang="zh-CN" altLang="en-US" baseline="0" smtClean="0">
                <a:ea typeface="宋体" panose="02010600030101010101" pitchFamily="2" charset="-122"/>
              </a:rPr>
              <a:t>树</a:t>
            </a:r>
            <a:r>
              <a:rPr lang="en-US" altLang="zh-CN" baseline="0" smtClean="0">
                <a:ea typeface="宋体" panose="02010600030101010101" pitchFamily="2" charset="-122"/>
              </a:rPr>
              <a:t>.</a:t>
            </a: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eaLnBrk="1" hangingPunct="1">
              <a:buNone/>
            </a:pPr>
            <a:r>
              <a:rPr lang="en-US" altLang="zh-CN" smtClean="0">
                <a:ea typeface="宋体" panose="02010600030101010101" pitchFamily="2" charset="-122"/>
              </a:rPr>
              <a:t>//</a:t>
            </a:r>
            <a:r>
              <a:rPr lang="zh-CN" altLang="en-US" smtClean="0">
                <a:ea typeface="宋体" panose="02010600030101010101" pitchFamily="2" charset="-122"/>
              </a:rPr>
              <a:t>讲解即可</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a:t>
            </a:r>
            <a:r>
              <a:rPr lang="zh-CN" altLang="en-US" smtClean="0">
                <a:ea typeface="宋体" panose="02010600030101010101" pitchFamily="2" charset="-122"/>
              </a:rPr>
              <a:t>可以结合传统链表的 </a:t>
            </a:r>
            <a:r>
              <a:rPr lang="en-US" altLang="zh-CN" smtClean="0">
                <a:ea typeface="宋体" panose="02010600030101010101" pitchFamily="2" charset="-122"/>
              </a:rPr>
              <a:t>(</a:t>
            </a:r>
            <a:r>
              <a:rPr lang="zh-CN" altLang="en-US" smtClean="0">
                <a:ea typeface="宋体" panose="02010600030101010101" pitchFamily="2" charset="-122"/>
              </a:rPr>
              <a:t>插入</a:t>
            </a:r>
            <a:r>
              <a:rPr lang="en-US" altLang="zh-CN" smtClean="0">
                <a:ea typeface="宋体" panose="02010600030101010101" pitchFamily="2" charset="-122"/>
              </a:rPr>
              <a:t>/</a:t>
            </a:r>
            <a:r>
              <a:rPr lang="zh-CN" altLang="en-US" smtClean="0">
                <a:ea typeface="宋体" panose="02010600030101010101" pitchFamily="2" charset="-122"/>
              </a:rPr>
              <a:t>删除</a:t>
            </a:r>
            <a:r>
              <a:rPr lang="en-US" altLang="zh-CN" smtClean="0">
                <a:ea typeface="宋体" panose="02010600030101010101" pitchFamily="2" charset="-122"/>
              </a:rPr>
              <a:t>)</a:t>
            </a:r>
            <a:r>
              <a:rPr lang="zh-CN" altLang="en-US" smtClean="0">
                <a:ea typeface="宋体" panose="02010600030101010101" pitchFamily="2" charset="-122"/>
              </a:rPr>
              <a:t>效率</a:t>
            </a:r>
            <a:r>
              <a:rPr lang="zh-CN" altLang="en-US" baseline="0" smtClean="0">
                <a:ea typeface="宋体" panose="02010600030101010101" pitchFamily="2" charset="-122"/>
              </a:rPr>
              <a:t> 和 </a:t>
            </a:r>
            <a:r>
              <a:rPr lang="en-US" altLang="zh-CN" baseline="0" smtClean="0">
                <a:ea typeface="宋体" panose="02010600030101010101" pitchFamily="2" charset="-122"/>
              </a:rPr>
              <a:t>(</a:t>
            </a:r>
            <a:r>
              <a:rPr lang="zh-CN" altLang="en-US" baseline="0" smtClean="0">
                <a:ea typeface="宋体" panose="02010600030101010101" pitchFamily="2" charset="-122"/>
              </a:rPr>
              <a:t>查询</a:t>
            </a:r>
            <a:r>
              <a:rPr lang="en-US" altLang="zh-CN" baseline="0" smtClean="0">
                <a:ea typeface="宋体" panose="02010600030101010101" pitchFamily="2" charset="-122"/>
              </a:rPr>
              <a:t>/</a:t>
            </a:r>
            <a:r>
              <a:rPr lang="zh-CN" altLang="en-US" baseline="0" smtClean="0">
                <a:ea typeface="宋体" panose="02010600030101010101" pitchFamily="2" charset="-122"/>
              </a:rPr>
              <a:t>修改</a:t>
            </a:r>
            <a:r>
              <a:rPr lang="en-US" altLang="zh-CN" baseline="0" smtClean="0">
                <a:ea typeface="宋体" panose="02010600030101010101" pitchFamily="2" charset="-122"/>
              </a:rPr>
              <a:t>) </a:t>
            </a:r>
            <a:r>
              <a:rPr lang="zh-CN" altLang="en-US" baseline="0" smtClean="0">
                <a:ea typeface="宋体" panose="02010600030101010101" pitchFamily="2" charset="-122"/>
              </a:rPr>
              <a:t>效率</a:t>
            </a:r>
            <a:r>
              <a:rPr lang="en-US" altLang="zh-CN" baseline="0" smtClean="0">
                <a:ea typeface="宋体" panose="02010600030101010101" pitchFamily="2" charset="-122"/>
              </a:rPr>
              <a:t> </a:t>
            </a:r>
            <a:r>
              <a:rPr lang="zh-CN" altLang="en-US" baseline="0" smtClean="0">
                <a:ea typeface="宋体" panose="02010600030101010101" pitchFamily="2" charset="-122"/>
              </a:rPr>
              <a:t>和 </a:t>
            </a:r>
            <a:r>
              <a:rPr lang="en-US" altLang="zh-CN" baseline="0" smtClean="0">
                <a:ea typeface="宋体" panose="02010600030101010101" pitchFamily="2" charset="-122"/>
              </a:rPr>
              <a:t>B+ </a:t>
            </a:r>
            <a:r>
              <a:rPr lang="zh-CN" altLang="en-US" baseline="0" smtClean="0">
                <a:ea typeface="宋体" panose="02010600030101010101" pitchFamily="2" charset="-122"/>
              </a:rPr>
              <a:t>树的这种形式的链表操作效率来比较</a:t>
            </a:r>
            <a:r>
              <a:rPr lang="en-US" altLang="zh-CN" baseline="0" smtClean="0">
                <a:ea typeface="宋体" panose="02010600030101010101" pitchFamily="2" charset="-122"/>
              </a:rPr>
              <a:t>[</a:t>
            </a:r>
            <a:r>
              <a:rPr lang="zh-CN" altLang="en-US" baseline="0" smtClean="0">
                <a:ea typeface="宋体" panose="02010600030101010101" pitchFamily="2" charset="-122"/>
              </a:rPr>
              <a:t>就是牛</a:t>
            </a:r>
            <a:r>
              <a:rPr lang="en-US" altLang="zh-CN" baseline="0" smtClean="0">
                <a:ea typeface="宋体" panose="02010600030101010101" pitchFamily="2" charset="-122"/>
              </a:rPr>
              <a:t>!]</a:t>
            </a:r>
            <a:endParaRPr lang="en-US" altLang="zh-CN" baseline="0" smtClean="0">
              <a:ea typeface="宋体" panose="02010600030101010101" pitchFamily="2" charset="-122"/>
            </a:endParaRPr>
          </a:p>
          <a:p>
            <a:pPr marL="0" indent="0" eaLnBrk="1" hangingPunct="1">
              <a:buNone/>
            </a:pPr>
            <a:r>
              <a:rPr lang="en-US" altLang="zh-CN" baseline="0" smtClean="0">
                <a:ea typeface="宋体" panose="02010600030101010101" pitchFamily="2" charset="-122"/>
              </a:rPr>
              <a:t> </a:t>
            </a: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eaLnBrk="1" hangingPunct="1">
              <a:buNone/>
            </a:pPr>
            <a:r>
              <a:rPr lang="en-US" altLang="zh-CN" smtClean="0">
                <a:ea typeface="宋体" panose="02010600030101010101" pitchFamily="2" charset="-122"/>
              </a:rPr>
              <a:t>//</a:t>
            </a:r>
            <a:r>
              <a:rPr lang="zh-CN" altLang="en-US" smtClean="0">
                <a:ea typeface="宋体" panose="02010600030101010101" pitchFamily="2" charset="-122"/>
              </a:rPr>
              <a:t>讲解即可</a:t>
            </a: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panose="02010600030101010101" pitchFamily="2" charset="-122"/>
              </a:rPr>
              <a:t>//java</a:t>
            </a:r>
            <a:r>
              <a:rPr lang="zh-CN" altLang="en-US" smtClean="0">
                <a:ea typeface="宋体" panose="02010600030101010101" pitchFamily="2" charset="-122"/>
              </a:rPr>
              <a:t>版最新代码</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package com.atguigu;</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public class SingleLinkedListDemo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static void main(String[] args)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TODO Auto-generated method stub</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测试单向链表的添加和遍历</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HeroNode hero1 = new HeroNode(1, "</a:t>
            </a:r>
            <a:r>
              <a:rPr lang="zh-CN" altLang="en-US" smtClean="0">
                <a:ea typeface="宋体" panose="02010600030101010101" pitchFamily="2" charset="-122"/>
              </a:rPr>
              <a:t>宋江</a:t>
            </a:r>
            <a:r>
              <a:rPr lang="en-US" altLang="zh-CN" smtClean="0">
                <a:ea typeface="宋体" panose="02010600030101010101" pitchFamily="2" charset="-122"/>
              </a:rPr>
              <a:t>", "</a:t>
            </a:r>
            <a:r>
              <a:rPr lang="zh-CN" altLang="en-US" smtClean="0">
                <a:ea typeface="宋体" panose="02010600030101010101" pitchFamily="2" charset="-122"/>
              </a:rPr>
              <a:t>及时雨</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HeroNode hero2 = new HeroNode(3, "</a:t>
            </a:r>
            <a:r>
              <a:rPr lang="zh-CN" altLang="en-US" smtClean="0">
                <a:ea typeface="宋体" panose="02010600030101010101" pitchFamily="2" charset="-122"/>
              </a:rPr>
              <a:t>宋江</a:t>
            </a:r>
            <a:r>
              <a:rPr lang="en-US" altLang="zh-CN" smtClean="0">
                <a:ea typeface="宋体" panose="02010600030101010101" pitchFamily="2" charset="-122"/>
              </a:rPr>
              <a:t>3", "</a:t>
            </a:r>
            <a:r>
              <a:rPr lang="zh-CN" altLang="en-US" smtClean="0">
                <a:ea typeface="宋体" panose="02010600030101010101" pitchFamily="2" charset="-122"/>
              </a:rPr>
              <a:t>及时雨</a:t>
            </a:r>
            <a:r>
              <a:rPr lang="en-US" altLang="zh-CN" smtClean="0">
                <a:ea typeface="宋体" panose="02010600030101010101" pitchFamily="2" charset="-122"/>
              </a:rPr>
              <a:t>3");</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HeroNode hero3 = new HeroNode(4, "</a:t>
            </a:r>
            <a:r>
              <a:rPr lang="zh-CN" altLang="en-US" smtClean="0">
                <a:ea typeface="宋体" panose="02010600030101010101" pitchFamily="2" charset="-122"/>
              </a:rPr>
              <a:t>宋江</a:t>
            </a:r>
            <a:r>
              <a:rPr lang="en-US" altLang="zh-CN" smtClean="0">
                <a:ea typeface="宋体" panose="02010600030101010101" pitchFamily="2" charset="-122"/>
              </a:rPr>
              <a:t>4", "</a:t>
            </a:r>
            <a:r>
              <a:rPr lang="zh-CN" altLang="en-US" smtClean="0">
                <a:ea typeface="宋体" panose="02010600030101010101" pitchFamily="2" charset="-122"/>
              </a:rPr>
              <a:t>及时雨</a:t>
            </a:r>
            <a:r>
              <a:rPr lang="en-US" altLang="zh-CN" smtClean="0">
                <a:ea typeface="宋体" panose="02010600030101010101" pitchFamily="2" charset="-122"/>
              </a:rPr>
              <a:t>4");</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HeroNode hero4 = new HeroNode(2, "</a:t>
            </a:r>
            <a:r>
              <a:rPr lang="zh-CN" altLang="en-US" smtClean="0">
                <a:ea typeface="宋体" panose="02010600030101010101" pitchFamily="2" charset="-122"/>
              </a:rPr>
              <a:t>宋江</a:t>
            </a:r>
            <a:r>
              <a:rPr lang="en-US" altLang="zh-CN" smtClean="0">
                <a:ea typeface="宋体" panose="02010600030101010101" pitchFamily="2" charset="-122"/>
              </a:rPr>
              <a:t>2", "</a:t>
            </a:r>
            <a:r>
              <a:rPr lang="zh-CN" altLang="en-US" smtClean="0">
                <a:ea typeface="宋体" panose="02010600030101010101" pitchFamily="2" charset="-122"/>
              </a:rPr>
              <a:t>及时雨</a:t>
            </a:r>
            <a:r>
              <a:rPr lang="en-US" altLang="zh-CN" smtClean="0">
                <a:ea typeface="宋体" panose="02010600030101010101" pitchFamily="2" charset="-122"/>
              </a:rPr>
              <a:t>2");</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创建一个单向链表</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SingleLinkedList singleLinkedList = new SingleLinkedList();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singleLinkedList.add(hero1);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singleLinkedList.add(hero2);</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singleLinkedList.add(hero3);</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singleLinkedList.add(hero4);</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singleLinkedList.add2(hero1);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singleLinkedList.add2(hero2);</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singleLinkedList.add2(hero3);</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singleLinkedList.add2(hero4);</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singleLinkedList.list();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HeroNode hero5 = new HeroNode(3, "</a:t>
            </a:r>
            <a:r>
              <a:rPr lang="zh-CN" altLang="en-US" smtClean="0">
                <a:ea typeface="宋体" panose="02010600030101010101" pitchFamily="2" charset="-122"/>
              </a:rPr>
              <a:t>吴用</a:t>
            </a:r>
            <a:r>
              <a:rPr lang="en-US" altLang="zh-CN" smtClean="0">
                <a:ea typeface="宋体" panose="02010600030101010101" pitchFamily="2" charset="-122"/>
              </a:rPr>
              <a:t>", "</a:t>
            </a:r>
            <a:r>
              <a:rPr lang="zh-CN" altLang="en-US" smtClean="0">
                <a:ea typeface="宋体" panose="02010600030101010101" pitchFamily="2" charset="-122"/>
              </a:rPr>
              <a:t>智多星</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singleLinkedList.update(hero5);</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singleLinkedList.list();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a:t>
            </a:r>
            <a:r>
              <a:rPr lang="zh-CN" altLang="en-US" smtClean="0">
                <a:ea typeface="宋体" panose="02010600030101010101" pitchFamily="2" charset="-122"/>
              </a:rPr>
              <a:t>测试删除</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singleLinkedList.del(4);</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singleLinkedList.del(2);</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singleLinkedList.del(1);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singleLinkedList.list();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定义我们的单向链表管理</a:t>
            </a:r>
            <a:r>
              <a:rPr lang="en-US" altLang="zh-CN" smtClean="0">
                <a:ea typeface="宋体" panose="02010600030101010101" pitchFamily="2" charset="-122"/>
              </a:rPr>
              <a:t>Hero</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class SingleLinkedList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先初始化一个头结点</a:t>
            </a:r>
            <a:r>
              <a:rPr lang="en-US" altLang="zh-CN" smtClean="0">
                <a:ea typeface="宋体" panose="02010600030101010101" pitchFamily="2" charset="-122"/>
              </a:rPr>
              <a:t>, </a:t>
            </a:r>
            <a:r>
              <a:rPr lang="zh-CN" altLang="en-US" smtClean="0">
                <a:ea typeface="宋体" panose="02010600030101010101" pitchFamily="2" charset="-122"/>
              </a:rPr>
              <a:t>头结点一般不会动</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private HeroNode head = new HeroNode(0, "",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删除节点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1. </a:t>
            </a:r>
            <a:r>
              <a:rPr lang="zh-CN" altLang="en-US" smtClean="0">
                <a:ea typeface="宋体" panose="02010600030101010101" pitchFamily="2" charset="-122"/>
              </a:rPr>
              <a:t>思路</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a:t>
            </a:r>
            <a:r>
              <a:rPr lang="zh-CN" altLang="en-US" smtClean="0">
                <a:ea typeface="宋体" panose="02010600030101010101" pitchFamily="2" charset="-122"/>
              </a:rPr>
              <a:t>删除的思路</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1). head </a:t>
            </a:r>
            <a:r>
              <a:rPr lang="zh-CN" altLang="en-US" smtClean="0">
                <a:ea typeface="宋体" panose="02010600030101010101" pitchFamily="2" charset="-122"/>
              </a:rPr>
              <a:t>不能动</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2). </a:t>
            </a:r>
            <a:r>
              <a:rPr lang="zh-CN" altLang="en-US" smtClean="0">
                <a:ea typeface="宋体" panose="02010600030101010101" pitchFamily="2" charset="-122"/>
              </a:rPr>
              <a:t>使用</a:t>
            </a:r>
            <a:r>
              <a:rPr lang="en-US" altLang="zh-CN" smtClean="0">
                <a:ea typeface="宋体" panose="02010600030101010101" pitchFamily="2" charset="-122"/>
              </a:rPr>
              <a:t>temp</a:t>
            </a:r>
            <a:r>
              <a:rPr lang="zh-CN" altLang="en-US" smtClean="0">
                <a:ea typeface="宋体" panose="02010600030101010101" pitchFamily="2" charset="-122"/>
              </a:rPr>
              <a:t>变量</a:t>
            </a:r>
            <a:r>
              <a:rPr lang="en-US" altLang="zh-CN" smtClean="0">
                <a:ea typeface="宋体" panose="02010600030101010101" pitchFamily="2" charset="-122"/>
              </a:rPr>
              <a:t>, </a:t>
            </a:r>
            <a:r>
              <a:rPr lang="zh-CN" altLang="en-US" smtClean="0">
                <a:ea typeface="宋体" panose="02010600030101010101" pitchFamily="2" charset="-122"/>
              </a:rPr>
              <a:t>我们要删除的应该是</a:t>
            </a:r>
            <a:r>
              <a:rPr lang="en-US" altLang="zh-CN" smtClean="0">
                <a:ea typeface="宋体" panose="02010600030101010101" pitchFamily="2" charset="-122"/>
              </a:rPr>
              <a:t>temp </a:t>
            </a:r>
            <a:r>
              <a:rPr lang="zh-CN" altLang="en-US" smtClean="0">
                <a:ea typeface="宋体" panose="02010600030101010101" pitchFamily="2" charset="-122"/>
              </a:rPr>
              <a:t>的下一个结点</a:t>
            </a:r>
            <a:r>
              <a:rPr lang="en-US" altLang="zh-CN" smtClean="0">
                <a:ea typeface="宋体" panose="02010600030101010101" pitchFamily="2" charset="-122"/>
              </a:rPr>
              <a:t>., </a:t>
            </a:r>
            <a:r>
              <a:rPr lang="zh-CN" altLang="en-US" smtClean="0">
                <a:ea typeface="宋体" panose="02010600030101010101" pitchFamily="2" charset="-122"/>
              </a:rPr>
              <a:t>即，我们在比较时，始终比较的是 </a:t>
            </a:r>
            <a:r>
              <a:rPr lang="en-US" altLang="zh-CN" smtClean="0">
                <a:ea typeface="宋体" panose="02010600030101010101" pitchFamily="2" charset="-122"/>
              </a:rPr>
              <a:t>temp.next </a:t>
            </a:r>
            <a:r>
              <a:rPr lang="zh-CN" altLang="en-US" smtClean="0">
                <a:ea typeface="宋体" panose="02010600030101010101" pitchFamily="2" charset="-122"/>
              </a:rPr>
              <a:t>的节点值</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2. </a:t>
            </a:r>
            <a:r>
              <a:rPr lang="zh-CN" altLang="en-US" smtClean="0">
                <a:ea typeface="宋体" panose="02010600030101010101" pitchFamily="2" charset="-122"/>
              </a:rPr>
              <a:t>代码</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void del(int no)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HeroNode temp = head;</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boolean flag = false; // </a:t>
            </a:r>
            <a:r>
              <a:rPr lang="zh-CN" altLang="en-US" smtClean="0">
                <a:ea typeface="宋体" panose="02010600030101010101" pitchFamily="2" charset="-122"/>
              </a:rPr>
              <a:t>标志变量用于确定是否有要删除的节点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while (true)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(temp.next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break;</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(temp.next.no == no)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找到了</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flag = true;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break;</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temp = temp.next; // temp</a:t>
            </a:r>
            <a:r>
              <a:rPr lang="zh-CN" altLang="en-US" smtClean="0">
                <a:ea typeface="宋体" panose="02010600030101010101" pitchFamily="2" charset="-122"/>
              </a:rPr>
              <a:t>后移</a:t>
            </a:r>
            <a:endParaRPr lang="zh-CN" altLang="en-US" smtClean="0">
              <a:ea typeface="宋体" panose="02010600030101010101" pitchFamily="2" charset="-122"/>
            </a:endParaRPr>
          </a:p>
          <a:p>
            <a:pPr eaLnBrk="1" hangingPunct="1"/>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(flag)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可以删除</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temp.next = temp.next.next;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else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System.out.printf("</a:t>
            </a:r>
            <a:r>
              <a:rPr lang="zh-CN" altLang="en-US" smtClean="0">
                <a:ea typeface="宋体" panose="02010600030101010101" pitchFamily="2" charset="-122"/>
              </a:rPr>
              <a:t>要删除的</a:t>
            </a:r>
            <a:r>
              <a:rPr lang="en-US" altLang="zh-CN" smtClean="0">
                <a:ea typeface="宋体" panose="02010600030101010101" pitchFamily="2" charset="-122"/>
              </a:rPr>
              <a:t>no=%d </a:t>
            </a:r>
            <a:r>
              <a:rPr lang="zh-CN" altLang="en-US" smtClean="0">
                <a:ea typeface="宋体" panose="02010600030101010101" pitchFamily="2" charset="-122"/>
              </a:rPr>
              <a:t>不存在</a:t>
            </a:r>
            <a:r>
              <a:rPr lang="en-US" altLang="zh-CN" smtClean="0">
                <a:ea typeface="宋体" panose="02010600030101010101" pitchFamily="2" charset="-122"/>
              </a:rPr>
              <a:t>\n", no);</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修改节点的值</a:t>
            </a:r>
            <a:r>
              <a:rPr lang="en-US" altLang="zh-CN" smtClean="0">
                <a:ea typeface="宋体" panose="02010600030101010101" pitchFamily="2" charset="-122"/>
              </a:rPr>
              <a:t>, </a:t>
            </a:r>
            <a:r>
              <a:rPr lang="zh-CN" altLang="en-US" smtClean="0">
                <a:ea typeface="宋体" panose="02010600030101010101" pitchFamily="2" charset="-122"/>
              </a:rPr>
              <a:t>根据</a:t>
            </a:r>
            <a:r>
              <a:rPr lang="en-US" altLang="zh-CN" smtClean="0">
                <a:ea typeface="宋体" panose="02010600030101010101" pitchFamily="2" charset="-122"/>
              </a:rPr>
              <a:t>no</a:t>
            </a:r>
            <a:r>
              <a:rPr lang="zh-CN" altLang="en-US" smtClean="0">
                <a:ea typeface="宋体" panose="02010600030101010101" pitchFamily="2" charset="-122"/>
              </a:rPr>
              <a:t>编号为前提修改</a:t>
            </a:r>
            <a:r>
              <a:rPr lang="en-US" altLang="zh-CN" smtClean="0">
                <a:ea typeface="宋体" panose="02010600030101010101" pitchFamily="2" charset="-122"/>
              </a:rPr>
              <a:t>, </a:t>
            </a:r>
            <a:r>
              <a:rPr lang="zh-CN" altLang="en-US" smtClean="0">
                <a:ea typeface="宋体" panose="02010600030101010101" pitchFamily="2" charset="-122"/>
              </a:rPr>
              <a:t>即</a:t>
            </a:r>
            <a:r>
              <a:rPr lang="en-US" altLang="zh-CN" smtClean="0">
                <a:ea typeface="宋体" panose="02010600030101010101" pitchFamily="2" charset="-122"/>
              </a:rPr>
              <a:t>no</a:t>
            </a:r>
            <a:r>
              <a:rPr lang="zh-CN" altLang="en-US" smtClean="0">
                <a:ea typeface="宋体" panose="02010600030101010101" pitchFamily="2" charset="-122"/>
              </a:rPr>
              <a:t>不能改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a:t>
            </a:r>
            <a:r>
              <a:rPr lang="zh-CN" altLang="en-US" smtClean="0">
                <a:ea typeface="宋体" panose="02010600030101010101" pitchFamily="2" charset="-122"/>
              </a:rPr>
              <a:t>课后思考题： 如果将这个节点替换，如何实现</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void update(HeroNode newHeroNode)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(head.next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a:t>
            </a:r>
            <a:r>
              <a:rPr lang="zh-CN" altLang="en-US" smtClean="0">
                <a:ea typeface="宋体" panose="02010600030101010101" pitchFamily="2" charset="-122"/>
              </a:rPr>
              <a:t>链表为空</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先找到节点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HeroNode temp = head.next;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boolean flag = false;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while (true)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(temp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break;</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(temp.no == newHeroNode.no)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找到</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flag = true;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break;</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temp = temp.next;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判断是否找到</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if (flag)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temp.name = newHeroNode.name;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temp.nickname = newHeroNode.nickname;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else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System.out.printf("</a:t>
            </a:r>
            <a:r>
              <a:rPr lang="zh-CN" altLang="en-US" smtClean="0">
                <a:ea typeface="宋体" panose="02010600030101010101" pitchFamily="2" charset="-122"/>
              </a:rPr>
              <a:t>没有找到 编号为</a:t>
            </a:r>
            <a:r>
              <a:rPr lang="en-US" altLang="zh-CN" smtClean="0">
                <a:ea typeface="宋体" panose="02010600030101010101" pitchFamily="2" charset="-122"/>
              </a:rPr>
              <a:t>%d </a:t>
            </a:r>
            <a:r>
              <a:rPr lang="zh-CN" altLang="en-US" smtClean="0">
                <a:ea typeface="宋体" panose="02010600030101010101" pitchFamily="2" charset="-122"/>
              </a:rPr>
              <a:t>节点，不能修改</a:t>
            </a:r>
            <a:r>
              <a:rPr lang="en-US" altLang="zh-CN" smtClean="0">
                <a:ea typeface="宋体" panose="02010600030101010101" pitchFamily="2" charset="-122"/>
              </a:rPr>
              <a:t>\n", newHeroNode.no);</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编写添加方法</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a:t>
            </a:r>
            <a:r>
              <a:rPr lang="zh-CN" altLang="en-US" smtClean="0">
                <a:ea typeface="宋体" panose="02010600030101010101" pitchFamily="2" charset="-122"/>
              </a:rPr>
              <a:t>第一种方法在添加英雄时，直接添加到链表的尾部</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void add(HeroNode heroNode)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因为头结点不能动</a:t>
            </a:r>
            <a:r>
              <a:rPr lang="en-US" altLang="zh-CN" smtClean="0">
                <a:ea typeface="宋体" panose="02010600030101010101" pitchFamily="2" charset="-122"/>
              </a:rPr>
              <a:t>, </a:t>
            </a:r>
            <a:r>
              <a:rPr lang="zh-CN" altLang="en-US" smtClean="0">
                <a:ea typeface="宋体" panose="02010600030101010101" pitchFamily="2" charset="-122"/>
              </a:rPr>
              <a:t>因此我们需要哟有一个临时结点，作为辅助</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HeroNode temp = head;</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找到链表的最后</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while (true)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(temp.next == null) { // </a:t>
            </a:r>
            <a:r>
              <a:rPr lang="zh-CN" altLang="en-US" smtClean="0">
                <a:ea typeface="宋体" panose="02010600030101010101" pitchFamily="2" charset="-122"/>
              </a:rPr>
              <a:t>说明</a:t>
            </a:r>
            <a:r>
              <a:rPr lang="en-US" altLang="zh-CN" smtClean="0">
                <a:ea typeface="宋体" panose="02010600030101010101" pitchFamily="2" charset="-122"/>
              </a:rPr>
              <a:t>temp</a:t>
            </a:r>
            <a:r>
              <a:rPr lang="zh-CN" altLang="en-US" smtClean="0">
                <a:ea typeface="宋体" panose="02010600030101010101" pitchFamily="2" charset="-122"/>
              </a:rPr>
              <a:t>已经是链表最后</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break;</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如果没有到最后</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temp = temp.next;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当退出</a:t>
            </a:r>
            <a:r>
              <a:rPr lang="en-US" altLang="zh-CN" smtClean="0">
                <a:ea typeface="宋体" panose="02010600030101010101" pitchFamily="2" charset="-122"/>
              </a:rPr>
              <a:t>while</a:t>
            </a:r>
            <a:r>
              <a:rPr lang="zh-CN" altLang="en-US" smtClean="0">
                <a:ea typeface="宋体" panose="02010600030101010101" pitchFamily="2" charset="-122"/>
              </a:rPr>
              <a:t>循环后，</a:t>
            </a:r>
            <a:r>
              <a:rPr lang="en-US" altLang="zh-CN" smtClean="0">
                <a:ea typeface="宋体" panose="02010600030101010101" pitchFamily="2" charset="-122"/>
              </a:rPr>
              <a:t>temp</a:t>
            </a:r>
            <a:r>
              <a:rPr lang="zh-CN" altLang="en-US" smtClean="0">
                <a:ea typeface="宋体" panose="02010600030101010101" pitchFamily="2" charset="-122"/>
              </a:rPr>
              <a:t>就是链表的最后</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temp.next = heroNode;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第二种方式在添加英雄时，根据排名将英雄插入到指定位置</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a:t>
            </a:r>
            <a:r>
              <a:rPr lang="zh-CN" altLang="en-US" smtClean="0">
                <a:ea typeface="宋体" panose="02010600030101010101" pitchFamily="2" charset="-122"/>
              </a:rPr>
              <a:t>如果有这个排名，则添加失败，并给出提示</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a:t>
            </a:r>
            <a:r>
              <a:rPr lang="zh-CN" altLang="en-US" smtClean="0">
                <a:ea typeface="宋体" panose="02010600030101010101" pitchFamily="2" charset="-122"/>
              </a:rPr>
              <a:t>编号从小到大排序</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a:t>
            </a:r>
            <a:r>
              <a:rPr lang="zh-CN" altLang="en-US" smtClean="0">
                <a:ea typeface="宋体" panose="02010600030101010101" pitchFamily="2" charset="-122"/>
              </a:rPr>
              <a:t>思路</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void add2(HeroNode heroNode)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因为头结点不能动</a:t>
            </a:r>
            <a:r>
              <a:rPr lang="en-US" altLang="zh-CN" smtClean="0">
                <a:ea typeface="宋体" panose="02010600030101010101" pitchFamily="2" charset="-122"/>
              </a:rPr>
              <a:t>, </a:t>
            </a:r>
            <a:r>
              <a:rPr lang="zh-CN" altLang="en-US" smtClean="0">
                <a:ea typeface="宋体" panose="02010600030101010101" pitchFamily="2" charset="-122"/>
              </a:rPr>
              <a:t>因此我们需要哟有一个临时结点，作为辅助</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a:t>
            </a:r>
            <a:r>
              <a:rPr lang="zh-CN" altLang="en-US" smtClean="0">
                <a:ea typeface="宋体" panose="02010600030101010101" pitchFamily="2" charset="-122"/>
              </a:rPr>
              <a:t>注意，我们在找这个添加位置时，是将这个节点加入到</a:t>
            </a:r>
            <a:r>
              <a:rPr lang="en-US" altLang="zh-CN" smtClean="0">
                <a:ea typeface="宋体" panose="02010600030101010101" pitchFamily="2" charset="-122"/>
              </a:rPr>
              <a:t>temp</a:t>
            </a:r>
            <a:r>
              <a:rPr lang="zh-CN" altLang="en-US" smtClean="0">
                <a:ea typeface="宋体" panose="02010600030101010101" pitchFamily="2" charset="-122"/>
              </a:rPr>
              <a:t>的后面</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a:t>
            </a:r>
            <a:r>
              <a:rPr lang="zh-CN" altLang="en-US" smtClean="0">
                <a:ea typeface="宋体" panose="02010600030101010101" pitchFamily="2" charset="-122"/>
              </a:rPr>
              <a:t>因此，在比较时，是将当前的</a:t>
            </a:r>
            <a:r>
              <a:rPr lang="en-US" altLang="zh-CN" smtClean="0">
                <a:ea typeface="宋体" panose="02010600030101010101" pitchFamily="2" charset="-122"/>
              </a:rPr>
              <a:t>heroNode </a:t>
            </a:r>
            <a:r>
              <a:rPr lang="zh-CN" altLang="en-US" smtClean="0">
                <a:ea typeface="宋体" panose="02010600030101010101" pitchFamily="2" charset="-122"/>
              </a:rPr>
              <a:t>和 </a:t>
            </a:r>
            <a:r>
              <a:rPr lang="en-US" altLang="zh-CN" smtClean="0">
                <a:ea typeface="宋体" panose="02010600030101010101" pitchFamily="2" charset="-122"/>
              </a:rPr>
              <a:t>temp.next </a:t>
            </a:r>
            <a:r>
              <a:rPr lang="zh-CN" altLang="en-US" smtClean="0">
                <a:ea typeface="宋体" panose="02010600030101010101" pitchFamily="2" charset="-122"/>
              </a:rPr>
              <a:t>比较</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HeroNode temp = head;</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boolean flag = false; // flag </a:t>
            </a:r>
            <a:r>
              <a:rPr lang="zh-CN" altLang="en-US" smtClean="0">
                <a:ea typeface="宋体" panose="02010600030101010101" pitchFamily="2" charset="-122"/>
              </a:rPr>
              <a:t>是用于判断是否该英雄的编号已经存在</a:t>
            </a:r>
            <a:r>
              <a:rPr lang="en-US" altLang="zh-CN" smtClean="0">
                <a:ea typeface="宋体" panose="02010600030101010101" pitchFamily="2" charset="-122"/>
              </a:rPr>
              <a:t>, </a:t>
            </a:r>
            <a:r>
              <a:rPr lang="zh-CN" altLang="en-US" smtClean="0">
                <a:ea typeface="宋体" panose="02010600030101010101" pitchFamily="2" charset="-122"/>
              </a:rPr>
              <a:t>默认为</a:t>
            </a:r>
            <a:r>
              <a:rPr lang="en-US" altLang="zh-CN" smtClean="0">
                <a:ea typeface="宋体" panose="02010600030101010101" pitchFamily="2" charset="-122"/>
              </a:rPr>
              <a:t>false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while (true)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(temp.next == null) { // </a:t>
            </a:r>
            <a:r>
              <a:rPr lang="zh-CN" altLang="en-US" smtClean="0">
                <a:ea typeface="宋体" panose="02010600030101010101" pitchFamily="2" charset="-122"/>
              </a:rPr>
              <a:t>说明</a:t>
            </a:r>
            <a:r>
              <a:rPr lang="en-US" altLang="zh-CN" smtClean="0">
                <a:ea typeface="宋体" panose="02010600030101010101" pitchFamily="2" charset="-122"/>
              </a:rPr>
              <a:t>temp</a:t>
            </a:r>
            <a:r>
              <a:rPr lang="zh-CN" altLang="en-US" smtClean="0">
                <a:ea typeface="宋体" panose="02010600030101010101" pitchFamily="2" charset="-122"/>
              </a:rPr>
              <a:t>已经是链表最后</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break;</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(temp.next.no &gt; heroNode.no)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位置找到，当前这个节点，应当加入到</a:t>
            </a:r>
            <a:r>
              <a:rPr lang="en-US" altLang="zh-CN" smtClean="0">
                <a:ea typeface="宋体" panose="02010600030101010101" pitchFamily="2" charset="-122"/>
              </a:rPr>
              <a:t>temp</a:t>
            </a:r>
            <a:r>
              <a:rPr lang="zh-CN" altLang="en-US" smtClean="0">
                <a:ea typeface="宋体" panose="02010600030101010101" pitchFamily="2" charset="-122"/>
              </a:rPr>
              <a:t>后</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break;</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else if (temp.next.no == heroNode.no)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已经有这个节点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flag = true;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break;</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temp = temp.next; // </a:t>
            </a:r>
            <a:r>
              <a:rPr lang="zh-CN" altLang="en-US" smtClean="0">
                <a:ea typeface="宋体" panose="02010600030101010101" pitchFamily="2" charset="-122"/>
              </a:rPr>
              <a:t>注意</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(flag) { // </a:t>
            </a:r>
            <a:r>
              <a:rPr lang="zh-CN" altLang="en-US" smtClean="0">
                <a:ea typeface="宋体" panose="02010600030101010101" pitchFamily="2" charset="-122"/>
              </a:rPr>
              <a:t>不可以加入</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System.out.printf("</a:t>
            </a:r>
            <a:r>
              <a:rPr lang="zh-CN" altLang="en-US" smtClean="0">
                <a:ea typeface="宋体" panose="02010600030101010101" pitchFamily="2" charset="-122"/>
              </a:rPr>
              <a:t>待插入的英雄编号 </a:t>
            </a:r>
            <a:r>
              <a:rPr lang="en-US" altLang="zh-CN" smtClean="0">
                <a:ea typeface="宋体" panose="02010600030101010101" pitchFamily="2" charset="-122"/>
              </a:rPr>
              <a:t>%d </a:t>
            </a:r>
            <a:r>
              <a:rPr lang="zh-CN" altLang="en-US" smtClean="0">
                <a:ea typeface="宋体" panose="02010600030101010101" pitchFamily="2" charset="-122"/>
              </a:rPr>
              <a:t>已经有了，不能加入</a:t>
            </a:r>
            <a:r>
              <a:rPr lang="en-US" altLang="zh-CN" smtClean="0">
                <a:ea typeface="宋体" panose="02010600030101010101" pitchFamily="2" charset="-122"/>
              </a:rPr>
              <a:t>\n", heroNode.no);</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else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加入，注意顺序</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heroNode.next = temp.next;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temp.next = heroNode;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遍历单向链表</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void list()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判断当前链表是否为空</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if (head.next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a:t>
            </a:r>
            <a:r>
              <a:rPr lang="zh-CN" altLang="en-US" smtClean="0">
                <a:ea typeface="宋体" panose="02010600030101010101" pitchFamily="2" charset="-122"/>
              </a:rPr>
              <a:t>链表为空</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因为头结点不能动</a:t>
            </a:r>
            <a:r>
              <a:rPr lang="en-US" altLang="zh-CN" smtClean="0">
                <a:ea typeface="宋体" panose="02010600030101010101" pitchFamily="2" charset="-122"/>
              </a:rPr>
              <a:t>, </a:t>
            </a:r>
            <a:r>
              <a:rPr lang="zh-CN" altLang="en-US" smtClean="0">
                <a:ea typeface="宋体" panose="02010600030101010101" pitchFamily="2" charset="-122"/>
              </a:rPr>
              <a:t>因此我们需要哟有一个临时结点，作为辅助</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a:t>
            </a:r>
            <a:r>
              <a:rPr lang="zh-CN" altLang="en-US" smtClean="0">
                <a:ea typeface="宋体" panose="02010600030101010101" pitchFamily="2" charset="-122"/>
              </a:rPr>
              <a:t>因为</a:t>
            </a:r>
            <a:r>
              <a:rPr lang="en-US" altLang="zh-CN" smtClean="0">
                <a:ea typeface="宋体" panose="02010600030101010101" pitchFamily="2" charset="-122"/>
              </a:rPr>
              <a:t>head </a:t>
            </a:r>
            <a:r>
              <a:rPr lang="zh-CN" altLang="en-US" smtClean="0">
                <a:ea typeface="宋体" panose="02010600030101010101" pitchFamily="2" charset="-122"/>
              </a:rPr>
              <a:t>结点数据，我们不关心，因此这里 </a:t>
            </a:r>
            <a:r>
              <a:rPr lang="en-US" altLang="zh-CN" smtClean="0">
                <a:ea typeface="宋体" panose="02010600030101010101" pitchFamily="2" charset="-122"/>
              </a:rPr>
              <a:t>temp=head.next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HeroNode temp = head.next;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while (true)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判断是否到最后</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if (temp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break;</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System.out.printf("</a:t>
            </a:r>
            <a:r>
              <a:rPr lang="zh-CN" altLang="en-US" smtClean="0">
                <a:ea typeface="宋体" panose="02010600030101010101" pitchFamily="2" charset="-122"/>
              </a:rPr>
              <a:t>结点信息 </a:t>
            </a:r>
            <a:r>
              <a:rPr lang="en-US" altLang="zh-CN" smtClean="0">
                <a:ea typeface="宋体" panose="02010600030101010101" pitchFamily="2" charset="-122"/>
              </a:rPr>
              <a:t>no=%d name=%s nickname=%s\n", temp.no, temp.name, temp.nickname);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temp = temp.next;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先创建</a:t>
            </a:r>
            <a:r>
              <a:rPr lang="en-US" altLang="zh-CN" smtClean="0">
                <a:ea typeface="宋体" panose="02010600030101010101" pitchFamily="2" charset="-122"/>
              </a:rPr>
              <a:t>HeroNode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class HeroNode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int no;</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String name;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String nickname;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HeroNode next; // next </a:t>
            </a:r>
            <a:r>
              <a:rPr lang="zh-CN" altLang="en-US" smtClean="0">
                <a:ea typeface="宋体" panose="02010600030101010101" pitchFamily="2" charset="-122"/>
              </a:rPr>
              <a:t>默认为</a:t>
            </a:r>
            <a:r>
              <a:rPr lang="en-US" altLang="zh-CN" smtClean="0">
                <a:ea typeface="宋体" panose="02010600030101010101" pitchFamily="2" charset="-122"/>
              </a:rPr>
              <a:t>null</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HeroNode(int hNo, String hName, String hNickname)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no = hNo;</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name = hName;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nickname = hNickname;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r>
              <a:rPr lang="zh-CN" altLang="en-US" smtClean="0">
                <a:ea typeface="宋体" panose="02010600030101010101" pitchFamily="2" charset="-122"/>
              </a:rPr>
              <a:t>结束</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r>
              <a:rPr lang="zh-CN" altLang="en-US" smtClean="0">
                <a:ea typeface="宋体" panose="02010600030101010101" pitchFamily="2" charset="-122"/>
              </a:rPr>
              <a:t>最新代码</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package com.atguigu.temp.linkedlist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import util.control.Breaks._</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object SingleLinkedListTest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def main(args: Array[String]): Unit =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测试一下</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a:t>
            </a:r>
            <a:r>
              <a:rPr lang="zh-CN" altLang="en-US" smtClean="0">
                <a:ea typeface="宋体" panose="02010600030101010101" pitchFamily="2" charset="-122"/>
              </a:rPr>
              <a:t>创建</a:t>
            </a:r>
            <a:r>
              <a:rPr lang="en-US" altLang="zh-CN" smtClean="0">
                <a:ea typeface="宋体" panose="02010600030101010101" pitchFamily="2" charset="-122"/>
              </a:rPr>
              <a:t>HeroNode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val hero1 = new HeroNode(1,"</a:t>
            </a:r>
            <a:r>
              <a:rPr lang="zh-CN" altLang="en-US" smtClean="0">
                <a:ea typeface="宋体" panose="02010600030101010101" pitchFamily="2" charset="-122"/>
              </a:rPr>
              <a:t>宋江</a:t>
            </a:r>
            <a:r>
              <a:rPr lang="en-US" altLang="zh-CN" smtClean="0">
                <a:ea typeface="宋体" panose="02010600030101010101" pitchFamily="2" charset="-122"/>
              </a:rPr>
              <a:t>","</a:t>
            </a:r>
            <a:r>
              <a:rPr lang="zh-CN" altLang="en-US" smtClean="0">
                <a:ea typeface="宋体" panose="02010600030101010101" pitchFamily="2" charset="-122"/>
              </a:rPr>
              <a:t>及时雨</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val hero2 = new HeroNode(2,"</a:t>
            </a:r>
            <a:r>
              <a:rPr lang="zh-CN" altLang="en-US" smtClean="0">
                <a:ea typeface="宋体" panose="02010600030101010101" pitchFamily="2" charset="-122"/>
              </a:rPr>
              <a:t>宋江</a:t>
            </a:r>
            <a:r>
              <a:rPr lang="en-US" altLang="zh-CN" smtClean="0">
                <a:ea typeface="宋体" panose="02010600030101010101" pitchFamily="2" charset="-122"/>
              </a:rPr>
              <a:t>2","</a:t>
            </a:r>
            <a:r>
              <a:rPr lang="zh-CN" altLang="en-US" smtClean="0">
                <a:ea typeface="宋体" panose="02010600030101010101" pitchFamily="2" charset="-122"/>
              </a:rPr>
              <a:t>及时雨</a:t>
            </a:r>
            <a:r>
              <a:rPr lang="en-US" altLang="zh-CN" smtClean="0">
                <a:ea typeface="宋体" panose="02010600030101010101" pitchFamily="2" charset="-122"/>
              </a:rPr>
              <a:t>2")</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val hero3 = new HeroNode(4,"</a:t>
            </a:r>
            <a:r>
              <a:rPr lang="zh-CN" altLang="en-US" smtClean="0">
                <a:ea typeface="宋体" panose="02010600030101010101" pitchFamily="2" charset="-122"/>
              </a:rPr>
              <a:t>宋江</a:t>
            </a:r>
            <a:r>
              <a:rPr lang="en-US" altLang="zh-CN" smtClean="0">
                <a:ea typeface="宋体" panose="02010600030101010101" pitchFamily="2" charset="-122"/>
              </a:rPr>
              <a:t>4","</a:t>
            </a:r>
            <a:r>
              <a:rPr lang="zh-CN" altLang="en-US" smtClean="0">
                <a:ea typeface="宋体" panose="02010600030101010101" pitchFamily="2" charset="-122"/>
              </a:rPr>
              <a:t>及时雨</a:t>
            </a:r>
            <a:r>
              <a:rPr lang="en-US" altLang="zh-CN" smtClean="0">
                <a:ea typeface="宋体" panose="02010600030101010101" pitchFamily="2" charset="-122"/>
              </a:rPr>
              <a:t>4")</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val hero6 = new HeroNode(3,"</a:t>
            </a:r>
            <a:r>
              <a:rPr lang="zh-CN" altLang="en-US" smtClean="0">
                <a:ea typeface="宋体" panose="02010600030101010101" pitchFamily="2" charset="-122"/>
              </a:rPr>
              <a:t>宋江</a:t>
            </a:r>
            <a:r>
              <a:rPr lang="en-US" altLang="zh-CN" smtClean="0">
                <a:ea typeface="宋体" panose="02010600030101010101" pitchFamily="2" charset="-122"/>
              </a:rPr>
              <a:t>3","</a:t>
            </a:r>
            <a:r>
              <a:rPr lang="zh-CN" altLang="en-US" smtClean="0">
                <a:ea typeface="宋体" panose="02010600030101010101" pitchFamily="2" charset="-122"/>
              </a:rPr>
              <a:t>及时雨</a:t>
            </a:r>
            <a:r>
              <a:rPr lang="en-US" altLang="zh-CN" smtClean="0">
                <a:ea typeface="宋体" panose="02010600030101010101" pitchFamily="2" charset="-122"/>
              </a:rPr>
              <a:t>3")</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创建</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val singleLinkedList = new SingleLinkedList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singleLinkedList.add2(hero1)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singleLinkedList.add2(hero2)</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singleLinkedList.add2(hero3)</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singleLinkedList.add2(hero6)</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singleLinkedList.list()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删除</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println("~~~~~~~~~~~~~~~~~~~~~~~~~~")</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//singleLinkedList.del(1)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//singleLinkedList.del(2)</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//singleLinkedList.del(4)</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//singleLinkedList.list()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测试修改</a:t>
            </a:r>
            <a:endParaRPr lang="zh-CN" altLang="en-US" smtClean="0">
              <a:ea typeface="宋体" panose="02010600030101010101" pitchFamily="2" charset="-122"/>
            </a:endParaRPr>
          </a:p>
          <a:p>
            <a:pPr eaLnBrk="1" hangingPunct="1"/>
            <a:r>
              <a:rPr lang="en-US" altLang="zh-CN" smtClean="0">
                <a:ea typeface="宋体" panose="02010600030101010101" pitchFamily="2" charset="-122"/>
              </a:rPr>
              <a:t>//    println("===========</a:t>
            </a:r>
            <a:r>
              <a:rPr lang="zh-CN" altLang="en-US" smtClean="0">
                <a:ea typeface="宋体" panose="02010600030101010101" pitchFamily="2" charset="-122"/>
              </a:rPr>
              <a:t>修改</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val hero4 = new HeroNode(2,"</a:t>
            </a:r>
            <a:r>
              <a:rPr lang="zh-CN" altLang="en-US" smtClean="0">
                <a:ea typeface="宋体" panose="02010600030101010101" pitchFamily="2" charset="-122"/>
              </a:rPr>
              <a:t>吴用</a:t>
            </a:r>
            <a:r>
              <a:rPr lang="en-US" altLang="zh-CN" smtClean="0">
                <a:ea typeface="宋体" panose="02010600030101010101" pitchFamily="2" charset="-122"/>
              </a:rPr>
              <a:t>","</a:t>
            </a:r>
            <a:r>
              <a:rPr lang="zh-CN" altLang="en-US" smtClean="0">
                <a:ea typeface="宋体" panose="02010600030101010101" pitchFamily="2" charset="-122"/>
              </a:rPr>
              <a:t>智多星</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singleLinkedList.update(hero4)</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修改后</a:t>
            </a:r>
            <a:endParaRPr lang="zh-CN" altLang="en-US" smtClean="0">
              <a:ea typeface="宋体" panose="02010600030101010101" pitchFamily="2" charset="-122"/>
            </a:endParaRPr>
          </a:p>
          <a:p>
            <a:pPr eaLnBrk="1" hangingPunct="1"/>
            <a:r>
              <a:rPr lang="en-US" altLang="zh-CN" smtClean="0">
                <a:ea typeface="宋体" panose="02010600030101010101" pitchFamily="2" charset="-122"/>
              </a:rPr>
              <a:t>//    singleLinkedList.list()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class SingleLinkedList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val head = new HeroNode(0, "",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添加方法</a:t>
            </a:r>
            <a:r>
              <a:rPr lang="en-US" altLang="zh-CN" smtClean="0">
                <a:ea typeface="宋体" panose="02010600030101010101" pitchFamily="2" charset="-122"/>
              </a:rPr>
              <a:t>, </a:t>
            </a:r>
            <a:r>
              <a:rPr lang="zh-CN" altLang="en-US" smtClean="0">
                <a:ea typeface="宋体" panose="02010600030101010101" pitchFamily="2" charset="-122"/>
              </a:rPr>
              <a:t>方式</a:t>
            </a:r>
            <a:r>
              <a:rPr lang="en-US" altLang="zh-CN" smtClean="0">
                <a:ea typeface="宋体" panose="02010600030101010101" pitchFamily="2" charset="-122"/>
              </a:rPr>
              <a:t>1</a:t>
            </a:r>
            <a:r>
              <a:rPr lang="zh-CN" altLang="en-US" smtClean="0">
                <a:ea typeface="宋体" panose="02010600030101010101" pitchFamily="2" charset="-122"/>
              </a:rPr>
              <a:t>：</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def add(heroNode: HeroNode): Unit =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//head </a:t>
            </a:r>
            <a:r>
              <a:rPr lang="zh-CN" altLang="en-US" smtClean="0">
                <a:ea typeface="宋体" panose="02010600030101010101" pitchFamily="2" charset="-122"/>
              </a:rPr>
              <a:t>是头结点，不用改变</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var temp = head</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breakable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while (true)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(temp.next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break()</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temp = temp.next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temp.next = heroNode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安装编号的大小来插入</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def add2(heroNode: HeroNode): Unit =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//head </a:t>
            </a:r>
            <a:r>
              <a:rPr lang="zh-CN" altLang="en-US" smtClean="0">
                <a:ea typeface="宋体" panose="02010600030101010101" pitchFamily="2" charset="-122"/>
              </a:rPr>
              <a:t>是头结点，不用改变</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var temp = head</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var flag = false // </a:t>
            </a:r>
            <a:r>
              <a:rPr lang="zh-CN" altLang="en-US" smtClean="0">
                <a:ea typeface="宋体" panose="02010600030101010101" pitchFamily="2" charset="-122"/>
              </a:rPr>
              <a:t>表示是否已经存在</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breakable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while (true)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(temp.next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break() // </a:t>
            </a:r>
            <a:r>
              <a:rPr lang="zh-CN" altLang="en-US" smtClean="0">
                <a:ea typeface="宋体" panose="02010600030101010101" pitchFamily="2" charset="-122"/>
              </a:rPr>
              <a:t>最后了</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(temp.next.no &gt; heroNode.no) { //</a:t>
            </a:r>
            <a:r>
              <a:rPr lang="zh-CN" altLang="en-US" smtClean="0">
                <a:ea typeface="宋体" panose="02010600030101010101" pitchFamily="2" charset="-122"/>
              </a:rPr>
              <a:t>找到了</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break() //</a:t>
            </a:r>
            <a:r>
              <a:rPr lang="zh-CN" altLang="en-US" smtClean="0">
                <a:ea typeface="宋体" panose="02010600030101010101" pitchFamily="2" charset="-122"/>
              </a:rPr>
              <a:t>就应该插入到</a:t>
            </a:r>
            <a:r>
              <a:rPr lang="en-US" altLang="zh-CN" smtClean="0">
                <a:ea typeface="宋体" panose="02010600030101010101" pitchFamily="2" charset="-122"/>
              </a:rPr>
              <a:t>temp</a:t>
            </a:r>
            <a:r>
              <a:rPr lang="zh-CN" altLang="en-US" smtClean="0">
                <a:ea typeface="宋体" panose="02010600030101010101" pitchFamily="2" charset="-122"/>
              </a:rPr>
              <a:t>节点后面</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(temp.next.no == heroNode.no) { //</a:t>
            </a:r>
            <a:r>
              <a:rPr lang="zh-CN" altLang="en-US" smtClean="0">
                <a:ea typeface="宋体" panose="02010600030101010101" pitchFamily="2" charset="-122"/>
              </a:rPr>
              <a:t>已经有了</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flag = true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break()</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temp = temp.next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(!flag) { // </a:t>
            </a:r>
            <a:r>
              <a:rPr lang="zh-CN" altLang="en-US" smtClean="0">
                <a:ea typeface="宋体" panose="02010600030101010101" pitchFamily="2" charset="-122"/>
              </a:rPr>
              <a:t>没有该节点， 可以添加</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heroNode.next = temp.next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temp.next = heroNode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else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printf("</a:t>
            </a:r>
            <a:r>
              <a:rPr lang="zh-CN" altLang="en-US" smtClean="0">
                <a:ea typeface="宋体" panose="02010600030101010101" pitchFamily="2" charset="-122"/>
              </a:rPr>
              <a:t>你要添加的</a:t>
            </a:r>
            <a:r>
              <a:rPr lang="en-US" altLang="zh-CN" smtClean="0">
                <a:ea typeface="宋体" panose="02010600030101010101" pitchFamily="2" charset="-122"/>
              </a:rPr>
              <a:t>no=%d </a:t>
            </a:r>
            <a:r>
              <a:rPr lang="zh-CN" altLang="en-US" smtClean="0">
                <a:ea typeface="宋体" panose="02010600030101010101" pitchFamily="2" charset="-122"/>
              </a:rPr>
              <a:t>的节点已经存在</a:t>
            </a:r>
            <a:r>
              <a:rPr lang="en-US" altLang="zh-CN" smtClean="0">
                <a:ea typeface="宋体" panose="02010600030101010101" pitchFamily="2" charset="-122"/>
              </a:rPr>
              <a:t>!\n", heroNode.no)</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显示单链表</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def list(): Unit =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var temp = head.next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breakable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while (true)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(temp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break()</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printf("</a:t>
            </a:r>
            <a:r>
              <a:rPr lang="zh-CN" altLang="en-US" smtClean="0">
                <a:ea typeface="宋体" panose="02010600030101010101" pitchFamily="2" charset="-122"/>
              </a:rPr>
              <a:t>当前节点信息 </a:t>
            </a:r>
            <a:r>
              <a:rPr lang="en-US" altLang="zh-CN" smtClean="0">
                <a:ea typeface="宋体" panose="02010600030101010101" pitchFamily="2" charset="-122"/>
              </a:rPr>
              <a:t>no=%d name=%s nickname=%s\n",</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temp.no, temp.name, temp.nickName)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temp = temp.next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删除</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a:t>
            </a:r>
            <a:r>
              <a:rPr lang="zh-CN" altLang="en-US" smtClean="0">
                <a:ea typeface="宋体" panose="02010600030101010101" pitchFamily="2" charset="-122"/>
              </a:rPr>
              <a:t>思路</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def del(no:Int): Unit =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var temp = head //</a:t>
            </a:r>
            <a:r>
              <a:rPr lang="zh-CN" altLang="en-US" smtClean="0">
                <a:ea typeface="宋体" panose="02010600030101010101" pitchFamily="2" charset="-122"/>
              </a:rPr>
              <a:t>要删除的是</a:t>
            </a:r>
            <a:r>
              <a:rPr lang="en-US" altLang="zh-CN" smtClean="0">
                <a:ea typeface="宋体" panose="02010600030101010101" pitchFamily="2" charset="-122"/>
              </a:rPr>
              <a:t>temp.next </a:t>
            </a:r>
            <a:r>
              <a:rPr lang="zh-CN" altLang="en-US" smtClean="0">
                <a:ea typeface="宋体" panose="02010600030101010101" pitchFamily="2" charset="-122"/>
              </a:rPr>
              <a:t>节点，而不是</a:t>
            </a:r>
            <a:r>
              <a:rPr lang="en-US" altLang="zh-CN" smtClean="0">
                <a:ea typeface="宋体" panose="02010600030101010101" pitchFamily="2" charset="-122"/>
              </a:rPr>
              <a:t>temp</a:t>
            </a:r>
            <a:r>
              <a:rPr lang="zh-CN" altLang="en-US" smtClean="0">
                <a:ea typeface="宋体" panose="02010600030101010101" pitchFamily="2" charset="-122"/>
              </a:rPr>
              <a:t>节点，需要考虑单链表</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var flag = false</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breakable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while (true)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(temp.next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break()</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(temp.next.no == no)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找到了</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flag = true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break()</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temp = temp.next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(flag) { //</a:t>
            </a:r>
            <a:r>
              <a:rPr lang="zh-CN" altLang="en-US" smtClean="0">
                <a:ea typeface="宋体" panose="02010600030101010101" pitchFamily="2" charset="-122"/>
              </a:rPr>
              <a:t>找到</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temp.next = temp.next.next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}else{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printf("</a:t>
            </a:r>
            <a:r>
              <a:rPr lang="zh-CN" altLang="en-US" smtClean="0">
                <a:ea typeface="宋体" panose="02010600030101010101" pitchFamily="2" charset="-122"/>
              </a:rPr>
              <a:t>你删除的</a:t>
            </a:r>
            <a:r>
              <a:rPr lang="en-US" altLang="zh-CN" smtClean="0">
                <a:ea typeface="宋体" panose="02010600030101010101" pitchFamily="2" charset="-122"/>
              </a:rPr>
              <a:t>no=%d </a:t>
            </a:r>
            <a:r>
              <a:rPr lang="zh-CN" altLang="en-US" smtClean="0">
                <a:ea typeface="宋体" panose="02010600030101010101" pitchFamily="2" charset="-122"/>
              </a:rPr>
              <a:t>的节点不存在，无法删除</a:t>
            </a:r>
            <a:r>
              <a:rPr lang="en-US" altLang="zh-CN" smtClean="0">
                <a:ea typeface="宋体" panose="02010600030101010101" pitchFamily="2" charset="-122"/>
              </a:rPr>
              <a:t>\n", no)</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修改</a:t>
            </a:r>
            <a:r>
              <a:rPr lang="en-US" altLang="zh-CN" smtClean="0">
                <a:ea typeface="宋体" panose="02010600030101010101" pitchFamily="2" charset="-122"/>
              </a:rPr>
              <a:t>, </a:t>
            </a:r>
            <a:r>
              <a:rPr lang="zh-CN" altLang="en-US" smtClean="0">
                <a:ea typeface="宋体" panose="02010600030101010101" pitchFamily="2" charset="-122"/>
              </a:rPr>
              <a:t>给你一个新的</a:t>
            </a:r>
            <a:r>
              <a:rPr lang="en-US" altLang="zh-CN" smtClean="0">
                <a:ea typeface="宋体" panose="02010600030101010101" pitchFamily="2" charset="-122"/>
              </a:rPr>
              <a:t>node ,</a:t>
            </a:r>
            <a:r>
              <a:rPr lang="zh-CN" altLang="en-US" smtClean="0">
                <a:ea typeface="宋体" panose="02010600030101010101" pitchFamily="2" charset="-122"/>
              </a:rPr>
              <a:t>修改对应的值</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def update(newHeroNode:HeroNode): Unit =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var temp = head.next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var flag = false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先找到这个节点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breakable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while (true)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(temp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break()</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(temp.no == newHeroNode.no)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找到了</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flag = true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break()</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temp = temp.next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(flag) { //</a:t>
            </a:r>
            <a:r>
              <a:rPr lang="zh-CN" altLang="en-US" smtClean="0">
                <a:ea typeface="宋体" panose="02010600030101010101" pitchFamily="2" charset="-122"/>
              </a:rPr>
              <a:t>找到</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temp.nickName = newHeroNode.nickName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temp.name = newHeroNode.name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}else{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printf("</a:t>
            </a:r>
            <a:r>
              <a:rPr lang="zh-CN" altLang="en-US" smtClean="0">
                <a:ea typeface="宋体" panose="02010600030101010101" pitchFamily="2" charset="-122"/>
              </a:rPr>
              <a:t>你修改的</a:t>
            </a:r>
            <a:r>
              <a:rPr lang="en-US" altLang="zh-CN" smtClean="0">
                <a:ea typeface="宋体" panose="02010600030101010101" pitchFamily="2" charset="-122"/>
              </a:rPr>
              <a:t>no=%d </a:t>
            </a:r>
            <a:r>
              <a:rPr lang="zh-CN" altLang="en-US" smtClean="0">
                <a:ea typeface="宋体" panose="02010600030101010101" pitchFamily="2" charset="-122"/>
              </a:rPr>
              <a:t>的节点不存在，无法修改</a:t>
            </a:r>
            <a:r>
              <a:rPr lang="en-US" altLang="zh-CN" smtClean="0">
                <a:ea typeface="宋体" panose="02010600030101010101" pitchFamily="2" charset="-122"/>
              </a:rPr>
              <a:t>\n", newHeroNode.no)</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class HeroNode(hNo: Int, hName: String, hNickName: String)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var no: Int = hNo</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var name: String = hName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var nickName: String = hNickName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var next: HeroNode = null</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r>
              <a:rPr lang="zh-CN" altLang="en-US" smtClean="0">
                <a:ea typeface="宋体" panose="02010600030101010101" pitchFamily="2" charset="-122"/>
              </a:rPr>
              <a:t>代码演示</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package com.atguigu.temp</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import util.control.Breaks._</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object SingleLinkedListTest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def main(args: Array[String]): Unit =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声明单链表</a:t>
            </a:r>
            <a:r>
              <a:rPr lang="en-US" altLang="zh-CN" smtClean="0">
                <a:ea typeface="宋体" panose="02010600030101010101" pitchFamily="2" charset="-122"/>
              </a:rPr>
              <a:t>, </a:t>
            </a:r>
            <a:r>
              <a:rPr lang="zh-CN" altLang="en-US" smtClean="0">
                <a:ea typeface="宋体" panose="02010600030101010101" pitchFamily="2" charset="-122"/>
              </a:rPr>
              <a:t>包含一个头结点，头结点不保存具体的数据，就是表示这个单链表的表头</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val singleLinkedList = new SingleLinkedList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添加结点的方法，比较简单</a:t>
            </a:r>
            <a:endParaRPr lang="zh-CN" altLang="en-US" smtClean="0">
              <a:ea typeface="宋体" panose="02010600030101010101" pitchFamily="2" charset="-122"/>
            </a:endParaRPr>
          </a:p>
          <a:p>
            <a:pPr eaLnBrk="1" hangingPunct="1"/>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hero1 := &amp;Hero{1, "</a:t>
            </a:r>
            <a:r>
              <a:rPr lang="zh-CN" altLang="en-US" smtClean="0">
                <a:ea typeface="宋体" panose="02010600030101010101" pitchFamily="2" charset="-122"/>
              </a:rPr>
              <a:t>宋江</a:t>
            </a:r>
            <a:r>
              <a:rPr lang="en-US" altLang="zh-CN" smtClean="0">
                <a:ea typeface="宋体" panose="02010600030101010101" pitchFamily="2" charset="-122"/>
              </a:rPr>
              <a:t>", "</a:t>
            </a:r>
            <a:r>
              <a:rPr lang="zh-CN" altLang="en-US" smtClean="0">
                <a:ea typeface="宋体" panose="02010600030101010101" pitchFamily="2" charset="-122"/>
              </a:rPr>
              <a:t>及时雨</a:t>
            </a:r>
            <a:r>
              <a:rPr lang="en-US" altLang="zh-CN" smtClean="0">
                <a:ea typeface="宋体" panose="02010600030101010101" pitchFamily="2" charset="-122"/>
              </a:rPr>
              <a:t>", nil}</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head.Next = hero1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hero2 := &amp;Hero{2, "</a:t>
            </a:r>
            <a:r>
              <a:rPr lang="zh-CN" altLang="en-US" smtClean="0">
                <a:ea typeface="宋体" panose="02010600030101010101" pitchFamily="2" charset="-122"/>
              </a:rPr>
              <a:t>卢俊义</a:t>
            </a:r>
            <a:r>
              <a:rPr lang="en-US" altLang="zh-CN" smtClean="0">
                <a:ea typeface="宋体" panose="02010600030101010101" pitchFamily="2" charset="-122"/>
              </a:rPr>
              <a:t>", "</a:t>
            </a:r>
            <a:r>
              <a:rPr lang="zh-CN" altLang="en-US" smtClean="0">
                <a:ea typeface="宋体" panose="02010600030101010101" pitchFamily="2" charset="-122"/>
              </a:rPr>
              <a:t>玉麒麟</a:t>
            </a:r>
            <a:r>
              <a:rPr lang="en-US" altLang="zh-CN" smtClean="0">
                <a:ea typeface="宋体" panose="02010600030101010101" pitchFamily="2" charset="-122"/>
              </a:rPr>
              <a:t>", nil}</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hero1.Next = hero2</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编写方法来处理添加结点的方法</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思路</a:t>
            </a:r>
            <a:r>
              <a:rPr lang="en-US" altLang="zh-CN" smtClean="0">
                <a:ea typeface="宋体" panose="02010600030101010101" pitchFamily="2" charset="-122"/>
              </a:rPr>
              <a:t>:</a:t>
            </a:r>
            <a:r>
              <a:rPr lang="zh-CN" altLang="en-US" smtClean="0">
                <a:ea typeface="宋体" panose="02010600030101010101" pitchFamily="2" charset="-122"/>
              </a:rPr>
              <a:t>你给我一个结点，和表头，就能放入到链表中，</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a:t>
            </a:r>
            <a:r>
              <a:rPr lang="zh-CN" altLang="en-US" smtClean="0">
                <a:ea typeface="宋体" panose="02010600030101010101" pitchFamily="2" charset="-122"/>
              </a:rPr>
              <a:t>并且考虑该英雄的排名，插入到链表适当的位置</a:t>
            </a:r>
            <a:endParaRPr lang="zh-CN" altLang="en-US" smtClean="0">
              <a:ea typeface="宋体" panose="02010600030101010101" pitchFamily="2" charset="-122"/>
            </a:endParaRPr>
          </a:p>
          <a:p>
            <a:pPr eaLnBrk="1" hangingPunct="1"/>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val hero1 = new HeroNode(1, "</a:t>
            </a:r>
            <a:r>
              <a:rPr lang="zh-CN" altLang="en-US" smtClean="0">
                <a:ea typeface="宋体" panose="02010600030101010101" pitchFamily="2" charset="-122"/>
              </a:rPr>
              <a:t>宋江</a:t>
            </a:r>
            <a:r>
              <a:rPr lang="en-US" altLang="zh-CN" smtClean="0">
                <a:ea typeface="宋体" panose="02010600030101010101" pitchFamily="2" charset="-122"/>
              </a:rPr>
              <a:t>~", "</a:t>
            </a:r>
            <a:r>
              <a:rPr lang="zh-CN" altLang="en-US" smtClean="0">
                <a:ea typeface="宋体" panose="02010600030101010101" pitchFamily="2" charset="-122"/>
              </a:rPr>
              <a:t>及时雨</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val hero2 = new HeroNode(2, "</a:t>
            </a:r>
            <a:r>
              <a:rPr lang="zh-CN" altLang="en-US" smtClean="0">
                <a:ea typeface="宋体" panose="02010600030101010101" pitchFamily="2" charset="-122"/>
              </a:rPr>
              <a:t>卢俊义</a:t>
            </a:r>
            <a:r>
              <a:rPr lang="en-US" altLang="zh-CN" smtClean="0">
                <a:ea typeface="宋体" panose="02010600030101010101" pitchFamily="2" charset="-122"/>
              </a:rPr>
              <a:t>", "</a:t>
            </a:r>
            <a:r>
              <a:rPr lang="zh-CN" altLang="en-US" smtClean="0">
                <a:ea typeface="宋体" panose="02010600030101010101" pitchFamily="2" charset="-122"/>
              </a:rPr>
              <a:t>玉麒麟</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val hero3 = new HeroNode(5, "</a:t>
            </a:r>
            <a:r>
              <a:rPr lang="zh-CN" altLang="en-US" smtClean="0">
                <a:ea typeface="宋体" panose="02010600030101010101" pitchFamily="2" charset="-122"/>
              </a:rPr>
              <a:t>林冲</a:t>
            </a:r>
            <a:r>
              <a:rPr lang="en-US" altLang="zh-CN" smtClean="0">
                <a:ea typeface="宋体" panose="02010600030101010101" pitchFamily="2" charset="-122"/>
              </a:rPr>
              <a:t>", "</a:t>
            </a:r>
            <a:r>
              <a:rPr lang="zh-CN" altLang="en-US" smtClean="0">
                <a:ea typeface="宋体" panose="02010600030101010101" pitchFamily="2" charset="-122"/>
              </a:rPr>
              <a:t>豹子头</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val hero4 = new HeroNode(3, "</a:t>
            </a:r>
            <a:r>
              <a:rPr lang="zh-CN" altLang="en-US" smtClean="0">
                <a:ea typeface="宋体" panose="02010600030101010101" pitchFamily="2" charset="-122"/>
              </a:rPr>
              <a:t>吴用</a:t>
            </a:r>
            <a:r>
              <a:rPr lang="en-US" altLang="zh-CN" smtClean="0">
                <a:ea typeface="宋体" panose="02010600030101010101" pitchFamily="2" charset="-122"/>
              </a:rPr>
              <a:t>", "</a:t>
            </a:r>
            <a:r>
              <a:rPr lang="zh-CN" altLang="en-US" smtClean="0">
                <a:ea typeface="宋体" panose="02010600030101010101" pitchFamily="2" charset="-122"/>
              </a:rPr>
              <a:t>智多星</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val hero5 = new HeroNode(3, "</a:t>
            </a:r>
            <a:r>
              <a:rPr lang="zh-CN" altLang="en-US" smtClean="0">
                <a:ea typeface="宋体" panose="02010600030101010101" pitchFamily="2" charset="-122"/>
              </a:rPr>
              <a:t>吴用</a:t>
            </a:r>
            <a:r>
              <a:rPr lang="en-US" altLang="zh-CN" smtClean="0">
                <a:ea typeface="宋体" panose="02010600030101010101" pitchFamily="2" charset="-122"/>
              </a:rPr>
              <a:t>~", "</a:t>
            </a:r>
            <a:r>
              <a:rPr lang="zh-CN" altLang="en-US" smtClean="0">
                <a:ea typeface="宋体" panose="02010600030101010101" pitchFamily="2" charset="-122"/>
              </a:rPr>
              <a:t>智多星</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singleLinkedList.insertHeroNode2(hero1)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singleLinkedList.insertHeroNode2(hero2)</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singleLinkedList.insertHeroNode2(hero3)</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singleLinkedList.insertHeroNode2(hero4)</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singleLinkedList.insertHeroNode2(hero5) //</a:t>
            </a:r>
            <a:r>
              <a:rPr lang="zh-CN" altLang="en-US" smtClean="0">
                <a:ea typeface="宋体" panose="02010600030101010101" pitchFamily="2" charset="-122"/>
              </a:rPr>
              <a:t>会报告重复编号的英雄</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singleLinkedList.listHero()</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singleLinkedList.delHero(2)</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println("=====</a:t>
            </a:r>
            <a:r>
              <a:rPr lang="zh-CN" altLang="en-US" smtClean="0">
                <a:ea typeface="宋体" panose="02010600030101010101" pitchFamily="2" charset="-122"/>
              </a:rPr>
              <a:t>删除后的链表</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singleLinkedList.listHero()</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val hero6 = new HeroNode(3, "</a:t>
            </a:r>
            <a:r>
              <a:rPr lang="zh-CN" altLang="en-US" smtClean="0">
                <a:ea typeface="宋体" panose="02010600030101010101" pitchFamily="2" charset="-122"/>
              </a:rPr>
              <a:t>吴用</a:t>
            </a:r>
            <a:r>
              <a:rPr lang="en-US" altLang="zh-CN" smtClean="0">
                <a:ea typeface="宋体" panose="02010600030101010101" pitchFamily="2" charset="-122"/>
              </a:rPr>
              <a:t>2", "</a:t>
            </a:r>
            <a:r>
              <a:rPr lang="zh-CN" altLang="en-US" smtClean="0">
                <a:ea typeface="宋体" panose="02010600030101010101" pitchFamily="2" charset="-122"/>
              </a:rPr>
              <a:t>智多星</a:t>
            </a:r>
            <a:r>
              <a:rPr lang="en-US" altLang="zh-CN" smtClean="0">
                <a:ea typeface="宋体" panose="02010600030101010101" pitchFamily="2" charset="-122"/>
              </a:rPr>
              <a:t>2")</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singleLinkedList.updateHero(hero6)</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println("</a:t>
            </a:r>
            <a:r>
              <a:rPr lang="zh-CN" altLang="en-US" smtClean="0">
                <a:ea typeface="宋体" panose="02010600030101010101" pitchFamily="2" charset="-122"/>
              </a:rPr>
              <a:t>修改后的单链表是</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singleLinkedList.listHero()</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class SingleLinkedList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初始化一个头节点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val head = new HeroNode(0, "",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显示</a:t>
            </a:r>
            <a:r>
              <a:rPr lang="en-US" altLang="zh-CN" smtClean="0">
                <a:ea typeface="宋体" panose="02010600030101010101" pitchFamily="2" charset="-122"/>
              </a:rPr>
              <a:t>,</a:t>
            </a:r>
            <a:r>
              <a:rPr lang="zh-CN" altLang="en-US" smtClean="0">
                <a:ea typeface="宋体" panose="02010600030101010101" pitchFamily="2" charset="-122"/>
              </a:rPr>
              <a:t>所有的英雄</a:t>
            </a:r>
            <a:r>
              <a:rPr lang="en-US" altLang="zh-CN" smtClean="0">
                <a:ea typeface="宋体" panose="02010600030101010101" pitchFamily="2" charset="-122"/>
              </a:rPr>
              <a:t>,</a:t>
            </a:r>
            <a:r>
              <a:rPr lang="zh-CN" altLang="en-US" smtClean="0">
                <a:ea typeface="宋体" panose="02010600030101010101" pitchFamily="2" charset="-122"/>
              </a:rPr>
              <a:t>需要链表头</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def listHero(): Unit =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var temp = head.next // temp</a:t>
            </a:r>
            <a:r>
              <a:rPr lang="zh-CN" altLang="en-US" smtClean="0">
                <a:ea typeface="宋体" panose="02010600030101010101" pitchFamily="2" charset="-122"/>
              </a:rPr>
              <a:t>就是一个跑龙套的</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breakable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while (true)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(temp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break()</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printf("</a:t>
            </a:r>
            <a:r>
              <a:rPr lang="zh-CN" altLang="en-US" smtClean="0">
                <a:ea typeface="宋体" panose="02010600030101010101" pitchFamily="2" charset="-122"/>
              </a:rPr>
              <a:t>编号</a:t>
            </a:r>
            <a:r>
              <a:rPr lang="en-US" altLang="zh-CN" smtClean="0">
                <a:ea typeface="宋体" panose="02010600030101010101" pitchFamily="2" charset="-122"/>
              </a:rPr>
              <a:t>=%d </a:t>
            </a:r>
            <a:r>
              <a:rPr lang="zh-CN" altLang="en-US" smtClean="0">
                <a:ea typeface="宋体" panose="02010600030101010101" pitchFamily="2" charset="-122"/>
              </a:rPr>
              <a:t>名字</a:t>
            </a:r>
            <a:r>
              <a:rPr lang="en-US" altLang="zh-CN" smtClean="0">
                <a:ea typeface="宋体" panose="02010600030101010101" pitchFamily="2" charset="-122"/>
              </a:rPr>
              <a:t>=%s </a:t>
            </a:r>
            <a:r>
              <a:rPr lang="zh-CN" altLang="en-US" smtClean="0">
                <a:ea typeface="宋体" panose="02010600030101010101" pitchFamily="2" charset="-122"/>
              </a:rPr>
              <a:t>外号</a:t>
            </a:r>
            <a:r>
              <a:rPr lang="en-US" altLang="zh-CN" smtClean="0">
                <a:ea typeface="宋体" panose="02010600030101010101" pitchFamily="2" charset="-122"/>
              </a:rPr>
              <a:t>=%s -&gt; \t\n", temp.no, temp.name, temp.nickName)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temp = temp.next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我们认为链表可以一直增长，当然也可以设置大小</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a:t>
            </a:r>
            <a:r>
              <a:rPr lang="zh-CN" altLang="en-US" smtClean="0">
                <a:ea typeface="宋体" panose="02010600030101010101" pitchFamily="2" charset="-122"/>
              </a:rPr>
              <a:t>直接追加到链表尾部</a:t>
            </a:r>
            <a:r>
              <a:rPr lang="en-US" altLang="zh-CN" smtClean="0">
                <a:ea typeface="宋体" panose="02010600030101010101" pitchFamily="2" charset="-122"/>
              </a:rPr>
              <a:t>, </a:t>
            </a:r>
            <a:r>
              <a:rPr lang="zh-CN" altLang="en-US" smtClean="0">
                <a:ea typeface="宋体" panose="02010600030101010101" pitchFamily="2" charset="-122"/>
              </a:rPr>
              <a:t>这种方法比较简单</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def insertHeroNode(newHeroNode: HeroNode) =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var temp = head</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breakable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while (true)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如果</a:t>
            </a:r>
            <a:r>
              <a:rPr lang="en-US" altLang="zh-CN" smtClean="0">
                <a:ea typeface="宋体" panose="02010600030101010101" pitchFamily="2" charset="-122"/>
              </a:rPr>
              <a:t>temp.next == null </a:t>
            </a:r>
            <a:r>
              <a:rPr lang="zh-CN" altLang="en-US" smtClean="0">
                <a:ea typeface="宋体" panose="02010600030101010101" pitchFamily="2" charset="-122"/>
              </a:rPr>
              <a:t>说明这个就是链表的最后结点了</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if (temp.next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break()</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temp = temp.next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当退出</a:t>
            </a:r>
            <a:r>
              <a:rPr lang="en-US" altLang="zh-CN" smtClean="0">
                <a:ea typeface="宋体" panose="02010600030101010101" pitchFamily="2" charset="-122"/>
              </a:rPr>
              <a:t>for</a:t>
            </a:r>
            <a:r>
              <a:rPr lang="zh-CN" altLang="en-US" smtClean="0">
                <a:ea typeface="宋体" panose="02010600030101010101" pitchFamily="2" charset="-122"/>
              </a:rPr>
              <a:t>循环后，</a:t>
            </a:r>
            <a:r>
              <a:rPr lang="en-US" altLang="zh-CN" smtClean="0">
                <a:ea typeface="宋体" panose="02010600030101010101" pitchFamily="2" charset="-122"/>
              </a:rPr>
              <a:t>temp</a:t>
            </a:r>
            <a:r>
              <a:rPr lang="zh-CN" altLang="en-US" smtClean="0">
                <a:ea typeface="宋体" panose="02010600030101010101" pitchFamily="2" charset="-122"/>
              </a:rPr>
              <a:t>就到达链表最后</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temp.next = newHeroNode</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第二种添加方式</a:t>
            </a:r>
            <a:r>
              <a:rPr lang="en-US" altLang="zh-CN" smtClean="0">
                <a:ea typeface="宋体" panose="02010600030101010101" pitchFamily="2" charset="-122"/>
              </a:rPr>
              <a:t>:.</a:t>
            </a:r>
            <a:r>
              <a:rPr lang="zh-CN" altLang="en-US" smtClean="0">
                <a:ea typeface="宋体" panose="02010600030101010101" pitchFamily="2" charset="-122"/>
              </a:rPr>
              <a:t>在添加的时候，考虑到英雄的排名</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def insertHeroNode2(newHeroNode: HeroNode) =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//2.</a:t>
            </a:r>
            <a:r>
              <a:rPr lang="zh-CN" altLang="en-US" smtClean="0">
                <a:ea typeface="宋体" panose="02010600030101010101" pitchFamily="2" charset="-122"/>
              </a:rPr>
              <a:t>在添加的时候，考虑到英雄的排名</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a:t>
            </a:r>
            <a:r>
              <a:rPr lang="zh-CN" altLang="en-US" smtClean="0">
                <a:ea typeface="宋体" panose="02010600030101010101" pitchFamily="2" charset="-122"/>
              </a:rPr>
              <a:t>这里分三种情况考虑添加 </a:t>
            </a:r>
            <a:r>
              <a:rPr lang="en-US" altLang="zh-CN" smtClean="0">
                <a:ea typeface="宋体" panose="02010600030101010101" pitchFamily="2" charset="-122"/>
              </a:rPr>
              <a:t>(1) </a:t>
            </a:r>
            <a:r>
              <a:rPr lang="zh-CN" altLang="en-US" smtClean="0">
                <a:ea typeface="宋体" panose="02010600030101010101" pitchFamily="2" charset="-122"/>
              </a:rPr>
              <a:t>空链表 </a:t>
            </a:r>
            <a:r>
              <a:rPr lang="en-US" altLang="zh-CN" smtClean="0">
                <a:ea typeface="宋体" panose="02010600030101010101" pitchFamily="2" charset="-122"/>
              </a:rPr>
              <a:t>(2) </a:t>
            </a:r>
            <a:r>
              <a:rPr lang="zh-CN" altLang="en-US" smtClean="0">
                <a:ea typeface="宋体" panose="02010600030101010101" pitchFamily="2" charset="-122"/>
              </a:rPr>
              <a:t>已经是有序链表 </a:t>
            </a:r>
            <a:r>
              <a:rPr lang="en-US" altLang="zh-CN" smtClean="0">
                <a:ea typeface="宋体" panose="02010600030101010101" pitchFamily="2" charset="-122"/>
              </a:rPr>
              <a:t>(3) </a:t>
            </a:r>
            <a:r>
              <a:rPr lang="zh-CN" altLang="en-US" smtClean="0">
                <a:ea typeface="宋体" panose="02010600030101010101" pitchFamily="2" charset="-122"/>
              </a:rPr>
              <a:t>中间编号不连续链表</a:t>
            </a:r>
            <a:endParaRPr lang="zh-CN" altLang="en-US" smtClean="0">
              <a:ea typeface="宋体" panose="02010600030101010101" pitchFamily="2" charset="-122"/>
            </a:endParaRPr>
          </a:p>
          <a:p>
            <a:pPr eaLnBrk="1" hangingPunct="1"/>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var temp = head</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var flag = false //</a:t>
            </a:r>
            <a:r>
              <a:rPr lang="zh-CN" altLang="en-US" smtClean="0">
                <a:ea typeface="宋体" panose="02010600030101010101" pitchFamily="2" charset="-122"/>
              </a:rPr>
              <a:t>声明一个标志</a:t>
            </a:r>
            <a:endParaRPr lang="zh-CN" altLang="en-US" smtClean="0">
              <a:ea typeface="宋体" panose="02010600030101010101" pitchFamily="2" charset="-122"/>
            </a:endParaRPr>
          </a:p>
          <a:p>
            <a:pPr eaLnBrk="1" hangingPunct="1"/>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breakable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while (true)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(temp.next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break() //</a:t>
            </a:r>
            <a:r>
              <a:rPr lang="zh-CN" altLang="en-US" smtClean="0">
                <a:ea typeface="宋体" panose="02010600030101010101" pitchFamily="2" charset="-122"/>
              </a:rPr>
              <a:t>说明已经找到了链表的最后</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(temp.next.no &gt; newHeroNode.no)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break() //newHeroNode</a:t>
            </a:r>
            <a:r>
              <a:rPr lang="zh-CN" altLang="en-US" smtClean="0">
                <a:ea typeface="宋体" panose="02010600030101010101" pitchFamily="2" charset="-122"/>
              </a:rPr>
              <a:t>就应该加入到</a:t>
            </a:r>
            <a:r>
              <a:rPr lang="en-US" altLang="zh-CN" smtClean="0">
                <a:ea typeface="宋体" panose="02010600030101010101" pitchFamily="2" charset="-122"/>
              </a:rPr>
              <a:t>temp</a:t>
            </a:r>
            <a:r>
              <a:rPr lang="zh-CN" altLang="en-US" smtClean="0">
                <a:ea typeface="宋体" panose="02010600030101010101" pitchFamily="2" charset="-122"/>
              </a:rPr>
              <a:t>后</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else if (temp.next.no == newHeroNode.no)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说明已经有这个英雄编号了</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flag = true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temp = temp.next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(!flag) { //</a:t>
            </a:r>
            <a:r>
              <a:rPr lang="zh-CN" altLang="en-US" smtClean="0">
                <a:ea typeface="宋体" panose="02010600030101010101" pitchFamily="2" charset="-122"/>
              </a:rPr>
              <a:t>添加的英雄编号没有占用</a:t>
            </a:r>
            <a:r>
              <a:rPr lang="en-US" altLang="zh-CN" smtClean="0">
                <a:ea typeface="宋体" panose="02010600030101010101" pitchFamily="2" charset="-122"/>
              </a:rPr>
              <a:t>,</a:t>
            </a:r>
            <a:r>
              <a:rPr lang="zh-CN" altLang="en-US" smtClean="0">
                <a:ea typeface="宋体" panose="02010600030101010101" pitchFamily="2" charset="-122"/>
              </a:rPr>
              <a:t>就插入到</a:t>
            </a:r>
            <a:r>
              <a:rPr lang="en-US" altLang="zh-CN" smtClean="0">
                <a:ea typeface="宋体" panose="02010600030101010101" pitchFamily="2" charset="-122"/>
              </a:rPr>
              <a:t>temp</a:t>
            </a:r>
            <a:r>
              <a:rPr lang="zh-CN" altLang="en-US" smtClean="0">
                <a:ea typeface="宋体" panose="02010600030101010101" pitchFamily="2" charset="-122"/>
              </a:rPr>
              <a:t>的后面</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newHeroNode.next = temp.next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temp.next = newHeroNode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else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printf("</a:t>
            </a:r>
            <a:r>
              <a:rPr lang="zh-CN" altLang="en-US" smtClean="0">
                <a:ea typeface="宋体" panose="02010600030101010101" pitchFamily="2" charset="-122"/>
              </a:rPr>
              <a:t>编号为</a:t>
            </a:r>
            <a:r>
              <a:rPr lang="en-US" altLang="zh-CN" smtClean="0">
                <a:ea typeface="宋体" panose="02010600030101010101" pitchFamily="2" charset="-122"/>
              </a:rPr>
              <a:t>%d </a:t>
            </a:r>
            <a:r>
              <a:rPr lang="zh-CN" altLang="en-US" smtClean="0">
                <a:ea typeface="宋体" panose="02010600030101010101" pitchFamily="2" charset="-122"/>
              </a:rPr>
              <a:t>的英雄已经存在，不能添加了</a:t>
            </a:r>
            <a:r>
              <a:rPr lang="en-US" altLang="zh-CN" smtClean="0">
                <a:ea typeface="宋体" panose="02010600030101010101" pitchFamily="2" charset="-122"/>
              </a:rPr>
              <a:t>\n", newHeroNode.no)</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根据某个</a:t>
            </a:r>
            <a:r>
              <a:rPr lang="en-US" altLang="zh-CN" smtClean="0">
                <a:ea typeface="宋体" panose="02010600030101010101" pitchFamily="2" charset="-122"/>
              </a:rPr>
              <a:t>id</a:t>
            </a:r>
            <a:r>
              <a:rPr lang="zh-CN" altLang="en-US" smtClean="0">
                <a:ea typeface="宋体" panose="02010600030101010101" pitchFamily="2" charset="-122"/>
              </a:rPr>
              <a:t>删除英雄</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def delHero(no: Int): Unit =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注意是判断</a:t>
            </a:r>
            <a:r>
              <a:rPr lang="en-US" altLang="zh-CN" smtClean="0">
                <a:ea typeface="宋体" panose="02010600030101010101" pitchFamily="2" charset="-122"/>
              </a:rPr>
              <a:t>temp.Next</a:t>
            </a:r>
            <a:r>
              <a:rPr lang="zh-CN" altLang="en-US" smtClean="0">
                <a:ea typeface="宋体" panose="02010600030101010101" pitchFamily="2" charset="-122"/>
              </a:rPr>
              <a:t>是不是要删除的结点，而不是判断</a:t>
            </a:r>
            <a:r>
              <a:rPr lang="en-US" altLang="zh-CN" smtClean="0">
                <a:ea typeface="宋体" panose="02010600030101010101" pitchFamily="2" charset="-122"/>
              </a:rPr>
              <a:t>temp</a:t>
            </a:r>
            <a:r>
              <a:rPr lang="zh-CN" altLang="en-US" smtClean="0">
                <a:ea typeface="宋体" panose="02010600030101010101" pitchFamily="2" charset="-122"/>
              </a:rPr>
              <a:t>是不是要删除的结点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var temp = head</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var flag = false //</a:t>
            </a:r>
            <a:r>
              <a:rPr lang="zh-CN" altLang="en-US" smtClean="0">
                <a:ea typeface="宋体" panose="02010600030101010101" pitchFamily="2" charset="-122"/>
              </a:rPr>
              <a:t>标志</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breakable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while (true)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(temp.next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break() //</a:t>
            </a:r>
            <a:r>
              <a:rPr lang="zh-CN" altLang="en-US" smtClean="0">
                <a:ea typeface="宋体" panose="02010600030101010101" pitchFamily="2" charset="-122"/>
              </a:rPr>
              <a:t>没有找到</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(temp.next.no == no)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找到</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flag = true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break()</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temp = temp.next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(flag)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temp.next = temp.next.next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else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printf("</a:t>
            </a:r>
            <a:r>
              <a:rPr lang="zh-CN" altLang="en-US" smtClean="0">
                <a:ea typeface="宋体" panose="02010600030101010101" pitchFamily="2" charset="-122"/>
              </a:rPr>
              <a:t>你希望删除的编号</a:t>
            </a:r>
            <a:r>
              <a:rPr lang="en-US" altLang="zh-CN" smtClean="0">
                <a:ea typeface="宋体" panose="02010600030101010101" pitchFamily="2" charset="-122"/>
              </a:rPr>
              <a:t>%d </a:t>
            </a:r>
            <a:r>
              <a:rPr lang="zh-CN" altLang="en-US" smtClean="0">
                <a:ea typeface="宋体" panose="02010600030101010101" pitchFamily="2" charset="-122"/>
              </a:rPr>
              <a:t>不存在</a:t>
            </a:r>
            <a:r>
              <a:rPr lang="en-US" altLang="zh-CN" smtClean="0">
                <a:ea typeface="宋体" panose="02010600030101010101" pitchFamily="2" charset="-122"/>
              </a:rPr>
              <a:t>", no)</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def updateHero(newHero: HeroNode): Unit =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首先定位这个英雄节点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var temp = head</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breakable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while (true)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(temp.next == null) break()</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(temp.next.no == newHero.no)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break() //</a:t>
            </a:r>
            <a:r>
              <a:rPr lang="zh-CN" altLang="en-US" smtClean="0">
                <a:ea typeface="宋体" panose="02010600030101010101" pitchFamily="2" charset="-122"/>
              </a:rPr>
              <a:t>找到了</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temp = temp.next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(temp.next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找到了可以修改了</a:t>
            </a:r>
            <a:r>
              <a:rPr lang="en-US" altLang="zh-CN" smtClean="0">
                <a:ea typeface="宋体" panose="02010600030101010101" pitchFamily="2" charset="-122"/>
              </a:rPr>
              <a:t>, </a:t>
            </a:r>
            <a:r>
              <a:rPr lang="zh-CN" altLang="en-US" smtClean="0">
                <a:ea typeface="宋体" panose="02010600030101010101" pitchFamily="2" charset="-122"/>
              </a:rPr>
              <a:t>直接换结点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a:t>
            </a:r>
            <a:r>
              <a:rPr lang="zh-CN" altLang="en-US" smtClean="0">
                <a:ea typeface="宋体" panose="02010600030101010101" pitchFamily="2" charset="-122"/>
              </a:rPr>
              <a:t>当然也可以修改具体的字段值，我这里使用的是直接换结点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a:t>
            </a:r>
            <a:r>
              <a:rPr lang="zh-CN" altLang="en-US" smtClean="0">
                <a:ea typeface="宋体" panose="02010600030101010101" pitchFamily="2" charset="-122"/>
              </a:rPr>
              <a:t>同样，要修改的节点不是</a:t>
            </a:r>
            <a:r>
              <a:rPr lang="en-US" altLang="zh-CN" smtClean="0">
                <a:ea typeface="宋体" panose="02010600030101010101" pitchFamily="2" charset="-122"/>
              </a:rPr>
              <a:t>temp</a:t>
            </a:r>
            <a:r>
              <a:rPr lang="zh-CN" altLang="en-US" smtClean="0">
                <a:ea typeface="宋体" panose="02010600030101010101" pitchFamily="2" charset="-122"/>
              </a:rPr>
              <a:t>而是</a:t>
            </a:r>
            <a:r>
              <a:rPr lang="en-US" altLang="zh-CN" smtClean="0">
                <a:ea typeface="宋体" panose="02010600030101010101" pitchFamily="2" charset="-122"/>
              </a:rPr>
              <a:t>temp.next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newHero.next = temp.next.next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temp.next = newHero</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else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printf("</a:t>
            </a:r>
            <a:r>
              <a:rPr lang="zh-CN" altLang="en-US" smtClean="0">
                <a:ea typeface="宋体" panose="02010600030101010101" pitchFamily="2" charset="-122"/>
              </a:rPr>
              <a:t>你要修改的的编号</a:t>
            </a:r>
            <a:r>
              <a:rPr lang="en-US" altLang="zh-CN" smtClean="0">
                <a:ea typeface="宋体" panose="02010600030101010101" pitchFamily="2" charset="-122"/>
              </a:rPr>
              <a:t>%d</a:t>
            </a:r>
            <a:r>
              <a:rPr lang="zh-CN" altLang="en-US" smtClean="0">
                <a:ea typeface="宋体" panose="02010600030101010101" pitchFamily="2" charset="-122"/>
              </a:rPr>
              <a:t>不存在</a:t>
            </a:r>
            <a:r>
              <a:rPr lang="en-US" altLang="zh-CN" smtClean="0">
                <a:ea typeface="宋体" panose="02010600030101010101" pitchFamily="2" charset="-122"/>
              </a:rPr>
              <a:t>\n", newHero.no)</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class HeroNode(hNo: Int, hName: String, hNickName: String)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val no: Int = hNo</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var name: String = hName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var nickName: String = hNickName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var next: HeroNode = null //</a:t>
            </a:r>
            <a:r>
              <a:rPr lang="zh-CN" altLang="en-US" smtClean="0">
                <a:ea typeface="宋体" panose="02010600030101010101" pitchFamily="2" charset="-122"/>
              </a:rPr>
              <a:t>指向下一个节点</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a:buNone/>
            </a:pPr>
            <a:r>
              <a:rPr lang="zh-CN" altLang="en-US" smtClean="0">
                <a:ea typeface="宋体" panose="02010600030101010101" pitchFamily="2" charset="-122"/>
              </a:rPr>
              <a:t>思路分析 </a:t>
            </a:r>
            <a:endParaRPr lang="en-US" altLang="zh-CN" smtClean="0">
              <a:ea typeface="宋体" panose="02010600030101010101" pitchFamily="2" charset="-122"/>
            </a:endParaRPr>
          </a:p>
          <a:p>
            <a:pPr marL="228600" indent="-228600">
              <a:buAutoNum type="arabicParenR"/>
            </a:pPr>
            <a:r>
              <a:rPr lang="zh-CN" altLang="en-US" smtClean="0">
                <a:ea typeface="宋体" panose="02010600030101010101" pitchFamily="2" charset="-122"/>
              </a:rPr>
              <a:t>使用数组保存各个顶点</a:t>
            </a:r>
            <a:endParaRPr lang="en-US" altLang="zh-CN" smtClean="0">
              <a:ea typeface="宋体" panose="02010600030101010101" pitchFamily="2" charset="-122"/>
            </a:endParaRPr>
          </a:p>
          <a:p>
            <a:pPr marL="228600" indent="-228600">
              <a:buAutoNum type="arabicParenR"/>
            </a:pPr>
            <a:r>
              <a:rPr lang="zh-CN" altLang="en-US" smtClean="0">
                <a:ea typeface="宋体" panose="02010600030101010101" pitchFamily="2" charset="-122"/>
              </a:rPr>
              <a:t>使用矩阵</a:t>
            </a:r>
            <a:r>
              <a:rPr lang="en-US" altLang="zh-CN" smtClean="0">
                <a:ea typeface="宋体" panose="02010600030101010101" pitchFamily="2" charset="-122"/>
              </a:rPr>
              <a:t>(</a:t>
            </a:r>
            <a:r>
              <a:rPr lang="zh-CN" altLang="en-US" smtClean="0">
                <a:ea typeface="宋体" panose="02010600030101010101" pitchFamily="2" charset="-122"/>
              </a:rPr>
              <a:t>二维数组</a:t>
            </a:r>
            <a:r>
              <a:rPr lang="en-US" altLang="zh-CN" smtClean="0">
                <a:ea typeface="宋体" panose="02010600030101010101" pitchFamily="2" charset="-122"/>
              </a:rPr>
              <a:t>)</a:t>
            </a:r>
            <a:r>
              <a:rPr lang="zh-CN" altLang="en-US" smtClean="0">
                <a:ea typeface="宋体" panose="02010600030101010101" pitchFamily="2" charset="-122"/>
              </a:rPr>
              <a:t>来保存 各个顶点之间的是否能够</a:t>
            </a:r>
            <a:r>
              <a:rPr lang="zh-CN" altLang="en-US" b="1" smtClean="0">
                <a:ea typeface="宋体" panose="02010600030101010101" pitchFamily="2" charset="-122"/>
              </a:rPr>
              <a:t>直接连接</a:t>
            </a:r>
            <a:endParaRPr lang="en-US" altLang="zh-CN" b="1" smtClean="0">
              <a:ea typeface="宋体" panose="02010600030101010101" pitchFamily="2" charset="-122"/>
            </a:endParaRPr>
          </a:p>
          <a:p>
            <a:pPr marL="0" indent="0">
              <a:buNone/>
            </a:pPr>
            <a:endParaRPr lang="en-US" altLang="zh-CN" smtClean="0">
              <a:ea typeface="宋体" panose="02010600030101010101" pitchFamily="2" charset="-122"/>
            </a:endParaRPr>
          </a:p>
          <a:p>
            <a:pPr marL="0" indent="0">
              <a:buNone/>
            </a:pPr>
            <a:r>
              <a:rPr lang="zh-CN" altLang="en-US" smtClean="0">
                <a:ea typeface="宋体" panose="02010600030101010101" pitchFamily="2" charset="-122"/>
              </a:rPr>
              <a:t>代码实现</a:t>
            </a:r>
            <a:endParaRPr lang="en-US" altLang="zh-CN" smtClean="0">
              <a:ea typeface="宋体" panose="02010600030101010101" pitchFamily="2" charset="-122"/>
            </a:endParaRPr>
          </a:p>
          <a:p>
            <a:pPr marL="0" indent="0">
              <a:buNone/>
            </a:pP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package com.atguigu.graph;</a:t>
            </a:r>
            <a:endParaRPr lang="en-US" altLang="zh-CN" smtClean="0">
              <a:ea typeface="宋体" panose="02010600030101010101" pitchFamily="2" charset="-122"/>
            </a:endParaRPr>
          </a:p>
          <a:p>
            <a:pPr marL="0" indent="0">
              <a:buNone/>
            </a:pP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import java.util.Arrays;</a:t>
            </a:r>
            <a:endParaRPr lang="en-US" altLang="zh-CN" smtClean="0">
              <a:ea typeface="宋体" panose="02010600030101010101" pitchFamily="2" charset="-122"/>
            </a:endParaRPr>
          </a:p>
          <a:p>
            <a:pPr marL="0" indent="0">
              <a:buNone/>
            </a:pP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public class GraphDemo {</a:t>
            </a:r>
            <a:endParaRPr lang="en-US" altLang="zh-CN" smtClean="0">
              <a:ea typeface="宋体" panose="02010600030101010101" pitchFamily="2" charset="-122"/>
            </a:endParaRPr>
          </a:p>
          <a:p>
            <a:pPr marL="0" indent="0">
              <a:buNone/>
            </a:pP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	public static void main(String[] args) {</a:t>
            </a: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		Vertex v1 = new Vertex("A");</a:t>
            </a: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		Vertex v2 = new Vertex("B");</a:t>
            </a: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		Vertex v3 = new Vertex("C");</a:t>
            </a: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		Vertex v4 = new Vertex("D");</a:t>
            </a: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		Vertex v5 = new Vertex("E");</a:t>
            </a: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		Graph graph = new Graph(5);</a:t>
            </a: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		graph.addVertex(v1);</a:t>
            </a: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		graph.addVertex(v2);</a:t>
            </a: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		graph.addVertex(v3);</a:t>
            </a: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		graph.addVertex(v4);</a:t>
            </a: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		graph.addVertex(v5);</a:t>
            </a: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		//</a:t>
            </a:r>
            <a:r>
              <a:rPr lang="zh-CN" altLang="en-US" smtClean="0">
                <a:ea typeface="宋体" panose="02010600030101010101" pitchFamily="2" charset="-122"/>
              </a:rPr>
              <a:t>增加边</a:t>
            </a:r>
            <a:r>
              <a:rPr lang="en-US" altLang="zh-CN" smtClean="0">
                <a:ea typeface="宋体" panose="02010600030101010101" pitchFamily="2" charset="-122"/>
              </a:rPr>
              <a:t>【</a:t>
            </a:r>
            <a:r>
              <a:rPr lang="zh-CN" altLang="en-US" smtClean="0">
                <a:ea typeface="宋体" panose="02010600030101010101" pitchFamily="2" charset="-122"/>
              </a:rPr>
              <a:t>这个遍历</a:t>
            </a:r>
            <a:r>
              <a:rPr lang="zh-CN" altLang="en-US" baseline="0" smtClean="0">
                <a:ea typeface="宋体" panose="02010600030101010101" pitchFamily="2" charset="-122"/>
              </a:rPr>
              <a:t> 待</a:t>
            </a:r>
            <a:r>
              <a:rPr lang="en-US" altLang="zh-CN" baseline="0" smtClean="0">
                <a:ea typeface="宋体" panose="02010600030101010101" pitchFamily="2" charset="-122"/>
              </a:rPr>
              <a:t>...</a:t>
            </a:r>
            <a:r>
              <a:rPr lang="en-US" altLang="zh-CN" smtClean="0">
                <a:ea typeface="宋体" panose="02010600030101010101" pitchFamily="2" charset="-122"/>
              </a:rPr>
              <a:t>】</a:t>
            </a:r>
            <a:endParaRPr lang="zh-CN" altLang="en-US" smtClean="0">
              <a:ea typeface="宋体" panose="02010600030101010101" pitchFamily="2" charset="-122"/>
            </a:endParaRPr>
          </a:p>
          <a:p>
            <a:pPr marL="0" indent="0">
              <a:buNone/>
            </a:pPr>
            <a:r>
              <a:rPr lang="zh-CN" altLang="en-US" smtClean="0">
                <a:ea typeface="宋体" panose="02010600030101010101" pitchFamily="2" charset="-122"/>
              </a:rPr>
              <a:t>		</a:t>
            </a:r>
            <a:r>
              <a:rPr lang="en-US" altLang="zh-CN" smtClean="0">
                <a:ea typeface="宋体" panose="02010600030101010101" pitchFamily="2" charset="-122"/>
              </a:rPr>
              <a:t>//graph.addEdge("A", "B");</a:t>
            </a: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		//graph.addEdge("A", "D");</a:t>
            </a: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		//graph.addEdge("B", "D");</a:t>
            </a: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		//graph.addEdge("B", "C");</a:t>
            </a: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		//graph.addEdge("D", "E");</a:t>
            </a:r>
            <a:endParaRPr lang="en-US" altLang="zh-CN" smtClean="0">
              <a:ea typeface="宋体" panose="02010600030101010101" pitchFamily="2" charset="-122"/>
            </a:endParaRPr>
          </a:p>
          <a:p>
            <a:pPr marL="0" indent="0">
              <a:buNone/>
            </a:pP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		//</a:t>
            </a:r>
            <a:r>
              <a:rPr lang="zh-CN" altLang="en-US" smtClean="0">
                <a:ea typeface="宋体" panose="02010600030101010101" pitchFamily="2" charset="-122"/>
              </a:rPr>
              <a:t>这个深度优先遍历 </a:t>
            </a:r>
            <a:r>
              <a:rPr lang="en-US" altLang="zh-CN" smtClean="0">
                <a:ea typeface="宋体" panose="02010600030101010101" pitchFamily="2" charset="-122"/>
              </a:rPr>
              <a:t>OK</a:t>
            </a: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		graph.addEdge("A", "C");</a:t>
            </a: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		graph.addEdge("B", "C");</a:t>
            </a: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		graph.addEdge("A", "B");</a:t>
            </a: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		graph.addEdge("B", "D");</a:t>
            </a: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		graph.addEdge("B", "E");</a:t>
            </a: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		int[][] linkMatrix = graph.getLinkMatrix();</a:t>
            </a: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		for (int[] link : linkMatrix) {</a:t>
            </a: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			System.out.println(Arrays.toString(link));</a:t>
            </a: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a:buNone/>
            </a:pP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a:t>
            </a:r>
            <a:endParaRPr lang="en-US" altLang="zh-CN" smtClean="0">
              <a:ea typeface="宋体" panose="02010600030101010101" pitchFamily="2" charset="-122"/>
            </a:endParaRPr>
          </a:p>
          <a:p>
            <a:pPr marL="0" indent="0">
              <a:buNone/>
            </a:pP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a:t>
            </a:r>
            <a:r>
              <a:rPr lang="zh-CN" altLang="en-US" smtClean="0">
                <a:ea typeface="宋体" panose="02010600030101010101" pitchFamily="2" charset="-122"/>
              </a:rPr>
              <a:t>图结构对应的类</a:t>
            </a:r>
            <a:endParaRPr lang="zh-CN" altLang="en-US" smtClean="0">
              <a:ea typeface="宋体" panose="02010600030101010101" pitchFamily="2" charset="-122"/>
            </a:endParaRPr>
          </a:p>
          <a:p>
            <a:pPr marL="0" indent="0">
              <a:buNone/>
            </a:pPr>
            <a:r>
              <a:rPr lang="en-US" altLang="zh-CN" smtClean="0">
                <a:ea typeface="宋体" panose="02010600030101010101" pitchFamily="2" charset="-122"/>
              </a:rPr>
              <a:t>class Graph {</a:t>
            </a:r>
            <a:endParaRPr lang="en-US" altLang="zh-CN" smtClean="0">
              <a:ea typeface="宋体" panose="02010600030101010101" pitchFamily="2" charset="-122"/>
            </a:endParaRPr>
          </a:p>
          <a:p>
            <a:pPr marL="0" indent="0">
              <a:buNone/>
            </a:pP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	private Vertex[] vertex;</a:t>
            </a: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	private int currentSize;</a:t>
            </a: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	//</a:t>
            </a:r>
            <a:r>
              <a:rPr lang="zh-CN" altLang="en-US" smtClean="0">
                <a:ea typeface="宋体" panose="02010600030101010101" pitchFamily="2" charset="-122"/>
              </a:rPr>
              <a:t>二维数组，记录顶点的关系</a:t>
            </a:r>
            <a:r>
              <a:rPr lang="en-US" altLang="zh-CN" smtClean="0">
                <a:ea typeface="宋体" panose="02010600030101010101" pitchFamily="2" charset="-122"/>
              </a:rPr>
              <a:t>1 </a:t>
            </a:r>
            <a:r>
              <a:rPr lang="zh-CN" altLang="en-US" smtClean="0">
                <a:ea typeface="宋体" panose="02010600030101010101" pitchFamily="2" charset="-122"/>
              </a:rPr>
              <a:t>表示连接，</a:t>
            </a:r>
            <a:r>
              <a:rPr lang="en-US" altLang="zh-CN" smtClean="0">
                <a:ea typeface="宋体" panose="02010600030101010101" pitchFamily="2" charset="-122"/>
              </a:rPr>
              <a:t>0</a:t>
            </a:r>
            <a:r>
              <a:rPr lang="zh-CN" altLang="en-US" smtClean="0">
                <a:ea typeface="宋体" panose="02010600030101010101" pitchFamily="2" charset="-122"/>
              </a:rPr>
              <a:t>表示不能连接</a:t>
            </a:r>
            <a:endParaRPr lang="zh-CN" altLang="en-US" smtClean="0">
              <a:ea typeface="宋体" panose="02010600030101010101" pitchFamily="2" charset="-122"/>
            </a:endParaRPr>
          </a:p>
          <a:p>
            <a:pPr marL="0" indent="0">
              <a:buNone/>
            </a:pPr>
            <a:r>
              <a:rPr lang="zh-CN" altLang="en-US" smtClean="0">
                <a:ea typeface="宋体" panose="02010600030101010101" pitchFamily="2" charset="-122"/>
              </a:rPr>
              <a:t>	</a:t>
            </a:r>
            <a:r>
              <a:rPr lang="en-US" altLang="zh-CN" smtClean="0">
                <a:ea typeface="宋体" panose="02010600030101010101" pitchFamily="2" charset="-122"/>
              </a:rPr>
              <a:t>private int[][] linkMatrix; </a:t>
            </a: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	public Graph(int size) {</a:t>
            </a: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		vertex=new Vertex[size];</a:t>
            </a: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		linkMatrix = new int[size][size];</a:t>
            </a: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		//</a:t>
            </a:r>
            <a:r>
              <a:rPr lang="zh-CN" altLang="en-US" smtClean="0">
                <a:ea typeface="宋体" panose="02010600030101010101" pitchFamily="2" charset="-122"/>
              </a:rPr>
              <a:t>因为顶点自己和自己可以连接，因此直接初始化</a:t>
            </a:r>
            <a:endParaRPr lang="zh-CN" altLang="en-US" smtClean="0">
              <a:ea typeface="宋体" panose="02010600030101010101" pitchFamily="2" charset="-122"/>
            </a:endParaRPr>
          </a:p>
          <a:p>
            <a:pPr marL="0" indent="0">
              <a:buNone/>
            </a:pPr>
            <a:r>
              <a:rPr lang="zh-CN" altLang="en-US" smtClean="0">
                <a:ea typeface="宋体" panose="02010600030101010101" pitchFamily="2" charset="-122"/>
              </a:rPr>
              <a:t>		</a:t>
            </a:r>
            <a:r>
              <a:rPr lang="en-US" altLang="zh-CN" smtClean="0">
                <a:ea typeface="宋体" panose="02010600030101010101" pitchFamily="2" charset="-122"/>
              </a:rPr>
              <a:t>//</a:t>
            </a:r>
            <a:r>
              <a:rPr lang="zh-CN" altLang="en-US" smtClean="0">
                <a:ea typeface="宋体" panose="02010600030101010101" pitchFamily="2" charset="-122"/>
              </a:rPr>
              <a:t>对角线是</a:t>
            </a:r>
            <a:r>
              <a:rPr lang="en-US" altLang="zh-CN" smtClean="0">
                <a:ea typeface="宋体" panose="02010600030101010101" pitchFamily="2" charset="-122"/>
              </a:rPr>
              <a:t>1</a:t>
            </a: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		for (int i = 0; i &lt; size; i++) {</a:t>
            </a: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			for(int j=0; j &lt; size; j++) {</a:t>
            </a: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				if(i == j) {</a:t>
            </a: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					linkMatrix[i][j] = 1;</a:t>
            </a: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	//</a:t>
            </a:r>
            <a:r>
              <a:rPr lang="zh-CN" altLang="en-US" smtClean="0">
                <a:ea typeface="宋体" panose="02010600030101010101" pitchFamily="2" charset="-122"/>
              </a:rPr>
              <a:t>加入一个顶点</a:t>
            </a:r>
            <a:endParaRPr lang="zh-CN" altLang="en-US" smtClean="0">
              <a:ea typeface="宋体" panose="02010600030101010101" pitchFamily="2" charset="-122"/>
            </a:endParaRPr>
          </a:p>
          <a:p>
            <a:pPr marL="0" indent="0">
              <a:buNone/>
            </a:pPr>
            <a:r>
              <a:rPr lang="zh-CN" altLang="en-US" smtClean="0">
                <a:ea typeface="宋体" panose="02010600030101010101" pitchFamily="2" charset="-122"/>
              </a:rPr>
              <a:t>	</a:t>
            </a:r>
            <a:r>
              <a:rPr lang="en-US" altLang="zh-CN" smtClean="0">
                <a:ea typeface="宋体" panose="02010600030101010101" pitchFamily="2" charset="-122"/>
              </a:rPr>
              <a:t>public void addVertex(Vertex v) {</a:t>
            </a: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		vertex[currentSize++]=v;</a:t>
            </a: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	 * </a:t>
            </a:r>
            <a:r>
              <a:rPr lang="zh-CN" altLang="en-US" smtClean="0">
                <a:ea typeface="宋体" panose="02010600030101010101" pitchFamily="2" charset="-122"/>
              </a:rPr>
              <a:t>给两个顶点加边</a:t>
            </a:r>
            <a:r>
              <a:rPr lang="en-US" altLang="zh-CN" smtClean="0">
                <a:ea typeface="宋体" panose="02010600030101010101" pitchFamily="2" charset="-122"/>
              </a:rPr>
              <a:t>, </a:t>
            </a:r>
            <a:r>
              <a:rPr lang="zh-CN" altLang="en-US" smtClean="0">
                <a:ea typeface="宋体" panose="02010600030101010101" pitchFamily="2" charset="-122"/>
              </a:rPr>
              <a:t>即</a:t>
            </a:r>
            <a:r>
              <a:rPr lang="en-US" altLang="zh-CN" smtClean="0">
                <a:ea typeface="宋体" panose="02010600030101010101" pitchFamily="2" charset="-122"/>
              </a:rPr>
              <a:t>v1 </a:t>
            </a:r>
            <a:r>
              <a:rPr lang="zh-CN" altLang="en-US" smtClean="0">
                <a:ea typeface="宋体" panose="02010600030101010101" pitchFamily="2" charset="-122"/>
              </a:rPr>
              <a:t>和 </a:t>
            </a:r>
            <a:r>
              <a:rPr lang="en-US" altLang="zh-CN" smtClean="0">
                <a:ea typeface="宋体" panose="02010600030101010101" pitchFamily="2" charset="-122"/>
              </a:rPr>
              <a:t>v2 </a:t>
            </a:r>
            <a:r>
              <a:rPr lang="zh-CN" altLang="en-US" smtClean="0">
                <a:ea typeface="宋体" panose="02010600030101010101" pitchFamily="2" charset="-122"/>
              </a:rPr>
              <a:t>是有连接关系的</a:t>
            </a:r>
            <a:r>
              <a:rPr lang="en-US" altLang="zh-CN" smtClean="0">
                <a:ea typeface="宋体" panose="02010600030101010101" pitchFamily="2" charset="-122"/>
              </a:rPr>
              <a:t>.</a:t>
            </a: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	 * @param v1 </a:t>
            </a: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	 * @param v2</a:t>
            </a: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	public void addEdge(String v1,String v2) {</a:t>
            </a: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		//</a:t>
            </a:r>
            <a:r>
              <a:rPr lang="zh-CN" altLang="en-US" smtClean="0">
                <a:ea typeface="宋体" panose="02010600030101010101" pitchFamily="2" charset="-122"/>
              </a:rPr>
              <a:t>找出两个顶点的下标</a:t>
            </a:r>
            <a:endParaRPr lang="zh-CN" altLang="en-US" smtClean="0">
              <a:ea typeface="宋体" panose="02010600030101010101" pitchFamily="2" charset="-122"/>
            </a:endParaRPr>
          </a:p>
          <a:p>
            <a:pPr marL="0" indent="0">
              <a:buNone/>
            </a:pPr>
            <a:r>
              <a:rPr lang="zh-CN" altLang="en-US" smtClean="0">
                <a:ea typeface="宋体" panose="02010600030101010101" pitchFamily="2" charset="-122"/>
              </a:rPr>
              <a:t>		</a:t>
            </a:r>
            <a:r>
              <a:rPr lang="en-US" altLang="zh-CN" smtClean="0">
                <a:ea typeface="宋体" panose="02010600030101010101" pitchFamily="2" charset="-122"/>
              </a:rPr>
              <a:t>int index1=0;</a:t>
            </a: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		for(int i=0;i&lt;vertex.length;i++) {</a:t>
            </a: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			if(vertex[i].getValue().equals(v1)) {</a:t>
            </a: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				index1=i;</a:t>
            </a: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				break;//</a:t>
            </a:r>
            <a:r>
              <a:rPr lang="zh-CN" altLang="en-US" smtClean="0">
                <a:ea typeface="宋体" panose="02010600030101010101" pitchFamily="2" charset="-122"/>
              </a:rPr>
              <a:t>找到</a:t>
            </a:r>
            <a:endParaRPr lang="zh-CN" altLang="en-US" smtClean="0">
              <a:ea typeface="宋体" panose="02010600030101010101" pitchFamily="2" charset="-122"/>
            </a:endParaRPr>
          </a:p>
          <a:p>
            <a:pPr marL="0" indent="0">
              <a:buNone/>
            </a:pPr>
            <a:r>
              <a:rPr lang="zh-CN" altLang="en-US" smtClean="0">
                <a:ea typeface="宋体" panose="02010600030101010101" pitchFamily="2" charset="-122"/>
              </a:rPr>
              <a:t>			</a:t>
            </a:r>
            <a:r>
              <a:rPr lang="en-US" altLang="zh-CN" smtClean="0">
                <a:ea typeface="宋体" panose="02010600030101010101" pitchFamily="2" charset="-122"/>
              </a:rPr>
              <a:t>}</a:t>
            </a: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		int index2=0;</a:t>
            </a: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		for(int i=0;i&lt;vertex.length;i++) {</a:t>
            </a: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			if(vertex[i].getValue().equals(v2)) {</a:t>
            </a: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				index2=i;</a:t>
            </a: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				break;//</a:t>
            </a:r>
            <a:r>
              <a:rPr lang="zh-CN" altLang="en-US" smtClean="0">
                <a:ea typeface="宋体" panose="02010600030101010101" pitchFamily="2" charset="-122"/>
              </a:rPr>
              <a:t>找到</a:t>
            </a:r>
            <a:endParaRPr lang="zh-CN" altLang="en-US" smtClean="0">
              <a:ea typeface="宋体" panose="02010600030101010101" pitchFamily="2" charset="-122"/>
            </a:endParaRPr>
          </a:p>
          <a:p>
            <a:pPr marL="0" indent="0">
              <a:buNone/>
            </a:pPr>
            <a:r>
              <a:rPr lang="zh-CN" altLang="en-US" smtClean="0">
                <a:ea typeface="宋体" panose="02010600030101010101" pitchFamily="2" charset="-122"/>
              </a:rPr>
              <a:t>			</a:t>
            </a:r>
            <a:r>
              <a:rPr lang="en-US" altLang="zh-CN" smtClean="0">
                <a:ea typeface="宋体" panose="02010600030101010101" pitchFamily="2" charset="-122"/>
              </a:rPr>
              <a:t>}</a:t>
            </a: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		//</a:t>
            </a:r>
            <a:r>
              <a:rPr lang="zh-CN" altLang="en-US" smtClean="0">
                <a:ea typeface="宋体" panose="02010600030101010101" pitchFamily="2" charset="-122"/>
              </a:rPr>
              <a:t>这里是相互连接，即无向图</a:t>
            </a:r>
            <a:endParaRPr lang="zh-CN" altLang="en-US" smtClean="0">
              <a:ea typeface="宋体" panose="02010600030101010101" pitchFamily="2" charset="-122"/>
            </a:endParaRPr>
          </a:p>
          <a:p>
            <a:pPr marL="0" indent="0">
              <a:buNone/>
            </a:pPr>
            <a:r>
              <a:rPr lang="zh-CN" altLang="en-US" smtClean="0">
                <a:ea typeface="宋体" panose="02010600030101010101" pitchFamily="2" charset="-122"/>
              </a:rPr>
              <a:t>		</a:t>
            </a:r>
            <a:r>
              <a:rPr lang="en-US" altLang="zh-CN" smtClean="0">
                <a:ea typeface="宋体" panose="02010600030101010101" pitchFamily="2" charset="-122"/>
              </a:rPr>
              <a:t>linkMatrix[index1][index2]=1;</a:t>
            </a: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		linkMatrix[index2][index1]=1;</a:t>
            </a: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a:buNone/>
            </a:pP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	public int[][] getLinkMatrix() {</a:t>
            </a: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		return linkMatrix;</a:t>
            </a: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a:t>
            </a:r>
            <a:endParaRPr lang="en-US" altLang="zh-CN" smtClean="0">
              <a:ea typeface="宋体" panose="02010600030101010101" pitchFamily="2" charset="-122"/>
            </a:endParaRPr>
          </a:p>
          <a:p>
            <a:pPr marL="0" indent="0">
              <a:buNone/>
            </a:pPr>
            <a:endParaRPr lang="en-US" altLang="zh-CN" smtClean="0">
              <a:ea typeface="宋体" panose="02010600030101010101" pitchFamily="2" charset="-122"/>
            </a:endParaRPr>
          </a:p>
          <a:p>
            <a:pPr marL="0" indent="0">
              <a:buNone/>
            </a:pP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a:t>
            </a:r>
            <a:r>
              <a:rPr lang="zh-CN" altLang="en-US" smtClean="0">
                <a:ea typeface="宋体" panose="02010600030101010101" pitchFamily="2" charset="-122"/>
              </a:rPr>
              <a:t>顶点类</a:t>
            </a:r>
            <a:endParaRPr lang="zh-CN" altLang="en-US" smtClean="0">
              <a:ea typeface="宋体" panose="02010600030101010101" pitchFamily="2" charset="-122"/>
            </a:endParaRPr>
          </a:p>
          <a:p>
            <a:pPr marL="0" indent="0">
              <a:buNone/>
            </a:pPr>
            <a:r>
              <a:rPr lang="en-US" altLang="zh-CN" smtClean="0">
                <a:ea typeface="宋体" panose="02010600030101010101" pitchFamily="2" charset="-122"/>
              </a:rPr>
              <a:t>class Vertex {</a:t>
            </a:r>
            <a:endParaRPr lang="en-US" altLang="zh-CN" smtClean="0">
              <a:ea typeface="宋体" panose="02010600030101010101" pitchFamily="2" charset="-122"/>
            </a:endParaRPr>
          </a:p>
          <a:p>
            <a:pPr marL="0" indent="0">
              <a:buNone/>
            </a:pP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	private String value;</a:t>
            </a:r>
            <a:endParaRPr lang="en-US" altLang="zh-CN" smtClean="0">
              <a:ea typeface="宋体" panose="02010600030101010101" pitchFamily="2" charset="-122"/>
            </a:endParaRPr>
          </a:p>
          <a:p>
            <a:pPr marL="0" indent="0">
              <a:buNone/>
            </a:pPr>
            <a:endParaRPr lang="en-US" altLang="zh-CN" smtClean="0">
              <a:ea typeface="宋体" panose="02010600030101010101" pitchFamily="2" charset="-122"/>
            </a:endParaRPr>
          </a:p>
          <a:p>
            <a:pPr marL="0" indent="0">
              <a:buNone/>
            </a:pP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	public String getValue() {</a:t>
            </a: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		return value;</a:t>
            </a: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a:buNone/>
            </a:pP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	public void setValue(String value) {</a:t>
            </a: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		this.value = value;</a:t>
            </a: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a:buNone/>
            </a:pP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	public Vertex(String value) {</a:t>
            </a: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		super();</a:t>
            </a: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		this.value = value;</a:t>
            </a: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	@Override</a:t>
            </a: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	public String toString() {</a:t>
            </a: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		return value;</a:t>
            </a: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a:t>
            </a:r>
            <a:endParaRPr lang="en-US" altLang="zh-CN" smtClean="0">
              <a:ea typeface="宋体" panose="02010600030101010101" pitchFamily="2" charset="-122"/>
            </a:endParaRPr>
          </a:p>
          <a:p>
            <a:pPr marL="0" indent="0">
              <a:buNone/>
            </a:pP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r>
              <a:rPr lang="en-US" altLang="zh-CN" sz="1200" smtClean="0"/>
              <a:t>//</a:t>
            </a:r>
            <a:r>
              <a:rPr lang="zh-CN" altLang="en-US" sz="1200" smtClean="0"/>
              <a:t>思路分析</a:t>
            </a:r>
            <a:endParaRPr lang="en-US" altLang="zh-CN" sz="1200" smtClean="0"/>
          </a:p>
          <a:p>
            <a:r>
              <a:rPr lang="en-US" altLang="zh-CN" sz="1200" smtClean="0"/>
              <a:t>1.  A </a:t>
            </a:r>
            <a:r>
              <a:rPr lang="zh-CN" altLang="en-US" sz="1200" smtClean="0"/>
              <a:t>被访问，</a:t>
            </a:r>
            <a:r>
              <a:rPr lang="en-US" altLang="zh-CN" sz="1200" smtClean="0"/>
              <a:t> </a:t>
            </a:r>
            <a:r>
              <a:rPr lang="zh-CN" altLang="en-US" sz="1200" smtClean="0"/>
              <a:t>入栈</a:t>
            </a:r>
            <a:endParaRPr lang="en-US" altLang="zh-CN" sz="1200" smtClean="0"/>
          </a:p>
          <a:p>
            <a:r>
              <a:rPr lang="en-US" altLang="zh-CN" sz="1200" smtClean="0"/>
              <a:t>2. </a:t>
            </a:r>
            <a:r>
              <a:rPr lang="en-US" altLang="zh-CN" sz="1200" baseline="0" smtClean="0"/>
              <a:t> B </a:t>
            </a:r>
            <a:r>
              <a:rPr lang="zh-CN" altLang="en-US" sz="1200" baseline="0" smtClean="0"/>
              <a:t>被访问，入栈</a:t>
            </a:r>
            <a:endParaRPr lang="en-US" altLang="zh-CN" sz="1200" baseline="0" smtClean="0"/>
          </a:p>
          <a:p>
            <a:r>
              <a:rPr lang="en-US" altLang="zh-CN" sz="1200" baseline="0" smtClean="0"/>
              <a:t>3.  C </a:t>
            </a:r>
            <a:r>
              <a:rPr lang="zh-CN" altLang="en-US" sz="1200" baseline="0" smtClean="0"/>
              <a:t>被访问，入栈</a:t>
            </a:r>
            <a:endParaRPr lang="en-US" altLang="zh-CN" sz="1200" baseline="0" smtClean="0"/>
          </a:p>
          <a:p>
            <a:r>
              <a:rPr lang="en-US" altLang="zh-CN" sz="1200" baseline="0" smtClean="0"/>
              <a:t>4.  A - D </a:t>
            </a:r>
            <a:r>
              <a:rPr lang="zh-CN" altLang="en-US" sz="1200" baseline="0" smtClean="0"/>
              <a:t>不连接，因此 将 </a:t>
            </a:r>
            <a:r>
              <a:rPr lang="en-US" altLang="zh-CN" sz="1200" baseline="0" smtClean="0"/>
              <a:t> </a:t>
            </a:r>
            <a:r>
              <a:rPr lang="zh-CN" altLang="en-US" sz="1200" baseline="0" smtClean="0"/>
              <a:t>看 栈顶的 </a:t>
            </a:r>
            <a:r>
              <a:rPr lang="en-US" altLang="zh-CN" sz="1200" baseline="0" smtClean="0"/>
              <a:t>C </a:t>
            </a:r>
            <a:r>
              <a:rPr lang="zh-CN" altLang="en-US" sz="1200" baseline="0" smtClean="0"/>
              <a:t>是否能连接 </a:t>
            </a:r>
            <a:r>
              <a:rPr lang="en-US" altLang="zh-CN" sz="1200" baseline="0" smtClean="0"/>
              <a:t>D , </a:t>
            </a:r>
            <a:r>
              <a:rPr lang="zh-CN" altLang="en-US" sz="1200" baseline="0" smtClean="0"/>
              <a:t>不通，</a:t>
            </a:r>
            <a:endParaRPr lang="en-US" altLang="zh-CN" sz="1200" baseline="0" smtClean="0"/>
          </a:p>
          <a:p>
            <a:r>
              <a:rPr lang="en-US" altLang="zh-CN" sz="1200" baseline="0" smtClean="0"/>
              <a:t>    </a:t>
            </a:r>
            <a:r>
              <a:rPr lang="zh-CN" altLang="en-US" sz="1200" baseline="0" smtClean="0"/>
              <a:t>回溯，将 </a:t>
            </a:r>
            <a:r>
              <a:rPr lang="en-US" altLang="zh-CN" sz="1200" baseline="0" smtClean="0"/>
              <a:t>C  </a:t>
            </a:r>
            <a:r>
              <a:rPr lang="zh-CN" altLang="en-US" sz="1200" baseline="0" smtClean="0"/>
              <a:t>弹出栈</a:t>
            </a:r>
            <a:endParaRPr lang="en-US" altLang="zh-CN" sz="1200" baseline="0" smtClean="0"/>
          </a:p>
          <a:p>
            <a:r>
              <a:rPr lang="en-US" altLang="zh-CN" sz="1200" baseline="0" smtClean="0"/>
              <a:t>5. </a:t>
            </a:r>
            <a:r>
              <a:rPr lang="zh-CN" altLang="en-US" sz="1200" baseline="0" smtClean="0"/>
              <a:t>这时 栈顶 值为 </a:t>
            </a:r>
            <a:r>
              <a:rPr lang="en-US" altLang="zh-CN" sz="1200" baseline="0" smtClean="0"/>
              <a:t>1 -&gt; B , </a:t>
            </a:r>
            <a:r>
              <a:rPr lang="zh-CN" altLang="en-US" sz="1200" baseline="0" smtClean="0"/>
              <a:t>将当前 </a:t>
            </a:r>
            <a:r>
              <a:rPr lang="en-US" altLang="zh-CN" sz="1200" baseline="0" smtClean="0"/>
              <a:t>currentIndex =  stack.peek()  //peek () </a:t>
            </a:r>
            <a:r>
              <a:rPr lang="zh-CN" altLang="en-US" sz="1200" baseline="0" smtClean="0"/>
              <a:t>返回栈顶值</a:t>
            </a:r>
            <a:r>
              <a:rPr lang="en-US" altLang="zh-CN" sz="1200" baseline="0" smtClean="0"/>
              <a:t> </a:t>
            </a:r>
            <a:endParaRPr lang="en-US" altLang="zh-CN" sz="1200" baseline="0" smtClean="0"/>
          </a:p>
          <a:p>
            <a:r>
              <a:rPr lang="en-US" altLang="zh-CN" sz="1200" baseline="0" smtClean="0"/>
              <a:t>6. </a:t>
            </a:r>
            <a:r>
              <a:rPr lang="zh-CN" altLang="en-US" sz="1200" baseline="0" smtClean="0"/>
              <a:t>看看 </a:t>
            </a:r>
            <a:r>
              <a:rPr lang="en-US" altLang="zh-CN" sz="1200" baseline="0" smtClean="0"/>
              <a:t>1-&gt;B </a:t>
            </a:r>
            <a:r>
              <a:rPr lang="zh-CN" altLang="en-US" sz="1200" baseline="0" smtClean="0"/>
              <a:t>是否可以连接到 </a:t>
            </a:r>
            <a:r>
              <a:rPr lang="en-US" altLang="zh-CN" sz="1200" baseline="0" smtClean="0"/>
              <a:t>D,  </a:t>
            </a:r>
            <a:r>
              <a:rPr lang="zh-CN" altLang="en-US" sz="1200" baseline="0" smtClean="0"/>
              <a:t>这时可以 </a:t>
            </a:r>
            <a:endParaRPr lang="en-US" altLang="zh-CN" sz="1200" baseline="0" smtClean="0"/>
          </a:p>
          <a:p>
            <a:r>
              <a:rPr lang="en-US" altLang="zh-CN" sz="1200" baseline="0" smtClean="0">
                <a:solidFill>
                  <a:schemeClr val="tx1"/>
                </a:solidFill>
              </a:rPr>
              <a:t>7. 3-&gt;D  </a:t>
            </a:r>
            <a:r>
              <a:rPr lang="zh-CN" altLang="en-US" sz="1200" baseline="0" smtClean="0">
                <a:solidFill>
                  <a:schemeClr val="tx1"/>
                </a:solidFill>
              </a:rPr>
              <a:t>入栈</a:t>
            </a:r>
            <a:endParaRPr lang="en-US" altLang="zh-CN" sz="1200" baseline="0" smtClean="0">
              <a:solidFill>
                <a:schemeClr val="tx1"/>
              </a:solidFill>
            </a:endParaRPr>
          </a:p>
          <a:p>
            <a:r>
              <a:rPr lang="en-US" altLang="zh-CN" sz="1200" baseline="0" smtClean="0">
                <a:solidFill>
                  <a:schemeClr val="tx1"/>
                </a:solidFill>
              </a:rPr>
              <a:t>8. D - E </a:t>
            </a:r>
            <a:r>
              <a:rPr lang="zh-CN" altLang="en-US" sz="1200" baseline="0" smtClean="0">
                <a:solidFill>
                  <a:schemeClr val="tx1"/>
                </a:solidFill>
              </a:rPr>
              <a:t>不连接 ， </a:t>
            </a:r>
            <a:r>
              <a:rPr lang="en-US" altLang="zh-CN" sz="1200" baseline="0" smtClean="0">
                <a:solidFill>
                  <a:schemeClr val="tx1"/>
                </a:solidFill>
              </a:rPr>
              <a:t>3 -&gt; D </a:t>
            </a:r>
            <a:r>
              <a:rPr lang="zh-CN" altLang="en-US" sz="1200" baseline="0" smtClean="0">
                <a:solidFill>
                  <a:schemeClr val="tx1"/>
                </a:solidFill>
              </a:rPr>
              <a:t>出栈，并 进行 </a:t>
            </a:r>
            <a:r>
              <a:rPr lang="en-US" altLang="zh-CN" sz="1200" baseline="0" smtClean="0">
                <a:solidFill>
                  <a:schemeClr val="dk1"/>
                </a:solidFill>
                <a:effectLst/>
                <a:latin typeface="+mn-lt"/>
                <a:ea typeface="+mn-ea"/>
                <a:cs typeface="+mn-cs"/>
              </a:rPr>
              <a:t>currentIndex =  stack.peek()</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9. </a:t>
            </a:r>
            <a:r>
              <a:rPr lang="zh-CN" altLang="zh-CN" sz="1200" baseline="0" smtClean="0">
                <a:solidFill>
                  <a:schemeClr val="dk1"/>
                </a:solidFill>
                <a:effectLst/>
                <a:latin typeface="+mn-lt"/>
                <a:ea typeface="+mn-ea"/>
                <a:cs typeface="+mn-cs"/>
              </a:rPr>
              <a:t>看看 </a:t>
            </a:r>
            <a:r>
              <a:rPr lang="en-US" altLang="zh-CN" sz="1200" baseline="0" smtClean="0">
                <a:solidFill>
                  <a:schemeClr val="dk1"/>
                </a:solidFill>
                <a:effectLst/>
                <a:latin typeface="+mn-lt"/>
                <a:ea typeface="+mn-ea"/>
                <a:cs typeface="+mn-cs"/>
              </a:rPr>
              <a:t>1-&gt;B </a:t>
            </a:r>
            <a:r>
              <a:rPr lang="zh-CN" altLang="zh-CN" sz="1200" baseline="0" smtClean="0">
                <a:solidFill>
                  <a:schemeClr val="dk1"/>
                </a:solidFill>
                <a:effectLst/>
                <a:latin typeface="+mn-lt"/>
                <a:ea typeface="+mn-ea"/>
                <a:cs typeface="+mn-cs"/>
              </a:rPr>
              <a:t>是否可以连接到 </a:t>
            </a:r>
            <a:r>
              <a:rPr lang="en-US" altLang="zh-CN" sz="1200" baseline="0" smtClean="0">
                <a:solidFill>
                  <a:schemeClr val="dk1"/>
                </a:solidFill>
                <a:effectLst/>
                <a:latin typeface="+mn-lt"/>
                <a:ea typeface="+mn-ea"/>
                <a:cs typeface="+mn-cs"/>
              </a:rPr>
              <a:t>E,  </a:t>
            </a:r>
            <a:r>
              <a:rPr lang="zh-CN" altLang="zh-CN" sz="1200" baseline="0" smtClean="0">
                <a:solidFill>
                  <a:schemeClr val="dk1"/>
                </a:solidFill>
                <a:effectLst/>
                <a:latin typeface="+mn-lt"/>
                <a:ea typeface="+mn-ea"/>
                <a:cs typeface="+mn-cs"/>
              </a:rPr>
              <a:t>这时可以 </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10. 4-&gt;E </a:t>
            </a:r>
            <a:r>
              <a:rPr lang="zh-CN" altLang="en-US" sz="1200" baseline="0" smtClean="0">
                <a:solidFill>
                  <a:schemeClr val="dk1"/>
                </a:solidFill>
                <a:effectLst/>
                <a:latin typeface="+mn-lt"/>
                <a:ea typeface="+mn-ea"/>
                <a:cs typeface="+mn-cs"/>
              </a:rPr>
              <a:t>入栈 </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11. </a:t>
            </a:r>
            <a:r>
              <a:rPr lang="zh-CN" altLang="en-US" sz="1200" baseline="0" smtClean="0">
                <a:solidFill>
                  <a:schemeClr val="dk1"/>
                </a:solidFill>
                <a:effectLst/>
                <a:latin typeface="+mn-lt"/>
                <a:ea typeface="+mn-ea"/>
                <a:cs typeface="+mn-cs"/>
              </a:rPr>
              <a:t>依次将栈的栈弹出，直到 </a:t>
            </a:r>
            <a:r>
              <a:rPr lang="en-US" altLang="zh-CN" sz="1200" baseline="0" smtClean="0">
                <a:solidFill>
                  <a:schemeClr val="dk1"/>
                </a:solidFill>
                <a:effectLst/>
                <a:latin typeface="+mn-lt"/>
                <a:ea typeface="+mn-ea"/>
                <a:cs typeface="+mn-cs"/>
              </a:rPr>
              <a:t>stack </a:t>
            </a:r>
            <a:r>
              <a:rPr lang="zh-CN" altLang="en-US" sz="1200" baseline="0" smtClean="0">
                <a:solidFill>
                  <a:schemeClr val="dk1"/>
                </a:solidFill>
                <a:effectLst/>
                <a:latin typeface="+mn-lt"/>
                <a:ea typeface="+mn-ea"/>
                <a:cs typeface="+mn-cs"/>
              </a:rPr>
              <a:t>为空，就退出 </a:t>
            </a:r>
            <a:r>
              <a:rPr lang="en-US" altLang="zh-CN" sz="1200" baseline="0" smtClean="0">
                <a:solidFill>
                  <a:schemeClr val="dk1"/>
                </a:solidFill>
                <a:effectLst/>
                <a:latin typeface="+mn-lt"/>
                <a:ea typeface="+mn-ea"/>
                <a:cs typeface="+mn-cs"/>
              </a:rPr>
              <a:t>while</a:t>
            </a:r>
            <a:r>
              <a:rPr lang="zh-CN" altLang="en-US" sz="1200" baseline="0" smtClean="0">
                <a:solidFill>
                  <a:schemeClr val="dk1"/>
                </a:solidFill>
                <a:effectLst/>
                <a:latin typeface="+mn-lt"/>
                <a:ea typeface="+mn-ea"/>
                <a:cs typeface="+mn-cs"/>
              </a:rPr>
              <a:t>循环了 </a:t>
            </a:r>
            <a:endParaRPr lang="en-US" altLang="zh-CN" sz="1200" baseline="0" smtClean="0">
              <a:solidFill>
                <a:schemeClr val="dk1"/>
              </a:solidFill>
              <a:effectLst/>
              <a:latin typeface="+mn-lt"/>
              <a:ea typeface="+mn-ea"/>
              <a:cs typeface="+mn-cs"/>
            </a:endParaRPr>
          </a:p>
          <a:p>
            <a:endParaRPr lang="en-US" altLang="zh-CN" sz="1200" baseline="0" smtClean="0">
              <a:solidFill>
                <a:schemeClr val="dk1"/>
              </a:solidFill>
              <a:effectLst/>
              <a:latin typeface="+mn-lt"/>
              <a:ea typeface="+mn-ea"/>
              <a:cs typeface="+mn-cs"/>
            </a:endParaRPr>
          </a:p>
          <a:p>
            <a:r>
              <a:rPr lang="zh-CN" altLang="en-US" sz="1200" baseline="0" smtClean="0">
                <a:solidFill>
                  <a:schemeClr val="dk1"/>
                </a:solidFill>
                <a:effectLst/>
                <a:latin typeface="+mn-lt"/>
                <a:ea typeface="+mn-ea"/>
                <a:cs typeface="+mn-cs"/>
              </a:rPr>
              <a:t>代码实现</a:t>
            </a:r>
            <a:r>
              <a:rPr lang="en-US" altLang="zh-CN" sz="1200" baseline="0" smtClean="0">
                <a:solidFill>
                  <a:schemeClr val="dk1"/>
                </a:solidFill>
                <a:effectLst/>
                <a:latin typeface="+mn-lt"/>
                <a:ea typeface="+mn-ea"/>
                <a:cs typeface="+mn-cs"/>
              </a:rPr>
              <a:t>:</a:t>
            </a:r>
            <a:endParaRPr lang="en-US" altLang="zh-CN" sz="1200" baseline="0" smtClean="0">
              <a:solidFill>
                <a:schemeClr val="dk1"/>
              </a:solidFill>
              <a:effectLst/>
              <a:latin typeface="+mn-lt"/>
              <a:ea typeface="+mn-ea"/>
              <a:cs typeface="+mn-cs"/>
            </a:endParaRPr>
          </a:p>
          <a:p>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package com.atguigu.graph;</a:t>
            </a:r>
            <a:endParaRPr lang="en-US" altLang="zh-CN" sz="1200" baseline="0" smtClean="0">
              <a:solidFill>
                <a:schemeClr val="dk1"/>
              </a:solidFill>
              <a:effectLst/>
              <a:latin typeface="+mn-lt"/>
              <a:ea typeface="+mn-ea"/>
              <a:cs typeface="+mn-cs"/>
            </a:endParaRPr>
          </a:p>
          <a:p>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import java.util.Arrays;</a:t>
            </a:r>
            <a:endParaRPr lang="en-US" altLang="zh-CN" sz="1200" baseline="0" smtClean="0">
              <a:solidFill>
                <a:schemeClr val="dk1"/>
              </a:solidFill>
              <a:effectLst/>
              <a:latin typeface="+mn-lt"/>
              <a:ea typeface="+mn-ea"/>
              <a:cs typeface="+mn-cs"/>
            </a:endParaRPr>
          </a:p>
          <a:p>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public class GraphDemo {</a:t>
            </a:r>
            <a:endParaRPr lang="en-US" altLang="zh-CN" sz="1200" baseline="0" smtClean="0">
              <a:solidFill>
                <a:schemeClr val="dk1"/>
              </a:solidFill>
              <a:effectLst/>
              <a:latin typeface="+mn-lt"/>
              <a:ea typeface="+mn-ea"/>
              <a:cs typeface="+mn-cs"/>
            </a:endParaRPr>
          </a:p>
          <a:p>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public static void main(String[] args) {</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Vertex v1 = new Vertex("A");</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Vertex v2 = new Vertex("B");</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Vertex v3 = new Vertex("C");</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Vertex v4 = new Vertex("D");</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Vertex v5 = new Vertex("E");</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Graph graph = new Graph(5);</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graph.addVertex(v1);</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graph.addVertex(v2);</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graph.addVertex(v3);</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graph.addVertex(v4);</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graph.addVertex(v5);</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a:t>
            </a:r>
            <a:r>
              <a:rPr lang="zh-CN" altLang="en-US" sz="1200" baseline="0" smtClean="0">
                <a:solidFill>
                  <a:schemeClr val="dk1"/>
                </a:solidFill>
                <a:effectLst/>
                <a:latin typeface="+mn-lt"/>
                <a:ea typeface="+mn-ea"/>
                <a:cs typeface="+mn-cs"/>
              </a:rPr>
              <a:t>增加边</a:t>
            </a:r>
            <a:endParaRPr lang="zh-CN" altLang="en-US" sz="1200" baseline="0" smtClean="0">
              <a:solidFill>
                <a:schemeClr val="dk1"/>
              </a:solidFill>
              <a:effectLst/>
              <a:latin typeface="+mn-lt"/>
              <a:ea typeface="+mn-ea"/>
              <a:cs typeface="+mn-cs"/>
            </a:endParaRPr>
          </a:p>
          <a:p>
            <a:r>
              <a:rPr lang="zh-CN" altLang="en-US" sz="1200" baseline="0" smtClean="0">
                <a:solidFill>
                  <a:schemeClr val="dk1"/>
                </a:solidFill>
                <a:effectLst/>
                <a:latin typeface="+mn-lt"/>
                <a:ea typeface="+mn-ea"/>
                <a:cs typeface="+mn-cs"/>
              </a:rPr>
              <a:t>		</a:t>
            </a:r>
            <a:endParaRPr lang="zh-CN" altLang="en-US" sz="1200" baseline="0" smtClean="0">
              <a:solidFill>
                <a:schemeClr val="dk1"/>
              </a:solidFill>
              <a:effectLst/>
              <a:latin typeface="+mn-lt"/>
              <a:ea typeface="+mn-ea"/>
              <a:cs typeface="+mn-cs"/>
            </a:endParaRPr>
          </a:p>
          <a:p>
            <a:r>
              <a:rPr lang="zh-CN" altLang="en-US" sz="1200" baseline="0" smtClean="0">
                <a:solidFill>
                  <a:schemeClr val="dk1"/>
                </a:solidFill>
                <a:effectLst/>
                <a:latin typeface="+mn-lt"/>
                <a:ea typeface="+mn-ea"/>
                <a:cs typeface="+mn-cs"/>
              </a:rPr>
              <a:t>		</a:t>
            </a:r>
            <a:r>
              <a:rPr lang="en-US" altLang="zh-CN" sz="1200" baseline="0" smtClean="0">
                <a:solidFill>
                  <a:schemeClr val="dk1"/>
                </a:solidFill>
                <a:effectLst/>
                <a:latin typeface="+mn-lt"/>
                <a:ea typeface="+mn-ea"/>
                <a:cs typeface="+mn-cs"/>
              </a:rPr>
              <a:t>graph.addEdge("A", "C");</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graph.addEdge("B", "C");</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graph.addEdge("A", "B");</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graph.addEdge("B", "D");</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graph.addEdge("B", "E");</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int[][] linkMatrix = graph.getLinkMatrix();</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for (int[] link : linkMatrix) {</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System.out.println(Arrays.toString(link));</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a:t>
            </a:r>
            <a:r>
              <a:rPr lang="zh-CN" altLang="en-US" sz="1200" baseline="0" smtClean="0">
                <a:solidFill>
                  <a:schemeClr val="dk1"/>
                </a:solidFill>
                <a:effectLst/>
                <a:latin typeface="+mn-lt"/>
                <a:ea typeface="+mn-ea"/>
                <a:cs typeface="+mn-cs"/>
              </a:rPr>
              <a:t>深度优先遍历</a:t>
            </a:r>
            <a:endParaRPr lang="zh-CN" altLang="en-US" sz="1200" baseline="0" smtClean="0">
              <a:solidFill>
                <a:schemeClr val="dk1"/>
              </a:solidFill>
              <a:effectLst/>
              <a:latin typeface="+mn-lt"/>
              <a:ea typeface="+mn-ea"/>
              <a:cs typeface="+mn-cs"/>
            </a:endParaRPr>
          </a:p>
          <a:p>
            <a:r>
              <a:rPr lang="zh-CN" altLang="en-US" sz="1200" baseline="0" smtClean="0">
                <a:solidFill>
                  <a:schemeClr val="dk1"/>
                </a:solidFill>
                <a:effectLst/>
                <a:latin typeface="+mn-lt"/>
                <a:ea typeface="+mn-ea"/>
                <a:cs typeface="+mn-cs"/>
              </a:rPr>
              <a:t>		</a:t>
            </a:r>
            <a:r>
              <a:rPr lang="en-US" altLang="zh-CN" sz="1200" baseline="0" smtClean="0">
                <a:solidFill>
                  <a:schemeClr val="dk1"/>
                </a:solidFill>
                <a:effectLst/>
                <a:latin typeface="+mn-lt"/>
                <a:ea typeface="+mn-ea"/>
                <a:cs typeface="+mn-cs"/>
              </a:rPr>
              <a:t>graph.dfs();</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a:t>
            </a:r>
            <a:endParaRPr lang="en-US" altLang="zh-CN" sz="1200" baseline="0" smtClean="0">
              <a:solidFill>
                <a:schemeClr val="dk1"/>
              </a:solidFill>
              <a:effectLst/>
              <a:latin typeface="+mn-lt"/>
              <a:ea typeface="+mn-ea"/>
              <a:cs typeface="+mn-cs"/>
            </a:endParaRPr>
          </a:p>
          <a:p>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a:t>
            </a:r>
            <a:endParaRPr lang="en-US" altLang="zh-CN" sz="1200" baseline="0" smtClean="0">
              <a:solidFill>
                <a:schemeClr val="dk1"/>
              </a:solidFill>
              <a:effectLst/>
              <a:latin typeface="+mn-lt"/>
              <a:ea typeface="+mn-ea"/>
              <a:cs typeface="+mn-cs"/>
            </a:endParaRPr>
          </a:p>
          <a:p>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class ArrayStack {</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private int maxSize;// </a:t>
            </a:r>
            <a:r>
              <a:rPr lang="zh-CN" altLang="en-US" sz="1200" baseline="0" smtClean="0">
                <a:solidFill>
                  <a:schemeClr val="dk1"/>
                </a:solidFill>
                <a:effectLst/>
                <a:latin typeface="+mn-lt"/>
                <a:ea typeface="+mn-ea"/>
                <a:cs typeface="+mn-cs"/>
              </a:rPr>
              <a:t>栈的大小</a:t>
            </a:r>
            <a:endParaRPr lang="zh-CN" altLang="en-US" sz="1200" baseline="0" smtClean="0">
              <a:solidFill>
                <a:schemeClr val="dk1"/>
              </a:solidFill>
              <a:effectLst/>
              <a:latin typeface="+mn-lt"/>
              <a:ea typeface="+mn-ea"/>
              <a:cs typeface="+mn-cs"/>
            </a:endParaRPr>
          </a:p>
          <a:p>
            <a:r>
              <a:rPr lang="zh-CN" altLang="en-US" sz="1200" baseline="0" smtClean="0">
                <a:solidFill>
                  <a:schemeClr val="dk1"/>
                </a:solidFill>
                <a:effectLst/>
                <a:latin typeface="+mn-lt"/>
                <a:ea typeface="+mn-ea"/>
                <a:cs typeface="+mn-cs"/>
              </a:rPr>
              <a:t>	</a:t>
            </a:r>
            <a:r>
              <a:rPr lang="en-US" altLang="zh-CN" sz="1200" baseline="0" smtClean="0">
                <a:solidFill>
                  <a:schemeClr val="dk1"/>
                </a:solidFill>
                <a:effectLst/>
                <a:latin typeface="+mn-lt"/>
                <a:ea typeface="+mn-ea"/>
                <a:cs typeface="+mn-cs"/>
              </a:rPr>
              <a:t>private int[] stack;// </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 </a:t>
            </a:r>
            <a:r>
              <a:rPr lang="zh-CN" altLang="en-US" sz="1200" baseline="0" smtClean="0">
                <a:solidFill>
                  <a:schemeClr val="dk1"/>
                </a:solidFill>
                <a:effectLst/>
                <a:latin typeface="+mn-lt"/>
                <a:ea typeface="+mn-ea"/>
                <a:cs typeface="+mn-cs"/>
              </a:rPr>
              <a:t>栈顶</a:t>
            </a:r>
            <a:r>
              <a:rPr lang="en-US" altLang="zh-CN" sz="1200" baseline="0" smtClean="0">
                <a:solidFill>
                  <a:schemeClr val="dk1"/>
                </a:solidFill>
                <a:effectLst/>
                <a:latin typeface="+mn-lt"/>
                <a:ea typeface="+mn-ea"/>
                <a:cs typeface="+mn-cs"/>
              </a:rPr>
              <a:t>, </a:t>
            </a:r>
            <a:r>
              <a:rPr lang="zh-CN" altLang="en-US" sz="1200" baseline="0" smtClean="0">
                <a:solidFill>
                  <a:schemeClr val="dk1"/>
                </a:solidFill>
                <a:effectLst/>
                <a:latin typeface="+mn-lt"/>
                <a:ea typeface="+mn-ea"/>
                <a:cs typeface="+mn-cs"/>
              </a:rPr>
              <a:t>初始化为</a:t>
            </a:r>
            <a:r>
              <a:rPr lang="en-US" altLang="zh-CN" sz="1200" baseline="0" smtClean="0">
                <a:solidFill>
                  <a:schemeClr val="dk1"/>
                </a:solidFill>
                <a:effectLst/>
                <a:latin typeface="+mn-lt"/>
                <a:ea typeface="+mn-ea"/>
                <a:cs typeface="+mn-cs"/>
              </a:rPr>
              <a:t>-1</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private int top = -1;</a:t>
            </a:r>
            <a:endParaRPr lang="en-US" altLang="zh-CN" sz="1200" baseline="0" smtClean="0">
              <a:solidFill>
                <a:schemeClr val="dk1"/>
              </a:solidFill>
              <a:effectLst/>
              <a:latin typeface="+mn-lt"/>
              <a:ea typeface="+mn-ea"/>
              <a:cs typeface="+mn-cs"/>
            </a:endParaRPr>
          </a:p>
          <a:p>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a:t>
            </a:r>
            <a:r>
              <a:rPr lang="zh-CN" altLang="en-US" sz="1200" baseline="0" smtClean="0">
                <a:solidFill>
                  <a:schemeClr val="dk1"/>
                </a:solidFill>
                <a:effectLst/>
                <a:latin typeface="+mn-lt"/>
                <a:ea typeface="+mn-ea"/>
                <a:cs typeface="+mn-cs"/>
              </a:rPr>
              <a:t>返回栈顶元素</a:t>
            </a:r>
            <a:r>
              <a:rPr lang="en-US" altLang="zh-CN" sz="1200" baseline="0" smtClean="0">
                <a:solidFill>
                  <a:schemeClr val="dk1"/>
                </a:solidFill>
                <a:effectLst/>
                <a:latin typeface="+mn-lt"/>
                <a:ea typeface="+mn-ea"/>
                <a:cs typeface="+mn-cs"/>
              </a:rPr>
              <a:t>..</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public int peek() {</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if (isEmpty()) {</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throw new RuntimeException("</a:t>
            </a:r>
            <a:r>
              <a:rPr lang="zh-CN" altLang="en-US" sz="1200" baseline="0" smtClean="0">
                <a:solidFill>
                  <a:schemeClr val="dk1"/>
                </a:solidFill>
                <a:effectLst/>
                <a:latin typeface="+mn-lt"/>
                <a:ea typeface="+mn-ea"/>
                <a:cs typeface="+mn-cs"/>
              </a:rPr>
              <a:t>栈空</a:t>
            </a:r>
            <a:r>
              <a:rPr lang="en-US" altLang="zh-CN" sz="1200" baseline="0" smtClean="0">
                <a:solidFill>
                  <a:schemeClr val="dk1"/>
                </a:solidFill>
                <a:effectLst/>
                <a:latin typeface="+mn-lt"/>
                <a:ea typeface="+mn-ea"/>
                <a:cs typeface="+mn-cs"/>
              </a:rPr>
              <a:t>~");</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return stack[top];</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a:t>
            </a:r>
            <a:endParaRPr lang="en-US" altLang="zh-CN" sz="1200" baseline="0" smtClean="0">
              <a:solidFill>
                <a:schemeClr val="dk1"/>
              </a:solidFill>
              <a:effectLst/>
              <a:latin typeface="+mn-lt"/>
              <a:ea typeface="+mn-ea"/>
              <a:cs typeface="+mn-cs"/>
            </a:endParaRPr>
          </a:p>
          <a:p>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public ArrayStack(int size) {</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maxSize = size;</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stack = new int[maxSize];</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a:t>
            </a:r>
            <a:endParaRPr lang="en-US" altLang="zh-CN" sz="1200" baseline="0" smtClean="0">
              <a:solidFill>
                <a:schemeClr val="dk1"/>
              </a:solidFill>
              <a:effectLst/>
              <a:latin typeface="+mn-lt"/>
              <a:ea typeface="+mn-ea"/>
              <a:cs typeface="+mn-cs"/>
            </a:endParaRPr>
          </a:p>
          <a:p>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 </a:t>
            </a:r>
            <a:r>
              <a:rPr lang="zh-CN" altLang="en-US" sz="1200" baseline="0" smtClean="0">
                <a:solidFill>
                  <a:schemeClr val="dk1"/>
                </a:solidFill>
                <a:effectLst/>
                <a:latin typeface="+mn-lt"/>
                <a:ea typeface="+mn-ea"/>
                <a:cs typeface="+mn-cs"/>
              </a:rPr>
              <a:t>栈满</a:t>
            </a:r>
            <a:endParaRPr lang="zh-CN" altLang="en-US" sz="1200" baseline="0" smtClean="0">
              <a:solidFill>
                <a:schemeClr val="dk1"/>
              </a:solidFill>
              <a:effectLst/>
              <a:latin typeface="+mn-lt"/>
              <a:ea typeface="+mn-ea"/>
              <a:cs typeface="+mn-cs"/>
            </a:endParaRPr>
          </a:p>
          <a:p>
            <a:r>
              <a:rPr lang="zh-CN" altLang="en-US" sz="1200" baseline="0" smtClean="0">
                <a:solidFill>
                  <a:schemeClr val="dk1"/>
                </a:solidFill>
                <a:effectLst/>
                <a:latin typeface="+mn-lt"/>
                <a:ea typeface="+mn-ea"/>
                <a:cs typeface="+mn-cs"/>
              </a:rPr>
              <a:t>	</a:t>
            </a:r>
            <a:r>
              <a:rPr lang="en-US" altLang="zh-CN" sz="1200" baseline="0" smtClean="0">
                <a:solidFill>
                  <a:schemeClr val="dk1"/>
                </a:solidFill>
                <a:effectLst/>
                <a:latin typeface="+mn-lt"/>
                <a:ea typeface="+mn-ea"/>
                <a:cs typeface="+mn-cs"/>
              </a:rPr>
              <a:t>public boolean isFull() {</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return top == maxSize - 1;</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a:t>
            </a:r>
            <a:endParaRPr lang="en-US" altLang="zh-CN" sz="1200" baseline="0" smtClean="0">
              <a:solidFill>
                <a:schemeClr val="dk1"/>
              </a:solidFill>
              <a:effectLst/>
              <a:latin typeface="+mn-lt"/>
              <a:ea typeface="+mn-ea"/>
              <a:cs typeface="+mn-cs"/>
            </a:endParaRPr>
          </a:p>
          <a:p>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 </a:t>
            </a:r>
            <a:r>
              <a:rPr lang="zh-CN" altLang="en-US" sz="1200" baseline="0" smtClean="0">
                <a:solidFill>
                  <a:schemeClr val="dk1"/>
                </a:solidFill>
                <a:effectLst/>
                <a:latin typeface="+mn-lt"/>
                <a:ea typeface="+mn-ea"/>
                <a:cs typeface="+mn-cs"/>
              </a:rPr>
              <a:t>栈空</a:t>
            </a:r>
            <a:endParaRPr lang="zh-CN" altLang="en-US" sz="1200" baseline="0" smtClean="0">
              <a:solidFill>
                <a:schemeClr val="dk1"/>
              </a:solidFill>
              <a:effectLst/>
              <a:latin typeface="+mn-lt"/>
              <a:ea typeface="+mn-ea"/>
              <a:cs typeface="+mn-cs"/>
            </a:endParaRPr>
          </a:p>
          <a:p>
            <a:r>
              <a:rPr lang="zh-CN" altLang="en-US" sz="1200" baseline="0" smtClean="0">
                <a:solidFill>
                  <a:schemeClr val="dk1"/>
                </a:solidFill>
                <a:effectLst/>
                <a:latin typeface="+mn-lt"/>
                <a:ea typeface="+mn-ea"/>
                <a:cs typeface="+mn-cs"/>
              </a:rPr>
              <a:t>	</a:t>
            </a:r>
            <a:r>
              <a:rPr lang="en-US" altLang="zh-CN" sz="1200" baseline="0" smtClean="0">
                <a:solidFill>
                  <a:schemeClr val="dk1"/>
                </a:solidFill>
                <a:effectLst/>
                <a:latin typeface="+mn-lt"/>
                <a:ea typeface="+mn-ea"/>
                <a:cs typeface="+mn-cs"/>
              </a:rPr>
              <a:t>public boolean isEmpty() {</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return top == -1;</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a:t>
            </a:r>
            <a:endParaRPr lang="en-US" altLang="zh-CN" sz="1200" baseline="0" smtClean="0">
              <a:solidFill>
                <a:schemeClr val="dk1"/>
              </a:solidFill>
              <a:effectLst/>
              <a:latin typeface="+mn-lt"/>
              <a:ea typeface="+mn-ea"/>
              <a:cs typeface="+mn-cs"/>
            </a:endParaRPr>
          </a:p>
          <a:p>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 </a:t>
            </a:r>
            <a:r>
              <a:rPr lang="zh-CN" altLang="en-US" sz="1200" baseline="0" smtClean="0">
                <a:solidFill>
                  <a:schemeClr val="dk1"/>
                </a:solidFill>
                <a:effectLst/>
                <a:latin typeface="+mn-lt"/>
                <a:ea typeface="+mn-ea"/>
                <a:cs typeface="+mn-cs"/>
              </a:rPr>
              <a:t>入栈</a:t>
            </a:r>
            <a:r>
              <a:rPr lang="en-US" altLang="zh-CN" sz="1200" baseline="0" smtClean="0">
                <a:solidFill>
                  <a:schemeClr val="dk1"/>
                </a:solidFill>
                <a:effectLst/>
                <a:latin typeface="+mn-lt"/>
                <a:ea typeface="+mn-ea"/>
                <a:cs typeface="+mn-cs"/>
              </a:rPr>
              <a:t>, </a:t>
            </a:r>
            <a:r>
              <a:rPr lang="zh-CN" altLang="en-US" sz="1200" baseline="0" smtClean="0">
                <a:solidFill>
                  <a:schemeClr val="dk1"/>
                </a:solidFill>
                <a:effectLst/>
                <a:latin typeface="+mn-lt"/>
                <a:ea typeface="+mn-ea"/>
                <a:cs typeface="+mn-cs"/>
              </a:rPr>
              <a:t>放入数据</a:t>
            </a:r>
            <a:endParaRPr lang="zh-CN" altLang="en-US" sz="1200" baseline="0" smtClean="0">
              <a:solidFill>
                <a:schemeClr val="dk1"/>
              </a:solidFill>
              <a:effectLst/>
              <a:latin typeface="+mn-lt"/>
              <a:ea typeface="+mn-ea"/>
              <a:cs typeface="+mn-cs"/>
            </a:endParaRPr>
          </a:p>
          <a:p>
            <a:r>
              <a:rPr lang="zh-CN" altLang="en-US" sz="1200" baseline="0" smtClean="0">
                <a:solidFill>
                  <a:schemeClr val="dk1"/>
                </a:solidFill>
                <a:effectLst/>
                <a:latin typeface="+mn-lt"/>
                <a:ea typeface="+mn-ea"/>
                <a:cs typeface="+mn-cs"/>
              </a:rPr>
              <a:t>	</a:t>
            </a:r>
            <a:r>
              <a:rPr lang="en-US" altLang="zh-CN" sz="1200" baseline="0" smtClean="0">
                <a:solidFill>
                  <a:schemeClr val="dk1"/>
                </a:solidFill>
                <a:effectLst/>
                <a:latin typeface="+mn-lt"/>
                <a:ea typeface="+mn-ea"/>
                <a:cs typeface="+mn-cs"/>
              </a:rPr>
              <a:t>public void push(int value) {</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if (isFull()) {</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System.out.println("</a:t>
            </a:r>
            <a:r>
              <a:rPr lang="zh-CN" altLang="en-US" sz="1200" baseline="0" smtClean="0">
                <a:solidFill>
                  <a:schemeClr val="dk1"/>
                </a:solidFill>
                <a:effectLst/>
                <a:latin typeface="+mn-lt"/>
                <a:ea typeface="+mn-ea"/>
                <a:cs typeface="+mn-cs"/>
              </a:rPr>
              <a:t>栈满</a:t>
            </a:r>
            <a:r>
              <a:rPr lang="en-US" altLang="zh-CN" sz="1200" baseline="0" smtClean="0">
                <a:solidFill>
                  <a:schemeClr val="dk1"/>
                </a:solidFill>
                <a:effectLst/>
                <a:latin typeface="+mn-lt"/>
                <a:ea typeface="+mn-ea"/>
                <a:cs typeface="+mn-cs"/>
              </a:rPr>
              <a:t>");</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return;</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top += 1;</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stack[top] = value;</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a:t>
            </a:r>
            <a:endParaRPr lang="en-US" altLang="zh-CN" sz="1200" baseline="0" smtClean="0">
              <a:solidFill>
                <a:schemeClr val="dk1"/>
              </a:solidFill>
              <a:effectLst/>
              <a:latin typeface="+mn-lt"/>
              <a:ea typeface="+mn-ea"/>
              <a:cs typeface="+mn-cs"/>
            </a:endParaRPr>
          </a:p>
          <a:p>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 </a:t>
            </a:r>
            <a:r>
              <a:rPr lang="zh-CN" altLang="en-US" sz="1200" baseline="0" smtClean="0">
                <a:solidFill>
                  <a:schemeClr val="dk1"/>
                </a:solidFill>
                <a:effectLst/>
                <a:latin typeface="+mn-lt"/>
                <a:ea typeface="+mn-ea"/>
                <a:cs typeface="+mn-cs"/>
              </a:rPr>
              <a:t>出栈</a:t>
            </a:r>
            <a:r>
              <a:rPr lang="en-US" altLang="zh-CN" sz="1200" baseline="0" smtClean="0">
                <a:solidFill>
                  <a:schemeClr val="dk1"/>
                </a:solidFill>
                <a:effectLst/>
                <a:latin typeface="+mn-lt"/>
                <a:ea typeface="+mn-ea"/>
                <a:cs typeface="+mn-cs"/>
              </a:rPr>
              <a:t>, </a:t>
            </a:r>
            <a:r>
              <a:rPr lang="zh-CN" altLang="en-US" sz="1200" baseline="0" smtClean="0">
                <a:solidFill>
                  <a:schemeClr val="dk1"/>
                </a:solidFill>
                <a:effectLst/>
                <a:latin typeface="+mn-lt"/>
                <a:ea typeface="+mn-ea"/>
                <a:cs typeface="+mn-cs"/>
              </a:rPr>
              <a:t>取出数据</a:t>
            </a:r>
            <a:endParaRPr lang="zh-CN" altLang="en-US" sz="1200" baseline="0" smtClean="0">
              <a:solidFill>
                <a:schemeClr val="dk1"/>
              </a:solidFill>
              <a:effectLst/>
              <a:latin typeface="+mn-lt"/>
              <a:ea typeface="+mn-ea"/>
              <a:cs typeface="+mn-cs"/>
            </a:endParaRPr>
          </a:p>
          <a:p>
            <a:r>
              <a:rPr lang="zh-CN" altLang="en-US" sz="1200" baseline="0" smtClean="0">
                <a:solidFill>
                  <a:schemeClr val="dk1"/>
                </a:solidFill>
                <a:effectLst/>
                <a:latin typeface="+mn-lt"/>
                <a:ea typeface="+mn-ea"/>
                <a:cs typeface="+mn-cs"/>
              </a:rPr>
              <a:t>	</a:t>
            </a:r>
            <a:r>
              <a:rPr lang="en-US" altLang="zh-CN" sz="1200" baseline="0" smtClean="0">
                <a:solidFill>
                  <a:schemeClr val="dk1"/>
                </a:solidFill>
                <a:effectLst/>
                <a:latin typeface="+mn-lt"/>
                <a:ea typeface="+mn-ea"/>
                <a:cs typeface="+mn-cs"/>
              </a:rPr>
              <a:t>public int pop() {</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if (isEmpty()) {</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throw new RuntimeException("</a:t>
            </a:r>
            <a:r>
              <a:rPr lang="zh-CN" altLang="en-US" sz="1200" baseline="0" smtClean="0">
                <a:solidFill>
                  <a:schemeClr val="dk1"/>
                </a:solidFill>
                <a:effectLst/>
                <a:latin typeface="+mn-lt"/>
                <a:ea typeface="+mn-ea"/>
                <a:cs typeface="+mn-cs"/>
              </a:rPr>
              <a:t>栈空</a:t>
            </a:r>
            <a:r>
              <a:rPr lang="en-US" altLang="zh-CN" sz="1200" baseline="0" smtClean="0">
                <a:solidFill>
                  <a:schemeClr val="dk1"/>
                </a:solidFill>
                <a:effectLst/>
                <a:latin typeface="+mn-lt"/>
                <a:ea typeface="+mn-ea"/>
                <a:cs typeface="+mn-cs"/>
              </a:rPr>
              <a:t>");</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int value = stack[top];</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top -= 1;</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return value;</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a:t>
            </a:r>
            <a:endParaRPr lang="en-US" altLang="zh-CN" sz="1200" baseline="0" smtClean="0">
              <a:solidFill>
                <a:schemeClr val="dk1"/>
              </a:solidFill>
              <a:effectLst/>
              <a:latin typeface="+mn-lt"/>
              <a:ea typeface="+mn-ea"/>
              <a:cs typeface="+mn-cs"/>
            </a:endParaRPr>
          </a:p>
          <a:p>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 </a:t>
            </a:r>
            <a:r>
              <a:rPr lang="zh-CN" altLang="en-US" sz="1200" baseline="0" smtClean="0">
                <a:solidFill>
                  <a:schemeClr val="dk1"/>
                </a:solidFill>
                <a:effectLst/>
                <a:latin typeface="+mn-lt"/>
                <a:ea typeface="+mn-ea"/>
                <a:cs typeface="+mn-cs"/>
              </a:rPr>
              <a:t>遍历栈</a:t>
            </a:r>
            <a:endParaRPr lang="zh-CN" altLang="en-US" sz="1200" baseline="0" smtClean="0">
              <a:solidFill>
                <a:schemeClr val="dk1"/>
              </a:solidFill>
              <a:effectLst/>
              <a:latin typeface="+mn-lt"/>
              <a:ea typeface="+mn-ea"/>
              <a:cs typeface="+mn-cs"/>
            </a:endParaRPr>
          </a:p>
          <a:p>
            <a:r>
              <a:rPr lang="zh-CN" altLang="en-US" sz="1200" baseline="0" smtClean="0">
                <a:solidFill>
                  <a:schemeClr val="dk1"/>
                </a:solidFill>
                <a:effectLst/>
                <a:latin typeface="+mn-lt"/>
                <a:ea typeface="+mn-ea"/>
                <a:cs typeface="+mn-cs"/>
              </a:rPr>
              <a:t>	</a:t>
            </a:r>
            <a:r>
              <a:rPr lang="en-US" altLang="zh-CN" sz="1200" baseline="0" smtClean="0">
                <a:solidFill>
                  <a:schemeClr val="dk1"/>
                </a:solidFill>
                <a:effectLst/>
                <a:latin typeface="+mn-lt"/>
                <a:ea typeface="+mn-ea"/>
                <a:cs typeface="+mn-cs"/>
              </a:rPr>
              <a:t>public void list() {</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if (isEmpty()) {</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System.out.println("</a:t>
            </a:r>
            <a:r>
              <a:rPr lang="zh-CN" altLang="en-US" sz="1200" baseline="0" smtClean="0">
                <a:solidFill>
                  <a:schemeClr val="dk1"/>
                </a:solidFill>
                <a:effectLst/>
                <a:latin typeface="+mn-lt"/>
                <a:ea typeface="+mn-ea"/>
                <a:cs typeface="+mn-cs"/>
              </a:rPr>
              <a:t>栈空，没有数据</a:t>
            </a:r>
            <a:r>
              <a:rPr lang="en-US" altLang="zh-CN" sz="1200" baseline="0" smtClean="0">
                <a:solidFill>
                  <a:schemeClr val="dk1"/>
                </a:solidFill>
                <a:effectLst/>
                <a:latin typeface="+mn-lt"/>
                <a:ea typeface="+mn-ea"/>
                <a:cs typeface="+mn-cs"/>
              </a:rPr>
              <a:t>");</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return;</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for (int i = top; i &gt;= 0; i--) {</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System.out.printf("stack[%d]=%d\n", i, stack[i]);</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a:t>
            </a:r>
            <a:endParaRPr lang="en-US" altLang="zh-CN" sz="1200" baseline="0" smtClean="0">
              <a:solidFill>
                <a:schemeClr val="dk1"/>
              </a:solidFill>
              <a:effectLst/>
              <a:latin typeface="+mn-lt"/>
              <a:ea typeface="+mn-ea"/>
              <a:cs typeface="+mn-cs"/>
            </a:endParaRPr>
          </a:p>
          <a:p>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a:t>
            </a:r>
            <a:r>
              <a:rPr lang="zh-CN" altLang="en-US" sz="1200" baseline="0" smtClean="0">
                <a:solidFill>
                  <a:schemeClr val="dk1"/>
                </a:solidFill>
                <a:effectLst/>
                <a:latin typeface="+mn-lt"/>
                <a:ea typeface="+mn-ea"/>
                <a:cs typeface="+mn-cs"/>
              </a:rPr>
              <a:t>图结构对应的类</a:t>
            </a:r>
            <a:endParaRPr lang="zh-CN" altLang="en-US"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class Graph {</a:t>
            </a:r>
            <a:endParaRPr lang="en-US" altLang="zh-CN" sz="1200" baseline="0" smtClean="0">
              <a:solidFill>
                <a:schemeClr val="dk1"/>
              </a:solidFill>
              <a:effectLst/>
              <a:latin typeface="+mn-lt"/>
              <a:ea typeface="+mn-ea"/>
              <a:cs typeface="+mn-cs"/>
            </a:endParaRPr>
          </a:p>
          <a:p>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private Vertex[] vertex;</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private int currentSize;</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a:t>
            </a:r>
            <a:r>
              <a:rPr lang="zh-CN" altLang="en-US" sz="1200" baseline="0" smtClean="0">
                <a:solidFill>
                  <a:schemeClr val="dk1"/>
                </a:solidFill>
                <a:effectLst/>
                <a:latin typeface="+mn-lt"/>
                <a:ea typeface="+mn-ea"/>
                <a:cs typeface="+mn-cs"/>
              </a:rPr>
              <a:t>二维数组，记录顶点的关系</a:t>
            </a:r>
            <a:r>
              <a:rPr lang="en-US" altLang="zh-CN" sz="1200" baseline="0" smtClean="0">
                <a:solidFill>
                  <a:schemeClr val="dk1"/>
                </a:solidFill>
                <a:effectLst/>
                <a:latin typeface="+mn-lt"/>
                <a:ea typeface="+mn-ea"/>
                <a:cs typeface="+mn-cs"/>
              </a:rPr>
              <a:t>1 </a:t>
            </a:r>
            <a:r>
              <a:rPr lang="zh-CN" altLang="en-US" sz="1200" baseline="0" smtClean="0">
                <a:solidFill>
                  <a:schemeClr val="dk1"/>
                </a:solidFill>
                <a:effectLst/>
                <a:latin typeface="+mn-lt"/>
                <a:ea typeface="+mn-ea"/>
                <a:cs typeface="+mn-cs"/>
              </a:rPr>
              <a:t>表示连接，</a:t>
            </a:r>
            <a:r>
              <a:rPr lang="en-US" altLang="zh-CN" sz="1200" baseline="0" smtClean="0">
                <a:solidFill>
                  <a:schemeClr val="dk1"/>
                </a:solidFill>
                <a:effectLst/>
                <a:latin typeface="+mn-lt"/>
                <a:ea typeface="+mn-ea"/>
                <a:cs typeface="+mn-cs"/>
              </a:rPr>
              <a:t>0</a:t>
            </a:r>
            <a:r>
              <a:rPr lang="zh-CN" altLang="en-US" sz="1200" baseline="0" smtClean="0">
                <a:solidFill>
                  <a:schemeClr val="dk1"/>
                </a:solidFill>
                <a:effectLst/>
                <a:latin typeface="+mn-lt"/>
                <a:ea typeface="+mn-ea"/>
                <a:cs typeface="+mn-cs"/>
              </a:rPr>
              <a:t>表示不能连接</a:t>
            </a:r>
            <a:endParaRPr lang="zh-CN" altLang="en-US" sz="1200" baseline="0" smtClean="0">
              <a:solidFill>
                <a:schemeClr val="dk1"/>
              </a:solidFill>
              <a:effectLst/>
              <a:latin typeface="+mn-lt"/>
              <a:ea typeface="+mn-ea"/>
              <a:cs typeface="+mn-cs"/>
            </a:endParaRPr>
          </a:p>
          <a:p>
            <a:r>
              <a:rPr lang="zh-CN" altLang="en-US" sz="1200" baseline="0" smtClean="0">
                <a:solidFill>
                  <a:schemeClr val="dk1"/>
                </a:solidFill>
                <a:effectLst/>
                <a:latin typeface="+mn-lt"/>
                <a:ea typeface="+mn-ea"/>
                <a:cs typeface="+mn-cs"/>
              </a:rPr>
              <a:t>	</a:t>
            </a:r>
            <a:r>
              <a:rPr lang="en-US" altLang="zh-CN" sz="1200" baseline="0" smtClean="0">
                <a:solidFill>
                  <a:schemeClr val="dk1"/>
                </a:solidFill>
                <a:effectLst/>
                <a:latin typeface="+mn-lt"/>
                <a:ea typeface="+mn-ea"/>
                <a:cs typeface="+mn-cs"/>
              </a:rPr>
              <a:t>private int[][] linkMatrix; </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//stack </a:t>
            </a:r>
            <a:r>
              <a:rPr lang="zh-CN" altLang="en-US" sz="1200" baseline="0" smtClean="0">
                <a:solidFill>
                  <a:schemeClr val="dk1"/>
                </a:solidFill>
                <a:effectLst/>
                <a:latin typeface="+mn-lt"/>
                <a:ea typeface="+mn-ea"/>
                <a:cs typeface="+mn-cs"/>
              </a:rPr>
              <a:t>用于保存遍历图各个顶点的下标</a:t>
            </a:r>
            <a:endParaRPr lang="zh-CN" altLang="en-US" sz="1200" baseline="0" smtClean="0">
              <a:solidFill>
                <a:schemeClr val="dk1"/>
              </a:solidFill>
              <a:effectLst/>
              <a:latin typeface="+mn-lt"/>
              <a:ea typeface="+mn-ea"/>
              <a:cs typeface="+mn-cs"/>
            </a:endParaRPr>
          </a:p>
          <a:p>
            <a:r>
              <a:rPr lang="zh-CN" altLang="en-US" sz="1200" baseline="0" smtClean="0">
                <a:solidFill>
                  <a:schemeClr val="dk1"/>
                </a:solidFill>
                <a:effectLst/>
                <a:latin typeface="+mn-lt"/>
                <a:ea typeface="+mn-ea"/>
                <a:cs typeface="+mn-cs"/>
              </a:rPr>
              <a:t>	</a:t>
            </a:r>
            <a:r>
              <a:rPr lang="en-US" altLang="zh-CN" sz="1200" baseline="0" smtClean="0">
                <a:solidFill>
                  <a:schemeClr val="dk1"/>
                </a:solidFill>
                <a:effectLst/>
                <a:latin typeface="+mn-lt"/>
                <a:ea typeface="+mn-ea"/>
                <a:cs typeface="+mn-cs"/>
              </a:rPr>
              <a:t>private ArrayStack stack = new ArrayStack(10);</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a:t>
            </a:r>
            <a:r>
              <a:rPr lang="zh-CN" altLang="en-US" sz="1200" baseline="0" smtClean="0">
                <a:solidFill>
                  <a:schemeClr val="dk1"/>
                </a:solidFill>
                <a:effectLst/>
                <a:latin typeface="+mn-lt"/>
                <a:ea typeface="+mn-ea"/>
                <a:cs typeface="+mn-cs"/>
              </a:rPr>
              <a:t>当前遍历的下标</a:t>
            </a:r>
            <a:endParaRPr lang="zh-CN" altLang="en-US" sz="1200" baseline="0" smtClean="0">
              <a:solidFill>
                <a:schemeClr val="dk1"/>
              </a:solidFill>
              <a:effectLst/>
              <a:latin typeface="+mn-lt"/>
              <a:ea typeface="+mn-ea"/>
              <a:cs typeface="+mn-cs"/>
            </a:endParaRPr>
          </a:p>
          <a:p>
            <a:r>
              <a:rPr lang="zh-CN" altLang="en-US" sz="1200" baseline="0" smtClean="0">
                <a:solidFill>
                  <a:schemeClr val="dk1"/>
                </a:solidFill>
                <a:effectLst/>
                <a:latin typeface="+mn-lt"/>
                <a:ea typeface="+mn-ea"/>
                <a:cs typeface="+mn-cs"/>
              </a:rPr>
              <a:t>	</a:t>
            </a:r>
            <a:r>
              <a:rPr lang="en-US" altLang="zh-CN" sz="1200" baseline="0" smtClean="0">
                <a:solidFill>
                  <a:schemeClr val="dk1"/>
                </a:solidFill>
                <a:effectLst/>
                <a:latin typeface="+mn-lt"/>
                <a:ea typeface="+mn-ea"/>
                <a:cs typeface="+mn-cs"/>
              </a:rPr>
              <a:t>private int currentIndex;</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 </a:t>
            </a:r>
            <a:r>
              <a:rPr lang="zh-CN" altLang="en-US" sz="1200" baseline="0" smtClean="0">
                <a:solidFill>
                  <a:schemeClr val="dk1"/>
                </a:solidFill>
                <a:effectLst/>
                <a:latin typeface="+mn-lt"/>
                <a:ea typeface="+mn-ea"/>
                <a:cs typeface="+mn-cs"/>
              </a:rPr>
              <a:t>深度优先搜索算法遍历图</a:t>
            </a:r>
            <a:endParaRPr lang="zh-CN" altLang="en-US" sz="1200" baseline="0" smtClean="0">
              <a:solidFill>
                <a:schemeClr val="dk1"/>
              </a:solidFill>
              <a:effectLst/>
              <a:latin typeface="+mn-lt"/>
              <a:ea typeface="+mn-ea"/>
              <a:cs typeface="+mn-cs"/>
            </a:endParaRPr>
          </a:p>
          <a:p>
            <a:r>
              <a:rPr lang="zh-CN" altLang="en-US" sz="1200" baseline="0" smtClean="0">
                <a:solidFill>
                  <a:schemeClr val="dk1"/>
                </a:solidFill>
                <a:effectLst/>
                <a:latin typeface="+mn-lt"/>
                <a:ea typeface="+mn-ea"/>
                <a:cs typeface="+mn-cs"/>
              </a:rPr>
              <a:t>	 *</a:t>
            </a:r>
            <a:r>
              <a:rPr lang="en-US" altLang="zh-CN" sz="1200" baseline="0" smtClean="0">
                <a:solidFill>
                  <a:schemeClr val="dk1"/>
                </a:solidFill>
                <a:effectLst/>
                <a:latin typeface="+mn-lt"/>
                <a:ea typeface="+mn-ea"/>
                <a:cs typeface="+mn-cs"/>
              </a:rPr>
              <a:t>/</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public void dfs() {</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a:t>
            </a:r>
            <a:r>
              <a:rPr lang="zh-CN" altLang="en-US" sz="1200" baseline="0" smtClean="0">
                <a:solidFill>
                  <a:schemeClr val="dk1"/>
                </a:solidFill>
                <a:effectLst/>
                <a:latin typeface="+mn-lt"/>
                <a:ea typeface="+mn-ea"/>
                <a:cs typeface="+mn-cs"/>
              </a:rPr>
              <a:t>把第</a:t>
            </a:r>
            <a:r>
              <a:rPr lang="en-US" altLang="zh-CN" sz="1200" baseline="0" smtClean="0">
                <a:solidFill>
                  <a:schemeClr val="dk1"/>
                </a:solidFill>
                <a:effectLst/>
                <a:latin typeface="+mn-lt"/>
                <a:ea typeface="+mn-ea"/>
                <a:cs typeface="+mn-cs"/>
              </a:rPr>
              <a:t>0</a:t>
            </a:r>
            <a:r>
              <a:rPr lang="zh-CN" altLang="en-US" sz="1200" baseline="0" smtClean="0">
                <a:solidFill>
                  <a:schemeClr val="dk1"/>
                </a:solidFill>
                <a:effectLst/>
                <a:latin typeface="+mn-lt"/>
                <a:ea typeface="+mn-ea"/>
                <a:cs typeface="+mn-cs"/>
              </a:rPr>
              <a:t>个顶点标记为已访问状态</a:t>
            </a:r>
            <a:endParaRPr lang="zh-CN" altLang="en-US" sz="1200" baseline="0" smtClean="0">
              <a:solidFill>
                <a:schemeClr val="dk1"/>
              </a:solidFill>
              <a:effectLst/>
              <a:latin typeface="+mn-lt"/>
              <a:ea typeface="+mn-ea"/>
              <a:cs typeface="+mn-cs"/>
            </a:endParaRPr>
          </a:p>
          <a:p>
            <a:r>
              <a:rPr lang="zh-CN" altLang="en-US" sz="1200" baseline="0" smtClean="0">
                <a:solidFill>
                  <a:schemeClr val="dk1"/>
                </a:solidFill>
                <a:effectLst/>
                <a:latin typeface="+mn-lt"/>
                <a:ea typeface="+mn-ea"/>
                <a:cs typeface="+mn-cs"/>
              </a:rPr>
              <a:t>		</a:t>
            </a:r>
            <a:r>
              <a:rPr lang="en-US" altLang="zh-CN" sz="1200" baseline="0" smtClean="0">
                <a:solidFill>
                  <a:schemeClr val="dk1"/>
                </a:solidFill>
                <a:effectLst/>
                <a:latin typeface="+mn-lt"/>
                <a:ea typeface="+mn-ea"/>
                <a:cs typeface="+mn-cs"/>
              </a:rPr>
              <a:t>vertex[0].setVisited(true);</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a:t>
            </a:r>
            <a:r>
              <a:rPr lang="zh-CN" altLang="en-US" sz="1200" baseline="0" smtClean="0">
                <a:solidFill>
                  <a:schemeClr val="dk1"/>
                </a:solidFill>
                <a:effectLst/>
                <a:latin typeface="+mn-lt"/>
                <a:ea typeface="+mn-ea"/>
                <a:cs typeface="+mn-cs"/>
              </a:rPr>
              <a:t>把第</a:t>
            </a:r>
            <a:r>
              <a:rPr lang="en-US" altLang="zh-CN" sz="1200" baseline="0" smtClean="0">
                <a:solidFill>
                  <a:schemeClr val="dk1"/>
                </a:solidFill>
                <a:effectLst/>
                <a:latin typeface="+mn-lt"/>
                <a:ea typeface="+mn-ea"/>
                <a:cs typeface="+mn-cs"/>
              </a:rPr>
              <a:t>0</a:t>
            </a:r>
            <a:r>
              <a:rPr lang="zh-CN" altLang="en-US" sz="1200" baseline="0" smtClean="0">
                <a:solidFill>
                  <a:schemeClr val="dk1"/>
                </a:solidFill>
                <a:effectLst/>
                <a:latin typeface="+mn-lt"/>
                <a:ea typeface="+mn-ea"/>
                <a:cs typeface="+mn-cs"/>
              </a:rPr>
              <a:t>个顶点的下标 加入到栈</a:t>
            </a:r>
            <a:endParaRPr lang="zh-CN" altLang="en-US" sz="1200" baseline="0" smtClean="0">
              <a:solidFill>
                <a:schemeClr val="dk1"/>
              </a:solidFill>
              <a:effectLst/>
              <a:latin typeface="+mn-lt"/>
              <a:ea typeface="+mn-ea"/>
              <a:cs typeface="+mn-cs"/>
            </a:endParaRPr>
          </a:p>
          <a:p>
            <a:r>
              <a:rPr lang="zh-CN" altLang="en-US" sz="1200" baseline="0" smtClean="0">
                <a:solidFill>
                  <a:schemeClr val="dk1"/>
                </a:solidFill>
                <a:effectLst/>
                <a:latin typeface="+mn-lt"/>
                <a:ea typeface="+mn-ea"/>
                <a:cs typeface="+mn-cs"/>
              </a:rPr>
              <a:t>		</a:t>
            </a:r>
            <a:r>
              <a:rPr lang="en-US" altLang="zh-CN" sz="1200" baseline="0" smtClean="0">
                <a:solidFill>
                  <a:schemeClr val="dk1"/>
                </a:solidFill>
                <a:effectLst/>
                <a:latin typeface="+mn-lt"/>
                <a:ea typeface="+mn-ea"/>
                <a:cs typeface="+mn-cs"/>
              </a:rPr>
              <a:t>stack.push(0);</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a:t>
            </a:r>
            <a:r>
              <a:rPr lang="zh-CN" altLang="en-US" sz="1200" baseline="0" smtClean="0">
                <a:solidFill>
                  <a:schemeClr val="dk1"/>
                </a:solidFill>
                <a:effectLst/>
                <a:latin typeface="+mn-lt"/>
                <a:ea typeface="+mn-ea"/>
                <a:cs typeface="+mn-cs"/>
              </a:rPr>
              <a:t>打印顶点的值</a:t>
            </a:r>
            <a:endParaRPr lang="zh-CN" altLang="en-US" sz="1200" baseline="0" smtClean="0">
              <a:solidFill>
                <a:schemeClr val="dk1"/>
              </a:solidFill>
              <a:effectLst/>
              <a:latin typeface="+mn-lt"/>
              <a:ea typeface="+mn-ea"/>
              <a:cs typeface="+mn-cs"/>
            </a:endParaRPr>
          </a:p>
          <a:p>
            <a:r>
              <a:rPr lang="zh-CN" altLang="en-US" sz="1200" baseline="0" smtClean="0">
                <a:solidFill>
                  <a:schemeClr val="dk1"/>
                </a:solidFill>
                <a:effectLst/>
                <a:latin typeface="+mn-lt"/>
                <a:ea typeface="+mn-ea"/>
                <a:cs typeface="+mn-cs"/>
              </a:rPr>
              <a:t>		</a:t>
            </a:r>
            <a:r>
              <a:rPr lang="en-US" altLang="zh-CN" sz="1200" baseline="0" smtClean="0">
                <a:solidFill>
                  <a:schemeClr val="dk1"/>
                </a:solidFill>
                <a:effectLst/>
                <a:latin typeface="+mn-lt"/>
                <a:ea typeface="+mn-ea"/>
                <a:cs typeface="+mn-cs"/>
              </a:rPr>
              <a:t>System.out.println(vertex[0].getValue());</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a:t>
            </a:r>
            <a:r>
              <a:rPr lang="zh-CN" altLang="en-US" sz="1200" baseline="0" smtClean="0">
                <a:solidFill>
                  <a:schemeClr val="dk1"/>
                </a:solidFill>
                <a:effectLst/>
                <a:latin typeface="+mn-lt"/>
                <a:ea typeface="+mn-ea"/>
                <a:cs typeface="+mn-cs"/>
              </a:rPr>
              <a:t>遍历</a:t>
            </a:r>
            <a:endParaRPr lang="zh-CN" altLang="en-US" sz="1200" baseline="0" smtClean="0">
              <a:solidFill>
                <a:schemeClr val="dk1"/>
              </a:solidFill>
              <a:effectLst/>
              <a:latin typeface="+mn-lt"/>
              <a:ea typeface="+mn-ea"/>
              <a:cs typeface="+mn-cs"/>
            </a:endParaRPr>
          </a:p>
          <a:p>
            <a:r>
              <a:rPr lang="zh-CN" altLang="en-US" sz="1200" baseline="0" smtClean="0">
                <a:solidFill>
                  <a:schemeClr val="dk1"/>
                </a:solidFill>
                <a:effectLst/>
                <a:latin typeface="+mn-lt"/>
                <a:ea typeface="+mn-ea"/>
                <a:cs typeface="+mn-cs"/>
              </a:rPr>
              <a:t>		</a:t>
            </a:r>
            <a:r>
              <a:rPr lang="en-US" altLang="zh-CN" sz="1200" baseline="0" smtClean="0">
                <a:solidFill>
                  <a:schemeClr val="dk1"/>
                </a:solidFill>
                <a:effectLst/>
                <a:latin typeface="+mn-lt"/>
                <a:ea typeface="+mn-ea"/>
                <a:cs typeface="+mn-cs"/>
              </a:rPr>
              <a:t>out:while(!stack.isEmpty()) {</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for(int i= 0 /*currentIndex+1*/;i&lt;vertex.length;i++) {</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a:t>
            </a:r>
            <a:r>
              <a:rPr lang="zh-CN" altLang="en-US" sz="1200" baseline="0" smtClean="0">
                <a:solidFill>
                  <a:schemeClr val="dk1"/>
                </a:solidFill>
                <a:effectLst/>
                <a:latin typeface="+mn-lt"/>
                <a:ea typeface="+mn-ea"/>
                <a:cs typeface="+mn-cs"/>
              </a:rPr>
              <a:t>如果和下一个遍历的元素是通的</a:t>
            </a:r>
            <a:endParaRPr lang="zh-CN" altLang="en-US" sz="1200" baseline="0" smtClean="0">
              <a:solidFill>
                <a:schemeClr val="dk1"/>
              </a:solidFill>
              <a:effectLst/>
              <a:latin typeface="+mn-lt"/>
              <a:ea typeface="+mn-ea"/>
              <a:cs typeface="+mn-cs"/>
            </a:endParaRPr>
          </a:p>
          <a:p>
            <a:r>
              <a:rPr lang="zh-CN" altLang="en-US" sz="1200" baseline="0" smtClean="0">
                <a:solidFill>
                  <a:schemeClr val="dk1"/>
                </a:solidFill>
                <a:effectLst/>
                <a:latin typeface="+mn-lt"/>
                <a:ea typeface="+mn-ea"/>
                <a:cs typeface="+mn-cs"/>
              </a:rPr>
              <a:t>				</a:t>
            </a:r>
            <a:r>
              <a:rPr lang="en-US" altLang="zh-CN" sz="1200" baseline="0" smtClean="0">
                <a:solidFill>
                  <a:schemeClr val="dk1"/>
                </a:solidFill>
                <a:effectLst/>
                <a:latin typeface="+mn-lt"/>
                <a:ea typeface="+mn-ea"/>
                <a:cs typeface="+mn-cs"/>
              </a:rPr>
              <a:t>if(linkMatrix[currentIndex][i]==1&amp;&amp;vertex[i].getVisited() ==false) {</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a:t>
            </a:r>
            <a:r>
              <a:rPr lang="zh-CN" altLang="en-US" sz="1200" baseline="0" smtClean="0">
                <a:solidFill>
                  <a:schemeClr val="dk1"/>
                </a:solidFill>
                <a:effectLst/>
                <a:latin typeface="+mn-lt"/>
                <a:ea typeface="+mn-ea"/>
                <a:cs typeface="+mn-cs"/>
              </a:rPr>
              <a:t>把下一个元素压入栈中</a:t>
            </a:r>
            <a:endParaRPr lang="zh-CN" altLang="en-US" sz="1200" baseline="0" smtClean="0">
              <a:solidFill>
                <a:schemeClr val="dk1"/>
              </a:solidFill>
              <a:effectLst/>
              <a:latin typeface="+mn-lt"/>
              <a:ea typeface="+mn-ea"/>
              <a:cs typeface="+mn-cs"/>
            </a:endParaRPr>
          </a:p>
          <a:p>
            <a:r>
              <a:rPr lang="zh-CN" altLang="en-US" sz="1200" baseline="0" smtClean="0">
                <a:solidFill>
                  <a:schemeClr val="dk1"/>
                </a:solidFill>
                <a:effectLst/>
                <a:latin typeface="+mn-lt"/>
                <a:ea typeface="+mn-ea"/>
                <a:cs typeface="+mn-cs"/>
              </a:rPr>
              <a:t>					</a:t>
            </a:r>
            <a:r>
              <a:rPr lang="en-US" altLang="zh-CN" sz="1200" baseline="0" smtClean="0">
                <a:solidFill>
                  <a:schemeClr val="dk1"/>
                </a:solidFill>
                <a:effectLst/>
                <a:latin typeface="+mn-lt"/>
                <a:ea typeface="+mn-ea"/>
                <a:cs typeface="+mn-cs"/>
              </a:rPr>
              <a:t>stack.push(i);</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vertex[i].setVisited(true);</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System.out.println(vertex[i].getValue());</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continue out;</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a:t>
            </a:r>
            <a:r>
              <a:rPr lang="zh-CN" altLang="en-US" sz="1200" baseline="0" smtClean="0">
                <a:solidFill>
                  <a:schemeClr val="dk1"/>
                </a:solidFill>
                <a:effectLst/>
                <a:latin typeface="+mn-lt"/>
                <a:ea typeface="+mn-ea"/>
                <a:cs typeface="+mn-cs"/>
              </a:rPr>
              <a:t>弹出栈顶元素</a:t>
            </a:r>
            <a:endParaRPr lang="zh-CN" altLang="en-US" sz="1200" baseline="0" smtClean="0">
              <a:solidFill>
                <a:schemeClr val="dk1"/>
              </a:solidFill>
              <a:effectLst/>
              <a:latin typeface="+mn-lt"/>
              <a:ea typeface="+mn-ea"/>
              <a:cs typeface="+mn-cs"/>
            </a:endParaRPr>
          </a:p>
          <a:p>
            <a:r>
              <a:rPr lang="zh-CN" altLang="en-US" sz="1200" baseline="0" smtClean="0">
                <a:solidFill>
                  <a:schemeClr val="dk1"/>
                </a:solidFill>
                <a:effectLst/>
                <a:latin typeface="+mn-lt"/>
                <a:ea typeface="+mn-ea"/>
                <a:cs typeface="+mn-cs"/>
              </a:rPr>
              <a:t>			</a:t>
            </a:r>
            <a:r>
              <a:rPr lang="en-US" altLang="zh-CN" sz="1200" baseline="0" smtClean="0">
                <a:solidFill>
                  <a:schemeClr val="dk1"/>
                </a:solidFill>
                <a:effectLst/>
                <a:latin typeface="+mn-lt"/>
                <a:ea typeface="+mn-ea"/>
                <a:cs typeface="+mn-cs"/>
              </a:rPr>
              <a:t>stack.pop();</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a:t>
            </a:r>
            <a:r>
              <a:rPr lang="zh-CN" altLang="en-US" sz="1200" baseline="0" smtClean="0">
                <a:solidFill>
                  <a:schemeClr val="dk1"/>
                </a:solidFill>
                <a:effectLst/>
                <a:latin typeface="+mn-lt"/>
                <a:ea typeface="+mn-ea"/>
                <a:cs typeface="+mn-cs"/>
              </a:rPr>
              <a:t>修改当前位置为栈顶元素的位置</a:t>
            </a:r>
            <a:endParaRPr lang="zh-CN" altLang="en-US" sz="1200" baseline="0" smtClean="0">
              <a:solidFill>
                <a:schemeClr val="dk1"/>
              </a:solidFill>
              <a:effectLst/>
              <a:latin typeface="+mn-lt"/>
              <a:ea typeface="+mn-ea"/>
              <a:cs typeface="+mn-cs"/>
            </a:endParaRPr>
          </a:p>
          <a:p>
            <a:r>
              <a:rPr lang="zh-CN" altLang="en-US" sz="1200" baseline="0" smtClean="0">
                <a:solidFill>
                  <a:schemeClr val="dk1"/>
                </a:solidFill>
                <a:effectLst/>
                <a:latin typeface="+mn-lt"/>
                <a:ea typeface="+mn-ea"/>
                <a:cs typeface="+mn-cs"/>
              </a:rPr>
              <a:t>			</a:t>
            </a:r>
            <a:r>
              <a:rPr lang="en-US" altLang="zh-CN" sz="1200" baseline="0" smtClean="0">
                <a:solidFill>
                  <a:schemeClr val="dk1"/>
                </a:solidFill>
                <a:effectLst/>
                <a:latin typeface="+mn-lt"/>
                <a:ea typeface="+mn-ea"/>
                <a:cs typeface="+mn-cs"/>
              </a:rPr>
              <a:t>if(!stack.isEmpty()) {</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currentIndex=stack.peek();</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public Graph(int size) {</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vertex=new Vertex[size];</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linkMatrix = new int[size][size];</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a:t>
            </a:r>
            <a:r>
              <a:rPr lang="zh-CN" altLang="en-US" sz="1200" baseline="0" smtClean="0">
                <a:solidFill>
                  <a:schemeClr val="dk1"/>
                </a:solidFill>
                <a:effectLst/>
                <a:latin typeface="+mn-lt"/>
                <a:ea typeface="+mn-ea"/>
                <a:cs typeface="+mn-cs"/>
              </a:rPr>
              <a:t>因为顶点自己和自己可以连接，因此直接初始化</a:t>
            </a:r>
            <a:endParaRPr lang="zh-CN" altLang="en-US" sz="1200" baseline="0" smtClean="0">
              <a:solidFill>
                <a:schemeClr val="dk1"/>
              </a:solidFill>
              <a:effectLst/>
              <a:latin typeface="+mn-lt"/>
              <a:ea typeface="+mn-ea"/>
              <a:cs typeface="+mn-cs"/>
            </a:endParaRPr>
          </a:p>
          <a:p>
            <a:r>
              <a:rPr lang="zh-CN" altLang="en-US" sz="1200" baseline="0" smtClean="0">
                <a:solidFill>
                  <a:schemeClr val="dk1"/>
                </a:solidFill>
                <a:effectLst/>
                <a:latin typeface="+mn-lt"/>
                <a:ea typeface="+mn-ea"/>
                <a:cs typeface="+mn-cs"/>
              </a:rPr>
              <a:t>		</a:t>
            </a:r>
            <a:r>
              <a:rPr lang="en-US" altLang="zh-CN" sz="1200" baseline="0" smtClean="0">
                <a:solidFill>
                  <a:schemeClr val="dk1"/>
                </a:solidFill>
                <a:effectLst/>
                <a:latin typeface="+mn-lt"/>
                <a:ea typeface="+mn-ea"/>
                <a:cs typeface="+mn-cs"/>
              </a:rPr>
              <a:t>//</a:t>
            </a:r>
            <a:r>
              <a:rPr lang="zh-CN" altLang="en-US" sz="1200" baseline="0" smtClean="0">
                <a:solidFill>
                  <a:schemeClr val="dk1"/>
                </a:solidFill>
                <a:effectLst/>
                <a:latin typeface="+mn-lt"/>
                <a:ea typeface="+mn-ea"/>
                <a:cs typeface="+mn-cs"/>
              </a:rPr>
              <a:t>对角线是</a:t>
            </a:r>
            <a:r>
              <a:rPr lang="en-US" altLang="zh-CN" sz="1200" baseline="0" smtClean="0">
                <a:solidFill>
                  <a:schemeClr val="dk1"/>
                </a:solidFill>
                <a:effectLst/>
                <a:latin typeface="+mn-lt"/>
                <a:ea typeface="+mn-ea"/>
                <a:cs typeface="+mn-cs"/>
              </a:rPr>
              <a:t>1</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for (int i = 0; i &lt; size; i++) {</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for(int j=0; j &lt; size; j++) {</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if(i == j) {</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linkMatrix[i][j] = 1;</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a:t>
            </a:r>
            <a:r>
              <a:rPr lang="zh-CN" altLang="en-US" sz="1200" baseline="0" smtClean="0">
                <a:solidFill>
                  <a:schemeClr val="dk1"/>
                </a:solidFill>
                <a:effectLst/>
                <a:latin typeface="+mn-lt"/>
                <a:ea typeface="+mn-ea"/>
                <a:cs typeface="+mn-cs"/>
              </a:rPr>
              <a:t>加入一个顶点</a:t>
            </a:r>
            <a:endParaRPr lang="zh-CN" altLang="en-US" sz="1200" baseline="0" smtClean="0">
              <a:solidFill>
                <a:schemeClr val="dk1"/>
              </a:solidFill>
              <a:effectLst/>
              <a:latin typeface="+mn-lt"/>
              <a:ea typeface="+mn-ea"/>
              <a:cs typeface="+mn-cs"/>
            </a:endParaRPr>
          </a:p>
          <a:p>
            <a:r>
              <a:rPr lang="zh-CN" altLang="en-US" sz="1200" baseline="0" smtClean="0">
                <a:solidFill>
                  <a:schemeClr val="dk1"/>
                </a:solidFill>
                <a:effectLst/>
                <a:latin typeface="+mn-lt"/>
                <a:ea typeface="+mn-ea"/>
                <a:cs typeface="+mn-cs"/>
              </a:rPr>
              <a:t>	</a:t>
            </a:r>
            <a:r>
              <a:rPr lang="en-US" altLang="zh-CN" sz="1200" baseline="0" smtClean="0">
                <a:solidFill>
                  <a:schemeClr val="dk1"/>
                </a:solidFill>
                <a:effectLst/>
                <a:latin typeface="+mn-lt"/>
                <a:ea typeface="+mn-ea"/>
                <a:cs typeface="+mn-cs"/>
              </a:rPr>
              <a:t>public void addVertex(Vertex v) {</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vertex[currentSize++]=v;</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 </a:t>
            </a:r>
            <a:r>
              <a:rPr lang="zh-CN" altLang="en-US" sz="1200" baseline="0" smtClean="0">
                <a:solidFill>
                  <a:schemeClr val="dk1"/>
                </a:solidFill>
                <a:effectLst/>
                <a:latin typeface="+mn-lt"/>
                <a:ea typeface="+mn-ea"/>
                <a:cs typeface="+mn-cs"/>
              </a:rPr>
              <a:t>给两个顶点加边</a:t>
            </a:r>
            <a:r>
              <a:rPr lang="en-US" altLang="zh-CN" sz="1200" baseline="0" smtClean="0">
                <a:solidFill>
                  <a:schemeClr val="dk1"/>
                </a:solidFill>
                <a:effectLst/>
                <a:latin typeface="+mn-lt"/>
                <a:ea typeface="+mn-ea"/>
                <a:cs typeface="+mn-cs"/>
              </a:rPr>
              <a:t>, </a:t>
            </a:r>
            <a:r>
              <a:rPr lang="zh-CN" altLang="en-US" sz="1200" baseline="0" smtClean="0">
                <a:solidFill>
                  <a:schemeClr val="dk1"/>
                </a:solidFill>
                <a:effectLst/>
                <a:latin typeface="+mn-lt"/>
                <a:ea typeface="+mn-ea"/>
                <a:cs typeface="+mn-cs"/>
              </a:rPr>
              <a:t>即</a:t>
            </a:r>
            <a:r>
              <a:rPr lang="en-US" altLang="zh-CN" sz="1200" baseline="0" smtClean="0">
                <a:solidFill>
                  <a:schemeClr val="dk1"/>
                </a:solidFill>
                <a:effectLst/>
                <a:latin typeface="+mn-lt"/>
                <a:ea typeface="+mn-ea"/>
                <a:cs typeface="+mn-cs"/>
              </a:rPr>
              <a:t>v1 </a:t>
            </a:r>
            <a:r>
              <a:rPr lang="zh-CN" altLang="en-US" sz="1200" baseline="0" smtClean="0">
                <a:solidFill>
                  <a:schemeClr val="dk1"/>
                </a:solidFill>
                <a:effectLst/>
                <a:latin typeface="+mn-lt"/>
                <a:ea typeface="+mn-ea"/>
                <a:cs typeface="+mn-cs"/>
              </a:rPr>
              <a:t>和 </a:t>
            </a:r>
            <a:r>
              <a:rPr lang="en-US" altLang="zh-CN" sz="1200" baseline="0" smtClean="0">
                <a:solidFill>
                  <a:schemeClr val="dk1"/>
                </a:solidFill>
                <a:effectLst/>
                <a:latin typeface="+mn-lt"/>
                <a:ea typeface="+mn-ea"/>
                <a:cs typeface="+mn-cs"/>
              </a:rPr>
              <a:t>v2 </a:t>
            </a:r>
            <a:r>
              <a:rPr lang="zh-CN" altLang="en-US" sz="1200" baseline="0" smtClean="0">
                <a:solidFill>
                  <a:schemeClr val="dk1"/>
                </a:solidFill>
                <a:effectLst/>
                <a:latin typeface="+mn-lt"/>
                <a:ea typeface="+mn-ea"/>
                <a:cs typeface="+mn-cs"/>
              </a:rPr>
              <a:t>是有连接关系的</a:t>
            </a:r>
            <a:r>
              <a:rPr lang="en-US" altLang="zh-CN" sz="1200" baseline="0" smtClean="0">
                <a:solidFill>
                  <a:schemeClr val="dk1"/>
                </a:solidFill>
                <a:effectLst/>
                <a:latin typeface="+mn-lt"/>
                <a:ea typeface="+mn-ea"/>
                <a:cs typeface="+mn-cs"/>
              </a:rPr>
              <a:t>.</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 @param v1 </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 @param v2</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public void addEdge(String v1,String v2) {</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a:t>
            </a:r>
            <a:r>
              <a:rPr lang="zh-CN" altLang="en-US" sz="1200" baseline="0" smtClean="0">
                <a:solidFill>
                  <a:schemeClr val="dk1"/>
                </a:solidFill>
                <a:effectLst/>
                <a:latin typeface="+mn-lt"/>
                <a:ea typeface="+mn-ea"/>
                <a:cs typeface="+mn-cs"/>
              </a:rPr>
              <a:t>找出两个顶点的下标</a:t>
            </a:r>
            <a:endParaRPr lang="zh-CN" altLang="en-US" sz="1200" baseline="0" smtClean="0">
              <a:solidFill>
                <a:schemeClr val="dk1"/>
              </a:solidFill>
              <a:effectLst/>
              <a:latin typeface="+mn-lt"/>
              <a:ea typeface="+mn-ea"/>
              <a:cs typeface="+mn-cs"/>
            </a:endParaRPr>
          </a:p>
          <a:p>
            <a:r>
              <a:rPr lang="zh-CN" altLang="en-US" sz="1200" baseline="0" smtClean="0">
                <a:solidFill>
                  <a:schemeClr val="dk1"/>
                </a:solidFill>
                <a:effectLst/>
                <a:latin typeface="+mn-lt"/>
                <a:ea typeface="+mn-ea"/>
                <a:cs typeface="+mn-cs"/>
              </a:rPr>
              <a:t>		</a:t>
            </a:r>
            <a:r>
              <a:rPr lang="en-US" altLang="zh-CN" sz="1200" baseline="0" smtClean="0">
                <a:solidFill>
                  <a:schemeClr val="dk1"/>
                </a:solidFill>
                <a:effectLst/>
                <a:latin typeface="+mn-lt"/>
                <a:ea typeface="+mn-ea"/>
                <a:cs typeface="+mn-cs"/>
              </a:rPr>
              <a:t>int index1=0;</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for(int i=0;i&lt;vertex.length;i++) {</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if(vertex[i].getValue().equals(v1)) {</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index1=i;</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break;//</a:t>
            </a:r>
            <a:r>
              <a:rPr lang="zh-CN" altLang="en-US" sz="1200" baseline="0" smtClean="0">
                <a:solidFill>
                  <a:schemeClr val="dk1"/>
                </a:solidFill>
                <a:effectLst/>
                <a:latin typeface="+mn-lt"/>
                <a:ea typeface="+mn-ea"/>
                <a:cs typeface="+mn-cs"/>
              </a:rPr>
              <a:t>找到</a:t>
            </a:r>
            <a:endParaRPr lang="zh-CN" altLang="en-US" sz="1200" baseline="0" smtClean="0">
              <a:solidFill>
                <a:schemeClr val="dk1"/>
              </a:solidFill>
              <a:effectLst/>
              <a:latin typeface="+mn-lt"/>
              <a:ea typeface="+mn-ea"/>
              <a:cs typeface="+mn-cs"/>
            </a:endParaRPr>
          </a:p>
          <a:p>
            <a:r>
              <a:rPr lang="zh-CN" altLang="en-US" sz="1200" baseline="0" smtClean="0">
                <a:solidFill>
                  <a:schemeClr val="dk1"/>
                </a:solidFill>
                <a:effectLst/>
                <a:latin typeface="+mn-lt"/>
                <a:ea typeface="+mn-ea"/>
                <a:cs typeface="+mn-cs"/>
              </a:rPr>
              <a:t>			</a:t>
            </a:r>
            <a:r>
              <a:rPr lang="en-US" altLang="zh-CN" sz="1200" baseline="0" smtClean="0">
                <a:solidFill>
                  <a:schemeClr val="dk1"/>
                </a:solidFill>
                <a:effectLst/>
                <a:latin typeface="+mn-lt"/>
                <a:ea typeface="+mn-ea"/>
                <a:cs typeface="+mn-cs"/>
              </a:rPr>
              <a:t>}</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int index2=0;</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for(int i=0;i&lt;vertex.length;i++) {</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if(vertex[i].getValue().equals(v2)) {</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index2=i;</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break;//</a:t>
            </a:r>
            <a:r>
              <a:rPr lang="zh-CN" altLang="en-US" sz="1200" baseline="0" smtClean="0">
                <a:solidFill>
                  <a:schemeClr val="dk1"/>
                </a:solidFill>
                <a:effectLst/>
                <a:latin typeface="+mn-lt"/>
                <a:ea typeface="+mn-ea"/>
                <a:cs typeface="+mn-cs"/>
              </a:rPr>
              <a:t>找到</a:t>
            </a:r>
            <a:endParaRPr lang="zh-CN" altLang="en-US" sz="1200" baseline="0" smtClean="0">
              <a:solidFill>
                <a:schemeClr val="dk1"/>
              </a:solidFill>
              <a:effectLst/>
              <a:latin typeface="+mn-lt"/>
              <a:ea typeface="+mn-ea"/>
              <a:cs typeface="+mn-cs"/>
            </a:endParaRPr>
          </a:p>
          <a:p>
            <a:r>
              <a:rPr lang="zh-CN" altLang="en-US" sz="1200" baseline="0" smtClean="0">
                <a:solidFill>
                  <a:schemeClr val="dk1"/>
                </a:solidFill>
                <a:effectLst/>
                <a:latin typeface="+mn-lt"/>
                <a:ea typeface="+mn-ea"/>
                <a:cs typeface="+mn-cs"/>
              </a:rPr>
              <a:t>			</a:t>
            </a:r>
            <a:r>
              <a:rPr lang="en-US" altLang="zh-CN" sz="1200" baseline="0" smtClean="0">
                <a:solidFill>
                  <a:schemeClr val="dk1"/>
                </a:solidFill>
                <a:effectLst/>
                <a:latin typeface="+mn-lt"/>
                <a:ea typeface="+mn-ea"/>
                <a:cs typeface="+mn-cs"/>
              </a:rPr>
              <a:t>}</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a:t>
            </a:r>
            <a:r>
              <a:rPr lang="zh-CN" altLang="en-US" sz="1200" baseline="0" smtClean="0">
                <a:solidFill>
                  <a:schemeClr val="dk1"/>
                </a:solidFill>
                <a:effectLst/>
                <a:latin typeface="+mn-lt"/>
                <a:ea typeface="+mn-ea"/>
                <a:cs typeface="+mn-cs"/>
              </a:rPr>
              <a:t>这里是相互连接，即无向图</a:t>
            </a:r>
            <a:endParaRPr lang="zh-CN" altLang="en-US" sz="1200" baseline="0" smtClean="0">
              <a:solidFill>
                <a:schemeClr val="dk1"/>
              </a:solidFill>
              <a:effectLst/>
              <a:latin typeface="+mn-lt"/>
              <a:ea typeface="+mn-ea"/>
              <a:cs typeface="+mn-cs"/>
            </a:endParaRPr>
          </a:p>
          <a:p>
            <a:r>
              <a:rPr lang="zh-CN" altLang="en-US" sz="1200" baseline="0" smtClean="0">
                <a:solidFill>
                  <a:schemeClr val="dk1"/>
                </a:solidFill>
                <a:effectLst/>
                <a:latin typeface="+mn-lt"/>
                <a:ea typeface="+mn-ea"/>
                <a:cs typeface="+mn-cs"/>
              </a:rPr>
              <a:t>		</a:t>
            </a:r>
            <a:r>
              <a:rPr lang="en-US" altLang="zh-CN" sz="1200" baseline="0" smtClean="0">
                <a:solidFill>
                  <a:schemeClr val="dk1"/>
                </a:solidFill>
                <a:effectLst/>
                <a:latin typeface="+mn-lt"/>
                <a:ea typeface="+mn-ea"/>
                <a:cs typeface="+mn-cs"/>
              </a:rPr>
              <a:t>linkMatrix[index1][index2]=1;</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linkMatrix[index2][index1]=1;</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a:t>
            </a:r>
            <a:endParaRPr lang="en-US" altLang="zh-CN" sz="1200" baseline="0" smtClean="0">
              <a:solidFill>
                <a:schemeClr val="dk1"/>
              </a:solidFill>
              <a:effectLst/>
              <a:latin typeface="+mn-lt"/>
              <a:ea typeface="+mn-ea"/>
              <a:cs typeface="+mn-cs"/>
            </a:endParaRPr>
          </a:p>
          <a:p>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public int[][] getLinkMatrix() {</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return linkMatrix;</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a:t>
            </a:r>
            <a:endParaRPr lang="en-US" altLang="zh-CN" sz="1200" baseline="0" smtClean="0">
              <a:solidFill>
                <a:schemeClr val="dk1"/>
              </a:solidFill>
              <a:effectLst/>
              <a:latin typeface="+mn-lt"/>
              <a:ea typeface="+mn-ea"/>
              <a:cs typeface="+mn-cs"/>
            </a:endParaRPr>
          </a:p>
          <a:p>
            <a:endParaRPr lang="en-US" altLang="zh-CN" sz="1200" baseline="0" smtClean="0">
              <a:solidFill>
                <a:schemeClr val="dk1"/>
              </a:solidFill>
              <a:effectLst/>
              <a:latin typeface="+mn-lt"/>
              <a:ea typeface="+mn-ea"/>
              <a:cs typeface="+mn-cs"/>
            </a:endParaRPr>
          </a:p>
          <a:p>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a:t>
            </a:r>
            <a:r>
              <a:rPr lang="zh-CN" altLang="en-US" sz="1200" baseline="0" smtClean="0">
                <a:solidFill>
                  <a:schemeClr val="dk1"/>
                </a:solidFill>
                <a:effectLst/>
                <a:latin typeface="+mn-lt"/>
                <a:ea typeface="+mn-ea"/>
                <a:cs typeface="+mn-cs"/>
              </a:rPr>
              <a:t>顶点类</a:t>
            </a:r>
            <a:endParaRPr lang="zh-CN" altLang="en-US"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class Vertex {</a:t>
            </a:r>
            <a:endParaRPr lang="en-US" altLang="zh-CN" sz="1200" baseline="0" smtClean="0">
              <a:solidFill>
                <a:schemeClr val="dk1"/>
              </a:solidFill>
              <a:effectLst/>
              <a:latin typeface="+mn-lt"/>
              <a:ea typeface="+mn-ea"/>
              <a:cs typeface="+mn-cs"/>
            </a:endParaRPr>
          </a:p>
          <a:p>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private String value;</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private boolean visited;</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a:t>
            </a:r>
            <a:endParaRPr lang="en-US" altLang="zh-CN" sz="1200" baseline="0" smtClean="0">
              <a:solidFill>
                <a:schemeClr val="dk1"/>
              </a:solidFill>
              <a:effectLst/>
              <a:latin typeface="+mn-lt"/>
              <a:ea typeface="+mn-ea"/>
              <a:cs typeface="+mn-cs"/>
            </a:endParaRPr>
          </a:p>
          <a:p>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public boolean getVisited() {</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return visited;</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a:t>
            </a:r>
            <a:endParaRPr lang="en-US" altLang="zh-CN" sz="1200" baseline="0" smtClean="0">
              <a:solidFill>
                <a:schemeClr val="dk1"/>
              </a:solidFill>
              <a:effectLst/>
              <a:latin typeface="+mn-lt"/>
              <a:ea typeface="+mn-ea"/>
              <a:cs typeface="+mn-cs"/>
            </a:endParaRPr>
          </a:p>
          <a:p>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public void setVisited(boolean visited) {</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this.visited = visited;</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a:t>
            </a:r>
            <a:endParaRPr lang="en-US" altLang="zh-CN" sz="1200" baseline="0" smtClean="0">
              <a:solidFill>
                <a:schemeClr val="dk1"/>
              </a:solidFill>
              <a:effectLst/>
              <a:latin typeface="+mn-lt"/>
              <a:ea typeface="+mn-ea"/>
              <a:cs typeface="+mn-cs"/>
            </a:endParaRPr>
          </a:p>
          <a:p>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public String getValue() {</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return value;</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a:t>
            </a:r>
            <a:endParaRPr lang="en-US" altLang="zh-CN" sz="1200" baseline="0" smtClean="0">
              <a:solidFill>
                <a:schemeClr val="dk1"/>
              </a:solidFill>
              <a:effectLst/>
              <a:latin typeface="+mn-lt"/>
              <a:ea typeface="+mn-ea"/>
              <a:cs typeface="+mn-cs"/>
            </a:endParaRPr>
          </a:p>
          <a:p>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public void setValue(String value) {</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this.value = value;</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a:t>
            </a:r>
            <a:endParaRPr lang="en-US" altLang="zh-CN" sz="1200" baseline="0" smtClean="0">
              <a:solidFill>
                <a:schemeClr val="dk1"/>
              </a:solidFill>
              <a:effectLst/>
              <a:latin typeface="+mn-lt"/>
              <a:ea typeface="+mn-ea"/>
              <a:cs typeface="+mn-cs"/>
            </a:endParaRPr>
          </a:p>
          <a:p>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public Vertex(String value) {</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super();</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this.value = value;</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@Override</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public String toString() {</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return value;</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a:t>
            </a:r>
            <a:endParaRPr lang="en-US" altLang="zh-CN" sz="1200" baseline="0" smtClean="0">
              <a:solidFill>
                <a:schemeClr val="dk1"/>
              </a:solidFill>
              <a:effectLst/>
              <a:latin typeface="+mn-lt"/>
              <a:ea typeface="+mn-ea"/>
              <a:cs typeface="+mn-cs"/>
            </a:endParaRPr>
          </a:p>
          <a:p>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a:t>
            </a:r>
            <a:r>
              <a:rPr lang="zh-CN" altLang="en-US" sz="1200" baseline="0" smtClean="0">
                <a:solidFill>
                  <a:schemeClr val="dk1"/>
                </a:solidFill>
                <a:effectLst/>
                <a:latin typeface="+mn-lt"/>
                <a:ea typeface="+mn-ea"/>
                <a:cs typeface="+mn-cs"/>
              </a:rPr>
              <a:t>广度优先待</a:t>
            </a:r>
            <a:r>
              <a:rPr lang="en-US" altLang="zh-CN" sz="1200" baseline="0" smtClean="0">
                <a:solidFill>
                  <a:schemeClr val="dk1"/>
                </a:solidFill>
                <a:effectLst/>
                <a:latin typeface="+mn-lt"/>
                <a:ea typeface="+mn-ea"/>
                <a:cs typeface="+mn-cs"/>
              </a:rPr>
              <a:t>.</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https://blog.csdn.net/HcJsJqJSSM/article/details/83591030 </a:t>
            </a:r>
            <a:endParaRPr lang="en-US" altLang="zh-CN" sz="1200" baseline="0" smtClean="0">
              <a:solidFill>
                <a:schemeClr val="dk1"/>
              </a:solidFill>
              <a:effectLst/>
              <a:latin typeface="+mn-lt"/>
              <a:ea typeface="+mn-ea"/>
              <a:cs typeface="+mn-cs"/>
            </a:endParaRPr>
          </a:p>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panose="02010600030101010101" pitchFamily="2" charset="-122"/>
              </a:rPr>
              <a:t>//</a:t>
            </a:r>
            <a:r>
              <a:rPr lang="zh-CN" altLang="en-US" smtClean="0">
                <a:ea typeface="宋体" panose="02010600030101010101" pitchFamily="2" charset="-122"/>
              </a:rPr>
              <a:t>代码如下：</a:t>
            </a:r>
            <a:r>
              <a:rPr lang="en-US" altLang="zh-CN" smtClean="0">
                <a:ea typeface="宋体" panose="02010600030101010101" pitchFamily="2" charset="-122"/>
              </a:rPr>
              <a:t>[</a:t>
            </a:r>
            <a:r>
              <a:rPr lang="zh-CN" altLang="en-US" smtClean="0">
                <a:ea typeface="宋体" panose="02010600030101010101" pitchFamily="2" charset="-122"/>
              </a:rPr>
              <a:t>粗体</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package com.atguigu.singlelink;</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import java.util.Stack;</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public class SingleLinkedListDemo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static void main(String[] args)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TODO Auto-generated method stub</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测试单向链表的添加和遍历</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HeroNode hero1 = new HeroNode(1, "</a:t>
            </a:r>
            <a:r>
              <a:rPr lang="zh-CN" altLang="en-US" smtClean="0">
                <a:ea typeface="宋体" panose="02010600030101010101" pitchFamily="2" charset="-122"/>
              </a:rPr>
              <a:t>宋江</a:t>
            </a:r>
            <a:r>
              <a:rPr lang="en-US" altLang="zh-CN" smtClean="0">
                <a:ea typeface="宋体" panose="02010600030101010101" pitchFamily="2" charset="-122"/>
              </a:rPr>
              <a:t>", "</a:t>
            </a:r>
            <a:r>
              <a:rPr lang="zh-CN" altLang="en-US" smtClean="0">
                <a:ea typeface="宋体" panose="02010600030101010101" pitchFamily="2" charset="-122"/>
              </a:rPr>
              <a:t>及时雨</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HeroNode hero2 = new HeroNode(3, "</a:t>
            </a:r>
            <a:r>
              <a:rPr lang="zh-CN" altLang="en-US" smtClean="0">
                <a:ea typeface="宋体" panose="02010600030101010101" pitchFamily="2" charset="-122"/>
              </a:rPr>
              <a:t>宋江</a:t>
            </a:r>
            <a:r>
              <a:rPr lang="en-US" altLang="zh-CN" smtClean="0">
                <a:ea typeface="宋体" panose="02010600030101010101" pitchFamily="2" charset="-122"/>
              </a:rPr>
              <a:t>3", "</a:t>
            </a:r>
            <a:r>
              <a:rPr lang="zh-CN" altLang="en-US" smtClean="0">
                <a:ea typeface="宋体" panose="02010600030101010101" pitchFamily="2" charset="-122"/>
              </a:rPr>
              <a:t>及时雨</a:t>
            </a:r>
            <a:r>
              <a:rPr lang="en-US" altLang="zh-CN" smtClean="0">
                <a:ea typeface="宋体" panose="02010600030101010101" pitchFamily="2" charset="-122"/>
              </a:rPr>
              <a:t>3");</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HeroNode hero3 = new HeroNode(4, "</a:t>
            </a:r>
            <a:r>
              <a:rPr lang="zh-CN" altLang="en-US" smtClean="0">
                <a:ea typeface="宋体" panose="02010600030101010101" pitchFamily="2" charset="-122"/>
              </a:rPr>
              <a:t>宋江</a:t>
            </a:r>
            <a:r>
              <a:rPr lang="en-US" altLang="zh-CN" smtClean="0">
                <a:ea typeface="宋体" panose="02010600030101010101" pitchFamily="2" charset="-122"/>
              </a:rPr>
              <a:t>4", "</a:t>
            </a:r>
            <a:r>
              <a:rPr lang="zh-CN" altLang="en-US" smtClean="0">
                <a:ea typeface="宋体" panose="02010600030101010101" pitchFamily="2" charset="-122"/>
              </a:rPr>
              <a:t>及时雨</a:t>
            </a:r>
            <a:r>
              <a:rPr lang="en-US" altLang="zh-CN" smtClean="0">
                <a:ea typeface="宋体" panose="02010600030101010101" pitchFamily="2" charset="-122"/>
              </a:rPr>
              <a:t>4");</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HeroNode hero4 = new HeroNode(2, "</a:t>
            </a:r>
            <a:r>
              <a:rPr lang="zh-CN" altLang="en-US" smtClean="0">
                <a:ea typeface="宋体" panose="02010600030101010101" pitchFamily="2" charset="-122"/>
              </a:rPr>
              <a:t>宋江</a:t>
            </a:r>
            <a:r>
              <a:rPr lang="en-US" altLang="zh-CN" smtClean="0">
                <a:ea typeface="宋体" panose="02010600030101010101" pitchFamily="2" charset="-122"/>
              </a:rPr>
              <a:t>2", "</a:t>
            </a:r>
            <a:r>
              <a:rPr lang="zh-CN" altLang="en-US" smtClean="0">
                <a:ea typeface="宋体" panose="02010600030101010101" pitchFamily="2" charset="-122"/>
              </a:rPr>
              <a:t>及时雨</a:t>
            </a:r>
            <a:r>
              <a:rPr lang="en-US" altLang="zh-CN" smtClean="0">
                <a:ea typeface="宋体" panose="02010600030101010101" pitchFamily="2" charset="-122"/>
              </a:rPr>
              <a:t>2");</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创建一个单向链表</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SingleLinkedList singleLinkedList = new SingleLinkedList();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singleLinkedList.add(hero1);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singleLinkedList.add(hero2);</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singleLinkedList.add(hero3);</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singleLinkedList.add(hero4);</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单链表面试题</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singleLinkedList.list();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//1. </a:t>
            </a:r>
            <a:r>
              <a:rPr lang="zh-CN" altLang="en-US" smtClean="0">
                <a:ea typeface="宋体" panose="02010600030101010101" pitchFamily="2" charset="-122"/>
              </a:rPr>
              <a:t>获取单链表的长度</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System.out.println(getLength(singleLinkedList.getHead()));</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//2. </a:t>
            </a:r>
            <a:r>
              <a:rPr lang="zh-CN" altLang="en-US" smtClean="0">
                <a:ea typeface="宋体" panose="02010600030101010101" pitchFamily="2" charset="-122"/>
              </a:rPr>
              <a:t>找到倒数第</a:t>
            </a:r>
            <a:r>
              <a:rPr lang="en-US" altLang="zh-CN" smtClean="0">
                <a:ea typeface="宋体" panose="02010600030101010101" pitchFamily="2" charset="-122"/>
              </a:rPr>
              <a:t>index</a:t>
            </a:r>
            <a:r>
              <a:rPr lang="zh-CN" altLang="en-US" smtClean="0">
                <a:ea typeface="宋体" panose="02010600030101010101" pitchFamily="2" charset="-122"/>
              </a:rPr>
              <a:t>个节点</a:t>
            </a:r>
            <a:r>
              <a:rPr lang="en-US" altLang="zh-CN" smtClean="0">
                <a:ea typeface="宋体" panose="02010600030101010101" pitchFamily="2" charset="-122"/>
              </a:rPr>
              <a:t>, </a:t>
            </a:r>
            <a:r>
              <a:rPr lang="zh-CN" altLang="en-US" smtClean="0">
                <a:ea typeface="宋体" panose="02010600030101010101" pitchFamily="2" charset="-122"/>
              </a:rPr>
              <a:t>没有的话，返回</a:t>
            </a:r>
            <a:r>
              <a:rPr lang="en-US" altLang="zh-CN" smtClean="0">
                <a:ea typeface="宋体" panose="02010600030101010101" pitchFamily="2" charset="-122"/>
              </a:rPr>
              <a:t>null</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HeroNode findLastNode = findLastNode(singleLinkedList.getHead(), 2);</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if(findLastNode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a:t>
            </a:r>
            <a:r>
              <a:rPr lang="zh-CN" altLang="en-US" smtClean="0">
                <a:ea typeface="宋体" panose="02010600030101010101" pitchFamily="2" charset="-122"/>
              </a:rPr>
              <a:t>没有找到</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}else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System.out.println(findLastNode);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//4. </a:t>
            </a:r>
            <a:r>
              <a:rPr lang="zh-CN" altLang="en-US" smtClean="0">
                <a:ea typeface="宋体" panose="02010600030101010101" pitchFamily="2" charset="-122"/>
              </a:rPr>
              <a:t>反向输出数据</a:t>
            </a:r>
            <a:r>
              <a:rPr lang="en-US" altLang="zh-CN" smtClean="0">
                <a:ea typeface="宋体" panose="02010600030101010101" pitchFamily="2" charset="-122"/>
              </a:rPr>
              <a:t>~</a:t>
            </a:r>
            <a:r>
              <a:rPr lang="zh-CN" altLang="en-US" smtClean="0">
                <a:ea typeface="宋体" panose="02010600030101010101" pitchFamily="2" charset="-122"/>
              </a:rPr>
              <a:t>， 注意没有真正改变链表节点顺序</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System.out.println("</a:t>
            </a:r>
            <a:r>
              <a:rPr lang="zh-CN" altLang="en-US" smtClean="0">
                <a:ea typeface="宋体" panose="02010600030101010101" pitchFamily="2" charset="-122"/>
              </a:rPr>
              <a:t>反向输出数据</a:t>
            </a:r>
            <a:r>
              <a:rPr lang="en-US" altLang="zh-CN" smtClean="0">
                <a:ea typeface="宋体" panose="02010600030101010101" pitchFamily="2" charset="-122"/>
              </a:rPr>
              <a:t>~</a:t>
            </a:r>
            <a:r>
              <a:rPr lang="zh-CN" altLang="en-US" smtClean="0">
                <a:ea typeface="宋体" panose="02010600030101010101" pitchFamily="2" charset="-122"/>
              </a:rPr>
              <a:t>， 注意没有真正改变链表节点顺序</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reversePrint(singleLinkedList.getHead());</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//3. </a:t>
            </a:r>
            <a:r>
              <a:rPr lang="zh-CN" altLang="en-US" smtClean="0">
                <a:ea typeface="宋体" panose="02010600030101010101" pitchFamily="2" charset="-122"/>
              </a:rPr>
              <a:t>单链表的反转</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System.out.println(singleLinkedList.getHead().hashCode());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reverseList(singleLinkedList.getHead());</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a:t>
            </a:r>
            <a:r>
              <a:rPr lang="zh-CN" altLang="en-US" smtClean="0">
                <a:ea typeface="宋体" panose="02010600030101010101" pitchFamily="2" charset="-122"/>
              </a:rPr>
              <a:t>翻转后</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singleLinkedList.list();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singleLinkedList.add2(hero1);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singleLinkedList.add2(hero2);</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singleLinkedList.add2(hero3);</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singleLinkedList.add2(hero4);</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singleLinkedList.list();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HeroNode hero5 = new HeroNode(3, "</a:t>
            </a:r>
            <a:r>
              <a:rPr lang="zh-CN" altLang="en-US" smtClean="0">
                <a:ea typeface="宋体" panose="02010600030101010101" pitchFamily="2" charset="-122"/>
              </a:rPr>
              <a:t>吴用</a:t>
            </a:r>
            <a:r>
              <a:rPr lang="en-US" altLang="zh-CN" smtClean="0">
                <a:ea typeface="宋体" panose="02010600030101010101" pitchFamily="2" charset="-122"/>
              </a:rPr>
              <a:t>", "</a:t>
            </a:r>
            <a:r>
              <a:rPr lang="zh-CN" altLang="en-US" smtClean="0">
                <a:ea typeface="宋体" panose="02010600030101010101" pitchFamily="2" charset="-122"/>
              </a:rPr>
              <a:t>智多星</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singleLinkedList.update(hero5);</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singleLinkedList.list();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a:t>
            </a:r>
            <a:r>
              <a:rPr lang="zh-CN" altLang="en-US" smtClean="0">
                <a:ea typeface="宋体" panose="02010600030101010101" pitchFamily="2" charset="-122"/>
              </a:rPr>
              <a:t>测试删除</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singleLinkedList.del(4);</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singleLinkedList.del(2);</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singleLinkedList.del(1);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singleLinkedList.list();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en-US" altLang="zh-CN" b="1" smtClean="0">
                <a:ea typeface="宋体" panose="02010600030101010101" pitchFamily="2" charset="-122"/>
              </a:rPr>
              <a:t>//</a:t>
            </a:r>
            <a:r>
              <a:rPr lang="zh-CN" altLang="en-US" b="1" smtClean="0">
                <a:ea typeface="宋体" panose="02010600030101010101" pitchFamily="2" charset="-122"/>
              </a:rPr>
              <a:t>方法：获取单链表的长度 </a:t>
            </a:r>
            <a:r>
              <a:rPr lang="en-US" altLang="zh-CN" b="1" smtClean="0">
                <a:ea typeface="宋体" panose="02010600030101010101" pitchFamily="2" charset="-122"/>
              </a:rPr>
              <a:t>[</a:t>
            </a:r>
            <a:r>
              <a:rPr lang="zh-CN" altLang="en-US" b="1" smtClean="0">
                <a:ea typeface="宋体" panose="02010600030101010101" pitchFamily="2" charset="-122"/>
              </a:rPr>
              <a:t>注意：带头结点和不带头结点有区别，注意下即可</a:t>
            </a:r>
            <a:r>
              <a:rPr lang="en-US" altLang="zh-CN" b="1" smtClean="0">
                <a:ea typeface="宋体" panose="02010600030101010101" pitchFamily="2" charset="-122"/>
              </a:rPr>
              <a:t>]</a:t>
            </a:r>
            <a:endParaRPr lang="en-US" altLang="zh-CN" b="1" smtClean="0">
              <a:ea typeface="宋体" panose="02010600030101010101" pitchFamily="2" charset="-122"/>
            </a:endParaRPr>
          </a:p>
          <a:p>
            <a:pPr eaLnBrk="1" hangingPunct="1"/>
            <a:r>
              <a:rPr lang="en-US" altLang="zh-CN" b="1" smtClean="0">
                <a:ea typeface="宋体" panose="02010600030101010101" pitchFamily="2" charset="-122"/>
              </a:rPr>
              <a:t>	public static  int getLength(HeroNode head) {</a:t>
            </a:r>
            <a:endParaRPr lang="en-US" altLang="zh-CN" b="1" smtClean="0">
              <a:ea typeface="宋体" panose="02010600030101010101" pitchFamily="2" charset="-122"/>
            </a:endParaRPr>
          </a:p>
          <a:p>
            <a:pPr eaLnBrk="1" hangingPunct="1"/>
            <a:r>
              <a:rPr lang="en-US" altLang="zh-CN" b="1" smtClean="0">
                <a:ea typeface="宋体" panose="02010600030101010101" pitchFamily="2" charset="-122"/>
              </a:rPr>
              <a:t>		if (head.next == null) {</a:t>
            </a:r>
            <a:endParaRPr lang="en-US" altLang="zh-CN" b="1" smtClean="0">
              <a:ea typeface="宋体" panose="02010600030101010101" pitchFamily="2" charset="-122"/>
            </a:endParaRPr>
          </a:p>
          <a:p>
            <a:pPr eaLnBrk="1" hangingPunct="1"/>
            <a:r>
              <a:rPr lang="en-US" altLang="zh-CN" b="1" smtClean="0">
                <a:ea typeface="宋体" panose="02010600030101010101" pitchFamily="2" charset="-122"/>
              </a:rPr>
              <a:t>			return 0;</a:t>
            </a:r>
            <a:endParaRPr lang="en-US" altLang="zh-CN" b="1" smtClean="0">
              <a:ea typeface="宋体" panose="02010600030101010101" pitchFamily="2" charset="-122"/>
            </a:endParaRPr>
          </a:p>
          <a:p>
            <a:pPr eaLnBrk="1" hangingPunct="1"/>
            <a:r>
              <a:rPr lang="en-US" altLang="zh-CN" b="1" smtClean="0">
                <a:ea typeface="宋体" panose="02010600030101010101" pitchFamily="2" charset="-122"/>
              </a:rPr>
              <a:t>		}</a:t>
            </a:r>
            <a:endParaRPr lang="en-US" altLang="zh-CN" b="1" smtClean="0">
              <a:ea typeface="宋体" panose="02010600030101010101" pitchFamily="2" charset="-122"/>
            </a:endParaRPr>
          </a:p>
          <a:p>
            <a:pPr eaLnBrk="1" hangingPunct="1"/>
            <a:r>
              <a:rPr lang="en-US" altLang="zh-CN" b="1" smtClean="0">
                <a:ea typeface="宋体" panose="02010600030101010101" pitchFamily="2" charset="-122"/>
              </a:rPr>
              <a:t>		int length = 0;</a:t>
            </a:r>
            <a:endParaRPr lang="en-US" altLang="zh-CN" b="1" smtClean="0">
              <a:ea typeface="宋体" panose="02010600030101010101" pitchFamily="2" charset="-122"/>
            </a:endParaRPr>
          </a:p>
          <a:p>
            <a:pPr eaLnBrk="1" hangingPunct="1"/>
            <a:r>
              <a:rPr lang="en-US" altLang="zh-CN" b="1" smtClean="0">
                <a:ea typeface="宋体" panose="02010600030101010101" pitchFamily="2" charset="-122"/>
              </a:rPr>
              <a:t>		HeroNode current = head.next;</a:t>
            </a:r>
            <a:endParaRPr lang="en-US" altLang="zh-CN" b="1" smtClean="0">
              <a:ea typeface="宋体" panose="02010600030101010101" pitchFamily="2" charset="-122"/>
            </a:endParaRPr>
          </a:p>
          <a:p>
            <a:pPr eaLnBrk="1" hangingPunct="1"/>
            <a:r>
              <a:rPr lang="en-US" altLang="zh-CN" b="1" smtClean="0">
                <a:ea typeface="宋体" panose="02010600030101010101" pitchFamily="2" charset="-122"/>
              </a:rPr>
              <a:t>		while (current != null) {</a:t>
            </a:r>
            <a:endParaRPr lang="en-US" altLang="zh-CN" b="1" smtClean="0">
              <a:ea typeface="宋体" panose="02010600030101010101" pitchFamily="2" charset="-122"/>
            </a:endParaRPr>
          </a:p>
          <a:p>
            <a:pPr eaLnBrk="1" hangingPunct="1"/>
            <a:r>
              <a:rPr lang="en-US" altLang="zh-CN" b="1" smtClean="0">
                <a:ea typeface="宋体" panose="02010600030101010101" pitchFamily="2" charset="-122"/>
              </a:rPr>
              <a:t>			length++;</a:t>
            </a:r>
            <a:endParaRPr lang="en-US" altLang="zh-CN" b="1" smtClean="0">
              <a:ea typeface="宋体" panose="02010600030101010101" pitchFamily="2" charset="-122"/>
            </a:endParaRPr>
          </a:p>
          <a:p>
            <a:pPr eaLnBrk="1" hangingPunct="1"/>
            <a:r>
              <a:rPr lang="en-US" altLang="zh-CN" b="1" smtClean="0">
                <a:ea typeface="宋体" panose="02010600030101010101" pitchFamily="2" charset="-122"/>
              </a:rPr>
              <a:t>			current = current.next;</a:t>
            </a:r>
            <a:endParaRPr lang="en-US" altLang="zh-CN" b="1" smtClean="0">
              <a:ea typeface="宋体" panose="02010600030101010101" pitchFamily="2" charset="-122"/>
            </a:endParaRPr>
          </a:p>
          <a:p>
            <a:pPr eaLnBrk="1" hangingPunct="1"/>
            <a:r>
              <a:rPr lang="en-US" altLang="zh-CN" b="1" smtClean="0">
                <a:ea typeface="宋体" panose="02010600030101010101" pitchFamily="2" charset="-122"/>
              </a:rPr>
              <a:t>		}</a:t>
            </a:r>
            <a:endParaRPr lang="en-US" altLang="zh-CN" b="1" smtClean="0">
              <a:ea typeface="宋体" panose="02010600030101010101" pitchFamily="2" charset="-122"/>
            </a:endParaRPr>
          </a:p>
          <a:p>
            <a:pPr eaLnBrk="1" hangingPunct="1"/>
            <a:r>
              <a:rPr lang="en-US" altLang="zh-CN" b="1" smtClean="0">
                <a:ea typeface="宋体" panose="02010600030101010101" pitchFamily="2" charset="-122"/>
              </a:rPr>
              <a:t>		return length;</a:t>
            </a:r>
            <a:endParaRPr lang="en-US" altLang="zh-CN" b="1" smtClean="0">
              <a:ea typeface="宋体" panose="02010600030101010101" pitchFamily="2" charset="-122"/>
            </a:endParaRPr>
          </a:p>
          <a:p>
            <a:pPr eaLnBrk="1" hangingPunct="1"/>
            <a:r>
              <a:rPr lang="en-US" altLang="zh-CN" b="1" smtClean="0">
                <a:ea typeface="宋体" panose="02010600030101010101" pitchFamily="2" charset="-122"/>
              </a:rPr>
              <a:t>	}</a:t>
            </a:r>
            <a:endParaRPr lang="en-US" altLang="zh-CN" b="1"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找到倒数第</a:t>
            </a:r>
            <a:r>
              <a:rPr lang="en-US" altLang="zh-CN" smtClean="0">
                <a:ea typeface="宋体" panose="02010600030101010101" pitchFamily="2" charset="-122"/>
              </a:rPr>
              <a:t>index</a:t>
            </a:r>
            <a:r>
              <a:rPr lang="zh-CN" altLang="en-US" smtClean="0">
                <a:ea typeface="宋体" panose="02010600030101010101" pitchFamily="2" charset="-122"/>
              </a:rPr>
              <a:t>个节点</a:t>
            </a:r>
            <a:r>
              <a:rPr lang="en-US" altLang="zh-CN" smtClean="0">
                <a:ea typeface="宋体" panose="02010600030101010101" pitchFamily="2" charset="-122"/>
              </a:rPr>
              <a:t>, </a:t>
            </a:r>
            <a:r>
              <a:rPr lang="zh-CN" altLang="en-US" smtClean="0">
                <a:ea typeface="宋体" panose="02010600030101010101" pitchFamily="2" charset="-122"/>
              </a:rPr>
              <a:t>没有的话，返回</a:t>
            </a:r>
            <a:r>
              <a:rPr lang="en-US" altLang="zh-CN" smtClean="0">
                <a:ea typeface="宋体" panose="02010600030101010101" pitchFamily="2" charset="-122"/>
              </a:rPr>
              <a:t>null</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//index</a:t>
            </a:r>
            <a:r>
              <a:rPr lang="zh-CN" altLang="en-US" smtClean="0">
                <a:ea typeface="宋体" panose="02010600030101010101" pitchFamily="2" charset="-122"/>
              </a:rPr>
              <a:t>代表的是倒数第</a:t>
            </a:r>
            <a:r>
              <a:rPr lang="en-US" altLang="zh-CN" smtClean="0">
                <a:ea typeface="宋体" panose="02010600030101010101" pitchFamily="2" charset="-122"/>
              </a:rPr>
              <a:t>index</a:t>
            </a:r>
            <a:r>
              <a:rPr lang="zh-CN" altLang="en-US" smtClean="0">
                <a:ea typeface="宋体" panose="02010600030101010101" pitchFamily="2" charset="-122"/>
              </a:rPr>
              <a:t>的那个结点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a:t>
            </a:r>
            <a:r>
              <a:rPr lang="zh-CN" altLang="en-US" smtClean="0">
                <a:ea typeface="宋体" panose="02010600030101010101" pitchFamily="2" charset="-122"/>
              </a:rPr>
              <a:t>先将整个链表从头到尾遍历一次，计算出链表的长度</a:t>
            </a:r>
            <a:r>
              <a:rPr lang="en-US" altLang="zh-CN" smtClean="0">
                <a:ea typeface="宋体" panose="02010600030101010101" pitchFamily="2" charset="-122"/>
              </a:rPr>
              <a:t>size</a:t>
            </a:r>
            <a:r>
              <a:rPr lang="zh-CN" altLang="en-US" smtClean="0">
                <a:ea typeface="宋体" panose="02010600030101010101" pitchFamily="2" charset="-122"/>
              </a:rPr>
              <a:t>，得到链表的长度之后，就好办了，</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a:t>
            </a:r>
            <a:r>
              <a:rPr lang="zh-CN" altLang="en-US" smtClean="0">
                <a:ea typeface="宋体" panose="02010600030101010101" pitchFamily="2" charset="-122"/>
              </a:rPr>
              <a:t>直接输出第</a:t>
            </a:r>
            <a:r>
              <a:rPr lang="en-US" altLang="zh-CN" smtClean="0">
                <a:ea typeface="宋体" panose="02010600030101010101" pitchFamily="2" charset="-122"/>
              </a:rPr>
              <a:t>(size-k)</a:t>
            </a:r>
            <a:r>
              <a:rPr lang="zh-CN" altLang="en-US" smtClean="0">
                <a:ea typeface="宋体" panose="02010600030101010101" pitchFamily="2" charset="-122"/>
              </a:rPr>
              <a:t>个节点就可以了（注意链表为空，</a:t>
            </a:r>
            <a:r>
              <a:rPr lang="en-US" altLang="zh-CN" smtClean="0">
                <a:ea typeface="宋体" panose="02010600030101010101" pitchFamily="2" charset="-122"/>
              </a:rPr>
              <a:t>k</a:t>
            </a:r>
            <a:r>
              <a:rPr lang="zh-CN" altLang="en-US" smtClean="0">
                <a:ea typeface="宋体" panose="02010600030101010101" pitchFamily="2" charset="-122"/>
              </a:rPr>
              <a:t>为</a:t>
            </a:r>
            <a:r>
              <a:rPr lang="en-US" altLang="zh-CN" smtClean="0">
                <a:ea typeface="宋体" panose="02010600030101010101" pitchFamily="2" charset="-122"/>
              </a:rPr>
              <a:t>0</a:t>
            </a:r>
            <a:r>
              <a:rPr lang="zh-CN" altLang="en-US" smtClean="0">
                <a:ea typeface="宋体" panose="02010600030101010101" pitchFamily="2" charset="-122"/>
              </a:rPr>
              <a:t>，</a:t>
            </a:r>
            <a:r>
              <a:rPr lang="en-US" altLang="zh-CN" smtClean="0">
                <a:ea typeface="宋体" panose="02010600030101010101" pitchFamily="2" charset="-122"/>
              </a:rPr>
              <a:t>k</a:t>
            </a:r>
            <a:r>
              <a:rPr lang="zh-CN" altLang="en-US" smtClean="0">
                <a:ea typeface="宋体" panose="02010600030101010101" pitchFamily="2" charset="-122"/>
              </a:rPr>
              <a:t>为</a:t>
            </a:r>
            <a:r>
              <a:rPr lang="en-US" altLang="zh-CN" smtClean="0">
                <a:ea typeface="宋体" panose="02010600030101010101" pitchFamily="2" charset="-122"/>
              </a:rPr>
              <a:t>1</a:t>
            </a:r>
            <a:r>
              <a:rPr lang="zh-CN" altLang="en-US" smtClean="0">
                <a:ea typeface="宋体" panose="02010600030101010101" pitchFamily="2" charset="-122"/>
              </a:rPr>
              <a:t>，</a:t>
            </a:r>
            <a:r>
              <a:rPr lang="en-US" altLang="zh-CN" smtClean="0">
                <a:ea typeface="宋体" panose="02010600030101010101" pitchFamily="2" charset="-122"/>
              </a:rPr>
              <a:t>k</a:t>
            </a:r>
            <a:r>
              <a:rPr lang="zh-CN" altLang="en-US" smtClean="0">
                <a:ea typeface="宋体" panose="02010600030101010101" pitchFamily="2" charset="-122"/>
              </a:rPr>
              <a:t>大于链表中节点个数时的情况）。时间复杂度为</a:t>
            </a:r>
            <a:r>
              <a:rPr lang="en-US" altLang="zh-CN" smtClean="0">
                <a:ea typeface="宋体" panose="02010600030101010101" pitchFamily="2" charset="-122"/>
              </a:rPr>
              <a:t>O</a:t>
            </a:r>
            <a:r>
              <a:rPr lang="zh-CN" altLang="en-US" smtClean="0">
                <a:ea typeface="宋体" panose="02010600030101010101" pitchFamily="2" charset="-122"/>
              </a:rPr>
              <a:t>（</a:t>
            </a:r>
            <a:r>
              <a:rPr lang="en-US" altLang="zh-CN" smtClean="0">
                <a:ea typeface="宋体" panose="02010600030101010101" pitchFamily="2" charset="-122"/>
              </a:rPr>
              <a:t>n</a:t>
            </a:r>
            <a:r>
              <a:rPr lang="zh-CN" altLang="en-US" smtClean="0">
                <a:ea typeface="宋体" panose="02010600030101010101" pitchFamily="2" charset="-122"/>
              </a:rPr>
              <a:t>）</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b="1" smtClean="0">
                <a:ea typeface="宋体" panose="02010600030101010101" pitchFamily="2" charset="-122"/>
              </a:rPr>
              <a:t>public static HeroNode findLastNode(HeroNode head, int index) {</a:t>
            </a:r>
            <a:endParaRPr lang="en-US" altLang="zh-CN" b="1" smtClean="0">
              <a:ea typeface="宋体" panose="02010600030101010101" pitchFamily="2" charset="-122"/>
            </a:endParaRPr>
          </a:p>
          <a:p>
            <a:pPr eaLnBrk="1" hangingPunct="1"/>
            <a:endParaRPr lang="en-US" altLang="zh-CN" b="1" smtClean="0">
              <a:ea typeface="宋体" panose="02010600030101010101" pitchFamily="2" charset="-122"/>
            </a:endParaRPr>
          </a:p>
          <a:p>
            <a:pPr eaLnBrk="1" hangingPunct="1"/>
            <a:r>
              <a:rPr lang="en-US" altLang="zh-CN" b="1" smtClean="0">
                <a:ea typeface="宋体" panose="02010600030101010101" pitchFamily="2" charset="-122"/>
              </a:rPr>
              <a:t>		if (head.next == null) {</a:t>
            </a:r>
            <a:endParaRPr lang="en-US" altLang="zh-CN" b="1" smtClean="0">
              <a:ea typeface="宋体" panose="02010600030101010101" pitchFamily="2" charset="-122"/>
            </a:endParaRPr>
          </a:p>
          <a:p>
            <a:pPr eaLnBrk="1" hangingPunct="1"/>
            <a:r>
              <a:rPr lang="en-US" altLang="zh-CN" b="1" smtClean="0">
                <a:ea typeface="宋体" panose="02010600030101010101" pitchFamily="2" charset="-122"/>
              </a:rPr>
              <a:t>			return null; //</a:t>
            </a:r>
            <a:r>
              <a:rPr lang="zh-CN" altLang="en-US" b="1" smtClean="0">
                <a:ea typeface="宋体" panose="02010600030101010101" pitchFamily="2" charset="-122"/>
              </a:rPr>
              <a:t>没有找到</a:t>
            </a:r>
            <a:endParaRPr lang="zh-CN" altLang="en-US" b="1" smtClean="0">
              <a:ea typeface="宋体" panose="02010600030101010101" pitchFamily="2" charset="-122"/>
            </a:endParaRPr>
          </a:p>
          <a:p>
            <a:pPr eaLnBrk="1" hangingPunct="1"/>
            <a:r>
              <a:rPr lang="zh-CN" altLang="en-US" b="1" smtClean="0">
                <a:ea typeface="宋体" panose="02010600030101010101" pitchFamily="2" charset="-122"/>
              </a:rPr>
              <a:t>		</a:t>
            </a:r>
            <a:r>
              <a:rPr lang="en-US" altLang="zh-CN" b="1" smtClean="0">
                <a:ea typeface="宋体" panose="02010600030101010101" pitchFamily="2" charset="-122"/>
              </a:rPr>
              <a:t>}</a:t>
            </a:r>
            <a:endParaRPr lang="en-US" altLang="zh-CN" b="1" smtClean="0">
              <a:ea typeface="宋体" panose="02010600030101010101" pitchFamily="2" charset="-122"/>
            </a:endParaRPr>
          </a:p>
          <a:p>
            <a:pPr eaLnBrk="1" hangingPunct="1"/>
            <a:r>
              <a:rPr lang="en-US" altLang="zh-CN" b="1" smtClean="0">
                <a:ea typeface="宋体" panose="02010600030101010101" pitchFamily="2" charset="-122"/>
              </a:rPr>
              <a:t>		// </a:t>
            </a:r>
            <a:r>
              <a:rPr lang="zh-CN" altLang="en-US" b="1" smtClean="0">
                <a:ea typeface="宋体" panose="02010600030101010101" pitchFamily="2" charset="-122"/>
              </a:rPr>
              <a:t>第一次遍历，得到链表的长度</a:t>
            </a:r>
            <a:r>
              <a:rPr lang="en-US" altLang="zh-CN" b="1" smtClean="0">
                <a:ea typeface="宋体" panose="02010600030101010101" pitchFamily="2" charset="-122"/>
              </a:rPr>
              <a:t>size</a:t>
            </a:r>
            <a:endParaRPr lang="en-US" altLang="zh-CN" b="1" smtClean="0">
              <a:ea typeface="宋体" panose="02010600030101010101" pitchFamily="2" charset="-122"/>
            </a:endParaRPr>
          </a:p>
          <a:p>
            <a:pPr eaLnBrk="1" hangingPunct="1"/>
            <a:r>
              <a:rPr lang="en-US" altLang="zh-CN" b="1" smtClean="0">
                <a:ea typeface="宋体" panose="02010600030101010101" pitchFamily="2" charset="-122"/>
              </a:rPr>
              <a:t>		int size = getLength(head);</a:t>
            </a:r>
            <a:endParaRPr lang="en-US" altLang="zh-CN" b="1" smtClean="0">
              <a:ea typeface="宋体" panose="02010600030101010101" pitchFamily="2" charset="-122"/>
            </a:endParaRPr>
          </a:p>
          <a:p>
            <a:pPr eaLnBrk="1" hangingPunct="1"/>
            <a:r>
              <a:rPr lang="en-US" altLang="zh-CN" b="1" smtClean="0">
                <a:ea typeface="宋体" panose="02010600030101010101" pitchFamily="2" charset="-122"/>
              </a:rPr>
              <a:t>		if (index &lt;= 0 || index &gt; size ) {</a:t>
            </a:r>
            <a:endParaRPr lang="en-US" altLang="zh-CN" b="1" smtClean="0">
              <a:ea typeface="宋体" panose="02010600030101010101" pitchFamily="2" charset="-122"/>
            </a:endParaRPr>
          </a:p>
          <a:p>
            <a:pPr eaLnBrk="1" hangingPunct="1"/>
            <a:r>
              <a:rPr lang="en-US" altLang="zh-CN" b="1" smtClean="0">
                <a:ea typeface="宋体" panose="02010600030101010101" pitchFamily="2" charset="-122"/>
              </a:rPr>
              <a:t>			return null; //</a:t>
            </a:r>
            <a:r>
              <a:rPr lang="zh-CN" altLang="en-US" b="1" smtClean="0">
                <a:ea typeface="宋体" panose="02010600030101010101" pitchFamily="2" charset="-122"/>
              </a:rPr>
              <a:t>不满足条件</a:t>
            </a:r>
            <a:endParaRPr lang="zh-CN" altLang="en-US" b="1" smtClean="0">
              <a:ea typeface="宋体" panose="02010600030101010101" pitchFamily="2" charset="-122"/>
            </a:endParaRPr>
          </a:p>
          <a:p>
            <a:pPr eaLnBrk="1" hangingPunct="1"/>
            <a:r>
              <a:rPr lang="zh-CN" altLang="en-US" b="1" smtClean="0">
                <a:ea typeface="宋体" panose="02010600030101010101" pitchFamily="2" charset="-122"/>
              </a:rPr>
              <a:t>		</a:t>
            </a:r>
            <a:r>
              <a:rPr lang="en-US" altLang="zh-CN" b="1" smtClean="0">
                <a:ea typeface="宋体" panose="02010600030101010101" pitchFamily="2" charset="-122"/>
              </a:rPr>
              <a:t>}</a:t>
            </a:r>
            <a:endParaRPr lang="en-US" altLang="zh-CN" b="1" smtClean="0">
              <a:ea typeface="宋体" panose="02010600030101010101" pitchFamily="2" charset="-122"/>
            </a:endParaRPr>
          </a:p>
          <a:p>
            <a:pPr eaLnBrk="1" hangingPunct="1"/>
            <a:r>
              <a:rPr lang="en-US" altLang="zh-CN" b="1" smtClean="0">
                <a:ea typeface="宋体" panose="02010600030101010101" pitchFamily="2" charset="-122"/>
              </a:rPr>
              <a:t>		// </a:t>
            </a:r>
            <a:r>
              <a:rPr lang="zh-CN" altLang="en-US" b="1" smtClean="0">
                <a:ea typeface="宋体" panose="02010600030101010101" pitchFamily="2" charset="-122"/>
              </a:rPr>
              <a:t>第二次遍历，输出倒数第</a:t>
            </a:r>
            <a:r>
              <a:rPr lang="en-US" altLang="zh-CN" b="1" smtClean="0">
                <a:ea typeface="宋体" panose="02010600030101010101" pitchFamily="2" charset="-122"/>
              </a:rPr>
              <a:t>index</a:t>
            </a:r>
            <a:r>
              <a:rPr lang="zh-CN" altLang="en-US" b="1" smtClean="0">
                <a:ea typeface="宋体" panose="02010600030101010101" pitchFamily="2" charset="-122"/>
              </a:rPr>
              <a:t>个结点的数据</a:t>
            </a:r>
            <a:endParaRPr lang="zh-CN" altLang="en-US" b="1" smtClean="0">
              <a:ea typeface="宋体" panose="02010600030101010101" pitchFamily="2" charset="-122"/>
            </a:endParaRPr>
          </a:p>
          <a:p>
            <a:pPr eaLnBrk="1" hangingPunct="1"/>
            <a:r>
              <a:rPr lang="zh-CN" altLang="en-US" b="1" smtClean="0">
                <a:ea typeface="宋体" panose="02010600030101010101" pitchFamily="2" charset="-122"/>
              </a:rPr>
              <a:t>		</a:t>
            </a:r>
            <a:r>
              <a:rPr lang="en-US" altLang="zh-CN" b="1" smtClean="0">
                <a:ea typeface="宋体" panose="02010600030101010101" pitchFamily="2" charset="-122"/>
              </a:rPr>
              <a:t>HeroNode current = head.next;</a:t>
            </a:r>
            <a:endParaRPr lang="en-US" altLang="zh-CN" b="1" smtClean="0">
              <a:ea typeface="宋体" panose="02010600030101010101" pitchFamily="2" charset="-122"/>
            </a:endParaRPr>
          </a:p>
          <a:p>
            <a:pPr eaLnBrk="1" hangingPunct="1"/>
            <a:r>
              <a:rPr lang="en-US" altLang="zh-CN" b="1" smtClean="0">
                <a:ea typeface="宋体" panose="02010600030101010101" pitchFamily="2" charset="-122"/>
              </a:rPr>
              <a:t>		for (int i = 0; i &lt; size - index; i++) {</a:t>
            </a:r>
            <a:endParaRPr lang="en-US" altLang="zh-CN" b="1" smtClean="0">
              <a:ea typeface="宋体" panose="02010600030101010101" pitchFamily="2" charset="-122"/>
            </a:endParaRPr>
          </a:p>
          <a:p>
            <a:pPr eaLnBrk="1" hangingPunct="1"/>
            <a:r>
              <a:rPr lang="en-US" altLang="zh-CN" b="1" smtClean="0">
                <a:ea typeface="宋体" panose="02010600030101010101" pitchFamily="2" charset="-122"/>
              </a:rPr>
              <a:t>			current = current.next;</a:t>
            </a:r>
            <a:endParaRPr lang="en-US" altLang="zh-CN" b="1" smtClean="0">
              <a:ea typeface="宋体" panose="02010600030101010101" pitchFamily="2" charset="-122"/>
            </a:endParaRPr>
          </a:p>
          <a:p>
            <a:pPr eaLnBrk="1" hangingPunct="1"/>
            <a:r>
              <a:rPr lang="en-US" altLang="zh-CN" b="1" smtClean="0">
                <a:ea typeface="宋体" panose="02010600030101010101" pitchFamily="2" charset="-122"/>
              </a:rPr>
              <a:t>		}</a:t>
            </a:r>
            <a:endParaRPr lang="en-US" altLang="zh-CN" b="1" smtClean="0">
              <a:ea typeface="宋体" panose="02010600030101010101" pitchFamily="2" charset="-122"/>
            </a:endParaRPr>
          </a:p>
          <a:p>
            <a:pPr eaLnBrk="1" hangingPunct="1"/>
            <a:r>
              <a:rPr lang="en-US" altLang="zh-CN" b="1" smtClean="0">
                <a:ea typeface="宋体" panose="02010600030101010101" pitchFamily="2" charset="-122"/>
              </a:rPr>
              <a:t>		return current;</a:t>
            </a:r>
            <a:endParaRPr lang="en-US" altLang="zh-CN" b="1" smtClean="0">
              <a:ea typeface="宋体" panose="02010600030101010101" pitchFamily="2" charset="-122"/>
            </a:endParaRPr>
          </a:p>
          <a:p>
            <a:pPr eaLnBrk="1" hangingPunct="1"/>
            <a:r>
              <a:rPr lang="en-US" altLang="zh-CN" b="1" smtClean="0">
                <a:ea typeface="宋体" panose="02010600030101010101" pitchFamily="2" charset="-122"/>
              </a:rPr>
              <a:t>	}</a:t>
            </a:r>
            <a:endParaRPr lang="en-US" altLang="zh-CN" b="1"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思路：从头到尾遍历原链表，每遍历一个结点，将其摘下放在新链表的最前端。注意链表为空和只有一个结点的情况。时间复杂度为</a:t>
            </a:r>
            <a:r>
              <a:rPr lang="en-US" altLang="zh-CN" smtClean="0">
                <a:ea typeface="宋体" panose="02010600030101010101" pitchFamily="2" charset="-122"/>
              </a:rPr>
              <a:t>O</a:t>
            </a:r>
            <a:r>
              <a:rPr lang="zh-CN" altLang="en-US" smtClean="0">
                <a:ea typeface="宋体" panose="02010600030101010101" pitchFamily="2" charset="-122"/>
              </a:rPr>
              <a:t>（</a:t>
            </a:r>
            <a:r>
              <a:rPr lang="en-US" altLang="zh-CN" smtClean="0">
                <a:ea typeface="宋体" panose="02010600030101010101" pitchFamily="2" charset="-122"/>
              </a:rPr>
              <a:t>n)</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方法：链表的反转</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b="1" smtClean="0">
                <a:ea typeface="宋体" panose="02010600030101010101" pitchFamily="2" charset="-122"/>
              </a:rPr>
              <a:t>public static void reverseList(HeroNode head) {</a:t>
            </a:r>
            <a:endParaRPr lang="en-US" altLang="zh-CN" b="1" smtClean="0">
              <a:ea typeface="宋体" panose="02010600030101010101" pitchFamily="2" charset="-122"/>
            </a:endParaRPr>
          </a:p>
          <a:p>
            <a:pPr eaLnBrk="1" hangingPunct="1"/>
            <a:endParaRPr lang="en-US" altLang="zh-CN" b="1" smtClean="0">
              <a:ea typeface="宋体" panose="02010600030101010101" pitchFamily="2" charset="-122"/>
            </a:endParaRPr>
          </a:p>
          <a:p>
            <a:pPr eaLnBrk="1" hangingPunct="1"/>
            <a:r>
              <a:rPr lang="en-US" altLang="zh-CN" b="1" smtClean="0">
                <a:ea typeface="宋体" panose="02010600030101010101" pitchFamily="2" charset="-122"/>
              </a:rPr>
              <a:t>        //</a:t>
            </a:r>
            <a:r>
              <a:rPr lang="zh-CN" altLang="en-US" b="1" smtClean="0">
                <a:ea typeface="宋体" panose="02010600030101010101" pitchFamily="2" charset="-122"/>
              </a:rPr>
              <a:t>如果链表为空或者只有一个节点，无需反转，直接返回原链表的头结点</a:t>
            </a:r>
            <a:endParaRPr lang="zh-CN" altLang="en-US" b="1" smtClean="0">
              <a:ea typeface="宋体" panose="02010600030101010101" pitchFamily="2" charset="-122"/>
            </a:endParaRPr>
          </a:p>
          <a:p>
            <a:pPr eaLnBrk="1" hangingPunct="1"/>
            <a:r>
              <a:rPr lang="zh-CN" altLang="en-US" b="1" smtClean="0">
                <a:ea typeface="宋体" panose="02010600030101010101" pitchFamily="2" charset="-122"/>
              </a:rPr>
              <a:t>        </a:t>
            </a:r>
            <a:r>
              <a:rPr lang="en-US" altLang="zh-CN" b="1" smtClean="0">
                <a:ea typeface="宋体" panose="02010600030101010101" pitchFamily="2" charset="-122"/>
              </a:rPr>
              <a:t>if (head.next == null || head.next.next == null) {</a:t>
            </a:r>
            <a:endParaRPr lang="en-US" altLang="zh-CN" b="1" smtClean="0">
              <a:ea typeface="宋体" panose="02010600030101010101" pitchFamily="2" charset="-122"/>
            </a:endParaRPr>
          </a:p>
          <a:p>
            <a:pPr eaLnBrk="1" hangingPunct="1"/>
            <a:r>
              <a:rPr lang="en-US" altLang="zh-CN" b="1" smtClean="0">
                <a:ea typeface="宋体" panose="02010600030101010101" pitchFamily="2" charset="-122"/>
              </a:rPr>
              <a:t>            return;</a:t>
            </a:r>
            <a:endParaRPr lang="en-US" altLang="zh-CN" b="1" smtClean="0">
              <a:ea typeface="宋体" panose="02010600030101010101" pitchFamily="2" charset="-122"/>
            </a:endParaRPr>
          </a:p>
          <a:p>
            <a:pPr eaLnBrk="1" hangingPunct="1"/>
            <a:r>
              <a:rPr lang="en-US" altLang="zh-CN" b="1" smtClean="0">
                <a:ea typeface="宋体" panose="02010600030101010101" pitchFamily="2" charset="-122"/>
              </a:rPr>
              <a:t>        }</a:t>
            </a:r>
            <a:endParaRPr lang="en-US" altLang="zh-CN" b="1" smtClean="0">
              <a:ea typeface="宋体" panose="02010600030101010101" pitchFamily="2" charset="-122"/>
            </a:endParaRPr>
          </a:p>
          <a:p>
            <a:pPr eaLnBrk="1" hangingPunct="1"/>
            <a:endParaRPr lang="en-US" altLang="zh-CN" b="1" smtClean="0">
              <a:ea typeface="宋体" panose="02010600030101010101" pitchFamily="2" charset="-122"/>
            </a:endParaRPr>
          </a:p>
          <a:p>
            <a:pPr eaLnBrk="1" hangingPunct="1"/>
            <a:r>
              <a:rPr lang="en-US" altLang="zh-CN" b="1" smtClean="0">
                <a:ea typeface="宋体" panose="02010600030101010101" pitchFamily="2" charset="-122"/>
              </a:rPr>
              <a:t>        HeroNode current = head.next;</a:t>
            </a:r>
            <a:endParaRPr lang="en-US" altLang="zh-CN" b="1" smtClean="0">
              <a:ea typeface="宋体" panose="02010600030101010101" pitchFamily="2" charset="-122"/>
            </a:endParaRPr>
          </a:p>
          <a:p>
            <a:pPr eaLnBrk="1" hangingPunct="1"/>
            <a:r>
              <a:rPr lang="en-US" altLang="zh-CN" b="1" smtClean="0">
                <a:ea typeface="宋体" panose="02010600030101010101" pitchFamily="2" charset="-122"/>
              </a:rPr>
              <a:t>        HeroNode next = null; //</a:t>
            </a:r>
            <a:r>
              <a:rPr lang="zh-CN" altLang="en-US" b="1" smtClean="0">
                <a:ea typeface="宋体" panose="02010600030101010101" pitchFamily="2" charset="-122"/>
              </a:rPr>
              <a:t>定义当前结点的下一个结点</a:t>
            </a:r>
            <a:endParaRPr lang="zh-CN" altLang="en-US" b="1" smtClean="0">
              <a:ea typeface="宋体" panose="02010600030101010101" pitchFamily="2" charset="-122"/>
            </a:endParaRPr>
          </a:p>
          <a:p>
            <a:pPr eaLnBrk="1" hangingPunct="1"/>
            <a:r>
              <a:rPr lang="zh-CN" altLang="en-US" b="1" smtClean="0">
                <a:ea typeface="宋体" panose="02010600030101010101" pitchFamily="2" charset="-122"/>
              </a:rPr>
              <a:t>        </a:t>
            </a:r>
            <a:r>
              <a:rPr lang="en-US" altLang="zh-CN" b="1" smtClean="0">
                <a:ea typeface="宋体" panose="02010600030101010101" pitchFamily="2" charset="-122"/>
              </a:rPr>
              <a:t>HeroNode reverseHead  = new HeroNode(0, "", "");  //</a:t>
            </a:r>
            <a:r>
              <a:rPr lang="zh-CN" altLang="en-US" b="1" smtClean="0">
                <a:ea typeface="宋体" panose="02010600030101010101" pitchFamily="2" charset="-122"/>
              </a:rPr>
              <a:t>反转后新头节点</a:t>
            </a:r>
            <a:endParaRPr lang="zh-CN" altLang="en-US" b="1" smtClean="0">
              <a:ea typeface="宋体" panose="02010600030101010101" pitchFamily="2" charset="-122"/>
            </a:endParaRPr>
          </a:p>
          <a:p>
            <a:pPr eaLnBrk="1" hangingPunct="1"/>
            <a:endParaRPr lang="zh-CN" altLang="en-US" b="1" smtClean="0">
              <a:ea typeface="宋体" panose="02010600030101010101" pitchFamily="2" charset="-122"/>
            </a:endParaRPr>
          </a:p>
          <a:p>
            <a:pPr eaLnBrk="1" hangingPunct="1"/>
            <a:r>
              <a:rPr lang="zh-CN" altLang="en-US" b="1" smtClean="0">
                <a:ea typeface="宋体" panose="02010600030101010101" pitchFamily="2" charset="-122"/>
              </a:rPr>
              <a:t>        </a:t>
            </a:r>
            <a:r>
              <a:rPr lang="en-US" altLang="zh-CN" b="1" smtClean="0">
                <a:ea typeface="宋体" panose="02010600030101010101" pitchFamily="2" charset="-122"/>
              </a:rPr>
              <a:t>while (current != null) {</a:t>
            </a:r>
            <a:endParaRPr lang="en-US" altLang="zh-CN" b="1" smtClean="0">
              <a:ea typeface="宋体" panose="02010600030101010101" pitchFamily="2" charset="-122"/>
            </a:endParaRPr>
          </a:p>
          <a:p>
            <a:pPr eaLnBrk="1" hangingPunct="1"/>
            <a:r>
              <a:rPr lang="en-US" altLang="zh-CN" b="1" smtClean="0">
                <a:ea typeface="宋体" panose="02010600030101010101" pitchFamily="2" charset="-122"/>
              </a:rPr>
              <a:t>        	</a:t>
            </a:r>
            <a:endParaRPr lang="en-US" altLang="zh-CN" b="1" smtClean="0">
              <a:ea typeface="宋体" panose="02010600030101010101" pitchFamily="2" charset="-122"/>
            </a:endParaRPr>
          </a:p>
          <a:p>
            <a:pPr eaLnBrk="1" hangingPunct="1"/>
            <a:r>
              <a:rPr lang="en-US" altLang="zh-CN" b="1" smtClean="0">
                <a:ea typeface="宋体" panose="02010600030101010101" pitchFamily="2" charset="-122"/>
              </a:rPr>
              <a:t>            next = current.next;  //</a:t>
            </a:r>
            <a:r>
              <a:rPr lang="zh-CN" altLang="en-US" b="1" smtClean="0">
                <a:ea typeface="宋体" panose="02010600030101010101" pitchFamily="2" charset="-122"/>
              </a:rPr>
              <a:t>暂时保存住当前结点的下一个结点，因为下一次要用</a:t>
            </a:r>
            <a:endParaRPr lang="zh-CN" altLang="en-US" b="1" smtClean="0">
              <a:ea typeface="宋体" panose="02010600030101010101" pitchFamily="2" charset="-122"/>
            </a:endParaRPr>
          </a:p>
          <a:p>
            <a:pPr eaLnBrk="1" hangingPunct="1"/>
            <a:endParaRPr lang="zh-CN" altLang="en-US" b="1" smtClean="0">
              <a:ea typeface="宋体" panose="02010600030101010101" pitchFamily="2" charset="-122"/>
            </a:endParaRPr>
          </a:p>
          <a:p>
            <a:pPr eaLnBrk="1" hangingPunct="1"/>
            <a:r>
              <a:rPr lang="zh-CN" altLang="en-US" b="1" smtClean="0">
                <a:ea typeface="宋体" panose="02010600030101010101" pitchFamily="2" charset="-122"/>
              </a:rPr>
              <a:t>            </a:t>
            </a:r>
            <a:r>
              <a:rPr lang="en-US" altLang="zh-CN" b="1" smtClean="0">
                <a:ea typeface="宋体" panose="02010600030101010101" pitchFamily="2" charset="-122"/>
              </a:rPr>
              <a:t>current.next = reverseHead.next; //</a:t>
            </a:r>
            <a:r>
              <a:rPr lang="zh-CN" altLang="en-US" b="1" smtClean="0">
                <a:ea typeface="宋体" panose="02010600030101010101" pitchFamily="2" charset="-122"/>
              </a:rPr>
              <a:t>将</a:t>
            </a:r>
            <a:r>
              <a:rPr lang="en-US" altLang="zh-CN" b="1" smtClean="0">
                <a:ea typeface="宋体" panose="02010600030101010101" pitchFamily="2" charset="-122"/>
              </a:rPr>
              <a:t>current</a:t>
            </a:r>
            <a:r>
              <a:rPr lang="zh-CN" altLang="en-US" b="1" smtClean="0">
                <a:ea typeface="宋体" panose="02010600030101010101" pitchFamily="2" charset="-122"/>
              </a:rPr>
              <a:t>的下一个结点指向新链表的头结点</a:t>
            </a:r>
            <a:endParaRPr lang="zh-CN" altLang="en-US" b="1" smtClean="0">
              <a:ea typeface="宋体" panose="02010600030101010101" pitchFamily="2" charset="-122"/>
            </a:endParaRPr>
          </a:p>
          <a:p>
            <a:pPr eaLnBrk="1" hangingPunct="1"/>
            <a:r>
              <a:rPr lang="zh-CN" altLang="en-US" b="1" smtClean="0">
                <a:ea typeface="宋体" panose="02010600030101010101" pitchFamily="2" charset="-122"/>
              </a:rPr>
              <a:t>            </a:t>
            </a:r>
            <a:r>
              <a:rPr lang="en-US" altLang="zh-CN" b="1" smtClean="0">
                <a:ea typeface="宋体" panose="02010600030101010101" pitchFamily="2" charset="-122"/>
              </a:rPr>
              <a:t>reverseHead.next = current;  </a:t>
            </a:r>
            <a:endParaRPr lang="en-US" altLang="zh-CN" b="1" smtClean="0">
              <a:ea typeface="宋体" panose="02010600030101010101" pitchFamily="2" charset="-122"/>
            </a:endParaRPr>
          </a:p>
          <a:p>
            <a:pPr eaLnBrk="1" hangingPunct="1"/>
            <a:endParaRPr lang="en-US" altLang="zh-CN" b="1" smtClean="0">
              <a:ea typeface="宋体" panose="02010600030101010101" pitchFamily="2" charset="-122"/>
            </a:endParaRPr>
          </a:p>
          <a:p>
            <a:pPr eaLnBrk="1" hangingPunct="1"/>
            <a:r>
              <a:rPr lang="en-US" altLang="zh-CN" b="1" smtClean="0">
                <a:ea typeface="宋体" panose="02010600030101010101" pitchFamily="2" charset="-122"/>
              </a:rPr>
              <a:t>            current = next;   // </a:t>
            </a:r>
            <a:r>
              <a:rPr lang="zh-CN" altLang="en-US" b="1" smtClean="0">
                <a:ea typeface="宋体" panose="02010600030101010101" pitchFamily="2" charset="-122"/>
              </a:rPr>
              <a:t>操作结束后，</a:t>
            </a:r>
            <a:r>
              <a:rPr lang="en-US" altLang="zh-CN" b="1" smtClean="0">
                <a:ea typeface="宋体" panose="02010600030101010101" pitchFamily="2" charset="-122"/>
              </a:rPr>
              <a:t>current</a:t>
            </a:r>
            <a:r>
              <a:rPr lang="zh-CN" altLang="en-US" b="1" smtClean="0">
                <a:ea typeface="宋体" panose="02010600030101010101" pitchFamily="2" charset="-122"/>
              </a:rPr>
              <a:t>节点后移</a:t>
            </a:r>
            <a:endParaRPr lang="zh-CN" altLang="en-US" b="1" smtClean="0">
              <a:ea typeface="宋体" panose="02010600030101010101" pitchFamily="2" charset="-122"/>
            </a:endParaRPr>
          </a:p>
          <a:p>
            <a:pPr eaLnBrk="1" hangingPunct="1"/>
            <a:r>
              <a:rPr lang="zh-CN" altLang="en-US" b="1" smtClean="0">
                <a:ea typeface="宋体" panose="02010600030101010101" pitchFamily="2" charset="-122"/>
              </a:rPr>
              <a:t>        </a:t>
            </a:r>
            <a:r>
              <a:rPr lang="en-US" altLang="zh-CN" b="1" smtClean="0">
                <a:ea typeface="宋体" panose="02010600030101010101" pitchFamily="2" charset="-122"/>
              </a:rPr>
              <a:t>}</a:t>
            </a:r>
            <a:endParaRPr lang="en-US" altLang="zh-CN" b="1" smtClean="0">
              <a:ea typeface="宋体" panose="02010600030101010101" pitchFamily="2" charset="-122"/>
            </a:endParaRPr>
          </a:p>
          <a:p>
            <a:pPr eaLnBrk="1" hangingPunct="1"/>
            <a:r>
              <a:rPr lang="en-US" altLang="zh-CN" b="1" smtClean="0">
                <a:ea typeface="宋体" panose="02010600030101010101" pitchFamily="2" charset="-122"/>
              </a:rPr>
              <a:t>        //</a:t>
            </a:r>
            <a:r>
              <a:rPr lang="zh-CN" altLang="en-US" b="1" smtClean="0">
                <a:ea typeface="宋体" panose="02010600030101010101" pitchFamily="2" charset="-122"/>
              </a:rPr>
              <a:t>这句话很重要，不要写成了 </a:t>
            </a:r>
            <a:r>
              <a:rPr lang="en-US" altLang="zh-CN" b="1" smtClean="0">
                <a:ea typeface="宋体" panose="02010600030101010101" pitchFamily="2" charset="-122"/>
              </a:rPr>
              <a:t>head = reverseHead;</a:t>
            </a:r>
            <a:endParaRPr lang="en-US" altLang="zh-CN" b="1" smtClean="0">
              <a:ea typeface="宋体" panose="02010600030101010101" pitchFamily="2" charset="-122"/>
            </a:endParaRPr>
          </a:p>
          <a:p>
            <a:pPr eaLnBrk="1" hangingPunct="1"/>
            <a:r>
              <a:rPr lang="en-US" altLang="zh-CN" b="1" smtClean="0">
                <a:ea typeface="宋体" panose="02010600030101010101" pitchFamily="2" charset="-122"/>
              </a:rPr>
              <a:t>        head.next = reverseHead.next;</a:t>
            </a:r>
            <a:endParaRPr lang="en-US" altLang="zh-CN" b="1" smtClean="0">
              <a:ea typeface="宋体" panose="02010600030101010101" pitchFamily="2" charset="-122"/>
            </a:endParaRPr>
          </a:p>
          <a:p>
            <a:pPr eaLnBrk="1" hangingPunct="1"/>
            <a:r>
              <a:rPr lang="en-US" altLang="zh-CN" b="1" smtClean="0">
                <a:ea typeface="宋体" panose="02010600030101010101" pitchFamily="2" charset="-122"/>
              </a:rPr>
              <a:t>    }</a:t>
            </a:r>
            <a:endParaRPr lang="en-US" altLang="zh-CN" b="1"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思路</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 </a:t>
            </a:r>
            <a:r>
              <a:rPr lang="en-US" altLang="zh-CN" smtClean="0">
                <a:ea typeface="宋体" panose="02010600030101010101" pitchFamily="2" charset="-122"/>
              </a:rPr>
              <a:t>1. </a:t>
            </a:r>
            <a:r>
              <a:rPr lang="zh-CN" altLang="en-US" smtClean="0">
                <a:ea typeface="宋体" panose="02010600030101010101" pitchFamily="2" charset="-122"/>
              </a:rPr>
              <a:t>对于这种颠倒顺序的问题，我们应该就会想到栈，后进先出。所以，使用栈完成</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2. </a:t>
            </a:r>
            <a:r>
              <a:rPr lang="zh-CN" altLang="en-US" smtClean="0">
                <a:ea typeface="宋体" panose="02010600030101010101" pitchFamily="2" charset="-122"/>
              </a:rPr>
              <a:t>不要想着先将单链表反转，然后遍历输出，这样会破坏链表的结构，不建议</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 </a:t>
            </a:r>
            <a:r>
              <a:rPr lang="en-US" altLang="zh-CN" smtClean="0">
                <a:ea typeface="宋体" panose="02010600030101010101" pitchFamily="2" charset="-122"/>
              </a:rPr>
              <a:t>@param head</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b="1" smtClean="0">
                <a:ea typeface="宋体" panose="02010600030101010101" pitchFamily="2" charset="-122"/>
              </a:rPr>
              <a:t>	public static void reversePrint(HeroNode head) {</a:t>
            </a:r>
            <a:endParaRPr lang="en-US" altLang="zh-CN" b="1" smtClean="0">
              <a:ea typeface="宋体" panose="02010600030101010101" pitchFamily="2" charset="-122"/>
            </a:endParaRPr>
          </a:p>
          <a:p>
            <a:pPr eaLnBrk="1" hangingPunct="1"/>
            <a:endParaRPr lang="en-US" altLang="zh-CN" b="1" smtClean="0">
              <a:ea typeface="宋体" panose="02010600030101010101" pitchFamily="2" charset="-122"/>
            </a:endParaRPr>
          </a:p>
          <a:p>
            <a:pPr eaLnBrk="1" hangingPunct="1"/>
            <a:r>
              <a:rPr lang="en-US" altLang="zh-CN" b="1" smtClean="0">
                <a:ea typeface="宋体" panose="02010600030101010101" pitchFamily="2" charset="-122"/>
              </a:rPr>
              <a:t>		if (head.next == null) {</a:t>
            </a:r>
            <a:endParaRPr lang="en-US" altLang="zh-CN" b="1" smtClean="0">
              <a:ea typeface="宋体" panose="02010600030101010101" pitchFamily="2" charset="-122"/>
            </a:endParaRPr>
          </a:p>
          <a:p>
            <a:pPr eaLnBrk="1" hangingPunct="1"/>
            <a:r>
              <a:rPr lang="en-US" altLang="zh-CN" b="1" smtClean="0">
                <a:ea typeface="宋体" panose="02010600030101010101" pitchFamily="2" charset="-122"/>
              </a:rPr>
              <a:t>			return;</a:t>
            </a:r>
            <a:endParaRPr lang="en-US" altLang="zh-CN" b="1" smtClean="0">
              <a:ea typeface="宋体" panose="02010600030101010101" pitchFamily="2" charset="-122"/>
            </a:endParaRPr>
          </a:p>
          <a:p>
            <a:pPr eaLnBrk="1" hangingPunct="1"/>
            <a:r>
              <a:rPr lang="en-US" altLang="zh-CN" b="1" smtClean="0">
                <a:ea typeface="宋体" panose="02010600030101010101" pitchFamily="2" charset="-122"/>
              </a:rPr>
              <a:t>		}</a:t>
            </a:r>
            <a:endParaRPr lang="en-US" altLang="zh-CN" b="1" smtClean="0">
              <a:ea typeface="宋体" panose="02010600030101010101" pitchFamily="2" charset="-122"/>
            </a:endParaRPr>
          </a:p>
          <a:p>
            <a:pPr eaLnBrk="1" hangingPunct="1"/>
            <a:endParaRPr lang="en-US" altLang="zh-CN" b="1" smtClean="0">
              <a:ea typeface="宋体" panose="02010600030101010101" pitchFamily="2" charset="-122"/>
            </a:endParaRPr>
          </a:p>
          <a:p>
            <a:pPr eaLnBrk="1" hangingPunct="1"/>
            <a:r>
              <a:rPr lang="en-US" altLang="zh-CN" b="1" smtClean="0">
                <a:ea typeface="宋体" panose="02010600030101010101" pitchFamily="2" charset="-122"/>
              </a:rPr>
              <a:t>		Stack&lt;HeroNode&gt; stack = new Stack&lt;HeroNode&gt;(); // </a:t>
            </a:r>
            <a:r>
              <a:rPr lang="zh-CN" altLang="en-US" b="1" smtClean="0">
                <a:ea typeface="宋体" panose="02010600030101010101" pitchFamily="2" charset="-122"/>
              </a:rPr>
              <a:t>新建一个栈</a:t>
            </a:r>
            <a:endParaRPr lang="zh-CN" altLang="en-US" b="1" smtClean="0">
              <a:ea typeface="宋体" panose="02010600030101010101" pitchFamily="2" charset="-122"/>
            </a:endParaRPr>
          </a:p>
          <a:p>
            <a:pPr eaLnBrk="1" hangingPunct="1"/>
            <a:r>
              <a:rPr lang="zh-CN" altLang="en-US" b="1" smtClean="0">
                <a:ea typeface="宋体" panose="02010600030101010101" pitchFamily="2" charset="-122"/>
              </a:rPr>
              <a:t>		</a:t>
            </a:r>
            <a:r>
              <a:rPr lang="en-US" altLang="zh-CN" b="1" smtClean="0">
                <a:ea typeface="宋体" panose="02010600030101010101" pitchFamily="2" charset="-122"/>
              </a:rPr>
              <a:t>HeroNode current = head.next;</a:t>
            </a:r>
            <a:endParaRPr lang="en-US" altLang="zh-CN" b="1" smtClean="0">
              <a:ea typeface="宋体" panose="02010600030101010101" pitchFamily="2" charset="-122"/>
            </a:endParaRPr>
          </a:p>
          <a:p>
            <a:pPr eaLnBrk="1" hangingPunct="1"/>
            <a:endParaRPr lang="en-US" altLang="zh-CN" b="1" smtClean="0">
              <a:ea typeface="宋体" panose="02010600030101010101" pitchFamily="2" charset="-122"/>
            </a:endParaRPr>
          </a:p>
          <a:p>
            <a:pPr eaLnBrk="1" hangingPunct="1"/>
            <a:r>
              <a:rPr lang="en-US" altLang="zh-CN" b="1" smtClean="0">
                <a:ea typeface="宋体" panose="02010600030101010101" pitchFamily="2" charset="-122"/>
              </a:rPr>
              <a:t>		// </a:t>
            </a:r>
            <a:r>
              <a:rPr lang="zh-CN" altLang="en-US" b="1" smtClean="0">
                <a:ea typeface="宋体" panose="02010600030101010101" pitchFamily="2" charset="-122"/>
              </a:rPr>
              <a:t>将链表的所有结点压栈</a:t>
            </a:r>
            <a:endParaRPr lang="zh-CN" altLang="en-US" b="1" smtClean="0">
              <a:ea typeface="宋体" panose="02010600030101010101" pitchFamily="2" charset="-122"/>
            </a:endParaRPr>
          </a:p>
          <a:p>
            <a:pPr eaLnBrk="1" hangingPunct="1"/>
            <a:r>
              <a:rPr lang="zh-CN" altLang="en-US" b="1" smtClean="0">
                <a:ea typeface="宋体" panose="02010600030101010101" pitchFamily="2" charset="-122"/>
              </a:rPr>
              <a:t>		</a:t>
            </a:r>
            <a:r>
              <a:rPr lang="en-US" altLang="zh-CN" b="1" smtClean="0">
                <a:ea typeface="宋体" panose="02010600030101010101" pitchFamily="2" charset="-122"/>
              </a:rPr>
              <a:t>while (current != null) {</a:t>
            </a:r>
            <a:endParaRPr lang="en-US" altLang="zh-CN" b="1" smtClean="0">
              <a:ea typeface="宋体" panose="02010600030101010101" pitchFamily="2" charset="-122"/>
            </a:endParaRPr>
          </a:p>
          <a:p>
            <a:pPr eaLnBrk="1" hangingPunct="1"/>
            <a:r>
              <a:rPr lang="en-US" altLang="zh-CN" b="1" smtClean="0">
                <a:ea typeface="宋体" panose="02010600030101010101" pitchFamily="2" charset="-122"/>
              </a:rPr>
              <a:t>			stack.push(current); // </a:t>
            </a:r>
            <a:r>
              <a:rPr lang="zh-CN" altLang="en-US" b="1" smtClean="0">
                <a:ea typeface="宋体" panose="02010600030101010101" pitchFamily="2" charset="-122"/>
              </a:rPr>
              <a:t>将当前结点压栈</a:t>
            </a:r>
            <a:endParaRPr lang="zh-CN" altLang="en-US" b="1" smtClean="0">
              <a:ea typeface="宋体" panose="02010600030101010101" pitchFamily="2" charset="-122"/>
            </a:endParaRPr>
          </a:p>
          <a:p>
            <a:pPr eaLnBrk="1" hangingPunct="1"/>
            <a:r>
              <a:rPr lang="zh-CN" altLang="en-US" b="1" smtClean="0">
                <a:ea typeface="宋体" panose="02010600030101010101" pitchFamily="2" charset="-122"/>
              </a:rPr>
              <a:t>			</a:t>
            </a:r>
            <a:r>
              <a:rPr lang="en-US" altLang="zh-CN" b="1" smtClean="0">
                <a:ea typeface="宋体" panose="02010600030101010101" pitchFamily="2" charset="-122"/>
              </a:rPr>
              <a:t>current = current.next;</a:t>
            </a:r>
            <a:endParaRPr lang="en-US" altLang="zh-CN" b="1" smtClean="0">
              <a:ea typeface="宋体" panose="02010600030101010101" pitchFamily="2" charset="-122"/>
            </a:endParaRPr>
          </a:p>
          <a:p>
            <a:pPr eaLnBrk="1" hangingPunct="1"/>
            <a:r>
              <a:rPr lang="en-US" altLang="zh-CN" b="1" smtClean="0">
                <a:ea typeface="宋体" panose="02010600030101010101" pitchFamily="2" charset="-122"/>
              </a:rPr>
              <a:t>		}</a:t>
            </a:r>
            <a:endParaRPr lang="en-US" altLang="zh-CN" b="1" smtClean="0">
              <a:ea typeface="宋体" panose="02010600030101010101" pitchFamily="2" charset="-122"/>
            </a:endParaRPr>
          </a:p>
          <a:p>
            <a:pPr eaLnBrk="1" hangingPunct="1"/>
            <a:endParaRPr lang="en-US" altLang="zh-CN" b="1" smtClean="0">
              <a:ea typeface="宋体" panose="02010600030101010101" pitchFamily="2" charset="-122"/>
            </a:endParaRPr>
          </a:p>
          <a:p>
            <a:pPr eaLnBrk="1" hangingPunct="1"/>
            <a:r>
              <a:rPr lang="en-US" altLang="zh-CN" b="1" smtClean="0">
                <a:ea typeface="宋体" panose="02010600030101010101" pitchFamily="2" charset="-122"/>
              </a:rPr>
              <a:t>		// </a:t>
            </a:r>
            <a:r>
              <a:rPr lang="zh-CN" altLang="en-US" b="1" smtClean="0">
                <a:ea typeface="宋体" panose="02010600030101010101" pitchFamily="2" charset="-122"/>
              </a:rPr>
              <a:t>将栈中的结点打印输出即可</a:t>
            </a:r>
            <a:endParaRPr lang="zh-CN" altLang="en-US" b="1" smtClean="0">
              <a:ea typeface="宋体" panose="02010600030101010101" pitchFamily="2" charset="-122"/>
            </a:endParaRPr>
          </a:p>
          <a:p>
            <a:pPr eaLnBrk="1" hangingPunct="1"/>
            <a:r>
              <a:rPr lang="zh-CN" altLang="en-US" b="1" smtClean="0">
                <a:ea typeface="宋体" panose="02010600030101010101" pitchFamily="2" charset="-122"/>
              </a:rPr>
              <a:t>		</a:t>
            </a:r>
            <a:r>
              <a:rPr lang="en-US" altLang="zh-CN" b="1" smtClean="0">
                <a:ea typeface="宋体" panose="02010600030101010101" pitchFamily="2" charset="-122"/>
              </a:rPr>
              <a:t>while (stack.size() &gt; 0) {</a:t>
            </a:r>
            <a:endParaRPr lang="en-US" altLang="zh-CN" b="1" smtClean="0">
              <a:ea typeface="宋体" panose="02010600030101010101" pitchFamily="2" charset="-122"/>
            </a:endParaRPr>
          </a:p>
          <a:p>
            <a:pPr eaLnBrk="1" hangingPunct="1"/>
            <a:r>
              <a:rPr lang="en-US" altLang="zh-CN" b="1" smtClean="0">
                <a:ea typeface="宋体" panose="02010600030101010101" pitchFamily="2" charset="-122"/>
              </a:rPr>
              <a:t>			System.out.println(stack.pop()); // </a:t>
            </a:r>
            <a:r>
              <a:rPr lang="zh-CN" altLang="en-US" b="1" smtClean="0">
                <a:ea typeface="宋体" panose="02010600030101010101" pitchFamily="2" charset="-122"/>
              </a:rPr>
              <a:t>出栈操作</a:t>
            </a:r>
            <a:endParaRPr lang="zh-CN" altLang="en-US" b="1" smtClean="0">
              <a:ea typeface="宋体" panose="02010600030101010101" pitchFamily="2" charset="-122"/>
            </a:endParaRPr>
          </a:p>
          <a:p>
            <a:pPr eaLnBrk="1" hangingPunct="1"/>
            <a:r>
              <a:rPr lang="zh-CN" altLang="en-US" b="1" smtClean="0">
                <a:ea typeface="宋体" panose="02010600030101010101" pitchFamily="2" charset="-122"/>
              </a:rPr>
              <a:t>		</a:t>
            </a:r>
            <a:r>
              <a:rPr lang="en-US" altLang="zh-CN" b="1" smtClean="0">
                <a:ea typeface="宋体" panose="02010600030101010101" pitchFamily="2" charset="-122"/>
              </a:rPr>
              <a:t>}</a:t>
            </a:r>
            <a:endParaRPr lang="en-US" altLang="zh-CN" b="1" smtClean="0">
              <a:ea typeface="宋体" panose="02010600030101010101" pitchFamily="2" charset="-122"/>
            </a:endParaRPr>
          </a:p>
          <a:p>
            <a:pPr eaLnBrk="1" hangingPunct="1"/>
            <a:endParaRPr lang="en-US" altLang="zh-CN" b="1" smtClean="0">
              <a:ea typeface="宋体" panose="02010600030101010101" pitchFamily="2" charset="-122"/>
            </a:endParaRPr>
          </a:p>
          <a:p>
            <a:pPr eaLnBrk="1" hangingPunct="1"/>
            <a:r>
              <a:rPr lang="en-US" altLang="zh-CN" b="1" smtClean="0">
                <a:ea typeface="宋体" panose="02010600030101010101" pitchFamily="2" charset="-122"/>
              </a:rPr>
              <a:t>	}</a:t>
            </a:r>
            <a:endParaRPr lang="en-US" altLang="zh-CN" b="1"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定义我们的单向链表管理</a:t>
            </a:r>
            <a:r>
              <a:rPr lang="en-US" altLang="zh-CN" smtClean="0">
                <a:ea typeface="宋体" panose="02010600030101010101" pitchFamily="2" charset="-122"/>
              </a:rPr>
              <a:t>Hero</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class SingleLinkedList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先初始化一个头结点</a:t>
            </a:r>
            <a:r>
              <a:rPr lang="en-US" altLang="zh-CN" smtClean="0">
                <a:ea typeface="宋体" panose="02010600030101010101" pitchFamily="2" charset="-122"/>
              </a:rPr>
              <a:t>, </a:t>
            </a:r>
            <a:r>
              <a:rPr lang="zh-CN" altLang="en-US" smtClean="0">
                <a:ea typeface="宋体" panose="02010600030101010101" pitchFamily="2" charset="-122"/>
              </a:rPr>
              <a:t>头结点一般不会动</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private HeroNode head = new HeroNode(0, "",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HeroNode getHead()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head;</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删除节点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1. </a:t>
            </a:r>
            <a:r>
              <a:rPr lang="zh-CN" altLang="en-US" smtClean="0">
                <a:ea typeface="宋体" panose="02010600030101010101" pitchFamily="2" charset="-122"/>
              </a:rPr>
              <a:t>思路</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a:t>
            </a:r>
            <a:r>
              <a:rPr lang="zh-CN" altLang="en-US" smtClean="0">
                <a:ea typeface="宋体" panose="02010600030101010101" pitchFamily="2" charset="-122"/>
              </a:rPr>
              <a:t>删除的思路</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1). head </a:t>
            </a:r>
            <a:r>
              <a:rPr lang="zh-CN" altLang="en-US" smtClean="0">
                <a:ea typeface="宋体" panose="02010600030101010101" pitchFamily="2" charset="-122"/>
              </a:rPr>
              <a:t>不能动</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2). </a:t>
            </a:r>
            <a:r>
              <a:rPr lang="zh-CN" altLang="en-US" smtClean="0">
                <a:ea typeface="宋体" panose="02010600030101010101" pitchFamily="2" charset="-122"/>
              </a:rPr>
              <a:t>使用</a:t>
            </a:r>
            <a:r>
              <a:rPr lang="en-US" altLang="zh-CN" smtClean="0">
                <a:ea typeface="宋体" panose="02010600030101010101" pitchFamily="2" charset="-122"/>
              </a:rPr>
              <a:t>temp</a:t>
            </a:r>
            <a:r>
              <a:rPr lang="zh-CN" altLang="en-US" smtClean="0">
                <a:ea typeface="宋体" panose="02010600030101010101" pitchFamily="2" charset="-122"/>
              </a:rPr>
              <a:t>变量</a:t>
            </a:r>
            <a:r>
              <a:rPr lang="en-US" altLang="zh-CN" smtClean="0">
                <a:ea typeface="宋体" panose="02010600030101010101" pitchFamily="2" charset="-122"/>
              </a:rPr>
              <a:t>, </a:t>
            </a:r>
            <a:r>
              <a:rPr lang="zh-CN" altLang="en-US" smtClean="0">
                <a:ea typeface="宋体" panose="02010600030101010101" pitchFamily="2" charset="-122"/>
              </a:rPr>
              <a:t>我们要删除的应该是</a:t>
            </a:r>
            <a:r>
              <a:rPr lang="en-US" altLang="zh-CN" smtClean="0">
                <a:ea typeface="宋体" panose="02010600030101010101" pitchFamily="2" charset="-122"/>
              </a:rPr>
              <a:t>temp </a:t>
            </a:r>
            <a:r>
              <a:rPr lang="zh-CN" altLang="en-US" smtClean="0">
                <a:ea typeface="宋体" panose="02010600030101010101" pitchFamily="2" charset="-122"/>
              </a:rPr>
              <a:t>的下一个结点</a:t>
            </a:r>
            <a:r>
              <a:rPr lang="en-US" altLang="zh-CN" smtClean="0">
                <a:ea typeface="宋体" panose="02010600030101010101" pitchFamily="2" charset="-122"/>
              </a:rPr>
              <a:t>., </a:t>
            </a:r>
            <a:r>
              <a:rPr lang="zh-CN" altLang="en-US" smtClean="0">
                <a:ea typeface="宋体" panose="02010600030101010101" pitchFamily="2" charset="-122"/>
              </a:rPr>
              <a:t>即，我们在比较时，始终比较的是 </a:t>
            </a:r>
            <a:r>
              <a:rPr lang="en-US" altLang="zh-CN" smtClean="0">
                <a:ea typeface="宋体" panose="02010600030101010101" pitchFamily="2" charset="-122"/>
              </a:rPr>
              <a:t>temp.next </a:t>
            </a:r>
            <a:r>
              <a:rPr lang="zh-CN" altLang="en-US" smtClean="0">
                <a:ea typeface="宋体" panose="02010600030101010101" pitchFamily="2" charset="-122"/>
              </a:rPr>
              <a:t>的节点值</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2. </a:t>
            </a:r>
            <a:r>
              <a:rPr lang="zh-CN" altLang="en-US" smtClean="0">
                <a:ea typeface="宋体" panose="02010600030101010101" pitchFamily="2" charset="-122"/>
              </a:rPr>
              <a:t>代码</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void del(int no)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HeroNode temp = head;</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boolean flag = false; // </a:t>
            </a:r>
            <a:r>
              <a:rPr lang="zh-CN" altLang="en-US" smtClean="0">
                <a:ea typeface="宋体" panose="02010600030101010101" pitchFamily="2" charset="-122"/>
              </a:rPr>
              <a:t>标志变量用于确定是否有要删除的节点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while (true)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(temp.next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break;</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(temp.next.no == no)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找到了</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flag = true;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break;</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temp = temp.next; // temp</a:t>
            </a:r>
            <a:r>
              <a:rPr lang="zh-CN" altLang="en-US" smtClean="0">
                <a:ea typeface="宋体" panose="02010600030101010101" pitchFamily="2" charset="-122"/>
              </a:rPr>
              <a:t>后移</a:t>
            </a:r>
            <a:endParaRPr lang="zh-CN" altLang="en-US" smtClean="0">
              <a:ea typeface="宋体" panose="02010600030101010101" pitchFamily="2" charset="-122"/>
            </a:endParaRPr>
          </a:p>
          <a:p>
            <a:pPr eaLnBrk="1" hangingPunct="1"/>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(flag)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可以删除</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temp.next = temp.next.next;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else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System.out.printf("</a:t>
            </a:r>
            <a:r>
              <a:rPr lang="zh-CN" altLang="en-US" smtClean="0">
                <a:ea typeface="宋体" panose="02010600030101010101" pitchFamily="2" charset="-122"/>
              </a:rPr>
              <a:t>要删除的</a:t>
            </a:r>
            <a:r>
              <a:rPr lang="en-US" altLang="zh-CN" smtClean="0">
                <a:ea typeface="宋体" panose="02010600030101010101" pitchFamily="2" charset="-122"/>
              </a:rPr>
              <a:t>no=%d </a:t>
            </a:r>
            <a:r>
              <a:rPr lang="zh-CN" altLang="en-US" smtClean="0">
                <a:ea typeface="宋体" panose="02010600030101010101" pitchFamily="2" charset="-122"/>
              </a:rPr>
              <a:t>不存在</a:t>
            </a:r>
            <a:r>
              <a:rPr lang="en-US" altLang="zh-CN" smtClean="0">
                <a:ea typeface="宋体" panose="02010600030101010101" pitchFamily="2" charset="-122"/>
              </a:rPr>
              <a:t>\n", no);</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修改节点的值</a:t>
            </a:r>
            <a:r>
              <a:rPr lang="en-US" altLang="zh-CN" smtClean="0">
                <a:ea typeface="宋体" panose="02010600030101010101" pitchFamily="2" charset="-122"/>
              </a:rPr>
              <a:t>, </a:t>
            </a:r>
            <a:r>
              <a:rPr lang="zh-CN" altLang="en-US" smtClean="0">
                <a:ea typeface="宋体" panose="02010600030101010101" pitchFamily="2" charset="-122"/>
              </a:rPr>
              <a:t>根据</a:t>
            </a:r>
            <a:r>
              <a:rPr lang="en-US" altLang="zh-CN" smtClean="0">
                <a:ea typeface="宋体" panose="02010600030101010101" pitchFamily="2" charset="-122"/>
              </a:rPr>
              <a:t>no</a:t>
            </a:r>
            <a:r>
              <a:rPr lang="zh-CN" altLang="en-US" smtClean="0">
                <a:ea typeface="宋体" panose="02010600030101010101" pitchFamily="2" charset="-122"/>
              </a:rPr>
              <a:t>编号为前提修改</a:t>
            </a:r>
            <a:r>
              <a:rPr lang="en-US" altLang="zh-CN" smtClean="0">
                <a:ea typeface="宋体" panose="02010600030101010101" pitchFamily="2" charset="-122"/>
              </a:rPr>
              <a:t>, </a:t>
            </a:r>
            <a:r>
              <a:rPr lang="zh-CN" altLang="en-US" smtClean="0">
                <a:ea typeface="宋体" panose="02010600030101010101" pitchFamily="2" charset="-122"/>
              </a:rPr>
              <a:t>即</a:t>
            </a:r>
            <a:r>
              <a:rPr lang="en-US" altLang="zh-CN" smtClean="0">
                <a:ea typeface="宋体" panose="02010600030101010101" pitchFamily="2" charset="-122"/>
              </a:rPr>
              <a:t>no</a:t>
            </a:r>
            <a:r>
              <a:rPr lang="zh-CN" altLang="en-US" smtClean="0">
                <a:ea typeface="宋体" panose="02010600030101010101" pitchFamily="2" charset="-122"/>
              </a:rPr>
              <a:t>不能改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a:t>
            </a:r>
            <a:r>
              <a:rPr lang="zh-CN" altLang="en-US" smtClean="0">
                <a:ea typeface="宋体" panose="02010600030101010101" pitchFamily="2" charset="-122"/>
              </a:rPr>
              <a:t>课后思考题： 如果将这个节点替换，如何实现</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void update(HeroNode newHeroNode)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(head.next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a:t>
            </a:r>
            <a:r>
              <a:rPr lang="zh-CN" altLang="en-US" smtClean="0">
                <a:ea typeface="宋体" panose="02010600030101010101" pitchFamily="2" charset="-122"/>
              </a:rPr>
              <a:t>链表为空</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先找到节点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HeroNode temp = head.next;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boolean flag = false;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while (true)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(temp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break;</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(temp.no == newHeroNode.no)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找到</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flag = true;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break;</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temp = temp.next;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判断是否找到</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if (flag)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temp.name = newHeroNode.name;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temp.nickname = newHeroNode.nickname;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else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System.out.printf("</a:t>
            </a:r>
            <a:r>
              <a:rPr lang="zh-CN" altLang="en-US" smtClean="0">
                <a:ea typeface="宋体" panose="02010600030101010101" pitchFamily="2" charset="-122"/>
              </a:rPr>
              <a:t>没有找到 编号为</a:t>
            </a:r>
            <a:r>
              <a:rPr lang="en-US" altLang="zh-CN" smtClean="0">
                <a:ea typeface="宋体" panose="02010600030101010101" pitchFamily="2" charset="-122"/>
              </a:rPr>
              <a:t>%d </a:t>
            </a:r>
            <a:r>
              <a:rPr lang="zh-CN" altLang="en-US" smtClean="0">
                <a:ea typeface="宋体" panose="02010600030101010101" pitchFamily="2" charset="-122"/>
              </a:rPr>
              <a:t>节点，不能修改</a:t>
            </a:r>
            <a:r>
              <a:rPr lang="en-US" altLang="zh-CN" smtClean="0">
                <a:ea typeface="宋体" panose="02010600030101010101" pitchFamily="2" charset="-122"/>
              </a:rPr>
              <a:t>\n", newHeroNode.no);</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编写添加方法</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a:t>
            </a:r>
            <a:r>
              <a:rPr lang="zh-CN" altLang="en-US" smtClean="0">
                <a:ea typeface="宋体" panose="02010600030101010101" pitchFamily="2" charset="-122"/>
              </a:rPr>
              <a:t>第一种方法在添加英雄时，直接添加到链表的尾部</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void add(HeroNode heroNode)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因为头结点不能动</a:t>
            </a:r>
            <a:r>
              <a:rPr lang="en-US" altLang="zh-CN" smtClean="0">
                <a:ea typeface="宋体" panose="02010600030101010101" pitchFamily="2" charset="-122"/>
              </a:rPr>
              <a:t>, </a:t>
            </a:r>
            <a:r>
              <a:rPr lang="zh-CN" altLang="en-US" smtClean="0">
                <a:ea typeface="宋体" panose="02010600030101010101" pitchFamily="2" charset="-122"/>
              </a:rPr>
              <a:t>因此我们需要哟有一个临时结点，作为辅助</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HeroNode temp = head;</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找到链表的最后</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while (true)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(temp.next == null) { // </a:t>
            </a:r>
            <a:r>
              <a:rPr lang="zh-CN" altLang="en-US" smtClean="0">
                <a:ea typeface="宋体" panose="02010600030101010101" pitchFamily="2" charset="-122"/>
              </a:rPr>
              <a:t>说明</a:t>
            </a:r>
            <a:r>
              <a:rPr lang="en-US" altLang="zh-CN" smtClean="0">
                <a:ea typeface="宋体" panose="02010600030101010101" pitchFamily="2" charset="-122"/>
              </a:rPr>
              <a:t>temp</a:t>
            </a:r>
            <a:r>
              <a:rPr lang="zh-CN" altLang="en-US" smtClean="0">
                <a:ea typeface="宋体" panose="02010600030101010101" pitchFamily="2" charset="-122"/>
              </a:rPr>
              <a:t>已经是链表最后</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break;</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如果没有到最后</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temp = temp.next;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当退出</a:t>
            </a:r>
            <a:r>
              <a:rPr lang="en-US" altLang="zh-CN" smtClean="0">
                <a:ea typeface="宋体" panose="02010600030101010101" pitchFamily="2" charset="-122"/>
              </a:rPr>
              <a:t>while</a:t>
            </a:r>
            <a:r>
              <a:rPr lang="zh-CN" altLang="en-US" smtClean="0">
                <a:ea typeface="宋体" panose="02010600030101010101" pitchFamily="2" charset="-122"/>
              </a:rPr>
              <a:t>循环后，</a:t>
            </a:r>
            <a:r>
              <a:rPr lang="en-US" altLang="zh-CN" smtClean="0">
                <a:ea typeface="宋体" panose="02010600030101010101" pitchFamily="2" charset="-122"/>
              </a:rPr>
              <a:t>temp</a:t>
            </a:r>
            <a:r>
              <a:rPr lang="zh-CN" altLang="en-US" smtClean="0">
                <a:ea typeface="宋体" panose="02010600030101010101" pitchFamily="2" charset="-122"/>
              </a:rPr>
              <a:t>就是链表的最后</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temp.next = heroNode;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第二种方式在添加英雄时，根据排名将英雄插入到指定位置</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a:t>
            </a:r>
            <a:r>
              <a:rPr lang="zh-CN" altLang="en-US" smtClean="0">
                <a:ea typeface="宋体" panose="02010600030101010101" pitchFamily="2" charset="-122"/>
              </a:rPr>
              <a:t>如果有这个排名，则添加失败，并给出提示</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a:t>
            </a:r>
            <a:r>
              <a:rPr lang="zh-CN" altLang="en-US" smtClean="0">
                <a:ea typeface="宋体" panose="02010600030101010101" pitchFamily="2" charset="-122"/>
              </a:rPr>
              <a:t>编号从小到大排序</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a:t>
            </a:r>
            <a:r>
              <a:rPr lang="zh-CN" altLang="en-US" smtClean="0">
                <a:ea typeface="宋体" panose="02010600030101010101" pitchFamily="2" charset="-122"/>
              </a:rPr>
              <a:t>思路</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void add2(HeroNode heroNode)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因为头结点不能动</a:t>
            </a:r>
            <a:r>
              <a:rPr lang="en-US" altLang="zh-CN" smtClean="0">
                <a:ea typeface="宋体" panose="02010600030101010101" pitchFamily="2" charset="-122"/>
              </a:rPr>
              <a:t>, </a:t>
            </a:r>
            <a:r>
              <a:rPr lang="zh-CN" altLang="en-US" smtClean="0">
                <a:ea typeface="宋体" panose="02010600030101010101" pitchFamily="2" charset="-122"/>
              </a:rPr>
              <a:t>因此我们需要哟有一个临时结点，作为辅助</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a:t>
            </a:r>
            <a:r>
              <a:rPr lang="zh-CN" altLang="en-US" smtClean="0">
                <a:ea typeface="宋体" panose="02010600030101010101" pitchFamily="2" charset="-122"/>
              </a:rPr>
              <a:t>注意，我们在找这个添加位置时，是将这个节点加入到</a:t>
            </a:r>
            <a:r>
              <a:rPr lang="en-US" altLang="zh-CN" smtClean="0">
                <a:ea typeface="宋体" panose="02010600030101010101" pitchFamily="2" charset="-122"/>
              </a:rPr>
              <a:t>temp</a:t>
            </a:r>
            <a:r>
              <a:rPr lang="zh-CN" altLang="en-US" smtClean="0">
                <a:ea typeface="宋体" panose="02010600030101010101" pitchFamily="2" charset="-122"/>
              </a:rPr>
              <a:t>的后面</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a:t>
            </a:r>
            <a:r>
              <a:rPr lang="zh-CN" altLang="en-US" smtClean="0">
                <a:ea typeface="宋体" panose="02010600030101010101" pitchFamily="2" charset="-122"/>
              </a:rPr>
              <a:t>因此，在比较时，是将当前的</a:t>
            </a:r>
            <a:r>
              <a:rPr lang="en-US" altLang="zh-CN" smtClean="0">
                <a:ea typeface="宋体" panose="02010600030101010101" pitchFamily="2" charset="-122"/>
              </a:rPr>
              <a:t>heroNode </a:t>
            </a:r>
            <a:r>
              <a:rPr lang="zh-CN" altLang="en-US" smtClean="0">
                <a:ea typeface="宋体" panose="02010600030101010101" pitchFamily="2" charset="-122"/>
              </a:rPr>
              <a:t>和 </a:t>
            </a:r>
            <a:r>
              <a:rPr lang="en-US" altLang="zh-CN" smtClean="0">
                <a:ea typeface="宋体" panose="02010600030101010101" pitchFamily="2" charset="-122"/>
              </a:rPr>
              <a:t>temp.next </a:t>
            </a:r>
            <a:r>
              <a:rPr lang="zh-CN" altLang="en-US" smtClean="0">
                <a:ea typeface="宋体" panose="02010600030101010101" pitchFamily="2" charset="-122"/>
              </a:rPr>
              <a:t>比较</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HeroNode temp = head;</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boolean flag = false; // flag </a:t>
            </a:r>
            <a:r>
              <a:rPr lang="zh-CN" altLang="en-US" smtClean="0">
                <a:ea typeface="宋体" panose="02010600030101010101" pitchFamily="2" charset="-122"/>
              </a:rPr>
              <a:t>是用于判断是否该英雄的编号已经存在</a:t>
            </a:r>
            <a:r>
              <a:rPr lang="en-US" altLang="zh-CN" smtClean="0">
                <a:ea typeface="宋体" panose="02010600030101010101" pitchFamily="2" charset="-122"/>
              </a:rPr>
              <a:t>, </a:t>
            </a:r>
            <a:r>
              <a:rPr lang="zh-CN" altLang="en-US" smtClean="0">
                <a:ea typeface="宋体" panose="02010600030101010101" pitchFamily="2" charset="-122"/>
              </a:rPr>
              <a:t>默认为</a:t>
            </a:r>
            <a:r>
              <a:rPr lang="en-US" altLang="zh-CN" smtClean="0">
                <a:ea typeface="宋体" panose="02010600030101010101" pitchFamily="2" charset="-122"/>
              </a:rPr>
              <a:t>false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while (true)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(temp.next == null) { // </a:t>
            </a:r>
            <a:r>
              <a:rPr lang="zh-CN" altLang="en-US" smtClean="0">
                <a:ea typeface="宋体" panose="02010600030101010101" pitchFamily="2" charset="-122"/>
              </a:rPr>
              <a:t>说明</a:t>
            </a:r>
            <a:r>
              <a:rPr lang="en-US" altLang="zh-CN" smtClean="0">
                <a:ea typeface="宋体" panose="02010600030101010101" pitchFamily="2" charset="-122"/>
              </a:rPr>
              <a:t>temp</a:t>
            </a:r>
            <a:r>
              <a:rPr lang="zh-CN" altLang="en-US" smtClean="0">
                <a:ea typeface="宋体" panose="02010600030101010101" pitchFamily="2" charset="-122"/>
              </a:rPr>
              <a:t>已经是链表最后</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break;</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(temp.next.no &gt; heroNode.no)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位置找到，当前这个节点，应当加入到</a:t>
            </a:r>
            <a:r>
              <a:rPr lang="en-US" altLang="zh-CN" smtClean="0">
                <a:ea typeface="宋体" panose="02010600030101010101" pitchFamily="2" charset="-122"/>
              </a:rPr>
              <a:t>temp</a:t>
            </a:r>
            <a:r>
              <a:rPr lang="zh-CN" altLang="en-US" smtClean="0">
                <a:ea typeface="宋体" panose="02010600030101010101" pitchFamily="2" charset="-122"/>
              </a:rPr>
              <a:t>后</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break;</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else if (temp.next.no == heroNode.no)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已经有这个节点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flag = true;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break;</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temp = temp.next; // </a:t>
            </a:r>
            <a:r>
              <a:rPr lang="zh-CN" altLang="en-US" smtClean="0">
                <a:ea typeface="宋体" panose="02010600030101010101" pitchFamily="2" charset="-122"/>
              </a:rPr>
              <a:t>注意</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(flag) { // </a:t>
            </a:r>
            <a:r>
              <a:rPr lang="zh-CN" altLang="en-US" smtClean="0">
                <a:ea typeface="宋体" panose="02010600030101010101" pitchFamily="2" charset="-122"/>
              </a:rPr>
              <a:t>不可以加入</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System.out.printf("</a:t>
            </a:r>
            <a:r>
              <a:rPr lang="zh-CN" altLang="en-US" smtClean="0">
                <a:ea typeface="宋体" panose="02010600030101010101" pitchFamily="2" charset="-122"/>
              </a:rPr>
              <a:t>待插入的英雄编号 </a:t>
            </a:r>
            <a:r>
              <a:rPr lang="en-US" altLang="zh-CN" smtClean="0">
                <a:ea typeface="宋体" panose="02010600030101010101" pitchFamily="2" charset="-122"/>
              </a:rPr>
              <a:t>%d </a:t>
            </a:r>
            <a:r>
              <a:rPr lang="zh-CN" altLang="en-US" smtClean="0">
                <a:ea typeface="宋体" panose="02010600030101010101" pitchFamily="2" charset="-122"/>
              </a:rPr>
              <a:t>已经有了，不能加入</a:t>
            </a:r>
            <a:r>
              <a:rPr lang="en-US" altLang="zh-CN" smtClean="0">
                <a:ea typeface="宋体" panose="02010600030101010101" pitchFamily="2" charset="-122"/>
              </a:rPr>
              <a:t>\n", heroNode.no);</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else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加入，注意顺序</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heroNode.next = temp.next;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temp.next = heroNode;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遍历单向链表</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void list()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判断当前链表是否为空</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if (head.next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a:t>
            </a:r>
            <a:r>
              <a:rPr lang="zh-CN" altLang="en-US" smtClean="0">
                <a:ea typeface="宋体" panose="02010600030101010101" pitchFamily="2" charset="-122"/>
              </a:rPr>
              <a:t>链表为空</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因为头结点不能动</a:t>
            </a:r>
            <a:r>
              <a:rPr lang="en-US" altLang="zh-CN" smtClean="0">
                <a:ea typeface="宋体" panose="02010600030101010101" pitchFamily="2" charset="-122"/>
              </a:rPr>
              <a:t>, </a:t>
            </a:r>
            <a:r>
              <a:rPr lang="zh-CN" altLang="en-US" smtClean="0">
                <a:ea typeface="宋体" panose="02010600030101010101" pitchFamily="2" charset="-122"/>
              </a:rPr>
              <a:t>因此我们需要哟有一个临时结点，作为辅助</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a:t>
            </a:r>
            <a:r>
              <a:rPr lang="zh-CN" altLang="en-US" smtClean="0">
                <a:ea typeface="宋体" panose="02010600030101010101" pitchFamily="2" charset="-122"/>
              </a:rPr>
              <a:t>因为</a:t>
            </a:r>
            <a:r>
              <a:rPr lang="en-US" altLang="zh-CN" smtClean="0">
                <a:ea typeface="宋体" panose="02010600030101010101" pitchFamily="2" charset="-122"/>
              </a:rPr>
              <a:t>head </a:t>
            </a:r>
            <a:r>
              <a:rPr lang="zh-CN" altLang="en-US" smtClean="0">
                <a:ea typeface="宋体" panose="02010600030101010101" pitchFamily="2" charset="-122"/>
              </a:rPr>
              <a:t>结点数据，我们不关心，因此这里 </a:t>
            </a:r>
            <a:r>
              <a:rPr lang="en-US" altLang="zh-CN" smtClean="0">
                <a:ea typeface="宋体" panose="02010600030101010101" pitchFamily="2" charset="-122"/>
              </a:rPr>
              <a:t>temp=head.next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HeroNode temp = head.next;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while (true)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判断是否到最后</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if (temp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break;</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System.out.printf("</a:t>
            </a:r>
            <a:r>
              <a:rPr lang="zh-CN" altLang="en-US" smtClean="0">
                <a:ea typeface="宋体" panose="02010600030101010101" pitchFamily="2" charset="-122"/>
              </a:rPr>
              <a:t>结点信息 </a:t>
            </a:r>
            <a:r>
              <a:rPr lang="en-US" altLang="zh-CN" smtClean="0">
                <a:ea typeface="宋体" panose="02010600030101010101" pitchFamily="2" charset="-122"/>
              </a:rPr>
              <a:t>no=%d name=%s nickname=%s\n", temp.no, temp.name, temp.nickname);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temp = temp.next;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先创建</a:t>
            </a:r>
            <a:r>
              <a:rPr lang="en-US" altLang="zh-CN" smtClean="0">
                <a:ea typeface="宋体" panose="02010600030101010101" pitchFamily="2" charset="-122"/>
              </a:rPr>
              <a:t>HeroNode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class HeroNode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int no;</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String name;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String nickname;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HeroNode next; // next </a:t>
            </a:r>
            <a:r>
              <a:rPr lang="zh-CN" altLang="en-US" smtClean="0">
                <a:ea typeface="宋体" panose="02010600030101010101" pitchFamily="2" charset="-122"/>
              </a:rPr>
              <a:t>默认为</a:t>
            </a:r>
            <a:r>
              <a:rPr lang="en-US" altLang="zh-CN" smtClean="0">
                <a:ea typeface="宋体" panose="02010600030101010101" pitchFamily="2" charset="-122"/>
              </a:rPr>
              <a:t>null</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HeroNode(int hNo, String hName, String hNickname)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no = hNo;</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name = hName;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nickname = hNickname;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@Override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String toString()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"HeroNode [no=" + no + ", name=" + name + ", nickname=" + nickname +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panose="02010600030101010101" pitchFamily="2" charset="-122"/>
              </a:rPr>
              <a:t>//</a:t>
            </a:r>
            <a:r>
              <a:rPr lang="zh-CN" altLang="en-US" smtClean="0">
                <a:ea typeface="宋体" panose="02010600030101010101" pitchFamily="2" charset="-122"/>
              </a:rPr>
              <a:t>代码实现</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package com.atguigu.algorithm;</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public class BinarySearch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static void main(String[] args)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int[] array = {1,3, 8, 10, 11, 67, 100};</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int index = binarySearch(array, 1200);</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System.out.println("index=" + index);</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如果找到返回对应下标，否则返回</a:t>
            </a:r>
            <a:r>
              <a:rPr lang="en-US" altLang="zh-CN" smtClean="0">
                <a:ea typeface="宋体" panose="02010600030101010101" pitchFamily="2" charset="-122"/>
              </a:rPr>
              <a:t>-1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这个案例是针对升序排序的数组</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 </a:t>
            </a:r>
            <a:r>
              <a:rPr lang="en-US" altLang="zh-CN" smtClean="0">
                <a:ea typeface="宋体" panose="02010600030101010101" pitchFamily="2" charset="-122"/>
              </a:rPr>
              <a:t>@param array</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@param target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@return</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static int binarySearch(int[] array, int target){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int low =0;</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int hight=array.length-1;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while(low&lt;=hight){                 //</a:t>
            </a:r>
            <a:r>
              <a:rPr lang="zh-CN" altLang="en-US" smtClean="0">
                <a:ea typeface="宋体" panose="02010600030101010101" pitchFamily="2" charset="-122"/>
              </a:rPr>
              <a:t>遍历还没结束</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int mid = (low+hight)/2;       //</a:t>
            </a:r>
            <a:r>
              <a:rPr lang="zh-CN" altLang="en-US" smtClean="0">
                <a:ea typeface="宋体" panose="02010600030101010101" pitchFamily="2" charset="-122"/>
              </a:rPr>
              <a:t>取中间值</a:t>
            </a:r>
            <a:r>
              <a:rPr lang="en-US" altLang="zh-CN" smtClean="0">
                <a:ea typeface="宋体" panose="02010600030101010101" pitchFamily="2" charset="-122"/>
              </a:rPr>
              <a:t>mid</a:t>
            </a:r>
            <a:r>
              <a:rPr lang="zh-CN" altLang="en-US" smtClean="0">
                <a:ea typeface="宋体" panose="02010600030101010101" pitchFamily="2" charset="-122"/>
              </a:rPr>
              <a:t>点位置</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if(array[mid]==target){        //</a:t>
            </a:r>
            <a:r>
              <a:rPr lang="zh-CN" altLang="en-US" smtClean="0">
                <a:ea typeface="宋体" panose="02010600030101010101" pitchFamily="2" charset="-122"/>
              </a:rPr>
              <a:t>寻找到目标数</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return mid;</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if(array[mid] &gt; target){        //</a:t>
            </a:r>
            <a:r>
              <a:rPr lang="zh-CN" altLang="en-US" smtClean="0">
                <a:ea typeface="宋体" panose="02010600030101010101" pitchFamily="2" charset="-122"/>
              </a:rPr>
              <a:t>如果中间值大于目标数，则将</a:t>
            </a:r>
            <a:r>
              <a:rPr lang="en-US" altLang="zh-CN" smtClean="0">
                <a:ea typeface="宋体" panose="02010600030101010101" pitchFamily="2" charset="-122"/>
              </a:rPr>
              <a:t>highr</a:t>
            </a:r>
            <a:r>
              <a:rPr lang="zh-CN" altLang="en-US" smtClean="0">
                <a:ea typeface="宋体" panose="02010600030101010101" pitchFamily="2" charset="-122"/>
              </a:rPr>
              <a:t>点位置移动</a:t>
            </a:r>
            <a:r>
              <a:rPr lang="en-US" altLang="zh-CN" smtClean="0">
                <a:ea typeface="宋体" panose="02010600030101010101" pitchFamily="2" charset="-122"/>
              </a:rPr>
              <a:t>mid</a:t>
            </a:r>
            <a:r>
              <a:rPr lang="zh-CN" altLang="en-US" smtClean="0">
                <a:ea typeface="宋体" panose="02010600030101010101" pitchFamily="2" charset="-122"/>
              </a:rPr>
              <a:t>位置左边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hight = mid-1;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if(array[mid] &lt; target){       //</a:t>
            </a:r>
            <a:r>
              <a:rPr lang="zh-CN" altLang="en-US" smtClean="0">
                <a:ea typeface="宋体" panose="02010600030101010101" pitchFamily="2" charset="-122"/>
              </a:rPr>
              <a:t>如果中间值小于目标数，则将</a:t>
            </a:r>
            <a:r>
              <a:rPr lang="en-US" altLang="zh-CN" smtClean="0">
                <a:ea typeface="宋体" panose="02010600030101010101" pitchFamily="2" charset="-122"/>
              </a:rPr>
              <a:t>low</a:t>
            </a:r>
            <a:r>
              <a:rPr lang="zh-CN" altLang="en-US" smtClean="0">
                <a:ea typeface="宋体" panose="02010600030101010101" pitchFamily="2" charset="-122"/>
              </a:rPr>
              <a:t>点位置移动</a:t>
            </a:r>
            <a:r>
              <a:rPr lang="en-US" altLang="zh-CN" smtClean="0">
                <a:ea typeface="宋体" panose="02010600030101010101" pitchFamily="2" charset="-122"/>
              </a:rPr>
              <a:t>mid</a:t>
            </a:r>
            <a:r>
              <a:rPr lang="zh-CN" altLang="en-US" smtClean="0">
                <a:ea typeface="宋体" panose="02010600030101010101" pitchFamily="2" charset="-122"/>
              </a:rPr>
              <a:t>位置右边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low = mid+1;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panose="02010600030101010101" pitchFamily="2" charset="-122"/>
              </a:rPr>
              <a:t>//</a:t>
            </a:r>
            <a:r>
              <a:rPr lang="zh-CN" altLang="en-US" smtClean="0">
                <a:ea typeface="宋体" panose="02010600030101010101" pitchFamily="2" charset="-122"/>
              </a:rPr>
              <a:t>注解版</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marL="285750" indent="-285750">
              <a:buFont typeface="Wingdings" panose="05000000000000000000" pitchFamily="2" charset="2"/>
              <a:buChar char="Ø"/>
            </a:pPr>
            <a:r>
              <a:rPr lang="zh-CN" altLang="en-US" smtClean="0"/>
              <a:t>汉诺塔游戏的演示和思路分析</a:t>
            </a:r>
            <a:r>
              <a:rPr lang="en-US" altLang="zh-CN" smtClean="0"/>
              <a:t>: </a:t>
            </a:r>
            <a:endParaRPr lang="en-US" altLang="zh-CN" smtClean="0"/>
          </a:p>
          <a:p>
            <a:pPr marL="342900" indent="-342900">
              <a:buAutoNum type="arabicParenR"/>
            </a:pPr>
            <a:r>
              <a:rPr lang="zh-CN" altLang="en-US" smtClean="0"/>
              <a:t>无论有多少个盘子，都认为只有两个。上面的所有盘子和最下面一个盘子</a:t>
            </a:r>
            <a:endParaRPr lang="en-US" altLang="zh-CN" smtClean="0"/>
          </a:p>
          <a:p>
            <a:pPr marL="342900" indent="-342900">
              <a:buAutoNum type="arabicParenR"/>
            </a:pPr>
            <a:r>
              <a:rPr lang="zh-CN" altLang="en-US" smtClean="0"/>
              <a:t>步骤</a:t>
            </a:r>
            <a:r>
              <a:rPr lang="en-US" altLang="zh-CN" smtClean="0"/>
              <a:t>1</a:t>
            </a:r>
            <a:r>
              <a:rPr lang="zh-CN" altLang="en-US" smtClean="0"/>
              <a:t>：如果只有一个盘子，直接从 </a:t>
            </a:r>
            <a:r>
              <a:rPr lang="en-US" altLang="zh-CN" smtClean="0"/>
              <a:t>A -&gt; C</a:t>
            </a:r>
            <a:endParaRPr lang="en-US" altLang="zh-CN" smtClean="0"/>
          </a:p>
          <a:p>
            <a:pPr marL="342900" indent="-342900">
              <a:buAutoNum type="arabicParenR"/>
            </a:pPr>
            <a:r>
              <a:rPr lang="zh-CN" altLang="en-US" smtClean="0"/>
              <a:t>步骤</a:t>
            </a:r>
            <a:r>
              <a:rPr lang="en-US" altLang="zh-CN" smtClean="0"/>
              <a:t>2</a:t>
            </a:r>
            <a:r>
              <a:rPr lang="zh-CN" altLang="en-US" smtClean="0"/>
              <a:t>：如果有多个盘子</a:t>
            </a:r>
            <a:r>
              <a:rPr lang="en-US" altLang="zh-CN" smtClean="0"/>
              <a:t>(&gt;=2)</a:t>
            </a:r>
            <a:r>
              <a:rPr lang="zh-CN" altLang="en-US" smtClean="0"/>
              <a:t>，移动上面所有的盘子到 </a:t>
            </a:r>
            <a:r>
              <a:rPr lang="en-US" altLang="zh-CN" smtClean="0"/>
              <a:t>B </a:t>
            </a:r>
            <a:r>
              <a:rPr lang="zh-CN" altLang="en-US" smtClean="0"/>
              <a:t>，即</a:t>
            </a:r>
            <a:r>
              <a:rPr lang="en-US" altLang="zh-CN" smtClean="0"/>
              <a:t>: A-&gt;B</a:t>
            </a:r>
            <a:endParaRPr lang="en-US" altLang="zh-CN" smtClean="0"/>
          </a:p>
          <a:p>
            <a:pPr marL="342900" indent="-342900">
              <a:buAutoNum type="arabicParenR"/>
            </a:pPr>
            <a:r>
              <a:rPr lang="zh-CN" altLang="en-US" smtClean="0"/>
              <a:t>步骤</a:t>
            </a:r>
            <a:r>
              <a:rPr lang="en-US" altLang="zh-CN" smtClean="0"/>
              <a:t>3</a:t>
            </a:r>
            <a:r>
              <a:rPr lang="zh-CN" altLang="en-US" smtClean="0"/>
              <a:t>：移动最下面的盘子到</a:t>
            </a:r>
            <a:r>
              <a:rPr lang="en-US" altLang="zh-CN" smtClean="0"/>
              <a:t>C , </a:t>
            </a:r>
            <a:r>
              <a:rPr lang="zh-CN" altLang="en-US" smtClean="0"/>
              <a:t>即 </a:t>
            </a:r>
            <a:r>
              <a:rPr lang="en-US" altLang="zh-CN" smtClean="0"/>
              <a:t>A-&gt;C</a:t>
            </a:r>
            <a:endParaRPr lang="en-US" altLang="zh-CN" smtClean="0"/>
          </a:p>
          <a:p>
            <a:pPr marL="342900" indent="-342900">
              <a:buAutoNum type="arabicParenR"/>
            </a:pPr>
            <a:r>
              <a:rPr lang="zh-CN" altLang="en-US" smtClean="0"/>
              <a:t>步骤</a:t>
            </a:r>
            <a:r>
              <a:rPr lang="en-US" altLang="zh-CN" smtClean="0"/>
              <a:t>4</a:t>
            </a:r>
            <a:r>
              <a:rPr lang="zh-CN" altLang="en-US" smtClean="0"/>
              <a:t>：把上面的所有盘子从</a:t>
            </a:r>
            <a:r>
              <a:rPr lang="en-US" altLang="zh-CN" smtClean="0"/>
              <a:t>B</a:t>
            </a:r>
            <a:r>
              <a:rPr lang="zh-CN" altLang="en-US" smtClean="0"/>
              <a:t>塔位置移到</a:t>
            </a:r>
            <a:r>
              <a:rPr lang="en-US" altLang="zh-CN" smtClean="0"/>
              <a:t>C</a:t>
            </a:r>
            <a:r>
              <a:rPr lang="zh-CN" altLang="en-US" smtClean="0"/>
              <a:t>塔位置</a:t>
            </a:r>
            <a:r>
              <a:rPr lang="en-US" altLang="zh-CN" smtClean="0"/>
              <a:t>, </a:t>
            </a:r>
            <a:r>
              <a:rPr lang="zh-CN" altLang="en-US" smtClean="0"/>
              <a:t>即 </a:t>
            </a:r>
            <a:r>
              <a:rPr lang="en-US" altLang="zh-CN" smtClean="0"/>
              <a:t>B-&gt;C</a:t>
            </a:r>
            <a:endParaRPr lang="en-US" altLang="zh-CN" smtClean="0"/>
          </a:p>
          <a:p>
            <a:pPr marL="342900" indent="-342900">
              <a:buAutoNum type="arabicParenR"/>
            </a:pPr>
            <a:r>
              <a:rPr lang="zh-CN" altLang="en-US" smtClean="0"/>
              <a:t>完成</a:t>
            </a:r>
            <a:endParaRPr lang="en-US" altLang="zh-CN" smtClean="0"/>
          </a:p>
          <a:p>
            <a:pPr marL="342900" indent="-342900">
              <a:buAutoNum type="arabicParenR"/>
            </a:pPr>
            <a:endParaRPr lang="en-US" altLang="zh-CN" smtClean="0"/>
          </a:p>
          <a:p>
            <a:pPr marL="342900" indent="-342900">
              <a:buAutoNum type="arabicParenR"/>
            </a:pPr>
            <a:endParaRPr lang="en-US" altLang="zh-CN" smtClean="0"/>
          </a:p>
          <a:p>
            <a:pPr marL="0" indent="0">
              <a:buNone/>
            </a:pPr>
            <a:r>
              <a:rPr lang="en-US" altLang="zh-CN" smtClean="0"/>
              <a:t>//5</a:t>
            </a:r>
            <a:r>
              <a:rPr lang="zh-CN" altLang="en-US" smtClean="0"/>
              <a:t>个盘子的步骤</a:t>
            </a:r>
            <a:r>
              <a:rPr lang="en-US" altLang="zh-CN" smtClean="0"/>
              <a:t>:[31]</a:t>
            </a:r>
            <a:endParaRPr lang="en-US" altLang="zh-CN" smtClean="0"/>
          </a:p>
          <a:p>
            <a:r>
              <a:rPr lang="zh-CN" altLang="en-US" sz="1200" kern="1200" smtClean="0">
                <a:solidFill>
                  <a:schemeClr val="tx1"/>
                </a:solidFill>
                <a:latin typeface="+mn-lt"/>
                <a:ea typeface="+mn-ea"/>
                <a:cs typeface="+mn-cs"/>
              </a:rPr>
              <a:t>第</a:t>
            </a:r>
            <a:r>
              <a:rPr lang="en-US" altLang="zh-CN" sz="1200" kern="1200" smtClean="0">
                <a:solidFill>
                  <a:schemeClr val="tx1"/>
                </a:solidFill>
                <a:latin typeface="+mn-lt"/>
                <a:ea typeface="+mn-ea"/>
                <a:cs typeface="+mn-cs"/>
              </a:rPr>
              <a:t>1</a:t>
            </a:r>
            <a:r>
              <a:rPr lang="zh-CN" altLang="en-US" sz="1200" kern="1200" smtClean="0">
                <a:solidFill>
                  <a:schemeClr val="tx1"/>
                </a:solidFill>
                <a:latin typeface="+mn-lt"/>
                <a:ea typeface="+mn-ea"/>
                <a:cs typeface="+mn-cs"/>
              </a:rPr>
              <a:t>个盘子从</a:t>
            </a:r>
            <a:r>
              <a:rPr lang="en-US" altLang="zh-CN" sz="1200" kern="1200" smtClean="0">
                <a:solidFill>
                  <a:schemeClr val="tx1"/>
                </a:solidFill>
                <a:latin typeface="+mn-lt"/>
                <a:ea typeface="+mn-ea"/>
                <a:cs typeface="+mn-cs"/>
              </a:rPr>
              <a:t>A-&gt;C</a:t>
            </a:r>
            <a:endParaRPr lang="en-US" altLang="zh-CN" sz="1200" kern="1200" smtClean="0">
              <a:solidFill>
                <a:schemeClr val="tx1"/>
              </a:solidFill>
              <a:latin typeface="+mn-lt"/>
              <a:ea typeface="+mn-ea"/>
              <a:cs typeface="+mn-cs"/>
            </a:endParaRPr>
          </a:p>
          <a:p>
            <a:r>
              <a:rPr lang="zh-CN" altLang="en-US" sz="1200" kern="1200" smtClean="0">
                <a:solidFill>
                  <a:schemeClr val="tx1"/>
                </a:solidFill>
                <a:latin typeface="+mn-lt"/>
                <a:ea typeface="+mn-ea"/>
                <a:cs typeface="+mn-cs"/>
              </a:rPr>
              <a:t>第</a:t>
            </a:r>
            <a:r>
              <a:rPr lang="en-US" altLang="zh-CN" sz="1200" kern="1200" smtClean="0">
                <a:solidFill>
                  <a:schemeClr val="tx1"/>
                </a:solidFill>
                <a:latin typeface="+mn-lt"/>
                <a:ea typeface="+mn-ea"/>
                <a:cs typeface="+mn-cs"/>
              </a:rPr>
              <a:t>2</a:t>
            </a:r>
            <a:r>
              <a:rPr lang="zh-CN" altLang="en-US" sz="1200" kern="1200" smtClean="0">
                <a:solidFill>
                  <a:schemeClr val="tx1"/>
                </a:solidFill>
                <a:latin typeface="+mn-lt"/>
                <a:ea typeface="+mn-ea"/>
                <a:cs typeface="+mn-cs"/>
              </a:rPr>
              <a:t>个盘子从</a:t>
            </a:r>
            <a:r>
              <a:rPr lang="en-US" altLang="zh-CN" sz="1200" kern="1200" smtClean="0">
                <a:solidFill>
                  <a:schemeClr val="tx1"/>
                </a:solidFill>
                <a:latin typeface="+mn-lt"/>
                <a:ea typeface="+mn-ea"/>
                <a:cs typeface="+mn-cs"/>
              </a:rPr>
              <a:t>A-&gt;B</a:t>
            </a:r>
            <a:endParaRPr lang="en-US" altLang="zh-CN" sz="1200" kern="1200" smtClean="0">
              <a:solidFill>
                <a:schemeClr val="tx1"/>
              </a:solidFill>
              <a:latin typeface="+mn-lt"/>
              <a:ea typeface="+mn-ea"/>
              <a:cs typeface="+mn-cs"/>
            </a:endParaRPr>
          </a:p>
          <a:p>
            <a:r>
              <a:rPr lang="zh-CN" altLang="en-US" sz="1200" kern="1200" smtClean="0">
                <a:solidFill>
                  <a:schemeClr val="tx1"/>
                </a:solidFill>
                <a:latin typeface="+mn-lt"/>
                <a:ea typeface="+mn-ea"/>
                <a:cs typeface="+mn-cs"/>
              </a:rPr>
              <a:t>第</a:t>
            </a:r>
            <a:r>
              <a:rPr lang="en-US" altLang="zh-CN" sz="1200" kern="1200" smtClean="0">
                <a:solidFill>
                  <a:schemeClr val="tx1"/>
                </a:solidFill>
                <a:latin typeface="+mn-lt"/>
                <a:ea typeface="+mn-ea"/>
                <a:cs typeface="+mn-cs"/>
              </a:rPr>
              <a:t>1</a:t>
            </a:r>
            <a:r>
              <a:rPr lang="zh-CN" altLang="en-US" sz="1200" kern="1200" smtClean="0">
                <a:solidFill>
                  <a:schemeClr val="tx1"/>
                </a:solidFill>
                <a:latin typeface="+mn-lt"/>
                <a:ea typeface="+mn-ea"/>
                <a:cs typeface="+mn-cs"/>
              </a:rPr>
              <a:t>个盘子从</a:t>
            </a:r>
            <a:r>
              <a:rPr lang="en-US" altLang="zh-CN" sz="1200" kern="1200" smtClean="0">
                <a:solidFill>
                  <a:schemeClr val="tx1"/>
                </a:solidFill>
                <a:latin typeface="+mn-lt"/>
                <a:ea typeface="+mn-ea"/>
                <a:cs typeface="+mn-cs"/>
              </a:rPr>
              <a:t>C-&gt;B</a:t>
            </a:r>
            <a:endParaRPr lang="en-US" altLang="zh-CN" sz="1200" kern="1200" smtClean="0">
              <a:solidFill>
                <a:schemeClr val="tx1"/>
              </a:solidFill>
              <a:latin typeface="+mn-lt"/>
              <a:ea typeface="+mn-ea"/>
              <a:cs typeface="+mn-cs"/>
            </a:endParaRPr>
          </a:p>
          <a:p>
            <a:r>
              <a:rPr lang="zh-CN" altLang="en-US" sz="1200" kern="1200" smtClean="0">
                <a:solidFill>
                  <a:schemeClr val="tx1"/>
                </a:solidFill>
                <a:latin typeface="+mn-lt"/>
                <a:ea typeface="+mn-ea"/>
                <a:cs typeface="+mn-cs"/>
              </a:rPr>
              <a:t>第</a:t>
            </a:r>
            <a:r>
              <a:rPr lang="en-US" altLang="zh-CN" sz="1200" kern="1200" smtClean="0">
                <a:solidFill>
                  <a:schemeClr val="tx1"/>
                </a:solidFill>
                <a:latin typeface="+mn-lt"/>
                <a:ea typeface="+mn-ea"/>
                <a:cs typeface="+mn-cs"/>
              </a:rPr>
              <a:t>3</a:t>
            </a:r>
            <a:r>
              <a:rPr lang="zh-CN" altLang="en-US" sz="1200" kern="1200" smtClean="0">
                <a:solidFill>
                  <a:schemeClr val="tx1"/>
                </a:solidFill>
                <a:latin typeface="+mn-lt"/>
                <a:ea typeface="+mn-ea"/>
                <a:cs typeface="+mn-cs"/>
              </a:rPr>
              <a:t>个盘子从</a:t>
            </a:r>
            <a:r>
              <a:rPr lang="en-US" altLang="zh-CN" sz="1200" kern="1200" smtClean="0">
                <a:solidFill>
                  <a:schemeClr val="tx1"/>
                </a:solidFill>
                <a:latin typeface="+mn-lt"/>
                <a:ea typeface="+mn-ea"/>
                <a:cs typeface="+mn-cs"/>
              </a:rPr>
              <a:t>A-&gt;C</a:t>
            </a:r>
            <a:endParaRPr lang="en-US" altLang="zh-CN" sz="1200" kern="1200" smtClean="0">
              <a:solidFill>
                <a:schemeClr val="tx1"/>
              </a:solidFill>
              <a:latin typeface="+mn-lt"/>
              <a:ea typeface="+mn-ea"/>
              <a:cs typeface="+mn-cs"/>
            </a:endParaRPr>
          </a:p>
          <a:p>
            <a:r>
              <a:rPr lang="zh-CN" altLang="en-US" sz="1200" kern="1200" smtClean="0">
                <a:solidFill>
                  <a:schemeClr val="tx1"/>
                </a:solidFill>
                <a:latin typeface="+mn-lt"/>
                <a:ea typeface="+mn-ea"/>
                <a:cs typeface="+mn-cs"/>
              </a:rPr>
              <a:t>第</a:t>
            </a:r>
            <a:r>
              <a:rPr lang="en-US" altLang="zh-CN" sz="1200" kern="1200" smtClean="0">
                <a:solidFill>
                  <a:schemeClr val="tx1"/>
                </a:solidFill>
                <a:latin typeface="+mn-lt"/>
                <a:ea typeface="+mn-ea"/>
                <a:cs typeface="+mn-cs"/>
              </a:rPr>
              <a:t>1</a:t>
            </a:r>
            <a:r>
              <a:rPr lang="zh-CN" altLang="en-US" sz="1200" kern="1200" smtClean="0">
                <a:solidFill>
                  <a:schemeClr val="tx1"/>
                </a:solidFill>
                <a:latin typeface="+mn-lt"/>
                <a:ea typeface="+mn-ea"/>
                <a:cs typeface="+mn-cs"/>
              </a:rPr>
              <a:t>个盘子从</a:t>
            </a:r>
            <a:r>
              <a:rPr lang="en-US" altLang="zh-CN" sz="1200" kern="1200" smtClean="0">
                <a:solidFill>
                  <a:schemeClr val="tx1"/>
                </a:solidFill>
                <a:latin typeface="+mn-lt"/>
                <a:ea typeface="+mn-ea"/>
                <a:cs typeface="+mn-cs"/>
              </a:rPr>
              <a:t>B-&gt;A</a:t>
            </a:r>
            <a:endParaRPr lang="en-US" altLang="zh-CN" sz="1200" kern="1200" smtClean="0">
              <a:solidFill>
                <a:schemeClr val="tx1"/>
              </a:solidFill>
              <a:latin typeface="+mn-lt"/>
              <a:ea typeface="+mn-ea"/>
              <a:cs typeface="+mn-cs"/>
            </a:endParaRPr>
          </a:p>
          <a:p>
            <a:r>
              <a:rPr lang="zh-CN" altLang="en-US" sz="1200" kern="1200" smtClean="0">
                <a:solidFill>
                  <a:schemeClr val="tx1"/>
                </a:solidFill>
                <a:latin typeface="+mn-lt"/>
                <a:ea typeface="+mn-ea"/>
                <a:cs typeface="+mn-cs"/>
              </a:rPr>
              <a:t>第</a:t>
            </a:r>
            <a:r>
              <a:rPr lang="en-US" altLang="zh-CN" sz="1200" kern="1200" smtClean="0">
                <a:solidFill>
                  <a:schemeClr val="tx1"/>
                </a:solidFill>
                <a:latin typeface="+mn-lt"/>
                <a:ea typeface="+mn-ea"/>
                <a:cs typeface="+mn-cs"/>
              </a:rPr>
              <a:t>2</a:t>
            </a:r>
            <a:r>
              <a:rPr lang="zh-CN" altLang="en-US" sz="1200" kern="1200" smtClean="0">
                <a:solidFill>
                  <a:schemeClr val="tx1"/>
                </a:solidFill>
                <a:latin typeface="+mn-lt"/>
                <a:ea typeface="+mn-ea"/>
                <a:cs typeface="+mn-cs"/>
              </a:rPr>
              <a:t>个盘子从</a:t>
            </a:r>
            <a:r>
              <a:rPr lang="en-US" altLang="zh-CN" sz="1200" kern="1200" smtClean="0">
                <a:solidFill>
                  <a:schemeClr val="tx1"/>
                </a:solidFill>
                <a:latin typeface="+mn-lt"/>
                <a:ea typeface="+mn-ea"/>
                <a:cs typeface="+mn-cs"/>
              </a:rPr>
              <a:t>B-&gt;C</a:t>
            </a:r>
            <a:endParaRPr lang="en-US" altLang="zh-CN" sz="1200" kern="1200" smtClean="0">
              <a:solidFill>
                <a:schemeClr val="tx1"/>
              </a:solidFill>
              <a:latin typeface="+mn-lt"/>
              <a:ea typeface="+mn-ea"/>
              <a:cs typeface="+mn-cs"/>
            </a:endParaRPr>
          </a:p>
          <a:p>
            <a:r>
              <a:rPr lang="zh-CN" altLang="en-US" sz="1200" kern="1200" smtClean="0">
                <a:solidFill>
                  <a:schemeClr val="tx1"/>
                </a:solidFill>
                <a:latin typeface="+mn-lt"/>
                <a:ea typeface="+mn-ea"/>
                <a:cs typeface="+mn-cs"/>
              </a:rPr>
              <a:t>第</a:t>
            </a:r>
            <a:r>
              <a:rPr lang="en-US" altLang="zh-CN" sz="1200" kern="1200" smtClean="0">
                <a:solidFill>
                  <a:schemeClr val="tx1"/>
                </a:solidFill>
                <a:latin typeface="+mn-lt"/>
                <a:ea typeface="+mn-ea"/>
                <a:cs typeface="+mn-cs"/>
              </a:rPr>
              <a:t>1</a:t>
            </a:r>
            <a:r>
              <a:rPr lang="zh-CN" altLang="en-US" sz="1200" kern="1200" smtClean="0">
                <a:solidFill>
                  <a:schemeClr val="tx1"/>
                </a:solidFill>
                <a:latin typeface="+mn-lt"/>
                <a:ea typeface="+mn-ea"/>
                <a:cs typeface="+mn-cs"/>
              </a:rPr>
              <a:t>个盘子从</a:t>
            </a:r>
            <a:r>
              <a:rPr lang="en-US" altLang="zh-CN" sz="1200" kern="1200" smtClean="0">
                <a:solidFill>
                  <a:schemeClr val="tx1"/>
                </a:solidFill>
                <a:latin typeface="+mn-lt"/>
                <a:ea typeface="+mn-ea"/>
                <a:cs typeface="+mn-cs"/>
              </a:rPr>
              <a:t>A-&gt;C</a:t>
            </a:r>
            <a:endParaRPr lang="en-US" altLang="zh-CN" sz="1200" kern="1200" smtClean="0">
              <a:solidFill>
                <a:schemeClr val="tx1"/>
              </a:solidFill>
              <a:latin typeface="+mn-lt"/>
              <a:ea typeface="+mn-ea"/>
              <a:cs typeface="+mn-cs"/>
            </a:endParaRPr>
          </a:p>
          <a:p>
            <a:r>
              <a:rPr lang="zh-CN" altLang="en-US" sz="1200" kern="1200" smtClean="0">
                <a:solidFill>
                  <a:schemeClr val="tx1"/>
                </a:solidFill>
                <a:latin typeface="+mn-lt"/>
                <a:ea typeface="+mn-ea"/>
                <a:cs typeface="+mn-cs"/>
              </a:rPr>
              <a:t>第</a:t>
            </a:r>
            <a:r>
              <a:rPr lang="en-US" altLang="zh-CN" sz="1200" kern="1200" smtClean="0">
                <a:solidFill>
                  <a:schemeClr val="tx1"/>
                </a:solidFill>
                <a:latin typeface="+mn-lt"/>
                <a:ea typeface="+mn-ea"/>
                <a:cs typeface="+mn-cs"/>
              </a:rPr>
              <a:t>4</a:t>
            </a:r>
            <a:r>
              <a:rPr lang="zh-CN" altLang="en-US" sz="1200" kern="1200" smtClean="0">
                <a:solidFill>
                  <a:schemeClr val="tx1"/>
                </a:solidFill>
                <a:latin typeface="+mn-lt"/>
                <a:ea typeface="+mn-ea"/>
                <a:cs typeface="+mn-cs"/>
              </a:rPr>
              <a:t>个盘子从</a:t>
            </a:r>
            <a:r>
              <a:rPr lang="en-US" altLang="zh-CN" sz="1200" kern="1200" smtClean="0">
                <a:solidFill>
                  <a:schemeClr val="tx1"/>
                </a:solidFill>
                <a:latin typeface="+mn-lt"/>
                <a:ea typeface="+mn-ea"/>
                <a:cs typeface="+mn-cs"/>
              </a:rPr>
              <a:t>A-&gt;B</a:t>
            </a:r>
            <a:endParaRPr lang="en-US" altLang="zh-CN" sz="1200" kern="1200" smtClean="0">
              <a:solidFill>
                <a:schemeClr val="tx1"/>
              </a:solidFill>
              <a:latin typeface="+mn-lt"/>
              <a:ea typeface="+mn-ea"/>
              <a:cs typeface="+mn-cs"/>
            </a:endParaRPr>
          </a:p>
          <a:p>
            <a:r>
              <a:rPr lang="zh-CN" altLang="en-US" sz="1200" kern="1200" smtClean="0">
                <a:solidFill>
                  <a:schemeClr val="tx1"/>
                </a:solidFill>
                <a:latin typeface="+mn-lt"/>
                <a:ea typeface="+mn-ea"/>
                <a:cs typeface="+mn-cs"/>
              </a:rPr>
              <a:t>第</a:t>
            </a:r>
            <a:r>
              <a:rPr lang="en-US" altLang="zh-CN" sz="1200" kern="1200" smtClean="0">
                <a:solidFill>
                  <a:schemeClr val="tx1"/>
                </a:solidFill>
                <a:latin typeface="+mn-lt"/>
                <a:ea typeface="+mn-ea"/>
                <a:cs typeface="+mn-cs"/>
              </a:rPr>
              <a:t>1</a:t>
            </a:r>
            <a:r>
              <a:rPr lang="zh-CN" altLang="en-US" sz="1200" kern="1200" smtClean="0">
                <a:solidFill>
                  <a:schemeClr val="tx1"/>
                </a:solidFill>
                <a:latin typeface="+mn-lt"/>
                <a:ea typeface="+mn-ea"/>
                <a:cs typeface="+mn-cs"/>
              </a:rPr>
              <a:t>个盘子从</a:t>
            </a:r>
            <a:r>
              <a:rPr lang="en-US" altLang="zh-CN" sz="1200" kern="1200" smtClean="0">
                <a:solidFill>
                  <a:schemeClr val="tx1"/>
                </a:solidFill>
                <a:latin typeface="+mn-lt"/>
                <a:ea typeface="+mn-ea"/>
                <a:cs typeface="+mn-cs"/>
              </a:rPr>
              <a:t>C-&gt;B</a:t>
            </a:r>
            <a:endParaRPr lang="en-US" altLang="zh-CN" sz="1200" kern="1200" smtClean="0">
              <a:solidFill>
                <a:schemeClr val="tx1"/>
              </a:solidFill>
              <a:latin typeface="+mn-lt"/>
              <a:ea typeface="+mn-ea"/>
              <a:cs typeface="+mn-cs"/>
            </a:endParaRPr>
          </a:p>
          <a:p>
            <a:r>
              <a:rPr lang="zh-CN" altLang="en-US" sz="1200" kern="1200" smtClean="0">
                <a:solidFill>
                  <a:schemeClr val="tx1"/>
                </a:solidFill>
                <a:latin typeface="+mn-lt"/>
                <a:ea typeface="+mn-ea"/>
                <a:cs typeface="+mn-cs"/>
              </a:rPr>
              <a:t>第</a:t>
            </a:r>
            <a:r>
              <a:rPr lang="en-US" altLang="zh-CN" sz="1200" kern="1200" smtClean="0">
                <a:solidFill>
                  <a:schemeClr val="tx1"/>
                </a:solidFill>
                <a:latin typeface="+mn-lt"/>
                <a:ea typeface="+mn-ea"/>
                <a:cs typeface="+mn-cs"/>
              </a:rPr>
              <a:t>2</a:t>
            </a:r>
            <a:r>
              <a:rPr lang="zh-CN" altLang="en-US" sz="1200" kern="1200" smtClean="0">
                <a:solidFill>
                  <a:schemeClr val="tx1"/>
                </a:solidFill>
                <a:latin typeface="+mn-lt"/>
                <a:ea typeface="+mn-ea"/>
                <a:cs typeface="+mn-cs"/>
              </a:rPr>
              <a:t>个盘子从</a:t>
            </a:r>
            <a:r>
              <a:rPr lang="en-US" altLang="zh-CN" sz="1200" kern="1200" smtClean="0">
                <a:solidFill>
                  <a:schemeClr val="tx1"/>
                </a:solidFill>
                <a:latin typeface="+mn-lt"/>
                <a:ea typeface="+mn-ea"/>
                <a:cs typeface="+mn-cs"/>
              </a:rPr>
              <a:t>C-&gt;A</a:t>
            </a:r>
            <a:endParaRPr lang="en-US" altLang="zh-CN" sz="1200" kern="1200" smtClean="0">
              <a:solidFill>
                <a:schemeClr val="tx1"/>
              </a:solidFill>
              <a:latin typeface="+mn-lt"/>
              <a:ea typeface="+mn-ea"/>
              <a:cs typeface="+mn-cs"/>
            </a:endParaRPr>
          </a:p>
          <a:p>
            <a:r>
              <a:rPr lang="zh-CN" altLang="en-US" sz="1200" kern="1200" smtClean="0">
                <a:solidFill>
                  <a:schemeClr val="tx1"/>
                </a:solidFill>
                <a:latin typeface="+mn-lt"/>
                <a:ea typeface="+mn-ea"/>
                <a:cs typeface="+mn-cs"/>
              </a:rPr>
              <a:t>第</a:t>
            </a:r>
            <a:r>
              <a:rPr lang="en-US" altLang="zh-CN" sz="1200" kern="1200" smtClean="0">
                <a:solidFill>
                  <a:schemeClr val="tx1"/>
                </a:solidFill>
                <a:latin typeface="+mn-lt"/>
                <a:ea typeface="+mn-ea"/>
                <a:cs typeface="+mn-cs"/>
              </a:rPr>
              <a:t>1</a:t>
            </a:r>
            <a:r>
              <a:rPr lang="zh-CN" altLang="en-US" sz="1200" kern="1200" smtClean="0">
                <a:solidFill>
                  <a:schemeClr val="tx1"/>
                </a:solidFill>
                <a:latin typeface="+mn-lt"/>
                <a:ea typeface="+mn-ea"/>
                <a:cs typeface="+mn-cs"/>
              </a:rPr>
              <a:t>个盘子从</a:t>
            </a:r>
            <a:r>
              <a:rPr lang="en-US" altLang="zh-CN" sz="1200" kern="1200" smtClean="0">
                <a:solidFill>
                  <a:schemeClr val="tx1"/>
                </a:solidFill>
                <a:latin typeface="+mn-lt"/>
                <a:ea typeface="+mn-ea"/>
                <a:cs typeface="+mn-cs"/>
              </a:rPr>
              <a:t>B-&gt;A</a:t>
            </a:r>
            <a:endParaRPr lang="en-US" altLang="zh-CN" sz="1200" kern="1200" smtClean="0">
              <a:solidFill>
                <a:schemeClr val="tx1"/>
              </a:solidFill>
              <a:latin typeface="+mn-lt"/>
              <a:ea typeface="+mn-ea"/>
              <a:cs typeface="+mn-cs"/>
            </a:endParaRPr>
          </a:p>
          <a:p>
            <a:r>
              <a:rPr lang="zh-CN" altLang="en-US" sz="1200" kern="1200" smtClean="0">
                <a:solidFill>
                  <a:schemeClr val="tx1"/>
                </a:solidFill>
                <a:latin typeface="+mn-lt"/>
                <a:ea typeface="+mn-ea"/>
                <a:cs typeface="+mn-cs"/>
              </a:rPr>
              <a:t>第</a:t>
            </a:r>
            <a:r>
              <a:rPr lang="en-US" altLang="zh-CN" sz="1200" kern="1200" smtClean="0">
                <a:solidFill>
                  <a:schemeClr val="tx1"/>
                </a:solidFill>
                <a:latin typeface="+mn-lt"/>
                <a:ea typeface="+mn-ea"/>
                <a:cs typeface="+mn-cs"/>
              </a:rPr>
              <a:t>3</a:t>
            </a:r>
            <a:r>
              <a:rPr lang="zh-CN" altLang="en-US" sz="1200" kern="1200" smtClean="0">
                <a:solidFill>
                  <a:schemeClr val="tx1"/>
                </a:solidFill>
                <a:latin typeface="+mn-lt"/>
                <a:ea typeface="+mn-ea"/>
                <a:cs typeface="+mn-cs"/>
              </a:rPr>
              <a:t>个盘子从</a:t>
            </a:r>
            <a:r>
              <a:rPr lang="en-US" altLang="zh-CN" sz="1200" kern="1200" smtClean="0">
                <a:solidFill>
                  <a:schemeClr val="tx1"/>
                </a:solidFill>
                <a:latin typeface="+mn-lt"/>
                <a:ea typeface="+mn-ea"/>
                <a:cs typeface="+mn-cs"/>
              </a:rPr>
              <a:t>C-&gt;B</a:t>
            </a:r>
            <a:endParaRPr lang="en-US" altLang="zh-CN" sz="1200" kern="1200" smtClean="0">
              <a:solidFill>
                <a:schemeClr val="tx1"/>
              </a:solidFill>
              <a:latin typeface="+mn-lt"/>
              <a:ea typeface="+mn-ea"/>
              <a:cs typeface="+mn-cs"/>
            </a:endParaRPr>
          </a:p>
          <a:p>
            <a:r>
              <a:rPr lang="zh-CN" altLang="en-US" sz="1200" kern="1200" smtClean="0">
                <a:solidFill>
                  <a:schemeClr val="tx1"/>
                </a:solidFill>
                <a:latin typeface="+mn-lt"/>
                <a:ea typeface="+mn-ea"/>
                <a:cs typeface="+mn-cs"/>
              </a:rPr>
              <a:t>第</a:t>
            </a:r>
            <a:r>
              <a:rPr lang="en-US" altLang="zh-CN" sz="1200" kern="1200" smtClean="0">
                <a:solidFill>
                  <a:schemeClr val="tx1"/>
                </a:solidFill>
                <a:latin typeface="+mn-lt"/>
                <a:ea typeface="+mn-ea"/>
                <a:cs typeface="+mn-cs"/>
              </a:rPr>
              <a:t>1</a:t>
            </a:r>
            <a:r>
              <a:rPr lang="zh-CN" altLang="en-US" sz="1200" kern="1200" smtClean="0">
                <a:solidFill>
                  <a:schemeClr val="tx1"/>
                </a:solidFill>
                <a:latin typeface="+mn-lt"/>
                <a:ea typeface="+mn-ea"/>
                <a:cs typeface="+mn-cs"/>
              </a:rPr>
              <a:t>个盘子从</a:t>
            </a:r>
            <a:r>
              <a:rPr lang="en-US" altLang="zh-CN" sz="1200" kern="1200" smtClean="0">
                <a:solidFill>
                  <a:schemeClr val="tx1"/>
                </a:solidFill>
                <a:latin typeface="+mn-lt"/>
                <a:ea typeface="+mn-ea"/>
                <a:cs typeface="+mn-cs"/>
              </a:rPr>
              <a:t>A-&gt;C</a:t>
            </a:r>
            <a:endParaRPr lang="en-US" altLang="zh-CN" sz="1200" kern="1200" smtClean="0">
              <a:solidFill>
                <a:schemeClr val="tx1"/>
              </a:solidFill>
              <a:latin typeface="+mn-lt"/>
              <a:ea typeface="+mn-ea"/>
              <a:cs typeface="+mn-cs"/>
            </a:endParaRPr>
          </a:p>
          <a:p>
            <a:r>
              <a:rPr lang="zh-CN" altLang="en-US" sz="1200" kern="1200" smtClean="0">
                <a:solidFill>
                  <a:schemeClr val="tx1"/>
                </a:solidFill>
                <a:latin typeface="+mn-lt"/>
                <a:ea typeface="+mn-ea"/>
                <a:cs typeface="+mn-cs"/>
              </a:rPr>
              <a:t>第</a:t>
            </a:r>
            <a:r>
              <a:rPr lang="en-US" altLang="zh-CN" sz="1200" kern="1200" smtClean="0">
                <a:solidFill>
                  <a:schemeClr val="tx1"/>
                </a:solidFill>
                <a:latin typeface="+mn-lt"/>
                <a:ea typeface="+mn-ea"/>
                <a:cs typeface="+mn-cs"/>
              </a:rPr>
              <a:t>2</a:t>
            </a:r>
            <a:r>
              <a:rPr lang="zh-CN" altLang="en-US" sz="1200" kern="1200" smtClean="0">
                <a:solidFill>
                  <a:schemeClr val="tx1"/>
                </a:solidFill>
                <a:latin typeface="+mn-lt"/>
                <a:ea typeface="+mn-ea"/>
                <a:cs typeface="+mn-cs"/>
              </a:rPr>
              <a:t>个盘子从</a:t>
            </a:r>
            <a:r>
              <a:rPr lang="en-US" altLang="zh-CN" sz="1200" kern="1200" smtClean="0">
                <a:solidFill>
                  <a:schemeClr val="tx1"/>
                </a:solidFill>
                <a:latin typeface="+mn-lt"/>
                <a:ea typeface="+mn-ea"/>
                <a:cs typeface="+mn-cs"/>
              </a:rPr>
              <a:t>A-&gt;B</a:t>
            </a:r>
            <a:endParaRPr lang="en-US" altLang="zh-CN" sz="1200" kern="1200" smtClean="0">
              <a:solidFill>
                <a:schemeClr val="tx1"/>
              </a:solidFill>
              <a:latin typeface="+mn-lt"/>
              <a:ea typeface="+mn-ea"/>
              <a:cs typeface="+mn-cs"/>
            </a:endParaRPr>
          </a:p>
          <a:p>
            <a:r>
              <a:rPr lang="zh-CN" altLang="en-US" sz="1200" kern="1200" smtClean="0">
                <a:solidFill>
                  <a:schemeClr val="tx1"/>
                </a:solidFill>
                <a:latin typeface="+mn-lt"/>
                <a:ea typeface="+mn-ea"/>
                <a:cs typeface="+mn-cs"/>
              </a:rPr>
              <a:t>第</a:t>
            </a:r>
            <a:r>
              <a:rPr lang="en-US" altLang="zh-CN" sz="1200" kern="1200" smtClean="0">
                <a:solidFill>
                  <a:schemeClr val="tx1"/>
                </a:solidFill>
                <a:latin typeface="+mn-lt"/>
                <a:ea typeface="+mn-ea"/>
                <a:cs typeface="+mn-cs"/>
              </a:rPr>
              <a:t>1</a:t>
            </a:r>
            <a:r>
              <a:rPr lang="zh-CN" altLang="en-US" sz="1200" kern="1200" smtClean="0">
                <a:solidFill>
                  <a:schemeClr val="tx1"/>
                </a:solidFill>
                <a:latin typeface="+mn-lt"/>
                <a:ea typeface="+mn-ea"/>
                <a:cs typeface="+mn-cs"/>
              </a:rPr>
              <a:t>个盘子从</a:t>
            </a:r>
            <a:r>
              <a:rPr lang="en-US" altLang="zh-CN" sz="1200" kern="1200" smtClean="0">
                <a:solidFill>
                  <a:schemeClr val="tx1"/>
                </a:solidFill>
                <a:latin typeface="+mn-lt"/>
                <a:ea typeface="+mn-ea"/>
                <a:cs typeface="+mn-cs"/>
              </a:rPr>
              <a:t>C-&gt;B</a:t>
            </a:r>
            <a:endParaRPr lang="en-US" altLang="zh-CN" sz="1200" kern="1200" smtClean="0">
              <a:solidFill>
                <a:schemeClr val="tx1"/>
              </a:solidFill>
              <a:latin typeface="+mn-lt"/>
              <a:ea typeface="+mn-ea"/>
              <a:cs typeface="+mn-cs"/>
            </a:endParaRPr>
          </a:p>
          <a:p>
            <a:r>
              <a:rPr lang="zh-CN" altLang="en-US" sz="1200" kern="1200" smtClean="0">
                <a:solidFill>
                  <a:schemeClr val="tx1"/>
                </a:solidFill>
                <a:latin typeface="+mn-lt"/>
                <a:ea typeface="+mn-ea"/>
                <a:cs typeface="+mn-cs"/>
              </a:rPr>
              <a:t>第</a:t>
            </a:r>
            <a:r>
              <a:rPr lang="en-US" altLang="zh-CN" sz="1200" kern="1200" smtClean="0">
                <a:solidFill>
                  <a:schemeClr val="tx1"/>
                </a:solidFill>
                <a:latin typeface="+mn-lt"/>
                <a:ea typeface="+mn-ea"/>
                <a:cs typeface="+mn-cs"/>
              </a:rPr>
              <a:t>5</a:t>
            </a:r>
            <a:r>
              <a:rPr lang="zh-CN" altLang="en-US" sz="1200" kern="1200" smtClean="0">
                <a:solidFill>
                  <a:schemeClr val="tx1"/>
                </a:solidFill>
                <a:latin typeface="+mn-lt"/>
                <a:ea typeface="+mn-ea"/>
                <a:cs typeface="+mn-cs"/>
              </a:rPr>
              <a:t>个盘子从</a:t>
            </a:r>
            <a:r>
              <a:rPr lang="en-US" altLang="zh-CN" sz="1200" kern="1200" smtClean="0">
                <a:solidFill>
                  <a:schemeClr val="tx1"/>
                </a:solidFill>
                <a:latin typeface="+mn-lt"/>
                <a:ea typeface="+mn-ea"/>
                <a:cs typeface="+mn-cs"/>
              </a:rPr>
              <a:t>A-&gt;C</a:t>
            </a:r>
            <a:endParaRPr lang="en-US" altLang="zh-CN" sz="1200" kern="1200" smtClean="0">
              <a:solidFill>
                <a:schemeClr val="tx1"/>
              </a:solidFill>
              <a:latin typeface="+mn-lt"/>
              <a:ea typeface="+mn-ea"/>
              <a:cs typeface="+mn-cs"/>
            </a:endParaRPr>
          </a:p>
          <a:p>
            <a:r>
              <a:rPr lang="zh-CN" altLang="en-US" sz="1200" kern="1200" smtClean="0">
                <a:solidFill>
                  <a:schemeClr val="tx1"/>
                </a:solidFill>
                <a:latin typeface="+mn-lt"/>
                <a:ea typeface="+mn-ea"/>
                <a:cs typeface="+mn-cs"/>
              </a:rPr>
              <a:t>第</a:t>
            </a:r>
            <a:r>
              <a:rPr lang="en-US" altLang="zh-CN" sz="1200" kern="1200" smtClean="0">
                <a:solidFill>
                  <a:schemeClr val="tx1"/>
                </a:solidFill>
                <a:latin typeface="+mn-lt"/>
                <a:ea typeface="+mn-ea"/>
                <a:cs typeface="+mn-cs"/>
              </a:rPr>
              <a:t>1</a:t>
            </a:r>
            <a:r>
              <a:rPr lang="zh-CN" altLang="en-US" sz="1200" kern="1200" smtClean="0">
                <a:solidFill>
                  <a:schemeClr val="tx1"/>
                </a:solidFill>
                <a:latin typeface="+mn-lt"/>
                <a:ea typeface="+mn-ea"/>
                <a:cs typeface="+mn-cs"/>
              </a:rPr>
              <a:t>个盘子从</a:t>
            </a:r>
            <a:r>
              <a:rPr lang="en-US" altLang="zh-CN" sz="1200" kern="1200" smtClean="0">
                <a:solidFill>
                  <a:schemeClr val="tx1"/>
                </a:solidFill>
                <a:latin typeface="+mn-lt"/>
                <a:ea typeface="+mn-ea"/>
                <a:cs typeface="+mn-cs"/>
              </a:rPr>
              <a:t>B-&gt;A</a:t>
            </a:r>
            <a:endParaRPr lang="en-US" altLang="zh-CN" sz="1200" kern="1200" smtClean="0">
              <a:solidFill>
                <a:schemeClr val="tx1"/>
              </a:solidFill>
              <a:latin typeface="+mn-lt"/>
              <a:ea typeface="+mn-ea"/>
              <a:cs typeface="+mn-cs"/>
            </a:endParaRPr>
          </a:p>
          <a:p>
            <a:r>
              <a:rPr lang="zh-CN" altLang="en-US" sz="1200" kern="1200" smtClean="0">
                <a:solidFill>
                  <a:schemeClr val="tx1"/>
                </a:solidFill>
                <a:latin typeface="+mn-lt"/>
                <a:ea typeface="+mn-ea"/>
                <a:cs typeface="+mn-cs"/>
              </a:rPr>
              <a:t>第</a:t>
            </a:r>
            <a:r>
              <a:rPr lang="en-US" altLang="zh-CN" sz="1200" kern="1200" smtClean="0">
                <a:solidFill>
                  <a:schemeClr val="tx1"/>
                </a:solidFill>
                <a:latin typeface="+mn-lt"/>
                <a:ea typeface="+mn-ea"/>
                <a:cs typeface="+mn-cs"/>
              </a:rPr>
              <a:t>2</a:t>
            </a:r>
            <a:r>
              <a:rPr lang="zh-CN" altLang="en-US" sz="1200" kern="1200" smtClean="0">
                <a:solidFill>
                  <a:schemeClr val="tx1"/>
                </a:solidFill>
                <a:latin typeface="+mn-lt"/>
                <a:ea typeface="+mn-ea"/>
                <a:cs typeface="+mn-cs"/>
              </a:rPr>
              <a:t>个盘子从</a:t>
            </a:r>
            <a:r>
              <a:rPr lang="en-US" altLang="zh-CN" sz="1200" kern="1200" smtClean="0">
                <a:solidFill>
                  <a:schemeClr val="tx1"/>
                </a:solidFill>
                <a:latin typeface="+mn-lt"/>
                <a:ea typeface="+mn-ea"/>
                <a:cs typeface="+mn-cs"/>
              </a:rPr>
              <a:t>B-&gt;C</a:t>
            </a:r>
            <a:endParaRPr lang="en-US" altLang="zh-CN" sz="1200" kern="1200" smtClean="0">
              <a:solidFill>
                <a:schemeClr val="tx1"/>
              </a:solidFill>
              <a:latin typeface="+mn-lt"/>
              <a:ea typeface="+mn-ea"/>
              <a:cs typeface="+mn-cs"/>
            </a:endParaRPr>
          </a:p>
          <a:p>
            <a:r>
              <a:rPr lang="zh-CN" altLang="en-US" sz="1200" kern="1200" smtClean="0">
                <a:solidFill>
                  <a:schemeClr val="tx1"/>
                </a:solidFill>
                <a:latin typeface="+mn-lt"/>
                <a:ea typeface="+mn-ea"/>
                <a:cs typeface="+mn-cs"/>
              </a:rPr>
              <a:t>第</a:t>
            </a:r>
            <a:r>
              <a:rPr lang="en-US" altLang="zh-CN" sz="1200" kern="1200" smtClean="0">
                <a:solidFill>
                  <a:schemeClr val="tx1"/>
                </a:solidFill>
                <a:latin typeface="+mn-lt"/>
                <a:ea typeface="+mn-ea"/>
                <a:cs typeface="+mn-cs"/>
              </a:rPr>
              <a:t>1</a:t>
            </a:r>
            <a:r>
              <a:rPr lang="zh-CN" altLang="en-US" sz="1200" kern="1200" smtClean="0">
                <a:solidFill>
                  <a:schemeClr val="tx1"/>
                </a:solidFill>
                <a:latin typeface="+mn-lt"/>
                <a:ea typeface="+mn-ea"/>
                <a:cs typeface="+mn-cs"/>
              </a:rPr>
              <a:t>个盘子从</a:t>
            </a:r>
            <a:r>
              <a:rPr lang="en-US" altLang="zh-CN" sz="1200" kern="1200" smtClean="0">
                <a:solidFill>
                  <a:schemeClr val="tx1"/>
                </a:solidFill>
                <a:latin typeface="+mn-lt"/>
                <a:ea typeface="+mn-ea"/>
                <a:cs typeface="+mn-cs"/>
              </a:rPr>
              <a:t>A-&gt;C</a:t>
            </a:r>
            <a:endParaRPr lang="en-US" altLang="zh-CN" sz="1200" kern="1200" smtClean="0">
              <a:solidFill>
                <a:schemeClr val="tx1"/>
              </a:solidFill>
              <a:latin typeface="+mn-lt"/>
              <a:ea typeface="+mn-ea"/>
              <a:cs typeface="+mn-cs"/>
            </a:endParaRPr>
          </a:p>
          <a:p>
            <a:r>
              <a:rPr lang="zh-CN" altLang="en-US" sz="1200" kern="1200" smtClean="0">
                <a:solidFill>
                  <a:schemeClr val="tx1"/>
                </a:solidFill>
                <a:latin typeface="+mn-lt"/>
                <a:ea typeface="+mn-ea"/>
                <a:cs typeface="+mn-cs"/>
              </a:rPr>
              <a:t>第</a:t>
            </a:r>
            <a:r>
              <a:rPr lang="en-US" altLang="zh-CN" sz="1200" kern="1200" smtClean="0">
                <a:solidFill>
                  <a:schemeClr val="tx1"/>
                </a:solidFill>
                <a:latin typeface="+mn-lt"/>
                <a:ea typeface="+mn-ea"/>
                <a:cs typeface="+mn-cs"/>
              </a:rPr>
              <a:t>3</a:t>
            </a:r>
            <a:r>
              <a:rPr lang="zh-CN" altLang="en-US" sz="1200" kern="1200" smtClean="0">
                <a:solidFill>
                  <a:schemeClr val="tx1"/>
                </a:solidFill>
                <a:latin typeface="+mn-lt"/>
                <a:ea typeface="+mn-ea"/>
                <a:cs typeface="+mn-cs"/>
              </a:rPr>
              <a:t>个盘子从</a:t>
            </a:r>
            <a:r>
              <a:rPr lang="en-US" altLang="zh-CN" sz="1200" kern="1200" smtClean="0">
                <a:solidFill>
                  <a:schemeClr val="tx1"/>
                </a:solidFill>
                <a:latin typeface="+mn-lt"/>
                <a:ea typeface="+mn-ea"/>
                <a:cs typeface="+mn-cs"/>
              </a:rPr>
              <a:t>B-&gt;A</a:t>
            </a:r>
            <a:endParaRPr lang="en-US" altLang="zh-CN" sz="1200" kern="1200" smtClean="0">
              <a:solidFill>
                <a:schemeClr val="tx1"/>
              </a:solidFill>
              <a:latin typeface="+mn-lt"/>
              <a:ea typeface="+mn-ea"/>
              <a:cs typeface="+mn-cs"/>
            </a:endParaRPr>
          </a:p>
          <a:p>
            <a:r>
              <a:rPr lang="zh-CN" altLang="en-US" sz="1200" kern="1200" smtClean="0">
                <a:solidFill>
                  <a:schemeClr val="tx1"/>
                </a:solidFill>
                <a:latin typeface="+mn-lt"/>
                <a:ea typeface="+mn-ea"/>
                <a:cs typeface="+mn-cs"/>
              </a:rPr>
              <a:t>第</a:t>
            </a:r>
            <a:r>
              <a:rPr lang="en-US" altLang="zh-CN" sz="1200" kern="1200" smtClean="0">
                <a:solidFill>
                  <a:schemeClr val="tx1"/>
                </a:solidFill>
                <a:latin typeface="+mn-lt"/>
                <a:ea typeface="+mn-ea"/>
                <a:cs typeface="+mn-cs"/>
              </a:rPr>
              <a:t>1</a:t>
            </a:r>
            <a:r>
              <a:rPr lang="zh-CN" altLang="en-US" sz="1200" kern="1200" smtClean="0">
                <a:solidFill>
                  <a:schemeClr val="tx1"/>
                </a:solidFill>
                <a:latin typeface="+mn-lt"/>
                <a:ea typeface="+mn-ea"/>
                <a:cs typeface="+mn-cs"/>
              </a:rPr>
              <a:t>个盘子从</a:t>
            </a:r>
            <a:r>
              <a:rPr lang="en-US" altLang="zh-CN" sz="1200" kern="1200" smtClean="0">
                <a:solidFill>
                  <a:schemeClr val="tx1"/>
                </a:solidFill>
                <a:latin typeface="+mn-lt"/>
                <a:ea typeface="+mn-ea"/>
                <a:cs typeface="+mn-cs"/>
              </a:rPr>
              <a:t>C-&gt;B</a:t>
            </a:r>
            <a:endParaRPr lang="en-US" altLang="zh-CN" sz="1200" kern="1200" smtClean="0">
              <a:solidFill>
                <a:schemeClr val="tx1"/>
              </a:solidFill>
              <a:latin typeface="+mn-lt"/>
              <a:ea typeface="+mn-ea"/>
              <a:cs typeface="+mn-cs"/>
            </a:endParaRPr>
          </a:p>
          <a:p>
            <a:r>
              <a:rPr lang="zh-CN" altLang="en-US" sz="1200" kern="1200" smtClean="0">
                <a:solidFill>
                  <a:schemeClr val="tx1"/>
                </a:solidFill>
                <a:latin typeface="+mn-lt"/>
                <a:ea typeface="+mn-ea"/>
                <a:cs typeface="+mn-cs"/>
              </a:rPr>
              <a:t>第</a:t>
            </a:r>
            <a:r>
              <a:rPr lang="en-US" altLang="zh-CN" sz="1200" kern="1200" smtClean="0">
                <a:solidFill>
                  <a:schemeClr val="tx1"/>
                </a:solidFill>
                <a:latin typeface="+mn-lt"/>
                <a:ea typeface="+mn-ea"/>
                <a:cs typeface="+mn-cs"/>
              </a:rPr>
              <a:t>2</a:t>
            </a:r>
            <a:r>
              <a:rPr lang="zh-CN" altLang="en-US" sz="1200" kern="1200" smtClean="0">
                <a:solidFill>
                  <a:schemeClr val="tx1"/>
                </a:solidFill>
                <a:latin typeface="+mn-lt"/>
                <a:ea typeface="+mn-ea"/>
                <a:cs typeface="+mn-cs"/>
              </a:rPr>
              <a:t>个盘子从</a:t>
            </a:r>
            <a:r>
              <a:rPr lang="en-US" altLang="zh-CN" sz="1200" kern="1200" smtClean="0">
                <a:solidFill>
                  <a:schemeClr val="tx1"/>
                </a:solidFill>
                <a:latin typeface="+mn-lt"/>
                <a:ea typeface="+mn-ea"/>
                <a:cs typeface="+mn-cs"/>
              </a:rPr>
              <a:t>C-&gt;A</a:t>
            </a:r>
            <a:endParaRPr lang="en-US" altLang="zh-CN" sz="1200" kern="1200" smtClean="0">
              <a:solidFill>
                <a:schemeClr val="tx1"/>
              </a:solidFill>
              <a:latin typeface="+mn-lt"/>
              <a:ea typeface="+mn-ea"/>
              <a:cs typeface="+mn-cs"/>
            </a:endParaRPr>
          </a:p>
          <a:p>
            <a:r>
              <a:rPr lang="zh-CN" altLang="en-US" sz="1200" kern="1200" smtClean="0">
                <a:solidFill>
                  <a:schemeClr val="tx1"/>
                </a:solidFill>
                <a:latin typeface="+mn-lt"/>
                <a:ea typeface="+mn-ea"/>
                <a:cs typeface="+mn-cs"/>
              </a:rPr>
              <a:t>第</a:t>
            </a:r>
            <a:r>
              <a:rPr lang="en-US" altLang="zh-CN" sz="1200" kern="1200" smtClean="0">
                <a:solidFill>
                  <a:schemeClr val="tx1"/>
                </a:solidFill>
                <a:latin typeface="+mn-lt"/>
                <a:ea typeface="+mn-ea"/>
                <a:cs typeface="+mn-cs"/>
              </a:rPr>
              <a:t>1</a:t>
            </a:r>
            <a:r>
              <a:rPr lang="zh-CN" altLang="en-US" sz="1200" kern="1200" smtClean="0">
                <a:solidFill>
                  <a:schemeClr val="tx1"/>
                </a:solidFill>
                <a:latin typeface="+mn-lt"/>
                <a:ea typeface="+mn-ea"/>
                <a:cs typeface="+mn-cs"/>
              </a:rPr>
              <a:t>个盘子从</a:t>
            </a:r>
            <a:r>
              <a:rPr lang="en-US" altLang="zh-CN" sz="1200" kern="1200" smtClean="0">
                <a:solidFill>
                  <a:schemeClr val="tx1"/>
                </a:solidFill>
                <a:latin typeface="+mn-lt"/>
                <a:ea typeface="+mn-ea"/>
                <a:cs typeface="+mn-cs"/>
              </a:rPr>
              <a:t>B-&gt;A</a:t>
            </a:r>
            <a:endParaRPr lang="en-US" altLang="zh-CN" sz="1200" kern="1200" smtClean="0">
              <a:solidFill>
                <a:schemeClr val="tx1"/>
              </a:solidFill>
              <a:latin typeface="+mn-lt"/>
              <a:ea typeface="+mn-ea"/>
              <a:cs typeface="+mn-cs"/>
            </a:endParaRPr>
          </a:p>
          <a:p>
            <a:r>
              <a:rPr lang="zh-CN" altLang="en-US" sz="1200" kern="1200" smtClean="0">
                <a:solidFill>
                  <a:schemeClr val="tx1"/>
                </a:solidFill>
                <a:latin typeface="+mn-lt"/>
                <a:ea typeface="+mn-ea"/>
                <a:cs typeface="+mn-cs"/>
              </a:rPr>
              <a:t>第</a:t>
            </a:r>
            <a:r>
              <a:rPr lang="en-US" altLang="zh-CN" sz="1200" kern="1200" smtClean="0">
                <a:solidFill>
                  <a:schemeClr val="tx1"/>
                </a:solidFill>
                <a:latin typeface="+mn-lt"/>
                <a:ea typeface="+mn-ea"/>
                <a:cs typeface="+mn-cs"/>
              </a:rPr>
              <a:t>4</a:t>
            </a:r>
            <a:r>
              <a:rPr lang="zh-CN" altLang="en-US" sz="1200" kern="1200" smtClean="0">
                <a:solidFill>
                  <a:schemeClr val="tx1"/>
                </a:solidFill>
                <a:latin typeface="+mn-lt"/>
                <a:ea typeface="+mn-ea"/>
                <a:cs typeface="+mn-cs"/>
              </a:rPr>
              <a:t>个盘子从</a:t>
            </a:r>
            <a:r>
              <a:rPr lang="en-US" altLang="zh-CN" sz="1200" kern="1200" smtClean="0">
                <a:solidFill>
                  <a:schemeClr val="tx1"/>
                </a:solidFill>
                <a:latin typeface="+mn-lt"/>
                <a:ea typeface="+mn-ea"/>
                <a:cs typeface="+mn-cs"/>
              </a:rPr>
              <a:t>B-&gt;C</a:t>
            </a:r>
            <a:endParaRPr lang="en-US" altLang="zh-CN" sz="1200" kern="1200" smtClean="0">
              <a:solidFill>
                <a:schemeClr val="tx1"/>
              </a:solidFill>
              <a:latin typeface="+mn-lt"/>
              <a:ea typeface="+mn-ea"/>
              <a:cs typeface="+mn-cs"/>
            </a:endParaRPr>
          </a:p>
          <a:p>
            <a:r>
              <a:rPr lang="zh-CN" altLang="en-US" sz="1200" kern="1200" smtClean="0">
                <a:solidFill>
                  <a:schemeClr val="tx1"/>
                </a:solidFill>
                <a:latin typeface="+mn-lt"/>
                <a:ea typeface="+mn-ea"/>
                <a:cs typeface="+mn-cs"/>
              </a:rPr>
              <a:t>第</a:t>
            </a:r>
            <a:r>
              <a:rPr lang="en-US" altLang="zh-CN" sz="1200" kern="1200" smtClean="0">
                <a:solidFill>
                  <a:schemeClr val="tx1"/>
                </a:solidFill>
                <a:latin typeface="+mn-lt"/>
                <a:ea typeface="+mn-ea"/>
                <a:cs typeface="+mn-cs"/>
              </a:rPr>
              <a:t>1</a:t>
            </a:r>
            <a:r>
              <a:rPr lang="zh-CN" altLang="en-US" sz="1200" kern="1200" smtClean="0">
                <a:solidFill>
                  <a:schemeClr val="tx1"/>
                </a:solidFill>
                <a:latin typeface="+mn-lt"/>
                <a:ea typeface="+mn-ea"/>
                <a:cs typeface="+mn-cs"/>
              </a:rPr>
              <a:t>个盘子从</a:t>
            </a:r>
            <a:r>
              <a:rPr lang="en-US" altLang="zh-CN" sz="1200" kern="1200" smtClean="0">
                <a:solidFill>
                  <a:schemeClr val="tx1"/>
                </a:solidFill>
                <a:latin typeface="+mn-lt"/>
                <a:ea typeface="+mn-ea"/>
                <a:cs typeface="+mn-cs"/>
              </a:rPr>
              <a:t>A-&gt;C</a:t>
            </a:r>
            <a:endParaRPr lang="en-US" altLang="zh-CN" sz="1200" kern="1200" smtClean="0">
              <a:solidFill>
                <a:schemeClr val="tx1"/>
              </a:solidFill>
              <a:latin typeface="+mn-lt"/>
              <a:ea typeface="+mn-ea"/>
              <a:cs typeface="+mn-cs"/>
            </a:endParaRPr>
          </a:p>
          <a:p>
            <a:r>
              <a:rPr lang="zh-CN" altLang="en-US" sz="1200" kern="1200" smtClean="0">
                <a:solidFill>
                  <a:schemeClr val="tx1"/>
                </a:solidFill>
                <a:latin typeface="+mn-lt"/>
                <a:ea typeface="+mn-ea"/>
                <a:cs typeface="+mn-cs"/>
              </a:rPr>
              <a:t>第</a:t>
            </a:r>
            <a:r>
              <a:rPr lang="en-US" altLang="zh-CN" sz="1200" kern="1200" smtClean="0">
                <a:solidFill>
                  <a:schemeClr val="tx1"/>
                </a:solidFill>
                <a:latin typeface="+mn-lt"/>
                <a:ea typeface="+mn-ea"/>
                <a:cs typeface="+mn-cs"/>
              </a:rPr>
              <a:t>2</a:t>
            </a:r>
            <a:r>
              <a:rPr lang="zh-CN" altLang="en-US" sz="1200" kern="1200" smtClean="0">
                <a:solidFill>
                  <a:schemeClr val="tx1"/>
                </a:solidFill>
                <a:latin typeface="+mn-lt"/>
                <a:ea typeface="+mn-ea"/>
                <a:cs typeface="+mn-cs"/>
              </a:rPr>
              <a:t>个盘子从</a:t>
            </a:r>
            <a:r>
              <a:rPr lang="en-US" altLang="zh-CN" sz="1200" kern="1200" smtClean="0">
                <a:solidFill>
                  <a:schemeClr val="tx1"/>
                </a:solidFill>
                <a:latin typeface="+mn-lt"/>
                <a:ea typeface="+mn-ea"/>
                <a:cs typeface="+mn-cs"/>
              </a:rPr>
              <a:t>A-&gt;B</a:t>
            </a:r>
            <a:endParaRPr lang="en-US" altLang="zh-CN" sz="1200" kern="1200" smtClean="0">
              <a:solidFill>
                <a:schemeClr val="tx1"/>
              </a:solidFill>
              <a:latin typeface="+mn-lt"/>
              <a:ea typeface="+mn-ea"/>
              <a:cs typeface="+mn-cs"/>
            </a:endParaRPr>
          </a:p>
          <a:p>
            <a:r>
              <a:rPr lang="zh-CN" altLang="en-US" sz="1200" kern="1200" smtClean="0">
                <a:solidFill>
                  <a:schemeClr val="tx1"/>
                </a:solidFill>
                <a:latin typeface="+mn-lt"/>
                <a:ea typeface="+mn-ea"/>
                <a:cs typeface="+mn-cs"/>
              </a:rPr>
              <a:t>第</a:t>
            </a:r>
            <a:r>
              <a:rPr lang="en-US" altLang="zh-CN" sz="1200" kern="1200" smtClean="0">
                <a:solidFill>
                  <a:schemeClr val="tx1"/>
                </a:solidFill>
                <a:latin typeface="+mn-lt"/>
                <a:ea typeface="+mn-ea"/>
                <a:cs typeface="+mn-cs"/>
              </a:rPr>
              <a:t>1</a:t>
            </a:r>
            <a:r>
              <a:rPr lang="zh-CN" altLang="en-US" sz="1200" kern="1200" smtClean="0">
                <a:solidFill>
                  <a:schemeClr val="tx1"/>
                </a:solidFill>
                <a:latin typeface="+mn-lt"/>
                <a:ea typeface="+mn-ea"/>
                <a:cs typeface="+mn-cs"/>
              </a:rPr>
              <a:t>个盘子从</a:t>
            </a:r>
            <a:r>
              <a:rPr lang="en-US" altLang="zh-CN" sz="1200" kern="1200" smtClean="0">
                <a:solidFill>
                  <a:schemeClr val="tx1"/>
                </a:solidFill>
                <a:latin typeface="+mn-lt"/>
                <a:ea typeface="+mn-ea"/>
                <a:cs typeface="+mn-cs"/>
              </a:rPr>
              <a:t>C-&gt;B</a:t>
            </a:r>
            <a:endParaRPr lang="en-US" altLang="zh-CN" sz="1200" kern="1200" smtClean="0">
              <a:solidFill>
                <a:schemeClr val="tx1"/>
              </a:solidFill>
              <a:latin typeface="+mn-lt"/>
              <a:ea typeface="+mn-ea"/>
              <a:cs typeface="+mn-cs"/>
            </a:endParaRPr>
          </a:p>
          <a:p>
            <a:r>
              <a:rPr lang="zh-CN" altLang="en-US" sz="1200" kern="1200" smtClean="0">
                <a:solidFill>
                  <a:schemeClr val="tx1"/>
                </a:solidFill>
                <a:latin typeface="+mn-lt"/>
                <a:ea typeface="+mn-ea"/>
                <a:cs typeface="+mn-cs"/>
              </a:rPr>
              <a:t>第</a:t>
            </a:r>
            <a:r>
              <a:rPr lang="en-US" altLang="zh-CN" sz="1200" kern="1200" smtClean="0">
                <a:solidFill>
                  <a:schemeClr val="tx1"/>
                </a:solidFill>
                <a:latin typeface="+mn-lt"/>
                <a:ea typeface="+mn-ea"/>
                <a:cs typeface="+mn-cs"/>
              </a:rPr>
              <a:t>3</a:t>
            </a:r>
            <a:r>
              <a:rPr lang="zh-CN" altLang="en-US" sz="1200" kern="1200" smtClean="0">
                <a:solidFill>
                  <a:schemeClr val="tx1"/>
                </a:solidFill>
                <a:latin typeface="+mn-lt"/>
                <a:ea typeface="+mn-ea"/>
                <a:cs typeface="+mn-cs"/>
              </a:rPr>
              <a:t>个盘子从</a:t>
            </a:r>
            <a:r>
              <a:rPr lang="en-US" altLang="zh-CN" sz="1200" kern="1200" smtClean="0">
                <a:solidFill>
                  <a:schemeClr val="tx1"/>
                </a:solidFill>
                <a:latin typeface="+mn-lt"/>
                <a:ea typeface="+mn-ea"/>
                <a:cs typeface="+mn-cs"/>
              </a:rPr>
              <a:t>A-&gt;C</a:t>
            </a:r>
            <a:endParaRPr lang="en-US" altLang="zh-CN" sz="1200" kern="1200" smtClean="0">
              <a:solidFill>
                <a:schemeClr val="tx1"/>
              </a:solidFill>
              <a:latin typeface="+mn-lt"/>
              <a:ea typeface="+mn-ea"/>
              <a:cs typeface="+mn-cs"/>
            </a:endParaRPr>
          </a:p>
          <a:p>
            <a:r>
              <a:rPr lang="zh-CN" altLang="en-US" sz="1200" kern="1200" smtClean="0">
                <a:solidFill>
                  <a:schemeClr val="tx1"/>
                </a:solidFill>
                <a:latin typeface="+mn-lt"/>
                <a:ea typeface="+mn-ea"/>
                <a:cs typeface="+mn-cs"/>
              </a:rPr>
              <a:t>第</a:t>
            </a:r>
            <a:r>
              <a:rPr lang="en-US" altLang="zh-CN" sz="1200" kern="1200" smtClean="0">
                <a:solidFill>
                  <a:schemeClr val="tx1"/>
                </a:solidFill>
                <a:latin typeface="+mn-lt"/>
                <a:ea typeface="+mn-ea"/>
                <a:cs typeface="+mn-cs"/>
              </a:rPr>
              <a:t>1</a:t>
            </a:r>
            <a:r>
              <a:rPr lang="zh-CN" altLang="en-US" sz="1200" kern="1200" smtClean="0">
                <a:solidFill>
                  <a:schemeClr val="tx1"/>
                </a:solidFill>
                <a:latin typeface="+mn-lt"/>
                <a:ea typeface="+mn-ea"/>
                <a:cs typeface="+mn-cs"/>
              </a:rPr>
              <a:t>个盘子从</a:t>
            </a:r>
            <a:r>
              <a:rPr lang="en-US" altLang="zh-CN" sz="1200" kern="1200" smtClean="0">
                <a:solidFill>
                  <a:schemeClr val="tx1"/>
                </a:solidFill>
                <a:latin typeface="+mn-lt"/>
                <a:ea typeface="+mn-ea"/>
                <a:cs typeface="+mn-cs"/>
              </a:rPr>
              <a:t>B-&gt;A</a:t>
            </a:r>
            <a:endParaRPr lang="en-US" altLang="zh-CN" sz="1200" kern="1200" smtClean="0">
              <a:solidFill>
                <a:schemeClr val="tx1"/>
              </a:solidFill>
              <a:latin typeface="+mn-lt"/>
              <a:ea typeface="+mn-ea"/>
              <a:cs typeface="+mn-cs"/>
            </a:endParaRPr>
          </a:p>
          <a:p>
            <a:r>
              <a:rPr lang="zh-CN" altLang="en-US" sz="1200" kern="1200" smtClean="0">
                <a:solidFill>
                  <a:schemeClr val="tx1"/>
                </a:solidFill>
                <a:latin typeface="+mn-lt"/>
                <a:ea typeface="+mn-ea"/>
                <a:cs typeface="+mn-cs"/>
              </a:rPr>
              <a:t>第</a:t>
            </a:r>
            <a:r>
              <a:rPr lang="en-US" altLang="zh-CN" sz="1200" kern="1200" smtClean="0">
                <a:solidFill>
                  <a:schemeClr val="tx1"/>
                </a:solidFill>
                <a:latin typeface="+mn-lt"/>
                <a:ea typeface="+mn-ea"/>
                <a:cs typeface="+mn-cs"/>
              </a:rPr>
              <a:t>2</a:t>
            </a:r>
            <a:r>
              <a:rPr lang="zh-CN" altLang="en-US" sz="1200" kern="1200" smtClean="0">
                <a:solidFill>
                  <a:schemeClr val="tx1"/>
                </a:solidFill>
                <a:latin typeface="+mn-lt"/>
                <a:ea typeface="+mn-ea"/>
                <a:cs typeface="+mn-cs"/>
              </a:rPr>
              <a:t>个盘子从</a:t>
            </a:r>
            <a:r>
              <a:rPr lang="en-US" altLang="zh-CN" sz="1200" kern="1200" smtClean="0">
                <a:solidFill>
                  <a:schemeClr val="tx1"/>
                </a:solidFill>
                <a:latin typeface="+mn-lt"/>
                <a:ea typeface="+mn-ea"/>
                <a:cs typeface="+mn-cs"/>
              </a:rPr>
              <a:t>B-&gt;C</a:t>
            </a:r>
            <a:endParaRPr lang="en-US" altLang="zh-CN" sz="1200" kern="1200" smtClean="0">
              <a:solidFill>
                <a:schemeClr val="tx1"/>
              </a:solidFill>
              <a:latin typeface="+mn-lt"/>
              <a:ea typeface="+mn-ea"/>
              <a:cs typeface="+mn-cs"/>
            </a:endParaRPr>
          </a:p>
          <a:p>
            <a:r>
              <a:rPr lang="zh-CN" altLang="en-US" sz="1200" kern="1200" smtClean="0">
                <a:solidFill>
                  <a:schemeClr val="tx1"/>
                </a:solidFill>
                <a:latin typeface="+mn-lt"/>
                <a:ea typeface="+mn-ea"/>
                <a:cs typeface="+mn-cs"/>
              </a:rPr>
              <a:t>第</a:t>
            </a:r>
            <a:r>
              <a:rPr lang="en-US" altLang="zh-CN" sz="1200" kern="1200" smtClean="0">
                <a:solidFill>
                  <a:schemeClr val="tx1"/>
                </a:solidFill>
                <a:latin typeface="+mn-lt"/>
                <a:ea typeface="+mn-ea"/>
                <a:cs typeface="+mn-cs"/>
              </a:rPr>
              <a:t>1</a:t>
            </a:r>
            <a:r>
              <a:rPr lang="zh-CN" altLang="en-US" sz="1200" kern="1200" smtClean="0">
                <a:solidFill>
                  <a:schemeClr val="tx1"/>
                </a:solidFill>
                <a:latin typeface="+mn-lt"/>
                <a:ea typeface="+mn-ea"/>
                <a:cs typeface="+mn-cs"/>
              </a:rPr>
              <a:t>个盘子从</a:t>
            </a:r>
            <a:r>
              <a:rPr lang="en-US" altLang="zh-CN" sz="1200" kern="1200" smtClean="0">
                <a:solidFill>
                  <a:schemeClr val="tx1"/>
                </a:solidFill>
                <a:latin typeface="+mn-lt"/>
                <a:ea typeface="+mn-ea"/>
                <a:cs typeface="+mn-cs"/>
              </a:rPr>
              <a:t>A-&gt;C</a:t>
            </a:r>
            <a:endParaRPr lang="en-US" altLang="zh-CN" sz="1200" kern="1200" smtClean="0">
              <a:solidFill>
                <a:schemeClr val="tx1"/>
              </a:solidFill>
              <a:latin typeface="+mn-lt"/>
              <a:ea typeface="+mn-ea"/>
              <a:cs typeface="+mn-cs"/>
            </a:endParaRPr>
          </a:p>
          <a:p>
            <a:pPr marL="0" indent="0">
              <a:buNone/>
            </a:pPr>
            <a:endParaRPr lang="en-US" altLang="zh-CN" smtClean="0"/>
          </a:p>
          <a:p>
            <a:pPr eaLnBrk="1" hangingPunct="1"/>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panose="02010600030101010101" pitchFamily="2" charset="-122"/>
              </a:rPr>
              <a:t>//</a:t>
            </a:r>
            <a:r>
              <a:rPr lang="en-US" altLang="zh-CN" baseline="0" smtClean="0">
                <a:ea typeface="宋体" panose="02010600030101010101" pitchFamily="2" charset="-122"/>
              </a:rPr>
              <a:t> java </a:t>
            </a:r>
            <a:r>
              <a:rPr lang="zh-CN" altLang="en-US" baseline="0" smtClean="0">
                <a:ea typeface="宋体" panose="02010600030101010101" pitchFamily="2" charset="-122"/>
              </a:rPr>
              <a:t>最新代码</a:t>
            </a:r>
            <a:endParaRPr lang="en-US" altLang="zh-CN" baseline="0" smtClean="0">
              <a:ea typeface="宋体" panose="02010600030101010101" pitchFamily="2" charset="-122"/>
            </a:endParaRPr>
          </a:p>
          <a:p>
            <a:pPr eaLnBrk="1" hangingPunct="1"/>
            <a:endParaRPr lang="en-US" altLang="zh-CN" baseline="0" smtClean="0">
              <a:ea typeface="宋体" panose="02010600030101010101" pitchFamily="2" charset="-122"/>
            </a:endParaRPr>
          </a:p>
          <a:p>
            <a:pPr eaLnBrk="1" hangingPunct="1"/>
            <a:r>
              <a:rPr lang="en-US" altLang="zh-CN" smtClean="0">
                <a:ea typeface="宋体" panose="02010600030101010101" pitchFamily="2" charset="-122"/>
              </a:rPr>
              <a:t>package com.atguigu;</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public class DoubleLinkedListDemo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static void main(String[] args)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TODO Auto-generated method stub</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测试双向链表的添加和遍历</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HeroNode2 hero1 = new HeroNode2(1, "</a:t>
            </a:r>
            <a:r>
              <a:rPr lang="zh-CN" altLang="en-US" smtClean="0">
                <a:ea typeface="宋体" panose="02010600030101010101" pitchFamily="2" charset="-122"/>
              </a:rPr>
              <a:t>宋江</a:t>
            </a:r>
            <a:r>
              <a:rPr lang="en-US" altLang="zh-CN" smtClean="0">
                <a:ea typeface="宋体" panose="02010600030101010101" pitchFamily="2" charset="-122"/>
              </a:rPr>
              <a:t>", "</a:t>
            </a:r>
            <a:r>
              <a:rPr lang="zh-CN" altLang="en-US" smtClean="0">
                <a:ea typeface="宋体" panose="02010600030101010101" pitchFamily="2" charset="-122"/>
              </a:rPr>
              <a:t>及时雨</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HeroNode2 hero2 = new HeroNode2(3, "</a:t>
            </a:r>
            <a:r>
              <a:rPr lang="zh-CN" altLang="en-US" smtClean="0">
                <a:ea typeface="宋体" panose="02010600030101010101" pitchFamily="2" charset="-122"/>
              </a:rPr>
              <a:t>宋江</a:t>
            </a:r>
            <a:r>
              <a:rPr lang="en-US" altLang="zh-CN" smtClean="0">
                <a:ea typeface="宋体" panose="02010600030101010101" pitchFamily="2" charset="-122"/>
              </a:rPr>
              <a:t>3", "</a:t>
            </a:r>
            <a:r>
              <a:rPr lang="zh-CN" altLang="en-US" smtClean="0">
                <a:ea typeface="宋体" panose="02010600030101010101" pitchFamily="2" charset="-122"/>
              </a:rPr>
              <a:t>及时雨</a:t>
            </a:r>
            <a:r>
              <a:rPr lang="en-US" altLang="zh-CN" smtClean="0">
                <a:ea typeface="宋体" panose="02010600030101010101" pitchFamily="2" charset="-122"/>
              </a:rPr>
              <a:t>3");</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HeroNode2 hero3 = new HeroNode2(4, "</a:t>
            </a:r>
            <a:r>
              <a:rPr lang="zh-CN" altLang="en-US" smtClean="0">
                <a:ea typeface="宋体" panose="02010600030101010101" pitchFamily="2" charset="-122"/>
              </a:rPr>
              <a:t>宋江</a:t>
            </a:r>
            <a:r>
              <a:rPr lang="en-US" altLang="zh-CN" smtClean="0">
                <a:ea typeface="宋体" panose="02010600030101010101" pitchFamily="2" charset="-122"/>
              </a:rPr>
              <a:t>4", "</a:t>
            </a:r>
            <a:r>
              <a:rPr lang="zh-CN" altLang="en-US" smtClean="0">
                <a:ea typeface="宋体" panose="02010600030101010101" pitchFamily="2" charset="-122"/>
              </a:rPr>
              <a:t>及时雨</a:t>
            </a:r>
            <a:r>
              <a:rPr lang="en-US" altLang="zh-CN" smtClean="0">
                <a:ea typeface="宋体" panose="02010600030101010101" pitchFamily="2" charset="-122"/>
              </a:rPr>
              <a:t>4");</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HeroNode2 hero4 = new HeroNode2(2, "</a:t>
            </a:r>
            <a:r>
              <a:rPr lang="zh-CN" altLang="en-US" smtClean="0">
                <a:ea typeface="宋体" panose="02010600030101010101" pitchFamily="2" charset="-122"/>
              </a:rPr>
              <a:t>宋江</a:t>
            </a:r>
            <a:r>
              <a:rPr lang="en-US" altLang="zh-CN" smtClean="0">
                <a:ea typeface="宋体" panose="02010600030101010101" pitchFamily="2" charset="-122"/>
              </a:rPr>
              <a:t>2", "</a:t>
            </a:r>
            <a:r>
              <a:rPr lang="zh-CN" altLang="en-US" smtClean="0">
                <a:ea typeface="宋体" panose="02010600030101010101" pitchFamily="2" charset="-122"/>
              </a:rPr>
              <a:t>及时雨</a:t>
            </a:r>
            <a:r>
              <a:rPr lang="en-US" altLang="zh-CN" smtClean="0">
                <a:ea typeface="宋体" panose="02010600030101010101" pitchFamily="2" charset="-122"/>
              </a:rPr>
              <a:t>2");</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创建一个单向链表</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DoubleLinkedList doubleLinkedList = new DoubleLinkedList();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doubleLinkedList.add(hero1);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doubleLinkedList.add(hero2);</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doubleLinkedList.add(hero3);</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doubleLinkedList.add(hero4);</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doubleLinkedList.list();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HeroNode2 hero5 = new HeroNode2(2, "</a:t>
            </a:r>
            <a:r>
              <a:rPr lang="zh-CN" altLang="en-US" smtClean="0">
                <a:ea typeface="宋体" panose="02010600030101010101" pitchFamily="2" charset="-122"/>
              </a:rPr>
              <a:t>卢俊义</a:t>
            </a:r>
            <a:r>
              <a:rPr lang="en-US" altLang="zh-CN" smtClean="0">
                <a:ea typeface="宋体" panose="02010600030101010101" pitchFamily="2" charset="-122"/>
              </a:rPr>
              <a:t>", "</a:t>
            </a:r>
            <a:r>
              <a:rPr lang="zh-CN" altLang="en-US" smtClean="0">
                <a:ea typeface="宋体" panose="02010600030101010101" pitchFamily="2" charset="-122"/>
              </a:rPr>
              <a:t>玉麒麟</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doubleLinkedList.update(hero5);</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doubleLinkedList.list();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删除测试</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doubleLinkedList.del(2);</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doubleLinkedList.del(3);</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doubleLinkedList.del(4);</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a:t>
            </a:r>
            <a:r>
              <a:rPr lang="zh-CN" altLang="en-US" smtClean="0">
                <a:ea typeface="宋体" panose="02010600030101010101" pitchFamily="2" charset="-122"/>
              </a:rPr>
              <a:t>删除后</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doubleLinkedList.list();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加入</a:t>
            </a:r>
            <a:r>
              <a:rPr lang="en-US" altLang="zh-CN" smtClean="0">
                <a:ea typeface="宋体" panose="02010600030101010101" pitchFamily="2" charset="-122"/>
              </a:rPr>
              <a:t>, </a:t>
            </a:r>
            <a:r>
              <a:rPr lang="zh-CN" altLang="en-US" smtClean="0">
                <a:ea typeface="宋体" panose="02010600030101010101" pitchFamily="2" charset="-122"/>
              </a:rPr>
              <a:t>如果加入</a:t>
            </a:r>
            <a:r>
              <a:rPr lang="en-US" altLang="zh-CN" smtClean="0">
                <a:ea typeface="宋体" panose="02010600030101010101" pitchFamily="2" charset="-122"/>
              </a:rPr>
              <a:t>hero2 ,</a:t>
            </a:r>
            <a:r>
              <a:rPr lang="zh-CN" altLang="en-US" smtClean="0">
                <a:ea typeface="宋体" panose="02010600030101010101" pitchFamily="2" charset="-122"/>
              </a:rPr>
              <a:t>会多一个节点，为什么，同学们可以思考解决</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HeroNode2 hero6 = new HeroNode2(6, "</a:t>
            </a:r>
            <a:r>
              <a:rPr lang="zh-CN" altLang="en-US" smtClean="0">
                <a:ea typeface="宋体" panose="02010600030101010101" pitchFamily="2" charset="-122"/>
              </a:rPr>
              <a:t>武松</a:t>
            </a:r>
            <a:r>
              <a:rPr lang="en-US" altLang="zh-CN" smtClean="0">
                <a:ea typeface="宋体" panose="02010600030101010101" pitchFamily="2" charset="-122"/>
              </a:rPr>
              <a:t>", "</a:t>
            </a:r>
            <a:r>
              <a:rPr lang="zh-CN" altLang="en-US" smtClean="0">
                <a:ea typeface="宋体" panose="02010600030101010101" pitchFamily="2" charset="-122"/>
              </a:rPr>
              <a:t>行者</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doubleLinkedList.add(hero6);</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doubleLinkedList.list();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class DoubleLinkedList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先初始化一个头结点</a:t>
            </a:r>
            <a:r>
              <a:rPr lang="en-US" altLang="zh-CN" smtClean="0">
                <a:ea typeface="宋体" panose="02010600030101010101" pitchFamily="2" charset="-122"/>
              </a:rPr>
              <a:t>, </a:t>
            </a:r>
            <a:r>
              <a:rPr lang="zh-CN" altLang="en-US" smtClean="0">
                <a:ea typeface="宋体" panose="02010600030101010101" pitchFamily="2" charset="-122"/>
              </a:rPr>
              <a:t>头结点一般不会动</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HeroNode2 head = new HeroNode2(0, "",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添加</a:t>
            </a:r>
            <a:r>
              <a:rPr lang="en-US" altLang="zh-CN" smtClean="0">
                <a:ea typeface="宋体" panose="02010600030101010101" pitchFamily="2" charset="-122"/>
              </a:rPr>
              <a:t>-</a:t>
            </a:r>
            <a:r>
              <a:rPr lang="zh-CN" altLang="en-US" smtClean="0">
                <a:ea typeface="宋体" panose="02010600030101010101" pitchFamily="2" charset="-122"/>
              </a:rPr>
              <a:t>遍历</a:t>
            </a:r>
            <a:r>
              <a:rPr lang="en-US" altLang="zh-CN" smtClean="0">
                <a:ea typeface="宋体" panose="02010600030101010101" pitchFamily="2" charset="-122"/>
              </a:rPr>
              <a:t>-</a:t>
            </a:r>
            <a:r>
              <a:rPr lang="zh-CN" altLang="en-US" smtClean="0">
                <a:ea typeface="宋体" panose="02010600030101010101" pitchFamily="2" charset="-122"/>
              </a:rPr>
              <a:t>修改</a:t>
            </a:r>
            <a:r>
              <a:rPr lang="en-US" altLang="zh-CN" smtClean="0">
                <a:ea typeface="宋体" panose="02010600030101010101" pitchFamily="2" charset="-122"/>
              </a:rPr>
              <a:t>-</a:t>
            </a:r>
            <a:r>
              <a:rPr lang="zh-CN" altLang="en-US" smtClean="0">
                <a:ea typeface="宋体" panose="02010600030101010101" pitchFamily="2" charset="-122"/>
              </a:rPr>
              <a:t>删除</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a:t>
            </a:r>
            <a:r>
              <a:rPr lang="zh-CN" altLang="en-US" smtClean="0">
                <a:ea typeface="宋体" panose="02010600030101010101" pitchFamily="2" charset="-122"/>
              </a:rPr>
              <a:t>编写添加方法</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a:t>
            </a:r>
            <a:r>
              <a:rPr lang="zh-CN" altLang="en-US" smtClean="0">
                <a:ea typeface="宋体" panose="02010600030101010101" pitchFamily="2" charset="-122"/>
              </a:rPr>
              <a:t>第一种方法在添加英雄时，直接添加到链表的尾部</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void add(HeroNode2 heroNode)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因为头结点不能动</a:t>
            </a:r>
            <a:r>
              <a:rPr lang="en-US" altLang="zh-CN" smtClean="0">
                <a:ea typeface="宋体" panose="02010600030101010101" pitchFamily="2" charset="-122"/>
              </a:rPr>
              <a:t>, </a:t>
            </a:r>
            <a:r>
              <a:rPr lang="zh-CN" altLang="en-US" smtClean="0">
                <a:ea typeface="宋体" panose="02010600030101010101" pitchFamily="2" charset="-122"/>
              </a:rPr>
              <a:t>因此我们需要哟有一个临时结点，作为辅助</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HeroNode2 temp = head;</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while (true)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(temp.next == null) { // </a:t>
            </a:r>
            <a:r>
              <a:rPr lang="zh-CN" altLang="en-US" smtClean="0">
                <a:ea typeface="宋体" panose="02010600030101010101" pitchFamily="2" charset="-122"/>
              </a:rPr>
              <a:t>说明</a:t>
            </a:r>
            <a:r>
              <a:rPr lang="en-US" altLang="zh-CN" smtClean="0">
                <a:ea typeface="宋体" panose="02010600030101010101" pitchFamily="2" charset="-122"/>
              </a:rPr>
              <a:t>temp</a:t>
            </a:r>
            <a:r>
              <a:rPr lang="zh-CN" altLang="en-US" smtClean="0">
                <a:ea typeface="宋体" panose="02010600030101010101" pitchFamily="2" charset="-122"/>
              </a:rPr>
              <a:t>已经是链表最后</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break;</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如果没有到最后</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temp = temp.next;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当退出</a:t>
            </a:r>
            <a:r>
              <a:rPr lang="en-US" altLang="zh-CN" smtClean="0">
                <a:ea typeface="宋体" panose="02010600030101010101" pitchFamily="2" charset="-122"/>
              </a:rPr>
              <a:t>while</a:t>
            </a:r>
            <a:r>
              <a:rPr lang="zh-CN" altLang="en-US" smtClean="0">
                <a:ea typeface="宋体" panose="02010600030101010101" pitchFamily="2" charset="-122"/>
              </a:rPr>
              <a:t>循环后，</a:t>
            </a:r>
            <a:r>
              <a:rPr lang="en-US" altLang="zh-CN" smtClean="0">
                <a:ea typeface="宋体" panose="02010600030101010101" pitchFamily="2" charset="-122"/>
              </a:rPr>
              <a:t>temp</a:t>
            </a:r>
            <a:r>
              <a:rPr lang="zh-CN" altLang="en-US" smtClean="0">
                <a:ea typeface="宋体" panose="02010600030101010101" pitchFamily="2" charset="-122"/>
              </a:rPr>
              <a:t>就是链表的最后</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temp.next = heroNode;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heroNode.pre = temp;</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遍历方法一样</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void list()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判断当前链表是否为空</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if (head.next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a:t>
            </a:r>
            <a:r>
              <a:rPr lang="zh-CN" altLang="en-US" smtClean="0">
                <a:ea typeface="宋体" panose="02010600030101010101" pitchFamily="2" charset="-122"/>
              </a:rPr>
              <a:t>链表为空</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因为头结点不能动</a:t>
            </a:r>
            <a:r>
              <a:rPr lang="en-US" altLang="zh-CN" smtClean="0">
                <a:ea typeface="宋体" panose="02010600030101010101" pitchFamily="2" charset="-122"/>
              </a:rPr>
              <a:t>, </a:t>
            </a:r>
            <a:r>
              <a:rPr lang="zh-CN" altLang="en-US" smtClean="0">
                <a:ea typeface="宋体" panose="02010600030101010101" pitchFamily="2" charset="-122"/>
              </a:rPr>
              <a:t>因此我们需要哟有一个临时结点，作为辅助</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a:t>
            </a:r>
            <a:r>
              <a:rPr lang="zh-CN" altLang="en-US" smtClean="0">
                <a:ea typeface="宋体" panose="02010600030101010101" pitchFamily="2" charset="-122"/>
              </a:rPr>
              <a:t>因为</a:t>
            </a:r>
            <a:r>
              <a:rPr lang="en-US" altLang="zh-CN" smtClean="0">
                <a:ea typeface="宋体" panose="02010600030101010101" pitchFamily="2" charset="-122"/>
              </a:rPr>
              <a:t>head </a:t>
            </a:r>
            <a:r>
              <a:rPr lang="zh-CN" altLang="en-US" smtClean="0">
                <a:ea typeface="宋体" panose="02010600030101010101" pitchFamily="2" charset="-122"/>
              </a:rPr>
              <a:t>结点数据，我们不关心，因此这里 </a:t>
            </a:r>
            <a:r>
              <a:rPr lang="en-US" altLang="zh-CN" smtClean="0">
                <a:ea typeface="宋体" panose="02010600030101010101" pitchFamily="2" charset="-122"/>
              </a:rPr>
              <a:t>temp=head.next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HeroNode2 temp = head.next;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while (true)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判断是否到最后</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if (temp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break;</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System.out.printf("</a:t>
            </a:r>
            <a:r>
              <a:rPr lang="zh-CN" altLang="en-US" smtClean="0">
                <a:ea typeface="宋体" panose="02010600030101010101" pitchFamily="2" charset="-122"/>
              </a:rPr>
              <a:t>结点信息 </a:t>
            </a:r>
            <a:r>
              <a:rPr lang="en-US" altLang="zh-CN" smtClean="0">
                <a:ea typeface="宋体" panose="02010600030101010101" pitchFamily="2" charset="-122"/>
              </a:rPr>
              <a:t>no=%d name=%s nickname=%s\n", temp.no, temp.name, temp.nickname);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temp = temp.next;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修改节点的值</a:t>
            </a:r>
            <a:r>
              <a:rPr lang="en-US" altLang="zh-CN" smtClean="0">
                <a:ea typeface="宋体" panose="02010600030101010101" pitchFamily="2" charset="-122"/>
              </a:rPr>
              <a:t>, </a:t>
            </a:r>
            <a:r>
              <a:rPr lang="zh-CN" altLang="en-US" smtClean="0">
                <a:ea typeface="宋体" panose="02010600030101010101" pitchFamily="2" charset="-122"/>
              </a:rPr>
              <a:t>根据</a:t>
            </a:r>
            <a:r>
              <a:rPr lang="en-US" altLang="zh-CN" smtClean="0">
                <a:ea typeface="宋体" panose="02010600030101010101" pitchFamily="2" charset="-122"/>
              </a:rPr>
              <a:t>no</a:t>
            </a:r>
            <a:r>
              <a:rPr lang="zh-CN" altLang="en-US" smtClean="0">
                <a:ea typeface="宋体" panose="02010600030101010101" pitchFamily="2" charset="-122"/>
              </a:rPr>
              <a:t>编号为前提修改</a:t>
            </a:r>
            <a:r>
              <a:rPr lang="en-US" altLang="zh-CN" smtClean="0">
                <a:ea typeface="宋体" panose="02010600030101010101" pitchFamily="2" charset="-122"/>
              </a:rPr>
              <a:t>, </a:t>
            </a:r>
            <a:r>
              <a:rPr lang="zh-CN" altLang="en-US" smtClean="0">
                <a:ea typeface="宋体" panose="02010600030101010101" pitchFamily="2" charset="-122"/>
              </a:rPr>
              <a:t>即</a:t>
            </a:r>
            <a:r>
              <a:rPr lang="en-US" altLang="zh-CN" smtClean="0">
                <a:ea typeface="宋体" panose="02010600030101010101" pitchFamily="2" charset="-122"/>
              </a:rPr>
              <a:t>no</a:t>
            </a:r>
            <a:r>
              <a:rPr lang="zh-CN" altLang="en-US" smtClean="0">
                <a:ea typeface="宋体" panose="02010600030101010101" pitchFamily="2" charset="-122"/>
              </a:rPr>
              <a:t>不能改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a:t>
            </a:r>
            <a:r>
              <a:rPr lang="zh-CN" altLang="en-US" smtClean="0">
                <a:ea typeface="宋体" panose="02010600030101010101" pitchFamily="2" charset="-122"/>
              </a:rPr>
              <a:t>课后思考题： 如果将这个节点替换，如何实现</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void update(HeroNode2 newHeroNode)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(head.next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a:t>
            </a:r>
            <a:r>
              <a:rPr lang="zh-CN" altLang="en-US" smtClean="0">
                <a:ea typeface="宋体" panose="02010600030101010101" pitchFamily="2" charset="-122"/>
              </a:rPr>
              <a:t>链表为空</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先找到节点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HeroNode2 temp = head.next;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boolean flag = false;</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while (true)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(temp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break;</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(temp.no == newHeroNode.no)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找到</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flag = true;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break;</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temp = temp.next;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判断是否找到</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if (flag)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temp.name = newHeroNode.name;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temp.nickname = newHeroNode.nickname;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else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System.out.printf("</a:t>
            </a:r>
            <a:r>
              <a:rPr lang="zh-CN" altLang="en-US" smtClean="0">
                <a:ea typeface="宋体" panose="02010600030101010101" pitchFamily="2" charset="-122"/>
              </a:rPr>
              <a:t>没有找到 编号为</a:t>
            </a:r>
            <a:r>
              <a:rPr lang="en-US" altLang="zh-CN" smtClean="0">
                <a:ea typeface="宋体" panose="02010600030101010101" pitchFamily="2" charset="-122"/>
              </a:rPr>
              <a:t>%d </a:t>
            </a:r>
            <a:r>
              <a:rPr lang="zh-CN" altLang="en-US" smtClean="0">
                <a:ea typeface="宋体" panose="02010600030101010101" pitchFamily="2" charset="-122"/>
              </a:rPr>
              <a:t>节点，不能修改</a:t>
            </a:r>
            <a:r>
              <a:rPr lang="en-US" altLang="zh-CN" smtClean="0">
                <a:ea typeface="宋体" panose="02010600030101010101" pitchFamily="2" charset="-122"/>
              </a:rPr>
              <a:t>\n", newHeroNode.no);</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删除</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a:t>
            </a:r>
            <a:r>
              <a:rPr lang="zh-CN" altLang="en-US" smtClean="0">
                <a:ea typeface="宋体" panose="02010600030101010101" pitchFamily="2" charset="-122"/>
              </a:rPr>
              <a:t>思路，因为双向链表可以实现自我删除</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void del(int no)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判断当前链表是否为空</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if (head.next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a:t>
            </a:r>
            <a:r>
              <a:rPr lang="zh-CN" altLang="en-US" smtClean="0">
                <a:ea typeface="宋体" panose="02010600030101010101" pitchFamily="2" charset="-122"/>
              </a:rPr>
              <a:t>链表空</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HeroNode2 temp = head.next;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boolean flag = false; // </a:t>
            </a:r>
            <a:r>
              <a:rPr lang="zh-CN" altLang="en-US" smtClean="0">
                <a:ea typeface="宋体" panose="02010600030101010101" pitchFamily="2" charset="-122"/>
              </a:rPr>
              <a:t>标志变量用于确定是否有要删除的节点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while (true)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(temp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break;</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(temp.no == no)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找到了</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flag = true;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break;</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temp = temp.next; // temp</a:t>
            </a:r>
            <a:r>
              <a:rPr lang="zh-CN" altLang="en-US" smtClean="0">
                <a:ea typeface="宋体" panose="02010600030101010101" pitchFamily="2" charset="-122"/>
              </a:rPr>
              <a:t>后移</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(flag)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可以删除</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temp.next = temp.next.next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temp.pre.next = temp.next;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思考</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if (temp.next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temp.next.pre = temp.pre;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else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System.out.printf("</a:t>
            </a:r>
            <a:r>
              <a:rPr lang="zh-CN" altLang="en-US" smtClean="0">
                <a:ea typeface="宋体" panose="02010600030101010101" pitchFamily="2" charset="-122"/>
              </a:rPr>
              <a:t>要删除的</a:t>
            </a:r>
            <a:r>
              <a:rPr lang="en-US" altLang="zh-CN" smtClean="0">
                <a:ea typeface="宋体" panose="02010600030101010101" pitchFamily="2" charset="-122"/>
              </a:rPr>
              <a:t>no=%d </a:t>
            </a:r>
            <a:r>
              <a:rPr lang="zh-CN" altLang="en-US" smtClean="0">
                <a:ea typeface="宋体" panose="02010600030101010101" pitchFamily="2" charset="-122"/>
              </a:rPr>
              <a:t>不存在</a:t>
            </a:r>
            <a:r>
              <a:rPr lang="en-US" altLang="zh-CN" smtClean="0">
                <a:ea typeface="宋体" panose="02010600030101010101" pitchFamily="2" charset="-122"/>
              </a:rPr>
              <a:t>\n", no);</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先创建</a:t>
            </a:r>
            <a:r>
              <a:rPr lang="en-US" altLang="zh-CN" smtClean="0">
                <a:ea typeface="宋体" panose="02010600030101010101" pitchFamily="2" charset="-122"/>
              </a:rPr>
              <a:t>HeroNode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class HeroNode2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int no;</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String name;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String nickname;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HeroNode2 pre; // pre </a:t>
            </a:r>
            <a:r>
              <a:rPr lang="zh-CN" altLang="en-US" smtClean="0">
                <a:ea typeface="宋体" panose="02010600030101010101" pitchFamily="2" charset="-122"/>
              </a:rPr>
              <a:t>默认为</a:t>
            </a:r>
            <a:r>
              <a:rPr lang="en-US" altLang="zh-CN" smtClean="0">
                <a:ea typeface="宋体" panose="02010600030101010101" pitchFamily="2" charset="-122"/>
              </a:rPr>
              <a:t>null</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HeroNode2 next; // next </a:t>
            </a:r>
            <a:r>
              <a:rPr lang="zh-CN" altLang="en-US" smtClean="0">
                <a:ea typeface="宋体" panose="02010600030101010101" pitchFamily="2" charset="-122"/>
              </a:rPr>
              <a:t>默认为</a:t>
            </a:r>
            <a:r>
              <a:rPr lang="en-US" altLang="zh-CN" smtClean="0">
                <a:ea typeface="宋体" panose="02010600030101010101" pitchFamily="2" charset="-122"/>
              </a:rPr>
              <a:t>null</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HeroNode2(int hNo, String hName, String hNickname)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no = hNo;</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name = hName;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nickname = hNickname;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panose="02010600030101010101" pitchFamily="2" charset="-122"/>
              </a:rPr>
              <a:t>//</a:t>
            </a:r>
            <a:r>
              <a:rPr lang="zh-CN" altLang="en-US" smtClean="0">
                <a:ea typeface="宋体" panose="02010600030101010101" pitchFamily="2" charset="-122"/>
              </a:rPr>
              <a:t>代码演示</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package com.atguigu.hanoitower;</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public class Hanoitower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static void main(String[] args)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hanoiTower(5, 'A', 'B', 'C');</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@param num</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@param a</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@param b</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@param c</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static void hanoiTower(int num, char a, char b, char c)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如果只有一个盘子。</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if (num == 1)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a:t>
            </a:r>
            <a:r>
              <a:rPr lang="zh-CN" altLang="en-US" smtClean="0">
                <a:ea typeface="宋体" panose="02010600030101010101" pitchFamily="2" charset="-122"/>
              </a:rPr>
              <a:t>第</a:t>
            </a:r>
            <a:r>
              <a:rPr lang="en-US" altLang="zh-CN" smtClean="0">
                <a:ea typeface="宋体" panose="02010600030101010101" pitchFamily="2" charset="-122"/>
              </a:rPr>
              <a:t>1</a:t>
            </a:r>
            <a:r>
              <a:rPr lang="zh-CN" altLang="en-US" smtClean="0">
                <a:ea typeface="宋体" panose="02010600030101010101" pitchFamily="2" charset="-122"/>
              </a:rPr>
              <a:t>个盘子从</a:t>
            </a:r>
            <a:r>
              <a:rPr lang="en-US" altLang="zh-CN" smtClean="0">
                <a:ea typeface="宋体" panose="02010600030101010101" pitchFamily="2" charset="-122"/>
              </a:rPr>
              <a:t>" + a + "-&gt;" + c);</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else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有多少个盘子，都认为只有两个。上面的所有盘子和最下面一个盘子</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a:t>
            </a:r>
            <a:r>
              <a:rPr lang="zh-CN" altLang="en-US" smtClean="0">
                <a:ea typeface="宋体" panose="02010600030101010101" pitchFamily="2" charset="-122"/>
              </a:rPr>
              <a:t>移动上面所有的盘子到</a:t>
            </a:r>
            <a:r>
              <a:rPr lang="en-US" altLang="zh-CN" smtClean="0">
                <a:ea typeface="宋体" panose="02010600030101010101" pitchFamily="2" charset="-122"/>
              </a:rPr>
              <a:t>b</a:t>
            </a:r>
            <a:r>
              <a:rPr lang="zh-CN" altLang="en-US" smtClean="0">
                <a:ea typeface="宋体" panose="02010600030101010101" pitchFamily="2" charset="-122"/>
              </a:rPr>
              <a:t>位置</a:t>
            </a:r>
            <a:r>
              <a:rPr lang="en-US" altLang="zh-CN" smtClean="0">
                <a:ea typeface="宋体" panose="02010600030101010101" pitchFamily="2" charset="-122"/>
              </a:rPr>
              <a:t>, </a:t>
            </a:r>
            <a:r>
              <a:rPr lang="zh-CN" altLang="en-US" smtClean="0">
                <a:ea typeface="宋体" panose="02010600030101010101" pitchFamily="2" charset="-122"/>
              </a:rPr>
              <a:t>会借助到</a:t>
            </a:r>
            <a:r>
              <a:rPr lang="en-US" altLang="zh-CN" smtClean="0">
                <a:ea typeface="宋体" panose="02010600030101010101" pitchFamily="2" charset="-122"/>
              </a:rPr>
              <a:t>c</a:t>
            </a:r>
            <a:r>
              <a:rPr lang="zh-CN" altLang="en-US" smtClean="0">
                <a:ea typeface="宋体" panose="02010600030101010101" pitchFamily="2" charset="-122"/>
              </a:rPr>
              <a:t>塔</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hanoiTower(num - 1, a, c, b);</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移动最下面的盘子 </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System.out.println("</a:t>
            </a:r>
            <a:r>
              <a:rPr lang="zh-CN" altLang="en-US" smtClean="0">
                <a:ea typeface="宋体" panose="02010600030101010101" pitchFamily="2" charset="-122"/>
              </a:rPr>
              <a:t>第</a:t>
            </a:r>
            <a:r>
              <a:rPr lang="en-US" altLang="zh-CN" smtClean="0">
                <a:ea typeface="宋体" panose="02010600030101010101" pitchFamily="2" charset="-122"/>
              </a:rPr>
              <a:t>" + num + "</a:t>
            </a:r>
            <a:r>
              <a:rPr lang="zh-CN" altLang="en-US" smtClean="0">
                <a:ea typeface="宋体" panose="02010600030101010101" pitchFamily="2" charset="-122"/>
              </a:rPr>
              <a:t>个盘子从</a:t>
            </a:r>
            <a:r>
              <a:rPr lang="en-US" altLang="zh-CN" smtClean="0">
                <a:ea typeface="宋体" panose="02010600030101010101" pitchFamily="2" charset="-122"/>
              </a:rPr>
              <a:t>" + a + "-&gt;" + c);</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把上面的所有盘子从</a:t>
            </a:r>
            <a:r>
              <a:rPr lang="en-US" altLang="zh-CN" smtClean="0">
                <a:ea typeface="宋体" panose="02010600030101010101" pitchFamily="2" charset="-122"/>
              </a:rPr>
              <a:t>B</a:t>
            </a:r>
            <a:r>
              <a:rPr lang="zh-CN" altLang="en-US" smtClean="0">
                <a:ea typeface="宋体" panose="02010600030101010101" pitchFamily="2" charset="-122"/>
              </a:rPr>
              <a:t>塔位置移到</a:t>
            </a:r>
            <a:r>
              <a:rPr lang="en-US" altLang="zh-CN" smtClean="0">
                <a:ea typeface="宋体" panose="02010600030101010101" pitchFamily="2" charset="-122"/>
              </a:rPr>
              <a:t>C</a:t>
            </a:r>
            <a:r>
              <a:rPr lang="zh-CN" altLang="en-US" smtClean="0">
                <a:ea typeface="宋体" panose="02010600030101010101" pitchFamily="2" charset="-122"/>
              </a:rPr>
              <a:t>塔位置</a:t>
            </a:r>
            <a:r>
              <a:rPr lang="en-US" altLang="zh-CN" smtClean="0">
                <a:ea typeface="宋体" panose="02010600030101010101" pitchFamily="2" charset="-122"/>
              </a:rPr>
              <a:t>, </a:t>
            </a:r>
            <a:r>
              <a:rPr lang="zh-CN" altLang="en-US" smtClean="0">
                <a:ea typeface="宋体" panose="02010600030101010101" pitchFamily="2" charset="-122"/>
              </a:rPr>
              <a:t>会借助到</a:t>
            </a:r>
            <a:r>
              <a:rPr lang="en-US" altLang="zh-CN" smtClean="0">
                <a:ea typeface="宋体" panose="02010600030101010101" pitchFamily="2" charset="-122"/>
              </a:rPr>
              <a:t>a</a:t>
            </a:r>
            <a:r>
              <a:rPr lang="zh-CN" altLang="en-US" smtClean="0">
                <a:ea typeface="宋体" panose="02010600030101010101" pitchFamily="2" charset="-122"/>
              </a:rPr>
              <a:t>塔</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hanoiTower(num - 1, b, a, c);</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panose="02010600030101010101" pitchFamily="2" charset="-122"/>
              </a:rPr>
              <a:t>//</a:t>
            </a:r>
            <a:r>
              <a:rPr lang="zh-CN" altLang="en-US" smtClean="0">
                <a:ea typeface="宋体" panose="02010600030101010101" pitchFamily="2" charset="-122"/>
              </a:rPr>
              <a:t>讲解</a:t>
            </a: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panose="02010600030101010101" pitchFamily="2" charset="-122"/>
              </a:rPr>
              <a:t>//</a:t>
            </a:r>
            <a:r>
              <a:rPr lang="zh-CN" altLang="en-US" smtClean="0">
                <a:ea typeface="宋体" panose="02010600030101010101" pitchFamily="2" charset="-122"/>
              </a:rPr>
              <a:t>思路分析</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marL="285750" indent="-285750">
              <a:buFont typeface="Arial" panose="020B0604020202020204" pitchFamily="34" charset="0"/>
              <a:buChar char="•"/>
            </a:pPr>
            <a:r>
              <a:rPr lang="zh-CN" altLang="en-US" sz="1200" smtClean="0"/>
              <a:t>算法的主要思想，利用动态规划来解决。每次遍历到的第</a:t>
            </a:r>
            <a:r>
              <a:rPr lang="en-US" altLang="zh-CN" sz="1200" smtClean="0"/>
              <a:t>i</a:t>
            </a:r>
            <a:r>
              <a:rPr lang="zh-CN" altLang="en-US" sz="1200" smtClean="0"/>
              <a:t>个物品，根据</a:t>
            </a:r>
            <a:r>
              <a:rPr lang="en-US" altLang="zh-CN" sz="1200" smtClean="0"/>
              <a:t>w[i]</a:t>
            </a:r>
            <a:r>
              <a:rPr lang="zh-CN" altLang="en-US" sz="1200" smtClean="0"/>
              <a:t>和</a:t>
            </a:r>
            <a:r>
              <a:rPr lang="en-US" altLang="zh-CN" sz="1200" smtClean="0"/>
              <a:t>v[i]</a:t>
            </a:r>
            <a:r>
              <a:rPr lang="zh-CN" altLang="en-US" sz="1200" smtClean="0"/>
              <a:t>来确定是否需要将该物品放入背包中。即对于给定的</a:t>
            </a:r>
            <a:r>
              <a:rPr lang="en-US" altLang="zh-CN" sz="1200" smtClean="0"/>
              <a:t>n</a:t>
            </a:r>
            <a:r>
              <a:rPr lang="zh-CN" altLang="en-US" sz="1200" smtClean="0"/>
              <a:t>个物品，设</a:t>
            </a:r>
            <a:r>
              <a:rPr lang="en-US" altLang="zh-CN" sz="1200" smtClean="0"/>
              <a:t>v[i]</a:t>
            </a:r>
            <a:r>
              <a:rPr lang="zh-CN" altLang="en-US" sz="1200" smtClean="0"/>
              <a:t>、</a:t>
            </a:r>
            <a:r>
              <a:rPr lang="en-US" altLang="zh-CN" sz="1200" smtClean="0"/>
              <a:t>w[i]</a:t>
            </a:r>
            <a:r>
              <a:rPr lang="zh-CN" altLang="en-US" sz="1200" smtClean="0"/>
              <a:t>分别为第</a:t>
            </a:r>
            <a:r>
              <a:rPr lang="en-US" altLang="zh-CN" sz="1200" smtClean="0"/>
              <a:t>i</a:t>
            </a:r>
            <a:r>
              <a:rPr lang="zh-CN" altLang="en-US" sz="1200" smtClean="0"/>
              <a:t>个物品的价值和重量，</a:t>
            </a:r>
            <a:r>
              <a:rPr lang="en-US" altLang="zh-CN" sz="1200" smtClean="0"/>
              <a:t>C</a:t>
            </a:r>
            <a:r>
              <a:rPr lang="zh-CN" altLang="en-US" sz="1200" smtClean="0"/>
              <a:t>为背包的容量。再令</a:t>
            </a:r>
            <a:r>
              <a:rPr lang="en-US" altLang="zh-CN" sz="1200" smtClean="0"/>
              <a:t>v[i][j]</a:t>
            </a:r>
            <a:r>
              <a:rPr lang="zh-CN" altLang="en-US" sz="1200" smtClean="0"/>
              <a:t>表示在前</a:t>
            </a:r>
            <a:r>
              <a:rPr lang="en-US" altLang="zh-CN" sz="1200" smtClean="0"/>
              <a:t>i</a:t>
            </a:r>
            <a:r>
              <a:rPr lang="zh-CN" altLang="en-US" sz="1200" smtClean="0"/>
              <a:t>个物品中能够装入容量为</a:t>
            </a:r>
            <a:r>
              <a:rPr lang="en-US" altLang="zh-CN" sz="1200" smtClean="0"/>
              <a:t>j</a:t>
            </a:r>
            <a:r>
              <a:rPr lang="zh-CN" altLang="en-US" sz="1200" smtClean="0"/>
              <a:t>的背包中的最大价值。则我们有下面的结果：</a:t>
            </a:r>
            <a:br>
              <a:rPr lang="en-US" altLang="zh-CN" sz="1200" smtClean="0"/>
            </a:br>
            <a:r>
              <a:rPr lang="en-US" altLang="zh-CN" sz="1200" smtClean="0"/>
              <a:t>i: </a:t>
            </a:r>
            <a:r>
              <a:rPr lang="zh-CN" altLang="en-US" sz="1200" smtClean="0"/>
              <a:t>表示第</a:t>
            </a:r>
            <a:r>
              <a:rPr lang="en-US" altLang="zh-CN" sz="1200" smtClean="0"/>
              <a:t>i</a:t>
            </a:r>
            <a:r>
              <a:rPr lang="zh-CN" altLang="en-US" sz="1200" smtClean="0"/>
              <a:t>个商品</a:t>
            </a:r>
            <a:br>
              <a:rPr lang="en-US" altLang="zh-CN" sz="1200" smtClean="0"/>
            </a:br>
            <a:r>
              <a:rPr lang="en-US" altLang="zh-CN" sz="1200" smtClean="0"/>
              <a:t>j: </a:t>
            </a:r>
            <a:r>
              <a:rPr lang="zh-CN" altLang="en-US" sz="1200" smtClean="0"/>
              <a:t>表示背包的容量</a:t>
            </a:r>
            <a:br>
              <a:rPr lang="en-US" altLang="zh-CN" sz="1200" smtClean="0"/>
            </a:br>
            <a:r>
              <a:rPr lang="en-US" altLang="zh-CN" sz="1200" smtClean="0"/>
              <a:t>w[i]: </a:t>
            </a:r>
            <a:r>
              <a:rPr lang="zh-CN" altLang="en-US" sz="1200" smtClean="0"/>
              <a:t>表示第</a:t>
            </a:r>
            <a:r>
              <a:rPr lang="en-US" altLang="zh-CN" sz="1200" smtClean="0"/>
              <a:t>i</a:t>
            </a:r>
            <a:r>
              <a:rPr lang="zh-CN" altLang="en-US" sz="1200" smtClean="0"/>
              <a:t>个商品的重量</a:t>
            </a:r>
            <a:br>
              <a:rPr lang="en-US" altLang="zh-CN" sz="1200" smtClean="0"/>
            </a:br>
            <a:r>
              <a:rPr lang="en-US" altLang="zh-CN" sz="1200" smtClean="0"/>
              <a:t>v[i]: </a:t>
            </a:r>
            <a:r>
              <a:rPr lang="zh-CN" altLang="en-US" sz="1200" smtClean="0"/>
              <a:t>表示第</a:t>
            </a:r>
            <a:r>
              <a:rPr lang="en-US" altLang="zh-CN" sz="1200" smtClean="0"/>
              <a:t>i</a:t>
            </a:r>
            <a:r>
              <a:rPr lang="zh-CN" altLang="en-US" sz="1200" smtClean="0"/>
              <a:t>个商品的价值</a:t>
            </a:r>
            <a:br>
              <a:rPr lang="en-US" altLang="zh-CN" sz="1200" smtClean="0"/>
            </a:br>
            <a:r>
              <a:rPr lang="en-US" altLang="zh-CN" sz="1200" smtClean="0"/>
              <a:t>v[i][j]: </a:t>
            </a:r>
            <a:r>
              <a:rPr lang="zh-CN" altLang="en-US" sz="1200" smtClean="0"/>
              <a:t>表示 放入</a:t>
            </a:r>
            <a:r>
              <a:rPr lang="en-US" altLang="zh-CN" sz="1200" smtClean="0"/>
              <a:t>i</a:t>
            </a:r>
            <a:r>
              <a:rPr lang="zh-CN" altLang="en-US" sz="1200" smtClean="0"/>
              <a:t>个商品到容量为</a:t>
            </a:r>
            <a:r>
              <a:rPr lang="en-US" altLang="zh-CN" sz="1200" smtClean="0"/>
              <a:t>j</a:t>
            </a:r>
            <a:r>
              <a:rPr lang="zh-CN" altLang="en-US" sz="1200" smtClean="0"/>
              <a:t>的背包中最大价值</a:t>
            </a:r>
            <a:br>
              <a:rPr lang="en-US" altLang="zh-CN" sz="1200" smtClean="0"/>
            </a:br>
            <a:r>
              <a:rPr lang="en-US" altLang="zh-CN" sz="1200" smtClean="0"/>
              <a:t>v[i-1][j]: </a:t>
            </a:r>
            <a:r>
              <a:rPr lang="zh-CN" altLang="en-US" sz="1200" smtClean="0"/>
              <a:t>表示上一个单元格的值</a:t>
            </a:r>
            <a:br>
              <a:rPr lang="en-US" altLang="zh-CN" sz="1200" smtClean="0"/>
            </a:br>
            <a:r>
              <a:rPr lang="en-US" altLang="zh-CN" sz="1200" smtClean="0"/>
              <a:t>v[i-1][j-w[i]] + v[i](</a:t>
            </a:r>
            <a:r>
              <a:rPr lang="zh-CN" altLang="en-US" sz="1200" smtClean="0"/>
              <a:t>剩余空间的最大价值</a:t>
            </a:r>
            <a:r>
              <a:rPr lang="en-US" altLang="zh-CN" sz="1200" smtClean="0"/>
              <a:t>+</a:t>
            </a:r>
            <a:r>
              <a:rPr lang="zh-CN" altLang="en-US" sz="1200" smtClean="0"/>
              <a:t>当前商品的价值</a:t>
            </a:r>
            <a:r>
              <a:rPr lang="en-US" altLang="zh-CN" sz="1200" smtClean="0"/>
              <a:t>)</a:t>
            </a:r>
            <a:br>
              <a:rPr lang="en-US" altLang="zh-CN" sz="1200" smtClean="0"/>
            </a:br>
            <a:r>
              <a:rPr lang="en-US" altLang="zh-CN" sz="1200" smtClean="0"/>
              <a:t>(1)  v[i][0]=v[0][j]=0; </a:t>
            </a:r>
            <a:endParaRPr lang="en-US" altLang="zh-CN" sz="1200" smtClean="0"/>
          </a:p>
          <a:p>
            <a:r>
              <a:rPr lang="en-US" altLang="zh-CN" sz="1200" smtClean="0"/>
              <a:t>      (2) </a:t>
            </a:r>
            <a:r>
              <a:rPr lang="zh-CN" altLang="en-US" sz="1200" smtClean="0"/>
              <a:t>当</a:t>
            </a:r>
            <a:r>
              <a:rPr lang="en-US" altLang="zh-CN" sz="1200" smtClean="0"/>
              <a:t>w[i]&gt; j </a:t>
            </a:r>
            <a:r>
              <a:rPr lang="zh-CN" altLang="en-US" sz="1200" smtClean="0"/>
              <a:t>时：</a:t>
            </a:r>
            <a:r>
              <a:rPr lang="en-US" altLang="zh-CN" sz="1200" smtClean="0"/>
              <a:t>v[i][j]=v[i-1][j]   </a:t>
            </a:r>
            <a:endParaRPr lang="en-US" altLang="zh-CN" sz="1200" smtClean="0"/>
          </a:p>
          <a:p>
            <a:r>
              <a:rPr lang="en-US" altLang="zh-CN" sz="1200" smtClean="0"/>
              <a:t>      (3) </a:t>
            </a:r>
            <a:r>
              <a:rPr lang="zh-CN" altLang="en-US" sz="1200" smtClean="0"/>
              <a:t>当</a:t>
            </a:r>
            <a:r>
              <a:rPr lang="en-US" altLang="zh-CN" sz="1200" smtClean="0"/>
              <a:t>j&gt;=w[i]</a:t>
            </a:r>
            <a:r>
              <a:rPr lang="zh-CN" altLang="en-US" sz="1200" smtClean="0"/>
              <a:t>时：</a:t>
            </a:r>
            <a:r>
              <a:rPr lang="en-US" altLang="zh-CN" sz="1200" smtClean="0"/>
              <a:t> v[i][j]=max{v[i-1][j],v[i-1][j-w[i]]+v[i]}  </a:t>
            </a:r>
            <a:endParaRPr lang="en-US" altLang="zh-CN" sz="1200" smtClean="0"/>
          </a:p>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panose="02010600030101010101" pitchFamily="2" charset="-122"/>
              </a:rPr>
              <a:t>//</a:t>
            </a:r>
            <a:r>
              <a:rPr lang="zh-CN" altLang="en-US" smtClean="0">
                <a:ea typeface="宋体" panose="02010600030101010101" pitchFamily="2" charset="-122"/>
              </a:rPr>
              <a:t>代码如下：</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package com.atguigu.bag;</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public class KnapsackProblem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static void main(String[] args)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int[] weight = {1,4,3}; //</a:t>
            </a:r>
            <a:r>
              <a:rPr lang="zh-CN" altLang="en-US" smtClean="0">
                <a:ea typeface="宋体" panose="02010600030101010101" pitchFamily="2" charset="-122"/>
              </a:rPr>
              <a:t>物品重量 </a:t>
            </a:r>
            <a:r>
              <a:rPr lang="en-US" altLang="zh-CN" smtClean="0">
                <a:ea typeface="宋体" panose="02010600030101010101" pitchFamily="2" charset="-122"/>
              </a:rPr>
              <a:t>// [6, 5] [2,3][3,4]</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int[] val = {1500,3000,2000}; //</a:t>
            </a:r>
            <a:r>
              <a:rPr lang="zh-CN" altLang="en-US" smtClean="0">
                <a:ea typeface="宋体" panose="02010600030101010101" pitchFamily="2" charset="-122"/>
              </a:rPr>
              <a:t>物品价值</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int m = 4; //</a:t>
            </a:r>
            <a:r>
              <a:rPr lang="zh-CN" altLang="en-US" smtClean="0">
                <a:ea typeface="宋体" panose="02010600030101010101" pitchFamily="2" charset="-122"/>
              </a:rPr>
              <a:t>背包容量</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int n = val.length; //</a:t>
            </a:r>
            <a:r>
              <a:rPr lang="zh-CN" altLang="en-US" smtClean="0">
                <a:ea typeface="宋体" panose="02010600030101010101" pitchFamily="2" charset="-122"/>
              </a:rPr>
              <a:t>物品个数</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int[][] f = new int[n+1][m+1]; //f[i][j]</a:t>
            </a:r>
            <a:r>
              <a:rPr lang="zh-CN" altLang="en-US" smtClean="0">
                <a:ea typeface="宋体" panose="02010600030101010101" pitchFamily="2" charset="-122"/>
              </a:rPr>
              <a:t>表示前</a:t>
            </a:r>
            <a:r>
              <a:rPr lang="en-US" altLang="zh-CN" smtClean="0">
                <a:ea typeface="宋体" panose="02010600030101010101" pitchFamily="2" charset="-122"/>
              </a:rPr>
              <a:t>i</a:t>
            </a:r>
            <a:r>
              <a:rPr lang="zh-CN" altLang="en-US" smtClean="0">
                <a:ea typeface="宋体" panose="02010600030101010101" pitchFamily="2" charset="-122"/>
              </a:rPr>
              <a:t>个物品能装入容量为</a:t>
            </a:r>
            <a:r>
              <a:rPr lang="en-US" altLang="zh-CN" smtClean="0">
                <a:ea typeface="宋体" panose="02010600030101010101" pitchFamily="2" charset="-122"/>
              </a:rPr>
              <a:t>j</a:t>
            </a:r>
            <a:r>
              <a:rPr lang="zh-CN" altLang="en-US" smtClean="0">
                <a:ea typeface="宋体" panose="02010600030101010101" pitchFamily="2" charset="-122"/>
              </a:rPr>
              <a:t>的背包中的最大价值</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int[][] path = new int[n+1][m+1];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初始化第一列和第一行</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for(int i=0;i&lt;f.length;i++){</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f[i][0] = 0;</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for(int i=0;i&lt;f[0].length;i++){</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f[0][i] = 0;</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通过公式迭代计算</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for(int i=1;i&lt;f.length;i++){</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for(int j=1;j&lt;f[0].length;j++){</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if(weight[i-1]&gt;j)</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f[i][j] = f[i-1][j];</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else{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if(f[i-1][j]&lt;f[i-1][j-weight[i-1]]+val[i-1]){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f[i][j] = f[i-1][j-weight[i-1]]+val[i-1];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path[i][j] = 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}else{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f[i][j] = f[i-1][j];</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//f[i][j] = Math.max(f[i-1][j], f[i-1][j-weight[i-1]]+val[i-1]);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for(int i=0;i&lt;f.length;i++){</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for(int j=0;j&lt;f[0].length;j++){</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System.out.print(f[i][j]+"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int i=f.length-1;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int j=f[0].length-1;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while(i&gt;0&amp;&amp;j&gt;0){</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if(path[i][j] == 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a:t>
            </a:r>
            <a:r>
              <a:rPr lang="zh-CN" altLang="en-US" smtClean="0">
                <a:ea typeface="宋体" panose="02010600030101010101" pitchFamily="2" charset="-122"/>
              </a:rPr>
              <a:t>第</a:t>
            </a:r>
            <a:r>
              <a:rPr lang="en-US" altLang="zh-CN" smtClean="0">
                <a:ea typeface="宋体" panose="02010600030101010101" pitchFamily="2" charset="-122"/>
              </a:rPr>
              <a:t>"+i+"</a:t>
            </a:r>
            <a:r>
              <a:rPr lang="zh-CN" altLang="en-US" smtClean="0">
                <a:ea typeface="宋体" panose="02010600030101010101" pitchFamily="2" charset="-122"/>
              </a:rPr>
              <a:t>个物品装入 </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j -= weight[i-1];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panose="02010600030101010101" pitchFamily="2" charset="-122"/>
              </a:rPr>
              <a:t>//</a:t>
            </a:r>
            <a:r>
              <a:rPr lang="zh-CN" altLang="en-US" smtClean="0">
                <a:ea typeface="宋体" panose="02010600030101010101" pitchFamily="2" charset="-122"/>
              </a:rPr>
              <a:t>暴力匹配的代码</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package com.atguigu.kmp;</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public class ViolenceMatch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static void main(String[] args)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String str1 = "</a:t>
            </a:r>
            <a:r>
              <a:rPr lang="zh-CN" altLang="en-US" smtClean="0">
                <a:ea typeface="宋体" panose="02010600030101010101" pitchFamily="2" charset="-122"/>
              </a:rPr>
              <a:t>硅硅谷 尚硅谷你尚硅 尚硅谷你尚硅谷你尚硅你好</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String str2 = "</a:t>
            </a:r>
            <a:r>
              <a:rPr lang="zh-CN" altLang="en-US" smtClean="0">
                <a:ea typeface="宋体" panose="02010600030101010101" pitchFamily="2" charset="-122"/>
              </a:rPr>
              <a:t>尚硅谷你尚硅你</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System.out.println(violentMatch(str1, str2));</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static boolean violentMatch(String originStr, String subString)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char[] s= originStr.toCharArray();</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char[] p = subString.toCharArray();</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int sLen = s.length;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int pLen = p.length;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int i = 0;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int j = 0;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while (i &lt; sLen &amp;&amp; j &lt; pLen)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(s[i] == p[j])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//①</a:t>
            </a:r>
            <a:r>
              <a:rPr lang="zh-CN" altLang="en-US" smtClean="0">
                <a:ea typeface="宋体" panose="02010600030101010101" pitchFamily="2" charset="-122"/>
              </a:rPr>
              <a:t>如果当前字符匹配成功（即</a:t>
            </a:r>
            <a:r>
              <a:rPr lang="en-US" altLang="zh-CN" smtClean="0">
                <a:ea typeface="宋体" panose="02010600030101010101" pitchFamily="2" charset="-122"/>
              </a:rPr>
              <a:t>s[i] == p[j]</a:t>
            </a:r>
            <a:r>
              <a:rPr lang="zh-CN" altLang="en-US" smtClean="0">
                <a:ea typeface="宋体" panose="02010600030101010101" pitchFamily="2" charset="-122"/>
              </a:rPr>
              <a:t>），则</a:t>
            </a:r>
            <a:r>
              <a:rPr lang="en-US" altLang="zh-CN" smtClean="0">
                <a:ea typeface="宋体" panose="02010600030101010101" pitchFamily="2" charset="-122"/>
              </a:rPr>
              <a:t>i++</a:t>
            </a:r>
            <a:r>
              <a:rPr lang="zh-CN" altLang="en-US" smtClean="0">
                <a:ea typeface="宋体" panose="02010600030101010101" pitchFamily="2" charset="-122"/>
              </a:rPr>
              <a:t>，</a:t>
            </a:r>
            <a:r>
              <a:rPr lang="en-US" altLang="zh-CN" smtClean="0">
                <a:ea typeface="宋体" panose="02010600030101010101" pitchFamily="2" charset="-122"/>
              </a:rPr>
              <a:t>j++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j++;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else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//②</a:t>
            </a:r>
            <a:r>
              <a:rPr lang="zh-CN" altLang="en-US" smtClean="0">
                <a:ea typeface="宋体" panose="02010600030101010101" pitchFamily="2" charset="-122"/>
              </a:rPr>
              <a:t>如果失配（即</a:t>
            </a:r>
            <a:r>
              <a:rPr lang="en-US" altLang="zh-CN" smtClean="0">
                <a:ea typeface="宋体" panose="02010600030101010101" pitchFamily="2" charset="-122"/>
              </a:rPr>
              <a:t>s[i]! = p[j]</a:t>
            </a:r>
            <a:r>
              <a:rPr lang="zh-CN" altLang="en-US" smtClean="0">
                <a:ea typeface="宋体" panose="02010600030101010101" pitchFamily="2" charset="-122"/>
              </a:rPr>
              <a:t>），令</a:t>
            </a:r>
            <a:r>
              <a:rPr lang="en-US" altLang="zh-CN" smtClean="0">
                <a:ea typeface="宋体" panose="02010600030101010101" pitchFamily="2" charset="-122"/>
              </a:rPr>
              <a:t>i = i - (j - 1)</a:t>
            </a:r>
            <a:r>
              <a:rPr lang="zh-CN" altLang="en-US" smtClean="0">
                <a:ea typeface="宋体" panose="02010600030101010101" pitchFamily="2" charset="-122"/>
              </a:rPr>
              <a:t>，</a:t>
            </a:r>
            <a:r>
              <a:rPr lang="en-US" altLang="zh-CN" smtClean="0">
                <a:ea typeface="宋体" panose="02010600030101010101" pitchFamily="2" charset="-122"/>
              </a:rPr>
              <a:t>j = 0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 = i - j + 1;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j = 0;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匹配成功，返回 </a:t>
            </a:r>
            <a:r>
              <a:rPr lang="en-US" altLang="zh-CN" smtClean="0">
                <a:ea typeface="宋体" panose="02010600030101010101" pitchFamily="2" charset="-122"/>
              </a:rPr>
              <a:t>true </a:t>
            </a:r>
            <a:r>
              <a:rPr lang="zh-CN" altLang="en-US" smtClean="0">
                <a:ea typeface="宋体" panose="02010600030101010101" pitchFamily="2" charset="-122"/>
              </a:rPr>
              <a:t>否则返回</a:t>
            </a:r>
            <a:r>
              <a:rPr lang="en-US" altLang="zh-CN" smtClean="0">
                <a:ea typeface="宋体" panose="02010600030101010101" pitchFamily="2" charset="-122"/>
              </a:rPr>
              <a:t>false // </a:t>
            </a:r>
            <a:r>
              <a:rPr lang="zh-CN" altLang="en-US" smtClean="0">
                <a:ea typeface="宋体" panose="02010600030101010101" pitchFamily="2" charset="-122"/>
              </a:rPr>
              <a:t>位置应该是  </a:t>
            </a:r>
            <a:r>
              <a:rPr lang="en-US" altLang="zh-CN" smtClean="0">
                <a:ea typeface="宋体" panose="02010600030101010101" pitchFamily="2" charset="-122"/>
              </a:rPr>
              <a:t>i - j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(j == pLen)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System.out.println(i -j);</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true;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else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false;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panose="02010600030101010101" pitchFamily="2" charset="-122"/>
              </a:rPr>
              <a:t>//</a:t>
            </a:r>
            <a:r>
              <a:rPr lang="zh-CN" altLang="en-US" smtClean="0">
                <a:ea typeface="宋体" panose="02010600030101010101" pitchFamily="2" charset="-122"/>
              </a:rPr>
              <a:t>代码如下</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package com.atguigu.kmp;</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public class KMPAlgorithm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static void main(String[] args)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a:t>
            </a:r>
            <a:r>
              <a:rPr lang="zh-CN" altLang="en-US" smtClean="0">
                <a:ea typeface="宋体" panose="02010600030101010101" pitchFamily="2" charset="-122"/>
              </a:rPr>
              <a:t>： 尚</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B: </a:t>
            </a:r>
            <a:r>
              <a:rPr lang="zh-CN" altLang="en-US" smtClean="0">
                <a:ea typeface="宋体" panose="02010600030101010101" pitchFamily="2" charset="-122"/>
              </a:rPr>
              <a:t>硅</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C: </a:t>
            </a:r>
            <a:r>
              <a:rPr lang="zh-CN" altLang="en-US" smtClean="0">
                <a:ea typeface="宋体" panose="02010600030101010101" pitchFamily="2" charset="-122"/>
              </a:rPr>
              <a:t>谷</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D: </a:t>
            </a:r>
            <a:r>
              <a:rPr lang="zh-CN" altLang="en-US" smtClean="0">
                <a:ea typeface="宋体" panose="02010600030101010101" pitchFamily="2" charset="-122"/>
              </a:rPr>
              <a:t>你</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E: </a:t>
            </a:r>
            <a:r>
              <a:rPr lang="zh-CN" altLang="en-US" smtClean="0">
                <a:ea typeface="宋体" panose="02010600030101010101" pitchFamily="2" charset="-122"/>
              </a:rPr>
              <a:t>好</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String str1 = "BBC ABCDAB ABCDABCDABDE";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String str2 = "ABCDABD";</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//String str1 = "</a:t>
            </a:r>
            <a:r>
              <a:rPr lang="zh-CN" altLang="en-US" smtClean="0">
                <a:ea typeface="宋体" panose="02010600030101010101" pitchFamily="2" charset="-122"/>
              </a:rPr>
              <a:t>硅硅谷 尚硅谷你尚硅 尚硅谷你尚硅谷你尚硅你好</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//String str2 = "</a:t>
            </a:r>
            <a:r>
              <a:rPr lang="zh-CN" altLang="en-US" smtClean="0">
                <a:ea typeface="宋体" panose="02010600030101010101" pitchFamily="2" charset="-122"/>
              </a:rPr>
              <a:t>尚硅谷你尚硅你</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//String str2 = "</a:t>
            </a:r>
            <a:r>
              <a:rPr lang="zh-CN" altLang="en-US" smtClean="0">
                <a:ea typeface="宋体" panose="02010600030101010101" pitchFamily="2" charset="-122"/>
              </a:rPr>
              <a:t>硅硅谷</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int[] next = KMP.kmpNext(str2);</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int res = KMP.kmpSearch(str1, str2, next);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a:t>
            </a:r>
            <a:r>
              <a:rPr lang="zh-CN" altLang="en-US" smtClean="0">
                <a:ea typeface="宋体" panose="02010600030101010101" pitchFamily="2" charset="-122"/>
              </a:rPr>
              <a:t>子串在源字符串的</a:t>
            </a:r>
            <a:r>
              <a:rPr lang="en-US" altLang="zh-CN" smtClean="0">
                <a:ea typeface="宋体" panose="02010600030101010101" pitchFamily="2" charset="-122"/>
              </a:rPr>
              <a:t>index=" + res);</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for(int i = 0; i &lt; next.length; i++){</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System.out.println(next[i]);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System.out.println(next.length);</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class KMP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//str</a:t>
            </a:r>
            <a:r>
              <a:rPr lang="zh-CN" altLang="en-US" smtClean="0">
                <a:ea typeface="宋体" panose="02010600030101010101" pitchFamily="2" charset="-122"/>
              </a:rPr>
              <a:t>文本串  </a:t>
            </a:r>
            <a:r>
              <a:rPr lang="en-US" altLang="zh-CN" smtClean="0">
                <a:ea typeface="宋体" panose="02010600030101010101" pitchFamily="2" charset="-122"/>
              </a:rPr>
              <a:t>dest </a:t>
            </a:r>
            <a:r>
              <a:rPr lang="zh-CN" altLang="en-US" smtClean="0">
                <a:ea typeface="宋体" panose="02010600030101010101" pitchFamily="2" charset="-122"/>
              </a:rPr>
              <a:t>模式串</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static int kmpSearch(String str, String dest,int[] next){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for(int i = 0, j = 0; i &lt; str.length(); i++){</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while(j &gt; 0 &amp;&amp; str.charAt(i) != dest.charAt(j)){</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j = next[j - 1];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if(str.charAt(i) == dest.charAt(j)){</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j++;</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if(j == dest.length()){</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i-j+1;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static int[] kmpNext(String dest){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int[] next = new int[dest.length()];</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next[0] = 0;</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for(int i = 1,j = 0; i &lt; dest.length(); i++){</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while(j &gt; 0 &amp;&amp; dest.charAt(j) != dest.charAt(i)){</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j = next[j - 1];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if(dest.charAt(i) == dest.charAt(j)){</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j++;</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next[i] = j;</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next;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panose="02010600030101010101" pitchFamily="2" charset="-122"/>
              </a:rPr>
              <a:t>//</a:t>
            </a:r>
            <a:r>
              <a:rPr lang="zh-CN" altLang="en-US" smtClean="0">
                <a:ea typeface="宋体" panose="02010600030101010101" pitchFamily="2" charset="-122"/>
              </a:rPr>
              <a:t>注意理解</a:t>
            </a:r>
            <a:r>
              <a:rPr lang="en-US" altLang="zh-CN" smtClean="0">
                <a:ea typeface="宋体" panose="02010600030101010101" pitchFamily="2" charset="-122"/>
              </a:rPr>
              <a:t>: </a:t>
            </a:r>
            <a:r>
              <a:rPr lang="zh-CN" altLang="en-US" smtClean="0">
                <a:ea typeface="宋体" panose="02010600030101010101" pitchFamily="2" charset="-122"/>
              </a:rPr>
              <a:t>后面的集合覆盖问题可以说明</a:t>
            </a: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panose="02010600030101010101" pitchFamily="2" charset="-122"/>
              </a:rPr>
              <a:t>//</a:t>
            </a:r>
            <a:r>
              <a:rPr lang="zh-CN" altLang="en-US" smtClean="0">
                <a:ea typeface="宋体" panose="02010600030101010101" pitchFamily="2" charset="-122"/>
              </a:rPr>
              <a:t>代码实现</a:t>
            </a:r>
            <a:r>
              <a:rPr lang="en-US" altLang="zh-CN" smtClean="0">
                <a:ea typeface="宋体" panose="02010600030101010101" pitchFamily="2" charset="-122"/>
              </a:rPr>
              <a:t>:[Debug</a:t>
            </a:r>
            <a:r>
              <a:rPr lang="zh-CN" altLang="en-US" smtClean="0">
                <a:ea typeface="宋体" panose="02010600030101010101" pitchFamily="2" charset="-122"/>
              </a:rPr>
              <a:t>演示就非常好理解贪心算法</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package com.atguigu.algorithm;</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import java.util.ArrayList;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import java.util.Arrays;</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import java.util.HashMap;</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import java.util.HashSet;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import java.util.List;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public class GreedyAlgorithm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@SuppressWarnings({ "unchecked", "rawtypes"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static void main(String[] args)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初始化广播台信息</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HashMap&lt;String, HashSet&lt;String&gt;&gt; broadcasts = new HashMap&lt;String, HashSet&lt;String&gt;&gt;();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HashSet hashSetK1 = new HashSet();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hashSetK1.add("</a:t>
            </a:r>
            <a:r>
              <a:rPr lang="zh-CN" altLang="en-US" smtClean="0">
                <a:ea typeface="宋体" panose="02010600030101010101" pitchFamily="2" charset="-122"/>
              </a:rPr>
              <a:t>北京</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hashSetK1.add("</a:t>
            </a:r>
            <a:r>
              <a:rPr lang="zh-CN" altLang="en-US" smtClean="0">
                <a:ea typeface="宋体" panose="02010600030101010101" pitchFamily="2" charset="-122"/>
              </a:rPr>
              <a:t>上海</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hashSetK1.add("</a:t>
            </a:r>
            <a:r>
              <a:rPr lang="zh-CN" altLang="en-US" smtClean="0">
                <a:ea typeface="宋体" panose="02010600030101010101" pitchFamily="2" charset="-122"/>
              </a:rPr>
              <a:t>天津</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HashSet hashSetK2 = new HashSet();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hashSetK2.add("</a:t>
            </a:r>
            <a:r>
              <a:rPr lang="zh-CN" altLang="en-US" smtClean="0">
                <a:ea typeface="宋体" panose="02010600030101010101" pitchFamily="2" charset="-122"/>
              </a:rPr>
              <a:t>广州</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hashSetK2.add("</a:t>
            </a:r>
            <a:r>
              <a:rPr lang="zh-CN" altLang="en-US" smtClean="0">
                <a:ea typeface="宋体" panose="02010600030101010101" pitchFamily="2" charset="-122"/>
              </a:rPr>
              <a:t>北京</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hashSetK2.add("</a:t>
            </a:r>
            <a:r>
              <a:rPr lang="zh-CN" altLang="en-US" smtClean="0">
                <a:ea typeface="宋体" panose="02010600030101010101" pitchFamily="2" charset="-122"/>
              </a:rPr>
              <a:t>深圳</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HashSet hashSetK3 = new HashSet();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hashSetK3.add("</a:t>
            </a:r>
            <a:r>
              <a:rPr lang="zh-CN" altLang="en-US" smtClean="0">
                <a:ea typeface="宋体" panose="02010600030101010101" pitchFamily="2" charset="-122"/>
              </a:rPr>
              <a:t>成都</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hashSetK3.add("</a:t>
            </a:r>
            <a:r>
              <a:rPr lang="zh-CN" altLang="en-US" smtClean="0">
                <a:ea typeface="宋体" panose="02010600030101010101" pitchFamily="2" charset="-122"/>
              </a:rPr>
              <a:t>上海</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hashSetK3.add("</a:t>
            </a:r>
            <a:r>
              <a:rPr lang="zh-CN" altLang="en-US" smtClean="0">
                <a:ea typeface="宋体" panose="02010600030101010101" pitchFamily="2" charset="-122"/>
              </a:rPr>
              <a:t>杭州</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HashSet hashSetK4 = new HashSet();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hashSetK4.add("</a:t>
            </a:r>
            <a:r>
              <a:rPr lang="zh-CN" altLang="en-US" smtClean="0">
                <a:ea typeface="宋体" panose="02010600030101010101" pitchFamily="2" charset="-122"/>
              </a:rPr>
              <a:t>上海</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hashSetK4.add("</a:t>
            </a:r>
            <a:r>
              <a:rPr lang="zh-CN" altLang="en-US" smtClean="0">
                <a:ea typeface="宋体" panose="02010600030101010101" pitchFamily="2" charset="-122"/>
              </a:rPr>
              <a:t>天津</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HashSet hashSetK5 = new HashSet();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hashSetK5.add("</a:t>
            </a:r>
            <a:r>
              <a:rPr lang="zh-CN" altLang="en-US" smtClean="0">
                <a:ea typeface="宋体" panose="02010600030101010101" pitchFamily="2" charset="-122"/>
              </a:rPr>
              <a:t>杭州</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hashSetK5.add("</a:t>
            </a:r>
            <a:r>
              <a:rPr lang="zh-CN" altLang="en-US" smtClean="0">
                <a:ea typeface="宋体" panose="02010600030101010101" pitchFamily="2" charset="-122"/>
              </a:rPr>
              <a:t>大连</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broadcasts.put("K1", hashSetK1/*new HashSet(Arrays.asList(new String[] { "</a:t>
            </a:r>
            <a:r>
              <a:rPr lang="zh-CN" altLang="en-US" smtClean="0">
                <a:ea typeface="宋体" panose="02010600030101010101" pitchFamily="2" charset="-122"/>
              </a:rPr>
              <a:t>北京</a:t>
            </a:r>
            <a:r>
              <a:rPr lang="en-US" altLang="zh-CN" smtClean="0">
                <a:ea typeface="宋体" panose="02010600030101010101" pitchFamily="2" charset="-122"/>
              </a:rPr>
              <a:t>", "</a:t>
            </a:r>
            <a:r>
              <a:rPr lang="zh-CN" altLang="en-US" smtClean="0">
                <a:ea typeface="宋体" panose="02010600030101010101" pitchFamily="2" charset="-122"/>
              </a:rPr>
              <a:t>上海</a:t>
            </a:r>
            <a:r>
              <a:rPr lang="en-US" altLang="zh-CN" smtClean="0">
                <a:ea typeface="宋体" panose="02010600030101010101" pitchFamily="2" charset="-122"/>
              </a:rPr>
              <a:t>", "</a:t>
            </a:r>
            <a:r>
              <a:rPr lang="zh-CN" altLang="en-US" smtClean="0">
                <a:ea typeface="宋体" panose="02010600030101010101" pitchFamily="2" charset="-122"/>
              </a:rPr>
              <a:t>天津</a:t>
            </a: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broadcasts.put("K2", hashSetK2/*new HashSet(Arrays.asList(new String[] { "</a:t>
            </a:r>
            <a:r>
              <a:rPr lang="zh-CN" altLang="en-US" smtClean="0">
                <a:ea typeface="宋体" panose="02010600030101010101" pitchFamily="2" charset="-122"/>
              </a:rPr>
              <a:t>广州</a:t>
            </a:r>
            <a:r>
              <a:rPr lang="en-US" altLang="zh-CN" smtClean="0">
                <a:ea typeface="宋体" panose="02010600030101010101" pitchFamily="2" charset="-122"/>
              </a:rPr>
              <a:t>", "</a:t>
            </a:r>
            <a:r>
              <a:rPr lang="zh-CN" altLang="en-US" smtClean="0">
                <a:ea typeface="宋体" panose="02010600030101010101" pitchFamily="2" charset="-122"/>
              </a:rPr>
              <a:t>北京</a:t>
            </a:r>
            <a:r>
              <a:rPr lang="en-US" altLang="zh-CN" smtClean="0">
                <a:ea typeface="宋体" panose="02010600030101010101" pitchFamily="2" charset="-122"/>
              </a:rPr>
              <a:t>", "</a:t>
            </a:r>
            <a:r>
              <a:rPr lang="zh-CN" altLang="en-US" smtClean="0">
                <a:ea typeface="宋体" panose="02010600030101010101" pitchFamily="2" charset="-122"/>
              </a:rPr>
              <a:t>深圳</a:t>
            </a: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broadcasts.put("K3", hashSetK3/*new HashSet(Arrays.asList(new String[] { "</a:t>
            </a:r>
            <a:r>
              <a:rPr lang="zh-CN" altLang="en-US" smtClean="0">
                <a:ea typeface="宋体" panose="02010600030101010101" pitchFamily="2" charset="-122"/>
              </a:rPr>
              <a:t>成都</a:t>
            </a:r>
            <a:r>
              <a:rPr lang="en-US" altLang="zh-CN" smtClean="0">
                <a:ea typeface="宋体" panose="02010600030101010101" pitchFamily="2" charset="-122"/>
              </a:rPr>
              <a:t>", "</a:t>
            </a:r>
            <a:r>
              <a:rPr lang="zh-CN" altLang="en-US" smtClean="0">
                <a:ea typeface="宋体" panose="02010600030101010101" pitchFamily="2" charset="-122"/>
              </a:rPr>
              <a:t>上海</a:t>
            </a:r>
            <a:r>
              <a:rPr lang="en-US" altLang="zh-CN" smtClean="0">
                <a:ea typeface="宋体" panose="02010600030101010101" pitchFamily="2" charset="-122"/>
              </a:rPr>
              <a:t>", "</a:t>
            </a:r>
            <a:r>
              <a:rPr lang="zh-CN" altLang="en-US" smtClean="0">
                <a:ea typeface="宋体" panose="02010600030101010101" pitchFamily="2" charset="-122"/>
              </a:rPr>
              <a:t>杭州</a:t>
            </a: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broadcasts.put("K4", hashSetK4/*new HashSet(Arrays.asList(new String[] { "</a:t>
            </a:r>
            <a:r>
              <a:rPr lang="zh-CN" altLang="en-US" smtClean="0">
                <a:ea typeface="宋体" panose="02010600030101010101" pitchFamily="2" charset="-122"/>
              </a:rPr>
              <a:t>上海</a:t>
            </a:r>
            <a:r>
              <a:rPr lang="en-US" altLang="zh-CN" smtClean="0">
                <a:ea typeface="宋体" panose="02010600030101010101" pitchFamily="2" charset="-122"/>
              </a:rPr>
              <a:t>", "</a:t>
            </a:r>
            <a:r>
              <a:rPr lang="zh-CN" altLang="en-US" smtClean="0">
                <a:ea typeface="宋体" panose="02010600030101010101" pitchFamily="2" charset="-122"/>
              </a:rPr>
              <a:t>天津</a:t>
            </a: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broadcasts.put("K5", hashSetK5/*new HashSet(Arrays.asList(new String[] { "</a:t>
            </a:r>
            <a:r>
              <a:rPr lang="zh-CN" altLang="en-US" smtClean="0">
                <a:ea typeface="宋体" panose="02010600030101010101" pitchFamily="2" charset="-122"/>
              </a:rPr>
              <a:t>杭州</a:t>
            </a:r>
            <a:r>
              <a:rPr lang="en-US" altLang="zh-CN" smtClean="0">
                <a:ea typeface="宋体" panose="02010600030101010101" pitchFamily="2" charset="-122"/>
              </a:rPr>
              <a:t>", "</a:t>
            </a:r>
            <a:r>
              <a:rPr lang="zh-CN" altLang="en-US" smtClean="0">
                <a:ea typeface="宋体" panose="02010600030101010101" pitchFamily="2" charset="-122"/>
              </a:rPr>
              <a:t>大连</a:t>
            </a: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需要覆盖的全部地区</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//HashSet&lt;String&gt; allAreas = new HashSet(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//Arrays.asList(new String[] { "</a:t>
            </a:r>
            <a:r>
              <a:rPr lang="zh-CN" altLang="en-US" smtClean="0">
                <a:ea typeface="宋体" panose="02010600030101010101" pitchFamily="2" charset="-122"/>
              </a:rPr>
              <a:t>北京</a:t>
            </a:r>
            <a:r>
              <a:rPr lang="en-US" altLang="zh-CN" smtClean="0">
                <a:ea typeface="宋体" panose="02010600030101010101" pitchFamily="2" charset="-122"/>
              </a:rPr>
              <a:t>", "</a:t>
            </a:r>
            <a:r>
              <a:rPr lang="zh-CN" altLang="en-US" smtClean="0">
                <a:ea typeface="宋体" panose="02010600030101010101" pitchFamily="2" charset="-122"/>
              </a:rPr>
              <a:t>上海</a:t>
            </a:r>
            <a:r>
              <a:rPr lang="en-US" altLang="zh-CN" smtClean="0">
                <a:ea typeface="宋体" panose="02010600030101010101" pitchFamily="2" charset="-122"/>
              </a:rPr>
              <a:t>", "</a:t>
            </a:r>
            <a:r>
              <a:rPr lang="zh-CN" altLang="en-US" smtClean="0">
                <a:ea typeface="宋体" panose="02010600030101010101" pitchFamily="2" charset="-122"/>
              </a:rPr>
              <a:t>天津</a:t>
            </a:r>
            <a:r>
              <a:rPr lang="en-US" altLang="zh-CN" smtClean="0">
                <a:ea typeface="宋体" panose="02010600030101010101" pitchFamily="2" charset="-122"/>
              </a:rPr>
              <a:t>", "</a:t>
            </a:r>
            <a:r>
              <a:rPr lang="zh-CN" altLang="en-US" smtClean="0">
                <a:ea typeface="宋体" panose="02010600030101010101" pitchFamily="2" charset="-122"/>
              </a:rPr>
              <a:t>广州</a:t>
            </a:r>
            <a:r>
              <a:rPr lang="en-US" altLang="zh-CN" smtClean="0">
                <a:ea typeface="宋体" panose="02010600030101010101" pitchFamily="2" charset="-122"/>
              </a:rPr>
              <a:t>", "</a:t>
            </a:r>
            <a:r>
              <a:rPr lang="zh-CN" altLang="en-US" smtClean="0">
                <a:ea typeface="宋体" panose="02010600030101010101" pitchFamily="2" charset="-122"/>
              </a:rPr>
              <a:t>深圳</a:t>
            </a:r>
            <a:r>
              <a:rPr lang="en-US" altLang="zh-CN" smtClean="0">
                <a:ea typeface="宋体" panose="02010600030101010101" pitchFamily="2" charset="-122"/>
              </a:rPr>
              <a:t>", "</a:t>
            </a:r>
            <a:r>
              <a:rPr lang="zh-CN" altLang="en-US" smtClean="0">
                <a:ea typeface="宋体" panose="02010600030101010101" pitchFamily="2" charset="-122"/>
              </a:rPr>
              <a:t>成都</a:t>
            </a:r>
            <a:r>
              <a:rPr lang="en-US" altLang="zh-CN" smtClean="0">
                <a:ea typeface="宋体" panose="02010600030101010101" pitchFamily="2" charset="-122"/>
              </a:rPr>
              <a:t>", "</a:t>
            </a:r>
            <a:r>
              <a:rPr lang="zh-CN" altLang="en-US" smtClean="0">
                <a:ea typeface="宋体" panose="02010600030101010101" pitchFamily="2" charset="-122"/>
              </a:rPr>
              <a:t>杭州</a:t>
            </a:r>
            <a:r>
              <a:rPr lang="en-US" altLang="zh-CN" smtClean="0">
                <a:ea typeface="宋体" panose="02010600030101010101" pitchFamily="2" charset="-122"/>
              </a:rPr>
              <a:t>", "</a:t>
            </a:r>
            <a:r>
              <a:rPr lang="zh-CN" altLang="en-US" smtClean="0">
                <a:ea typeface="宋体" panose="02010600030101010101" pitchFamily="2" charset="-122"/>
              </a:rPr>
              <a:t>大连</a:t>
            </a: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HashSet&lt;String&gt; allAreas = new HashSet();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allAreas.add("</a:t>
            </a:r>
            <a:r>
              <a:rPr lang="zh-CN" altLang="en-US" smtClean="0">
                <a:ea typeface="宋体" panose="02010600030101010101" pitchFamily="2" charset="-122"/>
              </a:rPr>
              <a:t>北京</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allAreas.add("</a:t>
            </a:r>
            <a:r>
              <a:rPr lang="zh-CN" altLang="en-US" smtClean="0">
                <a:ea typeface="宋体" panose="02010600030101010101" pitchFamily="2" charset="-122"/>
              </a:rPr>
              <a:t>上海</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allAreas.add("</a:t>
            </a:r>
            <a:r>
              <a:rPr lang="zh-CN" altLang="en-US" smtClean="0">
                <a:ea typeface="宋体" panose="02010600030101010101" pitchFamily="2" charset="-122"/>
              </a:rPr>
              <a:t>天津</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allAreas.add("</a:t>
            </a:r>
            <a:r>
              <a:rPr lang="zh-CN" altLang="en-US" smtClean="0">
                <a:ea typeface="宋体" panose="02010600030101010101" pitchFamily="2" charset="-122"/>
              </a:rPr>
              <a:t>广州</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allAreas.add("</a:t>
            </a:r>
            <a:r>
              <a:rPr lang="zh-CN" altLang="en-US" smtClean="0">
                <a:ea typeface="宋体" panose="02010600030101010101" pitchFamily="2" charset="-122"/>
              </a:rPr>
              <a:t>深圳</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allAreas.add("</a:t>
            </a:r>
            <a:r>
              <a:rPr lang="zh-CN" altLang="en-US" smtClean="0">
                <a:ea typeface="宋体" panose="02010600030101010101" pitchFamily="2" charset="-122"/>
              </a:rPr>
              <a:t>成都</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allAreas.add("</a:t>
            </a:r>
            <a:r>
              <a:rPr lang="zh-CN" altLang="en-US" smtClean="0">
                <a:ea typeface="宋体" panose="02010600030101010101" pitchFamily="2" charset="-122"/>
              </a:rPr>
              <a:t>杭州</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allAreas.add("</a:t>
            </a:r>
            <a:r>
              <a:rPr lang="zh-CN" altLang="en-US" smtClean="0">
                <a:ea typeface="宋体" panose="02010600030101010101" pitchFamily="2" charset="-122"/>
              </a:rPr>
              <a:t>大连</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所选择的广播台列表</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List&lt;String&gt; selects = new ArrayList&lt;String&gt;();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HashSet&lt;String&gt; tempSet = new HashSet&lt;String&gt;();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String maxKey = null;</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while (allAreas.size() != 0)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maxKey = null;</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for (String key : broadcasts.keySet())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tempSet.clear();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HashSet&lt;String&gt; areas = broadcasts.get(key);</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tempSet.addAll(areas);</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求出</a:t>
            </a:r>
            <a:r>
              <a:rPr lang="en-US" altLang="zh-CN" smtClean="0">
                <a:ea typeface="宋体" panose="02010600030101010101" pitchFamily="2" charset="-122"/>
              </a:rPr>
              <a:t>2</a:t>
            </a:r>
            <a:r>
              <a:rPr lang="zh-CN" altLang="en-US" smtClean="0">
                <a:ea typeface="宋体" panose="02010600030101010101" pitchFamily="2" charset="-122"/>
              </a:rPr>
              <a:t>个集合的交集，此时</a:t>
            </a:r>
            <a:r>
              <a:rPr lang="en-US" altLang="zh-CN" smtClean="0">
                <a:ea typeface="宋体" panose="02010600030101010101" pitchFamily="2" charset="-122"/>
              </a:rPr>
              <a:t>tempSet</a:t>
            </a:r>
            <a:r>
              <a:rPr lang="zh-CN" altLang="en-US" smtClean="0">
                <a:ea typeface="宋体" panose="02010600030101010101" pitchFamily="2" charset="-122"/>
              </a:rPr>
              <a:t>会被赋值为交集的内容，所以使用临时变量</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tempSet.retainAll(allAreas);</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如果该集合包含的地区数量比原本的集合多</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if (tempSet.size() &gt; 0 &amp;&amp; (maxKey == null || tempSet.size() &gt; broadcasts.get(maxKey).size()))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maxKey = key;</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(maxKey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selects.add(maxKey);</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allAreas.removeAll(broadcasts.get(maxKey));</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System.out.print("selects:" + selects);</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panose="02010600030101010101" pitchFamily="2" charset="-122"/>
              </a:rPr>
              <a:t>//</a:t>
            </a:r>
            <a:r>
              <a:rPr lang="zh-CN" altLang="en-US" smtClean="0">
                <a:ea typeface="宋体" panose="02010600030101010101" pitchFamily="2" charset="-122"/>
              </a:rPr>
              <a:t>代码实现</a:t>
            </a:r>
            <a:r>
              <a:rPr lang="en-US" altLang="zh-CN" smtClean="0">
                <a:ea typeface="宋体" panose="02010600030101010101" pitchFamily="2" charset="-122"/>
              </a:rPr>
              <a:t>:[Debug</a:t>
            </a:r>
            <a:r>
              <a:rPr lang="zh-CN" altLang="en-US" smtClean="0">
                <a:ea typeface="宋体" panose="02010600030101010101" pitchFamily="2" charset="-122"/>
              </a:rPr>
              <a:t>演示就非常好理解贪心算法</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package com.atguigu.algorithm;</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import java.util.ArrayList;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import java.util.Arrays;</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import java.util.HashMap;</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import java.util.HashSet;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import java.util.List;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public class GreedyAlgorithm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@SuppressWarnings({ "unchecked", "rawtypes"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static void main(String[] args)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初始化广播台信息</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HashMap&lt;String, HashSet&lt;String&gt;&gt; broadcasts = new HashMap&lt;String, HashSet&lt;String&gt;&gt;();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HashSet hashSetK1 = new HashSet();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hashSetK1.add("</a:t>
            </a:r>
            <a:r>
              <a:rPr lang="zh-CN" altLang="en-US" smtClean="0">
                <a:ea typeface="宋体" panose="02010600030101010101" pitchFamily="2" charset="-122"/>
              </a:rPr>
              <a:t>北京</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hashSetK1.add("</a:t>
            </a:r>
            <a:r>
              <a:rPr lang="zh-CN" altLang="en-US" smtClean="0">
                <a:ea typeface="宋体" panose="02010600030101010101" pitchFamily="2" charset="-122"/>
              </a:rPr>
              <a:t>上海</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hashSetK1.add("</a:t>
            </a:r>
            <a:r>
              <a:rPr lang="zh-CN" altLang="en-US" smtClean="0">
                <a:ea typeface="宋体" panose="02010600030101010101" pitchFamily="2" charset="-122"/>
              </a:rPr>
              <a:t>天津</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HashSet hashSetK2 = new HashSet();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hashSetK2.add("</a:t>
            </a:r>
            <a:r>
              <a:rPr lang="zh-CN" altLang="en-US" smtClean="0">
                <a:ea typeface="宋体" panose="02010600030101010101" pitchFamily="2" charset="-122"/>
              </a:rPr>
              <a:t>广州</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hashSetK2.add("</a:t>
            </a:r>
            <a:r>
              <a:rPr lang="zh-CN" altLang="en-US" smtClean="0">
                <a:ea typeface="宋体" panose="02010600030101010101" pitchFamily="2" charset="-122"/>
              </a:rPr>
              <a:t>北京</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hashSetK2.add("</a:t>
            </a:r>
            <a:r>
              <a:rPr lang="zh-CN" altLang="en-US" smtClean="0">
                <a:ea typeface="宋体" panose="02010600030101010101" pitchFamily="2" charset="-122"/>
              </a:rPr>
              <a:t>深圳</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HashSet hashSetK3 = new HashSet();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hashSetK3.add("</a:t>
            </a:r>
            <a:r>
              <a:rPr lang="zh-CN" altLang="en-US" smtClean="0">
                <a:ea typeface="宋体" panose="02010600030101010101" pitchFamily="2" charset="-122"/>
              </a:rPr>
              <a:t>成都</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hashSetK3.add("</a:t>
            </a:r>
            <a:r>
              <a:rPr lang="zh-CN" altLang="en-US" smtClean="0">
                <a:ea typeface="宋体" panose="02010600030101010101" pitchFamily="2" charset="-122"/>
              </a:rPr>
              <a:t>上海</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hashSetK3.add("</a:t>
            </a:r>
            <a:r>
              <a:rPr lang="zh-CN" altLang="en-US" smtClean="0">
                <a:ea typeface="宋体" panose="02010600030101010101" pitchFamily="2" charset="-122"/>
              </a:rPr>
              <a:t>杭州</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HashSet hashSetK4 = new HashSet();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hashSetK4.add("</a:t>
            </a:r>
            <a:r>
              <a:rPr lang="zh-CN" altLang="en-US" smtClean="0">
                <a:ea typeface="宋体" panose="02010600030101010101" pitchFamily="2" charset="-122"/>
              </a:rPr>
              <a:t>上海</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hashSetK4.add("</a:t>
            </a:r>
            <a:r>
              <a:rPr lang="zh-CN" altLang="en-US" smtClean="0">
                <a:ea typeface="宋体" panose="02010600030101010101" pitchFamily="2" charset="-122"/>
              </a:rPr>
              <a:t>天津</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HashSet hashSetK5 = new HashSet();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hashSetK5.add("</a:t>
            </a:r>
            <a:r>
              <a:rPr lang="zh-CN" altLang="en-US" smtClean="0">
                <a:ea typeface="宋体" panose="02010600030101010101" pitchFamily="2" charset="-122"/>
              </a:rPr>
              <a:t>杭州</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hashSetK5.add("</a:t>
            </a:r>
            <a:r>
              <a:rPr lang="zh-CN" altLang="en-US" smtClean="0">
                <a:ea typeface="宋体" panose="02010600030101010101" pitchFamily="2" charset="-122"/>
              </a:rPr>
              <a:t>大连</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broadcasts.put("K1", hashSetK1/*new HashSet(Arrays.asList(new String[] { "</a:t>
            </a:r>
            <a:r>
              <a:rPr lang="zh-CN" altLang="en-US" smtClean="0">
                <a:ea typeface="宋体" panose="02010600030101010101" pitchFamily="2" charset="-122"/>
              </a:rPr>
              <a:t>北京</a:t>
            </a:r>
            <a:r>
              <a:rPr lang="en-US" altLang="zh-CN" smtClean="0">
                <a:ea typeface="宋体" panose="02010600030101010101" pitchFamily="2" charset="-122"/>
              </a:rPr>
              <a:t>", "</a:t>
            </a:r>
            <a:r>
              <a:rPr lang="zh-CN" altLang="en-US" smtClean="0">
                <a:ea typeface="宋体" panose="02010600030101010101" pitchFamily="2" charset="-122"/>
              </a:rPr>
              <a:t>上海</a:t>
            </a:r>
            <a:r>
              <a:rPr lang="en-US" altLang="zh-CN" smtClean="0">
                <a:ea typeface="宋体" panose="02010600030101010101" pitchFamily="2" charset="-122"/>
              </a:rPr>
              <a:t>", "</a:t>
            </a:r>
            <a:r>
              <a:rPr lang="zh-CN" altLang="en-US" smtClean="0">
                <a:ea typeface="宋体" panose="02010600030101010101" pitchFamily="2" charset="-122"/>
              </a:rPr>
              <a:t>天津</a:t>
            </a: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broadcasts.put("K2", hashSetK2/*new HashSet(Arrays.asList(new String[] { "</a:t>
            </a:r>
            <a:r>
              <a:rPr lang="zh-CN" altLang="en-US" smtClean="0">
                <a:ea typeface="宋体" panose="02010600030101010101" pitchFamily="2" charset="-122"/>
              </a:rPr>
              <a:t>广州</a:t>
            </a:r>
            <a:r>
              <a:rPr lang="en-US" altLang="zh-CN" smtClean="0">
                <a:ea typeface="宋体" panose="02010600030101010101" pitchFamily="2" charset="-122"/>
              </a:rPr>
              <a:t>", "</a:t>
            </a:r>
            <a:r>
              <a:rPr lang="zh-CN" altLang="en-US" smtClean="0">
                <a:ea typeface="宋体" panose="02010600030101010101" pitchFamily="2" charset="-122"/>
              </a:rPr>
              <a:t>北京</a:t>
            </a:r>
            <a:r>
              <a:rPr lang="en-US" altLang="zh-CN" smtClean="0">
                <a:ea typeface="宋体" panose="02010600030101010101" pitchFamily="2" charset="-122"/>
              </a:rPr>
              <a:t>", "</a:t>
            </a:r>
            <a:r>
              <a:rPr lang="zh-CN" altLang="en-US" smtClean="0">
                <a:ea typeface="宋体" panose="02010600030101010101" pitchFamily="2" charset="-122"/>
              </a:rPr>
              <a:t>深圳</a:t>
            </a: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broadcasts.put("K3", hashSetK3/*new HashSet(Arrays.asList(new String[] { "</a:t>
            </a:r>
            <a:r>
              <a:rPr lang="zh-CN" altLang="en-US" smtClean="0">
                <a:ea typeface="宋体" panose="02010600030101010101" pitchFamily="2" charset="-122"/>
              </a:rPr>
              <a:t>成都</a:t>
            </a:r>
            <a:r>
              <a:rPr lang="en-US" altLang="zh-CN" smtClean="0">
                <a:ea typeface="宋体" panose="02010600030101010101" pitchFamily="2" charset="-122"/>
              </a:rPr>
              <a:t>", "</a:t>
            </a:r>
            <a:r>
              <a:rPr lang="zh-CN" altLang="en-US" smtClean="0">
                <a:ea typeface="宋体" panose="02010600030101010101" pitchFamily="2" charset="-122"/>
              </a:rPr>
              <a:t>上海</a:t>
            </a:r>
            <a:r>
              <a:rPr lang="en-US" altLang="zh-CN" smtClean="0">
                <a:ea typeface="宋体" panose="02010600030101010101" pitchFamily="2" charset="-122"/>
              </a:rPr>
              <a:t>", "</a:t>
            </a:r>
            <a:r>
              <a:rPr lang="zh-CN" altLang="en-US" smtClean="0">
                <a:ea typeface="宋体" panose="02010600030101010101" pitchFamily="2" charset="-122"/>
              </a:rPr>
              <a:t>杭州</a:t>
            </a: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broadcasts.put("K4", hashSetK4/*new HashSet(Arrays.asList(new String[] { "</a:t>
            </a:r>
            <a:r>
              <a:rPr lang="zh-CN" altLang="en-US" smtClean="0">
                <a:ea typeface="宋体" panose="02010600030101010101" pitchFamily="2" charset="-122"/>
              </a:rPr>
              <a:t>上海</a:t>
            </a:r>
            <a:r>
              <a:rPr lang="en-US" altLang="zh-CN" smtClean="0">
                <a:ea typeface="宋体" panose="02010600030101010101" pitchFamily="2" charset="-122"/>
              </a:rPr>
              <a:t>", "</a:t>
            </a:r>
            <a:r>
              <a:rPr lang="zh-CN" altLang="en-US" smtClean="0">
                <a:ea typeface="宋体" panose="02010600030101010101" pitchFamily="2" charset="-122"/>
              </a:rPr>
              <a:t>天津</a:t>
            </a: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broadcasts.put("K5", hashSetK5/*new HashSet(Arrays.asList(new String[] { "</a:t>
            </a:r>
            <a:r>
              <a:rPr lang="zh-CN" altLang="en-US" smtClean="0">
                <a:ea typeface="宋体" panose="02010600030101010101" pitchFamily="2" charset="-122"/>
              </a:rPr>
              <a:t>杭州</a:t>
            </a:r>
            <a:r>
              <a:rPr lang="en-US" altLang="zh-CN" smtClean="0">
                <a:ea typeface="宋体" panose="02010600030101010101" pitchFamily="2" charset="-122"/>
              </a:rPr>
              <a:t>", "</a:t>
            </a:r>
            <a:r>
              <a:rPr lang="zh-CN" altLang="en-US" smtClean="0">
                <a:ea typeface="宋体" panose="02010600030101010101" pitchFamily="2" charset="-122"/>
              </a:rPr>
              <a:t>大连</a:t>
            </a: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需要覆盖的全部地区</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//HashSet&lt;String&gt; allAreas = new HashSet(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//Arrays.asList(new String[] { "</a:t>
            </a:r>
            <a:r>
              <a:rPr lang="zh-CN" altLang="en-US" smtClean="0">
                <a:ea typeface="宋体" panose="02010600030101010101" pitchFamily="2" charset="-122"/>
              </a:rPr>
              <a:t>北京</a:t>
            </a:r>
            <a:r>
              <a:rPr lang="en-US" altLang="zh-CN" smtClean="0">
                <a:ea typeface="宋体" panose="02010600030101010101" pitchFamily="2" charset="-122"/>
              </a:rPr>
              <a:t>", "</a:t>
            </a:r>
            <a:r>
              <a:rPr lang="zh-CN" altLang="en-US" smtClean="0">
                <a:ea typeface="宋体" panose="02010600030101010101" pitchFamily="2" charset="-122"/>
              </a:rPr>
              <a:t>上海</a:t>
            </a:r>
            <a:r>
              <a:rPr lang="en-US" altLang="zh-CN" smtClean="0">
                <a:ea typeface="宋体" panose="02010600030101010101" pitchFamily="2" charset="-122"/>
              </a:rPr>
              <a:t>", "</a:t>
            </a:r>
            <a:r>
              <a:rPr lang="zh-CN" altLang="en-US" smtClean="0">
                <a:ea typeface="宋体" panose="02010600030101010101" pitchFamily="2" charset="-122"/>
              </a:rPr>
              <a:t>天津</a:t>
            </a:r>
            <a:r>
              <a:rPr lang="en-US" altLang="zh-CN" smtClean="0">
                <a:ea typeface="宋体" panose="02010600030101010101" pitchFamily="2" charset="-122"/>
              </a:rPr>
              <a:t>", "</a:t>
            </a:r>
            <a:r>
              <a:rPr lang="zh-CN" altLang="en-US" smtClean="0">
                <a:ea typeface="宋体" panose="02010600030101010101" pitchFamily="2" charset="-122"/>
              </a:rPr>
              <a:t>广州</a:t>
            </a:r>
            <a:r>
              <a:rPr lang="en-US" altLang="zh-CN" smtClean="0">
                <a:ea typeface="宋体" panose="02010600030101010101" pitchFamily="2" charset="-122"/>
              </a:rPr>
              <a:t>", "</a:t>
            </a:r>
            <a:r>
              <a:rPr lang="zh-CN" altLang="en-US" smtClean="0">
                <a:ea typeface="宋体" panose="02010600030101010101" pitchFamily="2" charset="-122"/>
              </a:rPr>
              <a:t>深圳</a:t>
            </a:r>
            <a:r>
              <a:rPr lang="en-US" altLang="zh-CN" smtClean="0">
                <a:ea typeface="宋体" panose="02010600030101010101" pitchFamily="2" charset="-122"/>
              </a:rPr>
              <a:t>", "</a:t>
            </a:r>
            <a:r>
              <a:rPr lang="zh-CN" altLang="en-US" smtClean="0">
                <a:ea typeface="宋体" panose="02010600030101010101" pitchFamily="2" charset="-122"/>
              </a:rPr>
              <a:t>成都</a:t>
            </a:r>
            <a:r>
              <a:rPr lang="en-US" altLang="zh-CN" smtClean="0">
                <a:ea typeface="宋体" panose="02010600030101010101" pitchFamily="2" charset="-122"/>
              </a:rPr>
              <a:t>", "</a:t>
            </a:r>
            <a:r>
              <a:rPr lang="zh-CN" altLang="en-US" smtClean="0">
                <a:ea typeface="宋体" panose="02010600030101010101" pitchFamily="2" charset="-122"/>
              </a:rPr>
              <a:t>杭州</a:t>
            </a:r>
            <a:r>
              <a:rPr lang="en-US" altLang="zh-CN" smtClean="0">
                <a:ea typeface="宋体" panose="02010600030101010101" pitchFamily="2" charset="-122"/>
              </a:rPr>
              <a:t>", "</a:t>
            </a:r>
            <a:r>
              <a:rPr lang="zh-CN" altLang="en-US" smtClean="0">
                <a:ea typeface="宋体" panose="02010600030101010101" pitchFamily="2" charset="-122"/>
              </a:rPr>
              <a:t>大连</a:t>
            </a: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HashSet&lt;String&gt; allAreas = new HashSet();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allAreas.add("</a:t>
            </a:r>
            <a:r>
              <a:rPr lang="zh-CN" altLang="en-US" smtClean="0">
                <a:ea typeface="宋体" panose="02010600030101010101" pitchFamily="2" charset="-122"/>
              </a:rPr>
              <a:t>北京</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allAreas.add("</a:t>
            </a:r>
            <a:r>
              <a:rPr lang="zh-CN" altLang="en-US" smtClean="0">
                <a:ea typeface="宋体" panose="02010600030101010101" pitchFamily="2" charset="-122"/>
              </a:rPr>
              <a:t>上海</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allAreas.add("</a:t>
            </a:r>
            <a:r>
              <a:rPr lang="zh-CN" altLang="en-US" smtClean="0">
                <a:ea typeface="宋体" panose="02010600030101010101" pitchFamily="2" charset="-122"/>
              </a:rPr>
              <a:t>天津</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allAreas.add("</a:t>
            </a:r>
            <a:r>
              <a:rPr lang="zh-CN" altLang="en-US" smtClean="0">
                <a:ea typeface="宋体" panose="02010600030101010101" pitchFamily="2" charset="-122"/>
              </a:rPr>
              <a:t>广州</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allAreas.add("</a:t>
            </a:r>
            <a:r>
              <a:rPr lang="zh-CN" altLang="en-US" smtClean="0">
                <a:ea typeface="宋体" panose="02010600030101010101" pitchFamily="2" charset="-122"/>
              </a:rPr>
              <a:t>深圳</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allAreas.add("</a:t>
            </a:r>
            <a:r>
              <a:rPr lang="zh-CN" altLang="en-US" smtClean="0">
                <a:ea typeface="宋体" panose="02010600030101010101" pitchFamily="2" charset="-122"/>
              </a:rPr>
              <a:t>成都</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allAreas.add("</a:t>
            </a:r>
            <a:r>
              <a:rPr lang="zh-CN" altLang="en-US" smtClean="0">
                <a:ea typeface="宋体" panose="02010600030101010101" pitchFamily="2" charset="-122"/>
              </a:rPr>
              <a:t>杭州</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allAreas.add("</a:t>
            </a:r>
            <a:r>
              <a:rPr lang="zh-CN" altLang="en-US" smtClean="0">
                <a:ea typeface="宋体" panose="02010600030101010101" pitchFamily="2" charset="-122"/>
              </a:rPr>
              <a:t>大连</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所选择的广播台列表</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List&lt;String&gt; selects = new ArrayList&lt;String&gt;();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HashSet&lt;String&gt; tempSet = new HashSet&lt;String&gt;();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String maxKey = null;</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while (allAreas.size() != 0)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maxKey = null;</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for (String key : broadcasts.keySet())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tempSet.clear();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HashSet&lt;String&gt; areas = broadcasts.get(key);</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tempSet.addAll(areas);</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求出</a:t>
            </a:r>
            <a:r>
              <a:rPr lang="en-US" altLang="zh-CN" smtClean="0">
                <a:ea typeface="宋体" panose="02010600030101010101" pitchFamily="2" charset="-122"/>
              </a:rPr>
              <a:t>2</a:t>
            </a:r>
            <a:r>
              <a:rPr lang="zh-CN" altLang="en-US" smtClean="0">
                <a:ea typeface="宋体" panose="02010600030101010101" pitchFamily="2" charset="-122"/>
              </a:rPr>
              <a:t>个集合的交集，此时</a:t>
            </a:r>
            <a:r>
              <a:rPr lang="en-US" altLang="zh-CN" smtClean="0">
                <a:ea typeface="宋体" panose="02010600030101010101" pitchFamily="2" charset="-122"/>
              </a:rPr>
              <a:t>tempSet</a:t>
            </a:r>
            <a:r>
              <a:rPr lang="zh-CN" altLang="en-US" smtClean="0">
                <a:ea typeface="宋体" panose="02010600030101010101" pitchFamily="2" charset="-122"/>
              </a:rPr>
              <a:t>会被赋值为交集的内容，所以使用临时变量</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tempSet.retainAll(allAreas);</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如果该集合包含的地区数量比原本的集合多</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if (tempSet.size() &gt; 0 &amp;&amp; (maxKey == null || tempSet.size() &gt; broadcasts.get(maxKey).size()))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maxKey = key;</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(maxKey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selects.add(maxKey);</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allAreas.removeAll(broadcasts.get(maxKey));</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System.out.print("selects:" + selects);</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panose="02010600030101010101" pitchFamily="2" charset="-122"/>
              </a:rPr>
              <a:t>//</a:t>
            </a:r>
            <a:r>
              <a:rPr lang="zh-CN" altLang="en-US" smtClean="0">
                <a:ea typeface="宋体" panose="02010600030101010101" pitchFamily="2" charset="-122"/>
              </a:rPr>
              <a:t>图的回路是</a:t>
            </a:r>
            <a:r>
              <a:rPr lang="en-US" altLang="zh-CN" smtClean="0">
                <a:ea typeface="宋体" panose="02010600030101010101" pitchFamily="2" charset="-122"/>
              </a:rPr>
              <a:t>? [</a:t>
            </a:r>
            <a:r>
              <a:rPr lang="zh-CN" altLang="en-US" smtClean="0">
                <a:ea typeface="宋体" panose="02010600030101010101" pitchFamily="2" charset="-122"/>
              </a:rPr>
              <a:t>待</a:t>
            </a:r>
            <a:r>
              <a:rPr lang="en-US" altLang="zh-CN" smtClean="0">
                <a:ea typeface="宋体" panose="02010600030101010101" pitchFamily="2" charset="-122"/>
              </a:rPr>
              <a:t>]</a:t>
            </a: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panose="02010600030101010101" pitchFamily="2" charset="-122"/>
              </a:rPr>
              <a:t>//</a:t>
            </a:r>
            <a:r>
              <a:rPr lang="zh-CN" altLang="en-US" smtClean="0">
                <a:ea typeface="宋体" panose="02010600030101010101" pitchFamily="2" charset="-122"/>
              </a:rPr>
              <a:t>思路分析就以 图的</a:t>
            </a:r>
            <a:r>
              <a:rPr lang="en-US" altLang="zh-CN" smtClean="0">
                <a:ea typeface="宋体" panose="02010600030101010101" pitchFamily="2" charset="-122"/>
              </a:rPr>
              <a:t>A</a:t>
            </a:r>
            <a:r>
              <a:rPr lang="zh-CN" altLang="en-US" smtClean="0">
                <a:ea typeface="宋体" panose="02010600030101010101" pitchFamily="2" charset="-122"/>
              </a:rPr>
              <a:t>点出发，看看 是如何生存最小生成树的</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r>
              <a:rPr lang="zh-CN" altLang="en-US" sz="1200" b="0" i="0" kern="1200" smtClean="0">
                <a:solidFill>
                  <a:schemeClr val="tx1"/>
                </a:solidFill>
                <a:effectLst/>
                <a:latin typeface="+mn-lt"/>
                <a:ea typeface="+mn-ea"/>
                <a:cs typeface="+mn-cs"/>
              </a:rPr>
              <a:t>上图左边为图的性质，右边为对应的邻接矩阵。</a:t>
            </a:r>
            <a:endParaRPr lang="zh-CN" altLang="en-US" sz="1200" b="0" i="0" kern="1200" smtClean="0">
              <a:solidFill>
                <a:schemeClr val="tx1"/>
              </a:solidFill>
              <a:effectLst/>
              <a:latin typeface="+mn-lt"/>
              <a:ea typeface="+mn-ea"/>
              <a:cs typeface="+mn-cs"/>
            </a:endParaRPr>
          </a:p>
          <a:p>
            <a:r>
              <a:rPr lang="zh-CN" altLang="en-US" sz="1200" b="0" i="0" kern="1200" smtClean="0">
                <a:solidFill>
                  <a:schemeClr val="tx1"/>
                </a:solidFill>
                <a:effectLst/>
                <a:latin typeface="+mn-lt"/>
                <a:ea typeface="+mn-ea"/>
                <a:cs typeface="+mn-cs"/>
              </a:rPr>
              <a:t>选择</a:t>
            </a:r>
            <a:r>
              <a:rPr lang="en-US" altLang="zh-CN" sz="1200" b="0" i="0" kern="1200" smtClean="0">
                <a:solidFill>
                  <a:schemeClr val="tx1"/>
                </a:solidFill>
                <a:effectLst/>
                <a:latin typeface="+mn-lt"/>
                <a:ea typeface="+mn-ea"/>
                <a:cs typeface="+mn-cs"/>
              </a:rPr>
              <a:t>A</a:t>
            </a:r>
            <a:r>
              <a:rPr lang="zh-CN" altLang="en-US" sz="1200" b="0" i="0" kern="1200" smtClean="0">
                <a:solidFill>
                  <a:schemeClr val="tx1"/>
                </a:solidFill>
                <a:effectLst/>
                <a:latin typeface="+mn-lt"/>
                <a:ea typeface="+mn-ea"/>
                <a:cs typeface="+mn-cs"/>
              </a:rPr>
              <a:t>作为出发顶点，步骤如下：</a:t>
            </a:r>
            <a:endParaRPr lang="zh-CN" altLang="en-US" sz="1200" b="0" i="0" kern="1200" smtClean="0">
              <a:solidFill>
                <a:schemeClr val="tx1"/>
              </a:solidFill>
              <a:effectLst/>
              <a:latin typeface="+mn-lt"/>
              <a:ea typeface="+mn-ea"/>
              <a:cs typeface="+mn-cs"/>
            </a:endParaRPr>
          </a:p>
          <a:p>
            <a:r>
              <a:rPr lang="zh-CN" altLang="en-US" sz="1200" kern="1200" smtClean="0">
                <a:solidFill>
                  <a:schemeClr val="tx1"/>
                </a:solidFill>
                <a:latin typeface="+mn-lt"/>
                <a:ea typeface="+mn-ea"/>
                <a:cs typeface="+mn-cs"/>
              </a:rPr>
              <a:t>选择</a:t>
            </a:r>
            <a:r>
              <a:rPr lang="en-US" altLang="zh-CN" sz="1200" kern="1200" smtClean="0">
                <a:solidFill>
                  <a:schemeClr val="tx1"/>
                </a:solidFill>
                <a:latin typeface="+mn-lt"/>
                <a:ea typeface="+mn-ea"/>
                <a:cs typeface="+mn-cs"/>
              </a:rPr>
              <a:t>A</a:t>
            </a:r>
            <a:r>
              <a:rPr lang="zh-CN" altLang="en-US" sz="1200" kern="1200" smtClean="0">
                <a:solidFill>
                  <a:schemeClr val="tx1"/>
                </a:solidFill>
                <a:latin typeface="+mn-lt"/>
                <a:ea typeface="+mn-ea"/>
                <a:cs typeface="+mn-cs"/>
              </a:rPr>
              <a:t>作为出发顶点，步骤如下：</a:t>
            </a:r>
            <a:endParaRPr lang="zh-CN" altLang="en-US" sz="1200" kern="1200" smtClean="0">
              <a:solidFill>
                <a:schemeClr val="tx1"/>
              </a:solidFill>
              <a:latin typeface="+mn-lt"/>
              <a:ea typeface="+mn-ea"/>
              <a:cs typeface="+mn-cs"/>
            </a:endParaRPr>
          </a:p>
          <a:p>
            <a:endParaRPr lang="zh-CN" altLang="en-US" sz="1200" kern="1200" smtClean="0">
              <a:solidFill>
                <a:schemeClr val="tx1"/>
              </a:solidFill>
              <a:latin typeface="+mn-lt"/>
              <a:ea typeface="+mn-ea"/>
              <a:cs typeface="+mn-cs"/>
            </a:endParaRPr>
          </a:p>
          <a:p>
            <a:r>
              <a:rPr lang="en-US" altLang="zh-CN" sz="1200" kern="1200" smtClean="0">
                <a:solidFill>
                  <a:schemeClr val="tx1"/>
                </a:solidFill>
                <a:latin typeface="+mn-lt"/>
                <a:ea typeface="+mn-ea"/>
                <a:cs typeface="+mn-cs"/>
              </a:rPr>
              <a:t>{A}-&gt;G  //</a:t>
            </a:r>
            <a:r>
              <a:rPr lang="zh-CN" altLang="en-US" sz="1200" kern="1200" smtClean="0">
                <a:solidFill>
                  <a:schemeClr val="tx1"/>
                </a:solidFill>
                <a:latin typeface="+mn-lt"/>
                <a:ea typeface="+mn-ea"/>
                <a:cs typeface="+mn-cs"/>
              </a:rPr>
              <a:t>第一次大循环 ， 里面还有 </a:t>
            </a:r>
            <a:r>
              <a:rPr lang="en-US" altLang="zh-CN" sz="1200" kern="1200" smtClean="0">
                <a:solidFill>
                  <a:schemeClr val="tx1"/>
                </a:solidFill>
                <a:latin typeface="+mn-lt"/>
                <a:ea typeface="+mn-ea"/>
                <a:cs typeface="+mn-cs"/>
              </a:rPr>
              <a:t>for-for</a:t>
            </a:r>
            <a:r>
              <a:rPr lang="zh-CN" altLang="en-US" sz="1200" kern="1200" smtClean="0">
                <a:solidFill>
                  <a:schemeClr val="tx1"/>
                </a:solidFill>
                <a:latin typeface="+mn-lt"/>
                <a:ea typeface="+mn-ea"/>
                <a:cs typeface="+mn-cs"/>
              </a:rPr>
              <a:t>循环 </a:t>
            </a:r>
            <a:r>
              <a:rPr lang="en-US" altLang="zh-CN" sz="1200" kern="1200" smtClean="0">
                <a:solidFill>
                  <a:schemeClr val="tx1"/>
                </a:solidFill>
                <a:latin typeface="+mn-lt"/>
                <a:ea typeface="+mn-ea"/>
                <a:cs typeface="+mn-cs"/>
              </a:rPr>
              <a:t>: </a:t>
            </a:r>
            <a:r>
              <a:rPr lang="zh-CN" altLang="en-US" sz="1200" kern="1200" smtClean="0">
                <a:solidFill>
                  <a:schemeClr val="tx1"/>
                </a:solidFill>
                <a:latin typeface="+mn-lt"/>
                <a:ea typeface="+mn-ea"/>
                <a:cs typeface="+mn-cs"/>
              </a:rPr>
              <a:t>对应 边</a:t>
            </a:r>
            <a:r>
              <a:rPr lang="en-US" altLang="zh-CN" sz="1200" kern="1200" smtClean="0">
                <a:solidFill>
                  <a:schemeClr val="tx1"/>
                </a:solidFill>
                <a:latin typeface="+mn-lt"/>
                <a:ea typeface="+mn-ea"/>
                <a:cs typeface="+mn-cs"/>
              </a:rPr>
              <a:t>&lt;A,G&gt; </a:t>
            </a:r>
            <a:r>
              <a:rPr lang="zh-CN" altLang="en-US" sz="1200" kern="1200" smtClean="0">
                <a:solidFill>
                  <a:schemeClr val="tx1"/>
                </a:solidFill>
                <a:latin typeface="+mn-lt"/>
                <a:ea typeface="+mn-ea"/>
                <a:cs typeface="+mn-cs"/>
              </a:rPr>
              <a:t>权值：</a:t>
            </a:r>
            <a:r>
              <a:rPr lang="en-US" altLang="zh-CN" sz="1200" kern="1200" smtClean="0">
                <a:solidFill>
                  <a:schemeClr val="tx1"/>
                </a:solidFill>
                <a:latin typeface="+mn-lt"/>
                <a:ea typeface="+mn-ea"/>
                <a:cs typeface="+mn-cs"/>
              </a:rPr>
              <a:t>2</a:t>
            </a:r>
            <a:endParaRPr lang="en-US" altLang="zh-CN" sz="1200" kern="1200" smtClean="0">
              <a:solidFill>
                <a:schemeClr val="tx1"/>
              </a:solidFill>
              <a:latin typeface="+mn-lt"/>
              <a:ea typeface="+mn-ea"/>
              <a:cs typeface="+mn-cs"/>
            </a:endParaRPr>
          </a:p>
          <a:p>
            <a:endParaRPr lang="zh-CN" altLang="en-US" sz="1200" kern="1200" smtClean="0">
              <a:solidFill>
                <a:schemeClr val="tx1"/>
              </a:solidFill>
              <a:latin typeface="+mn-lt"/>
              <a:ea typeface="+mn-ea"/>
              <a:cs typeface="+mn-cs"/>
            </a:endParaRPr>
          </a:p>
          <a:p>
            <a:r>
              <a:rPr lang="en-US" altLang="zh-CN" sz="1200" kern="1200" smtClean="0">
                <a:solidFill>
                  <a:schemeClr val="tx1"/>
                </a:solidFill>
                <a:latin typeface="+mn-lt"/>
                <a:ea typeface="+mn-ea"/>
                <a:cs typeface="+mn-cs"/>
              </a:rPr>
              <a:t>{A,G}-&gt;B //</a:t>
            </a:r>
            <a:r>
              <a:rPr lang="zh-CN" altLang="en-US" sz="1200" kern="1200" smtClean="0">
                <a:solidFill>
                  <a:schemeClr val="tx1"/>
                </a:solidFill>
                <a:latin typeface="+mn-lt"/>
                <a:ea typeface="+mn-ea"/>
                <a:cs typeface="+mn-cs"/>
              </a:rPr>
              <a:t>第</a:t>
            </a:r>
            <a:r>
              <a:rPr lang="en-US" altLang="zh-CN" sz="1200" kern="1200" smtClean="0">
                <a:solidFill>
                  <a:schemeClr val="tx1"/>
                </a:solidFill>
                <a:latin typeface="+mn-lt"/>
                <a:ea typeface="+mn-ea"/>
                <a:cs typeface="+mn-cs"/>
              </a:rPr>
              <a:t>2</a:t>
            </a:r>
            <a:r>
              <a:rPr lang="zh-CN" altLang="en-US" sz="1200" kern="1200" smtClean="0">
                <a:solidFill>
                  <a:schemeClr val="tx1"/>
                </a:solidFill>
                <a:latin typeface="+mn-lt"/>
                <a:ea typeface="+mn-ea"/>
                <a:cs typeface="+mn-cs"/>
              </a:rPr>
              <a:t>次大循环 ，里面还有 </a:t>
            </a:r>
            <a:r>
              <a:rPr lang="en-US" altLang="zh-CN" sz="1200" kern="1200" smtClean="0">
                <a:solidFill>
                  <a:schemeClr val="tx1"/>
                </a:solidFill>
                <a:latin typeface="+mn-lt"/>
                <a:ea typeface="+mn-ea"/>
                <a:cs typeface="+mn-cs"/>
              </a:rPr>
              <a:t>for-for</a:t>
            </a:r>
            <a:r>
              <a:rPr lang="zh-CN" altLang="en-US" sz="1200" kern="1200" smtClean="0">
                <a:solidFill>
                  <a:schemeClr val="tx1"/>
                </a:solidFill>
                <a:latin typeface="+mn-lt"/>
                <a:ea typeface="+mn-ea"/>
                <a:cs typeface="+mn-cs"/>
              </a:rPr>
              <a:t>循环</a:t>
            </a:r>
            <a:r>
              <a:rPr lang="en-US" altLang="zh-CN" sz="1200" kern="1200" smtClean="0">
                <a:solidFill>
                  <a:schemeClr val="tx1"/>
                </a:solidFill>
                <a:latin typeface="+mn-lt"/>
                <a:ea typeface="+mn-ea"/>
                <a:cs typeface="+mn-cs"/>
              </a:rPr>
              <a:t>, </a:t>
            </a:r>
            <a:r>
              <a:rPr lang="zh-CN" altLang="en-US" sz="1200" kern="1200" smtClean="0">
                <a:solidFill>
                  <a:schemeClr val="tx1"/>
                </a:solidFill>
                <a:latin typeface="+mn-lt"/>
                <a:ea typeface="+mn-ea"/>
                <a:cs typeface="+mn-cs"/>
              </a:rPr>
              <a:t>确定 </a:t>
            </a:r>
            <a:r>
              <a:rPr lang="en-US" altLang="zh-CN" sz="1200" kern="1200" smtClean="0">
                <a:solidFill>
                  <a:schemeClr val="tx1"/>
                </a:solidFill>
                <a:latin typeface="+mn-lt"/>
                <a:ea typeface="+mn-ea"/>
                <a:cs typeface="+mn-cs"/>
              </a:rPr>
              <a:t>{A,G} </a:t>
            </a:r>
            <a:r>
              <a:rPr lang="zh-CN" altLang="en-US" sz="1200" kern="1200" smtClean="0">
                <a:solidFill>
                  <a:schemeClr val="tx1"/>
                </a:solidFill>
                <a:latin typeface="+mn-lt"/>
                <a:ea typeface="+mn-ea"/>
                <a:cs typeface="+mn-cs"/>
              </a:rPr>
              <a:t>中的 节点和没有走过的节点哪个时最近的</a:t>
            </a:r>
            <a:r>
              <a:rPr lang="en-US" altLang="zh-CN" sz="1200" kern="1200" smtClean="0">
                <a:solidFill>
                  <a:schemeClr val="tx1"/>
                </a:solidFill>
                <a:latin typeface="+mn-lt"/>
                <a:ea typeface="+mn-ea"/>
                <a:cs typeface="+mn-cs"/>
              </a:rPr>
              <a:t>. </a:t>
            </a:r>
            <a:r>
              <a:rPr lang="zh-CN" altLang="en-US" sz="1200" kern="1200" smtClean="0">
                <a:solidFill>
                  <a:schemeClr val="tx1"/>
                </a:solidFill>
                <a:latin typeface="+mn-lt"/>
                <a:ea typeface="+mn-ea"/>
                <a:cs typeface="+mn-cs"/>
              </a:rPr>
              <a:t>对应 边</a:t>
            </a:r>
            <a:r>
              <a:rPr lang="en-US" altLang="zh-CN" sz="1200" kern="1200" smtClean="0">
                <a:solidFill>
                  <a:schemeClr val="tx1"/>
                </a:solidFill>
                <a:latin typeface="+mn-lt"/>
                <a:ea typeface="+mn-ea"/>
                <a:cs typeface="+mn-cs"/>
              </a:rPr>
              <a:t>&lt;G,B&gt; </a:t>
            </a:r>
            <a:r>
              <a:rPr lang="zh-CN" altLang="en-US" sz="1200" kern="1200" smtClean="0">
                <a:solidFill>
                  <a:schemeClr val="tx1"/>
                </a:solidFill>
                <a:latin typeface="+mn-lt"/>
                <a:ea typeface="+mn-ea"/>
                <a:cs typeface="+mn-cs"/>
              </a:rPr>
              <a:t>权值：</a:t>
            </a:r>
            <a:r>
              <a:rPr lang="en-US" altLang="zh-CN" sz="1200" kern="1200" smtClean="0">
                <a:solidFill>
                  <a:schemeClr val="tx1"/>
                </a:solidFill>
                <a:latin typeface="+mn-lt"/>
                <a:ea typeface="+mn-ea"/>
                <a:cs typeface="+mn-cs"/>
              </a:rPr>
              <a:t>3</a:t>
            </a:r>
            <a:endParaRPr lang="en-US" altLang="zh-CN" sz="1200" kern="1200" smtClean="0">
              <a:solidFill>
                <a:schemeClr val="tx1"/>
              </a:solidFill>
              <a:latin typeface="+mn-lt"/>
              <a:ea typeface="+mn-ea"/>
              <a:cs typeface="+mn-cs"/>
            </a:endParaRPr>
          </a:p>
          <a:p>
            <a:endParaRPr lang="zh-CN" altLang="en-US" sz="1200" kern="1200" smtClean="0">
              <a:solidFill>
                <a:schemeClr val="tx1"/>
              </a:solidFill>
              <a:latin typeface="+mn-lt"/>
              <a:ea typeface="+mn-ea"/>
              <a:cs typeface="+mn-cs"/>
            </a:endParaRPr>
          </a:p>
          <a:p>
            <a:r>
              <a:rPr lang="en-US" altLang="zh-CN" sz="1200" kern="1200" smtClean="0">
                <a:solidFill>
                  <a:schemeClr val="tx1"/>
                </a:solidFill>
                <a:latin typeface="+mn-lt"/>
                <a:ea typeface="+mn-ea"/>
                <a:cs typeface="+mn-cs"/>
              </a:rPr>
              <a:t>{A,G,B}-&gt;E//</a:t>
            </a:r>
            <a:r>
              <a:rPr lang="zh-CN" altLang="en-US" sz="1200" kern="1200" smtClean="0">
                <a:solidFill>
                  <a:schemeClr val="tx1"/>
                </a:solidFill>
                <a:latin typeface="+mn-lt"/>
                <a:ea typeface="+mn-ea"/>
                <a:cs typeface="+mn-cs"/>
              </a:rPr>
              <a:t>第</a:t>
            </a:r>
            <a:r>
              <a:rPr lang="en-US" altLang="zh-CN" sz="1200" kern="1200" smtClean="0">
                <a:solidFill>
                  <a:schemeClr val="tx1"/>
                </a:solidFill>
                <a:latin typeface="+mn-lt"/>
                <a:ea typeface="+mn-ea"/>
                <a:cs typeface="+mn-cs"/>
              </a:rPr>
              <a:t>3</a:t>
            </a:r>
            <a:r>
              <a:rPr lang="zh-CN" altLang="en-US" sz="1200" kern="1200" smtClean="0">
                <a:solidFill>
                  <a:schemeClr val="tx1"/>
                </a:solidFill>
                <a:latin typeface="+mn-lt"/>
                <a:ea typeface="+mn-ea"/>
                <a:cs typeface="+mn-cs"/>
              </a:rPr>
              <a:t>次大循环 </a:t>
            </a:r>
            <a:r>
              <a:rPr lang="en-US" altLang="zh-CN" sz="1200" kern="1200" smtClean="0">
                <a:solidFill>
                  <a:schemeClr val="tx1"/>
                </a:solidFill>
                <a:latin typeface="+mn-lt"/>
                <a:ea typeface="+mn-ea"/>
                <a:cs typeface="+mn-cs"/>
              </a:rPr>
              <a:t>, </a:t>
            </a:r>
            <a:r>
              <a:rPr lang="zh-CN" altLang="en-US" sz="1200" kern="1200" smtClean="0">
                <a:solidFill>
                  <a:schemeClr val="tx1"/>
                </a:solidFill>
                <a:latin typeface="+mn-lt"/>
                <a:ea typeface="+mn-ea"/>
                <a:cs typeface="+mn-cs"/>
              </a:rPr>
              <a:t>里面还有 </a:t>
            </a:r>
            <a:r>
              <a:rPr lang="en-US" altLang="zh-CN" sz="1200" kern="1200" smtClean="0">
                <a:solidFill>
                  <a:schemeClr val="tx1"/>
                </a:solidFill>
                <a:latin typeface="+mn-lt"/>
                <a:ea typeface="+mn-ea"/>
                <a:cs typeface="+mn-cs"/>
              </a:rPr>
              <a:t>for-for</a:t>
            </a:r>
            <a:r>
              <a:rPr lang="zh-CN" altLang="en-US" sz="1200" kern="1200" smtClean="0">
                <a:solidFill>
                  <a:schemeClr val="tx1"/>
                </a:solidFill>
                <a:latin typeface="+mn-lt"/>
                <a:ea typeface="+mn-ea"/>
                <a:cs typeface="+mn-cs"/>
              </a:rPr>
              <a:t>循环</a:t>
            </a:r>
            <a:r>
              <a:rPr lang="en-US" altLang="zh-CN" sz="1200" kern="1200" smtClean="0">
                <a:solidFill>
                  <a:schemeClr val="tx1"/>
                </a:solidFill>
                <a:latin typeface="+mn-lt"/>
                <a:ea typeface="+mn-ea"/>
                <a:cs typeface="+mn-cs"/>
              </a:rPr>
              <a:t>.... </a:t>
            </a:r>
            <a:r>
              <a:rPr lang="zh-CN" altLang="en-US" sz="1200" kern="1200" smtClean="0">
                <a:solidFill>
                  <a:schemeClr val="tx1"/>
                </a:solidFill>
                <a:latin typeface="+mn-lt"/>
                <a:ea typeface="+mn-ea"/>
                <a:cs typeface="+mn-cs"/>
              </a:rPr>
              <a:t>对应  边</a:t>
            </a:r>
            <a:r>
              <a:rPr lang="en-US" altLang="zh-CN" sz="1200" kern="1200" smtClean="0">
                <a:solidFill>
                  <a:schemeClr val="tx1"/>
                </a:solidFill>
                <a:latin typeface="+mn-lt"/>
                <a:ea typeface="+mn-ea"/>
                <a:cs typeface="+mn-cs"/>
              </a:rPr>
              <a:t>&lt;G,E&gt; </a:t>
            </a:r>
            <a:r>
              <a:rPr lang="zh-CN" altLang="en-US" sz="1200" kern="1200" smtClean="0">
                <a:solidFill>
                  <a:schemeClr val="tx1"/>
                </a:solidFill>
                <a:latin typeface="+mn-lt"/>
                <a:ea typeface="+mn-ea"/>
                <a:cs typeface="+mn-cs"/>
              </a:rPr>
              <a:t>权值：</a:t>
            </a:r>
            <a:r>
              <a:rPr lang="en-US" altLang="zh-CN" sz="1200" kern="1200" smtClean="0">
                <a:solidFill>
                  <a:schemeClr val="tx1"/>
                </a:solidFill>
                <a:latin typeface="+mn-lt"/>
                <a:ea typeface="+mn-ea"/>
                <a:cs typeface="+mn-cs"/>
              </a:rPr>
              <a:t>4</a:t>
            </a:r>
            <a:endParaRPr lang="en-US" altLang="zh-CN" sz="1200" kern="1200" smtClean="0">
              <a:solidFill>
                <a:schemeClr val="tx1"/>
              </a:solidFill>
              <a:latin typeface="+mn-lt"/>
              <a:ea typeface="+mn-ea"/>
              <a:cs typeface="+mn-cs"/>
            </a:endParaRPr>
          </a:p>
          <a:p>
            <a:endParaRPr lang="zh-CN" altLang="en-US" sz="1200" kern="1200" smtClean="0">
              <a:solidFill>
                <a:schemeClr val="tx1"/>
              </a:solidFill>
              <a:latin typeface="+mn-lt"/>
              <a:ea typeface="+mn-ea"/>
              <a:cs typeface="+mn-cs"/>
            </a:endParaRPr>
          </a:p>
          <a:p>
            <a:r>
              <a:rPr lang="en-US" altLang="zh-CN" sz="1200" kern="1200" smtClean="0">
                <a:solidFill>
                  <a:schemeClr val="tx1"/>
                </a:solidFill>
                <a:latin typeface="+mn-lt"/>
                <a:ea typeface="+mn-ea"/>
                <a:cs typeface="+mn-cs"/>
              </a:rPr>
              <a:t>{A,G,B,E}-&gt;F//</a:t>
            </a:r>
            <a:r>
              <a:rPr lang="zh-CN" altLang="en-US" sz="1200" kern="1200" smtClean="0">
                <a:solidFill>
                  <a:schemeClr val="tx1"/>
                </a:solidFill>
                <a:latin typeface="+mn-lt"/>
                <a:ea typeface="+mn-ea"/>
                <a:cs typeface="+mn-cs"/>
              </a:rPr>
              <a:t>第</a:t>
            </a:r>
            <a:r>
              <a:rPr lang="en-US" altLang="zh-CN" sz="1200" kern="1200" smtClean="0">
                <a:solidFill>
                  <a:schemeClr val="tx1"/>
                </a:solidFill>
                <a:latin typeface="+mn-lt"/>
                <a:ea typeface="+mn-ea"/>
                <a:cs typeface="+mn-cs"/>
              </a:rPr>
              <a:t>4</a:t>
            </a:r>
            <a:r>
              <a:rPr lang="zh-CN" altLang="en-US" sz="1200" kern="1200" smtClean="0">
                <a:solidFill>
                  <a:schemeClr val="tx1"/>
                </a:solidFill>
                <a:latin typeface="+mn-lt"/>
                <a:ea typeface="+mn-ea"/>
                <a:cs typeface="+mn-cs"/>
              </a:rPr>
              <a:t>次大循环 ， 里面还有 </a:t>
            </a:r>
            <a:r>
              <a:rPr lang="en-US" altLang="zh-CN" sz="1200" kern="1200" smtClean="0">
                <a:solidFill>
                  <a:schemeClr val="tx1"/>
                </a:solidFill>
                <a:latin typeface="+mn-lt"/>
                <a:ea typeface="+mn-ea"/>
                <a:cs typeface="+mn-cs"/>
              </a:rPr>
              <a:t>for-for</a:t>
            </a:r>
            <a:r>
              <a:rPr lang="zh-CN" altLang="en-US" sz="1200" kern="1200" smtClean="0">
                <a:solidFill>
                  <a:schemeClr val="tx1"/>
                </a:solidFill>
                <a:latin typeface="+mn-lt"/>
                <a:ea typeface="+mn-ea"/>
                <a:cs typeface="+mn-cs"/>
              </a:rPr>
              <a:t>循环</a:t>
            </a:r>
            <a:r>
              <a:rPr lang="en-US" altLang="zh-CN" sz="1200" kern="1200" smtClean="0">
                <a:solidFill>
                  <a:schemeClr val="tx1"/>
                </a:solidFill>
                <a:latin typeface="+mn-lt"/>
                <a:ea typeface="+mn-ea"/>
                <a:cs typeface="+mn-cs"/>
              </a:rPr>
              <a:t>.... </a:t>
            </a:r>
            <a:r>
              <a:rPr lang="zh-CN" altLang="en-US" sz="1200" kern="1200" smtClean="0">
                <a:solidFill>
                  <a:schemeClr val="tx1"/>
                </a:solidFill>
                <a:latin typeface="+mn-lt"/>
                <a:ea typeface="+mn-ea"/>
                <a:cs typeface="+mn-cs"/>
              </a:rPr>
              <a:t>对应 边</a:t>
            </a:r>
            <a:r>
              <a:rPr lang="en-US" altLang="zh-CN" sz="1200" kern="1200" smtClean="0">
                <a:solidFill>
                  <a:schemeClr val="tx1"/>
                </a:solidFill>
                <a:latin typeface="+mn-lt"/>
                <a:ea typeface="+mn-ea"/>
                <a:cs typeface="+mn-cs"/>
              </a:rPr>
              <a:t>&lt;E,F&gt; </a:t>
            </a:r>
            <a:r>
              <a:rPr lang="zh-CN" altLang="en-US" sz="1200" kern="1200" smtClean="0">
                <a:solidFill>
                  <a:schemeClr val="tx1"/>
                </a:solidFill>
                <a:latin typeface="+mn-lt"/>
                <a:ea typeface="+mn-ea"/>
                <a:cs typeface="+mn-cs"/>
              </a:rPr>
              <a:t>权值：</a:t>
            </a:r>
            <a:r>
              <a:rPr lang="en-US" altLang="zh-CN" sz="1200" kern="1200" smtClean="0">
                <a:solidFill>
                  <a:schemeClr val="tx1"/>
                </a:solidFill>
                <a:latin typeface="+mn-lt"/>
                <a:ea typeface="+mn-ea"/>
                <a:cs typeface="+mn-cs"/>
              </a:rPr>
              <a:t>5</a:t>
            </a:r>
            <a:endParaRPr lang="en-US" altLang="zh-CN" sz="1200" kern="1200" smtClean="0">
              <a:solidFill>
                <a:schemeClr val="tx1"/>
              </a:solidFill>
              <a:latin typeface="+mn-lt"/>
              <a:ea typeface="+mn-ea"/>
              <a:cs typeface="+mn-cs"/>
            </a:endParaRPr>
          </a:p>
          <a:p>
            <a:endParaRPr lang="zh-CN" altLang="en-US" sz="1200" kern="1200" smtClean="0">
              <a:solidFill>
                <a:schemeClr val="tx1"/>
              </a:solidFill>
              <a:latin typeface="+mn-lt"/>
              <a:ea typeface="+mn-ea"/>
              <a:cs typeface="+mn-cs"/>
            </a:endParaRPr>
          </a:p>
          <a:p>
            <a:r>
              <a:rPr lang="en-US" altLang="zh-CN" sz="1200" kern="1200" smtClean="0">
                <a:solidFill>
                  <a:schemeClr val="tx1"/>
                </a:solidFill>
                <a:latin typeface="+mn-lt"/>
                <a:ea typeface="+mn-ea"/>
                <a:cs typeface="+mn-cs"/>
              </a:rPr>
              <a:t>{A,G,B,E,F}-&gt;D//</a:t>
            </a:r>
            <a:r>
              <a:rPr lang="zh-CN" altLang="en-US" sz="1200" kern="1200" smtClean="0">
                <a:solidFill>
                  <a:schemeClr val="tx1"/>
                </a:solidFill>
                <a:latin typeface="+mn-lt"/>
                <a:ea typeface="+mn-ea"/>
                <a:cs typeface="+mn-cs"/>
              </a:rPr>
              <a:t>第</a:t>
            </a:r>
            <a:r>
              <a:rPr lang="en-US" altLang="zh-CN" sz="1200" kern="1200" smtClean="0">
                <a:solidFill>
                  <a:schemeClr val="tx1"/>
                </a:solidFill>
                <a:latin typeface="+mn-lt"/>
                <a:ea typeface="+mn-ea"/>
                <a:cs typeface="+mn-cs"/>
              </a:rPr>
              <a:t>5</a:t>
            </a:r>
            <a:r>
              <a:rPr lang="zh-CN" altLang="en-US" sz="1200" kern="1200" smtClean="0">
                <a:solidFill>
                  <a:schemeClr val="tx1"/>
                </a:solidFill>
                <a:latin typeface="+mn-lt"/>
                <a:ea typeface="+mn-ea"/>
                <a:cs typeface="+mn-cs"/>
              </a:rPr>
              <a:t>次大循环 ，里面还有 </a:t>
            </a:r>
            <a:r>
              <a:rPr lang="en-US" altLang="zh-CN" sz="1200" kern="1200" smtClean="0">
                <a:solidFill>
                  <a:schemeClr val="tx1"/>
                </a:solidFill>
                <a:latin typeface="+mn-lt"/>
                <a:ea typeface="+mn-ea"/>
                <a:cs typeface="+mn-cs"/>
              </a:rPr>
              <a:t>for-for</a:t>
            </a:r>
            <a:r>
              <a:rPr lang="zh-CN" altLang="en-US" sz="1200" kern="1200" smtClean="0">
                <a:solidFill>
                  <a:schemeClr val="tx1"/>
                </a:solidFill>
                <a:latin typeface="+mn-lt"/>
                <a:ea typeface="+mn-ea"/>
                <a:cs typeface="+mn-cs"/>
              </a:rPr>
              <a:t>循环</a:t>
            </a:r>
            <a:r>
              <a:rPr lang="en-US" altLang="zh-CN" sz="1200" kern="1200" smtClean="0">
                <a:solidFill>
                  <a:schemeClr val="tx1"/>
                </a:solidFill>
                <a:latin typeface="+mn-lt"/>
                <a:ea typeface="+mn-ea"/>
                <a:cs typeface="+mn-cs"/>
              </a:rPr>
              <a:t>.... </a:t>
            </a:r>
            <a:r>
              <a:rPr lang="zh-CN" altLang="en-US" sz="1200" kern="1200" smtClean="0">
                <a:solidFill>
                  <a:schemeClr val="tx1"/>
                </a:solidFill>
                <a:latin typeface="+mn-lt"/>
                <a:ea typeface="+mn-ea"/>
                <a:cs typeface="+mn-cs"/>
              </a:rPr>
              <a:t>对应 边</a:t>
            </a:r>
            <a:r>
              <a:rPr lang="en-US" altLang="zh-CN" sz="1200" kern="1200" smtClean="0">
                <a:solidFill>
                  <a:schemeClr val="tx1"/>
                </a:solidFill>
                <a:latin typeface="+mn-lt"/>
                <a:ea typeface="+mn-ea"/>
                <a:cs typeface="+mn-cs"/>
              </a:rPr>
              <a:t>&lt;F,D&gt; </a:t>
            </a:r>
            <a:r>
              <a:rPr lang="zh-CN" altLang="en-US" sz="1200" kern="1200" smtClean="0">
                <a:solidFill>
                  <a:schemeClr val="tx1"/>
                </a:solidFill>
                <a:latin typeface="+mn-lt"/>
                <a:ea typeface="+mn-ea"/>
                <a:cs typeface="+mn-cs"/>
              </a:rPr>
              <a:t>权值：</a:t>
            </a:r>
            <a:r>
              <a:rPr lang="en-US" altLang="zh-CN" sz="1200" kern="1200" smtClean="0">
                <a:solidFill>
                  <a:schemeClr val="tx1"/>
                </a:solidFill>
                <a:latin typeface="+mn-lt"/>
                <a:ea typeface="+mn-ea"/>
                <a:cs typeface="+mn-cs"/>
              </a:rPr>
              <a:t>4</a:t>
            </a:r>
            <a:endParaRPr lang="en-US" altLang="zh-CN" sz="1200" kern="1200" smtClean="0">
              <a:solidFill>
                <a:schemeClr val="tx1"/>
              </a:solidFill>
              <a:latin typeface="+mn-lt"/>
              <a:ea typeface="+mn-ea"/>
              <a:cs typeface="+mn-cs"/>
            </a:endParaRPr>
          </a:p>
          <a:p>
            <a:endParaRPr lang="zh-CN" altLang="en-US" sz="1200" kern="1200" smtClean="0">
              <a:solidFill>
                <a:schemeClr val="tx1"/>
              </a:solidFill>
              <a:latin typeface="+mn-lt"/>
              <a:ea typeface="+mn-ea"/>
              <a:cs typeface="+mn-cs"/>
            </a:endParaRPr>
          </a:p>
          <a:p>
            <a:r>
              <a:rPr lang="en-US" altLang="zh-CN" sz="1200" kern="1200" smtClean="0">
                <a:solidFill>
                  <a:schemeClr val="tx1"/>
                </a:solidFill>
                <a:latin typeface="+mn-lt"/>
                <a:ea typeface="+mn-ea"/>
                <a:cs typeface="+mn-cs"/>
              </a:rPr>
              <a:t>{A,G,B,E,F,D}-&gt;C//</a:t>
            </a:r>
            <a:r>
              <a:rPr lang="zh-CN" altLang="en-US" sz="1200" kern="1200" smtClean="0">
                <a:solidFill>
                  <a:schemeClr val="tx1"/>
                </a:solidFill>
                <a:latin typeface="+mn-lt"/>
                <a:ea typeface="+mn-ea"/>
                <a:cs typeface="+mn-cs"/>
              </a:rPr>
              <a:t>第</a:t>
            </a:r>
            <a:r>
              <a:rPr lang="en-US" altLang="zh-CN" sz="1200" kern="1200" smtClean="0">
                <a:solidFill>
                  <a:schemeClr val="tx1"/>
                </a:solidFill>
                <a:latin typeface="+mn-lt"/>
                <a:ea typeface="+mn-ea"/>
                <a:cs typeface="+mn-cs"/>
              </a:rPr>
              <a:t>5</a:t>
            </a:r>
            <a:r>
              <a:rPr lang="zh-CN" altLang="en-US" sz="1200" kern="1200" smtClean="0">
                <a:solidFill>
                  <a:schemeClr val="tx1"/>
                </a:solidFill>
                <a:latin typeface="+mn-lt"/>
                <a:ea typeface="+mn-ea"/>
                <a:cs typeface="+mn-cs"/>
              </a:rPr>
              <a:t>次大循环 ，里面还有 </a:t>
            </a:r>
            <a:r>
              <a:rPr lang="en-US" altLang="zh-CN" sz="1200" kern="1200" smtClean="0">
                <a:solidFill>
                  <a:schemeClr val="tx1"/>
                </a:solidFill>
                <a:latin typeface="+mn-lt"/>
                <a:ea typeface="+mn-ea"/>
                <a:cs typeface="+mn-cs"/>
              </a:rPr>
              <a:t>for-for</a:t>
            </a:r>
            <a:r>
              <a:rPr lang="zh-CN" altLang="en-US" sz="1200" kern="1200" smtClean="0">
                <a:solidFill>
                  <a:schemeClr val="tx1"/>
                </a:solidFill>
                <a:latin typeface="+mn-lt"/>
                <a:ea typeface="+mn-ea"/>
                <a:cs typeface="+mn-cs"/>
              </a:rPr>
              <a:t>循环</a:t>
            </a:r>
            <a:r>
              <a:rPr lang="en-US" altLang="zh-CN" sz="1200" kern="1200" smtClean="0">
                <a:solidFill>
                  <a:schemeClr val="tx1"/>
                </a:solidFill>
                <a:latin typeface="+mn-lt"/>
                <a:ea typeface="+mn-ea"/>
                <a:cs typeface="+mn-cs"/>
              </a:rPr>
              <a:t>.... </a:t>
            </a:r>
            <a:r>
              <a:rPr lang="zh-CN" altLang="en-US" sz="1200" kern="1200" smtClean="0">
                <a:solidFill>
                  <a:schemeClr val="tx1"/>
                </a:solidFill>
                <a:latin typeface="+mn-lt"/>
                <a:ea typeface="+mn-ea"/>
                <a:cs typeface="+mn-cs"/>
              </a:rPr>
              <a:t>对应 边</a:t>
            </a:r>
            <a:r>
              <a:rPr lang="en-US" altLang="zh-CN" sz="1200" kern="1200" smtClean="0">
                <a:solidFill>
                  <a:schemeClr val="tx1"/>
                </a:solidFill>
                <a:latin typeface="+mn-lt"/>
                <a:ea typeface="+mn-ea"/>
                <a:cs typeface="+mn-cs"/>
              </a:rPr>
              <a:t>&lt;F,D&gt; </a:t>
            </a:r>
            <a:r>
              <a:rPr lang="zh-CN" altLang="en-US" sz="1200" kern="1200" smtClean="0">
                <a:solidFill>
                  <a:schemeClr val="tx1"/>
                </a:solidFill>
                <a:latin typeface="+mn-lt"/>
                <a:ea typeface="+mn-ea"/>
                <a:cs typeface="+mn-cs"/>
              </a:rPr>
              <a:t>权值：</a:t>
            </a:r>
            <a:r>
              <a:rPr lang="en-US" altLang="zh-CN" sz="1200" kern="1200" smtClean="0">
                <a:solidFill>
                  <a:schemeClr val="tx1"/>
                </a:solidFill>
                <a:latin typeface="+mn-lt"/>
                <a:ea typeface="+mn-ea"/>
                <a:cs typeface="+mn-cs"/>
              </a:rPr>
              <a:t>4</a:t>
            </a:r>
            <a:endParaRPr lang="en-US" altLang="zh-CN" sz="1200" kern="1200" smtClean="0">
              <a:solidFill>
                <a:schemeClr val="tx1"/>
              </a:solidFill>
              <a:latin typeface="+mn-lt"/>
              <a:ea typeface="+mn-ea"/>
              <a:cs typeface="+mn-cs"/>
            </a:endParaRPr>
          </a:p>
          <a:p>
            <a:endParaRPr lang="zh-CN" altLang="en-US" sz="1200" kern="1200" smtClean="0">
              <a:solidFill>
                <a:schemeClr val="tx1"/>
              </a:solidFill>
              <a:latin typeface="+mn-lt"/>
              <a:ea typeface="+mn-ea"/>
              <a:cs typeface="+mn-cs"/>
            </a:endParaRPr>
          </a:p>
          <a:p>
            <a:r>
              <a:rPr lang="en-US" altLang="zh-CN" sz="1200" kern="1200" smtClean="0">
                <a:solidFill>
                  <a:schemeClr val="tx1"/>
                </a:solidFill>
                <a:latin typeface="+mn-lt"/>
                <a:ea typeface="+mn-ea"/>
                <a:cs typeface="+mn-cs"/>
              </a:rPr>
              <a:t>{A,G,B,E,F,D,C}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r>
              <a:rPr lang="zh-CN" altLang="en-US" smtClean="0">
                <a:ea typeface="宋体" panose="02010600030101010101" pitchFamily="2" charset="-122"/>
              </a:rPr>
              <a:t>代码实现</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package com.atguigu.algorithm;</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public class PrimAlgorithm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static void main(String[] args)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//char []data=new char[]{'A','B','C','D','E'};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char []data=new char[]{'A','B','C','D','E','F','G'};</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int vexs=data.length;</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char[] vertex=new char[]{'A','B','C','D','E','F','G'}; //</a:t>
            </a:r>
            <a:r>
              <a:rPr lang="zh-CN" altLang="en-US" smtClean="0">
                <a:ea typeface="宋体" panose="02010600030101010101" pitchFamily="2" charset="-122"/>
              </a:rPr>
              <a:t>顶点数组</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int[][] ad_matrix=new int[7][];		//</a:t>
            </a:r>
            <a:r>
              <a:rPr lang="zh-CN" altLang="en-US" smtClean="0">
                <a:ea typeface="宋体" panose="02010600030101010101" pitchFamily="2" charset="-122"/>
              </a:rPr>
              <a:t>邻接矩阵</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final int N=65535;</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ad_matrix[0]=new int[]{N,5,7,N,N,N,2};</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ad_matrix[1]=new int[]{5,N,N,9,N,N,3};</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ad_matrix[2]=new int[]{7,N,N,N,8,N,N};</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ad_matrix[3]=new int[]{N,9,N,N,N,4,N};</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ad_matrix[4]=new int[]{N,N,8,N,N,5,4};</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ad_matrix[5]=new int[]{N,N,N,4,5,N,6};</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ad_matrix[6]=new int[]{2,3,N,N,4,6,N};</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int [][]weight=new int[][]{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{10000,4,8,5,10000},</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{4,10000,3,10000,7},</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{8,3,10000,6,6},</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{5,10000,6,10000,9},</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{10000,7,6,9,10000}</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给一个</a:t>
            </a:r>
            <a:r>
              <a:rPr lang="en-US" altLang="zh-CN" smtClean="0">
                <a:ea typeface="宋体" panose="02010600030101010101" pitchFamily="2" charset="-122"/>
              </a:rPr>
              <a:t>10000 </a:t>
            </a:r>
            <a:r>
              <a:rPr lang="zh-CN" altLang="en-US" smtClean="0">
                <a:ea typeface="宋体" panose="02010600030101010101" pitchFamily="2" charset="-122"/>
              </a:rPr>
              <a:t>大值，表示 两点不能连通的效果</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int [][]weight=new int[][]{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{10000,5,7,10000,10000,10000,2},</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{5,10000,10000,9,10000,10000,3},</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{7,10000,10000,10000,8,10000,10000},</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{10000,9,10000,10000,10000,4,10000},</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{10000,10000,8,10000,10000,5,4},</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{10000,10000,10000,4,5,10000,6},</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{2,3,10000,10000,4,6,10000},</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MGraph graph=new MGraph(vexs);</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MinTree mt=new MinTree();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mt.CreateGraph(graph,vexs,data,weight);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说明这里 </a:t>
            </a:r>
            <a:r>
              <a:rPr lang="en-US" altLang="zh-CN" smtClean="0">
                <a:ea typeface="宋体" panose="02010600030101010101" pitchFamily="2" charset="-122"/>
              </a:rPr>
              <a:t>0 </a:t>
            </a:r>
            <a:r>
              <a:rPr lang="zh-CN" altLang="en-US" smtClean="0">
                <a:ea typeface="宋体" panose="02010600030101010101" pitchFamily="2" charset="-122"/>
              </a:rPr>
              <a:t>表示从 </a:t>
            </a:r>
            <a:r>
              <a:rPr lang="en-US" altLang="zh-CN" smtClean="0">
                <a:ea typeface="宋体" panose="02010600030101010101" pitchFamily="2" charset="-122"/>
              </a:rPr>
              <a:t>A</a:t>
            </a:r>
            <a:r>
              <a:rPr lang="zh-CN" altLang="en-US" smtClean="0">
                <a:ea typeface="宋体" panose="02010600030101010101" pitchFamily="2" charset="-122"/>
              </a:rPr>
              <a:t>点开始构建最小树，</a:t>
            </a:r>
            <a:r>
              <a:rPr lang="en-US" altLang="zh-CN" smtClean="0">
                <a:ea typeface="宋体" panose="02010600030101010101" pitchFamily="2" charset="-122"/>
              </a:rPr>
              <a:t>1 </a:t>
            </a:r>
            <a:r>
              <a:rPr lang="zh-CN" altLang="en-US" smtClean="0">
                <a:ea typeface="宋体" panose="02010600030101010101" pitchFamily="2" charset="-122"/>
              </a:rPr>
              <a:t>表示从 </a:t>
            </a:r>
            <a:r>
              <a:rPr lang="en-US" altLang="zh-CN" smtClean="0">
                <a:ea typeface="宋体" panose="02010600030101010101" pitchFamily="2" charset="-122"/>
              </a:rPr>
              <a:t>B</a:t>
            </a:r>
            <a:r>
              <a:rPr lang="zh-CN" altLang="en-US" smtClean="0">
                <a:ea typeface="宋体" panose="02010600030101010101" pitchFamily="2" charset="-122"/>
              </a:rPr>
              <a:t>构建最小树</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//1. </a:t>
            </a:r>
            <a:r>
              <a:rPr lang="zh-CN" altLang="en-US" smtClean="0">
                <a:ea typeface="宋体" panose="02010600030101010101" pitchFamily="2" charset="-122"/>
              </a:rPr>
              <a:t>不管从哪里开始构建，最短路径权值总和都是一样的  都是</a:t>
            </a:r>
            <a:r>
              <a:rPr lang="en-US" altLang="zh-CN" smtClean="0">
                <a:ea typeface="宋体" panose="02010600030101010101" pitchFamily="2" charset="-122"/>
              </a:rPr>
              <a:t>25</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边</a:t>
            </a:r>
            <a:r>
              <a:rPr lang="en-US" altLang="zh-CN" smtClean="0">
                <a:ea typeface="宋体" panose="02010600030101010101" pitchFamily="2" charset="-122"/>
              </a:rPr>
              <a:t>&lt;E,G&gt; </a:t>
            </a:r>
            <a:r>
              <a:rPr lang="zh-CN" altLang="en-US" smtClean="0">
                <a:ea typeface="宋体" panose="02010600030101010101" pitchFamily="2" charset="-122"/>
              </a:rPr>
              <a:t>权值：</a:t>
            </a:r>
            <a:r>
              <a:rPr lang="en-US" altLang="zh-CN" smtClean="0">
                <a:ea typeface="宋体" panose="02010600030101010101" pitchFamily="2" charset="-122"/>
              </a:rPr>
              <a:t>4</a:t>
            </a:r>
            <a:endParaRPr lang="en-US" altLang="zh-CN" smtClean="0">
              <a:ea typeface="宋体" panose="02010600030101010101" pitchFamily="2" charset="-122"/>
            </a:endParaRPr>
          </a:p>
          <a:p>
            <a:pPr eaLnBrk="1" hangingPunct="1"/>
            <a:r>
              <a:rPr lang="zh-CN" altLang="en-US" smtClean="0">
                <a:ea typeface="宋体" panose="02010600030101010101" pitchFamily="2" charset="-122"/>
              </a:rPr>
              <a:t>边</a:t>
            </a:r>
            <a:r>
              <a:rPr lang="en-US" altLang="zh-CN" smtClean="0">
                <a:ea typeface="宋体" panose="02010600030101010101" pitchFamily="2" charset="-122"/>
              </a:rPr>
              <a:t>&lt;G,A&gt; </a:t>
            </a:r>
            <a:r>
              <a:rPr lang="zh-CN" altLang="en-US" smtClean="0">
                <a:ea typeface="宋体" panose="02010600030101010101" pitchFamily="2" charset="-122"/>
              </a:rPr>
              <a:t>权值：</a:t>
            </a:r>
            <a:r>
              <a:rPr lang="en-US" altLang="zh-CN" smtClean="0">
                <a:ea typeface="宋体" panose="02010600030101010101" pitchFamily="2" charset="-122"/>
              </a:rPr>
              <a:t>2</a:t>
            </a:r>
            <a:endParaRPr lang="en-US" altLang="zh-CN" smtClean="0">
              <a:ea typeface="宋体" panose="02010600030101010101" pitchFamily="2" charset="-122"/>
            </a:endParaRPr>
          </a:p>
          <a:p>
            <a:pPr eaLnBrk="1" hangingPunct="1"/>
            <a:r>
              <a:rPr lang="zh-CN" altLang="en-US" smtClean="0">
                <a:ea typeface="宋体" panose="02010600030101010101" pitchFamily="2" charset="-122"/>
              </a:rPr>
              <a:t>边</a:t>
            </a:r>
            <a:r>
              <a:rPr lang="en-US" altLang="zh-CN" smtClean="0">
                <a:ea typeface="宋体" panose="02010600030101010101" pitchFamily="2" charset="-122"/>
              </a:rPr>
              <a:t>&lt;G,B&gt; </a:t>
            </a:r>
            <a:r>
              <a:rPr lang="zh-CN" altLang="en-US" smtClean="0">
                <a:ea typeface="宋体" panose="02010600030101010101" pitchFamily="2" charset="-122"/>
              </a:rPr>
              <a:t>权值：</a:t>
            </a:r>
            <a:r>
              <a:rPr lang="en-US" altLang="zh-CN" smtClean="0">
                <a:ea typeface="宋体" panose="02010600030101010101" pitchFamily="2" charset="-122"/>
              </a:rPr>
              <a:t>3</a:t>
            </a:r>
            <a:endParaRPr lang="en-US" altLang="zh-CN" smtClean="0">
              <a:ea typeface="宋体" panose="02010600030101010101" pitchFamily="2" charset="-122"/>
            </a:endParaRPr>
          </a:p>
          <a:p>
            <a:pPr eaLnBrk="1" hangingPunct="1"/>
            <a:r>
              <a:rPr lang="zh-CN" altLang="en-US" smtClean="0">
                <a:ea typeface="宋体" panose="02010600030101010101" pitchFamily="2" charset="-122"/>
              </a:rPr>
              <a:t>边</a:t>
            </a:r>
            <a:r>
              <a:rPr lang="en-US" altLang="zh-CN" smtClean="0">
                <a:ea typeface="宋体" panose="02010600030101010101" pitchFamily="2" charset="-122"/>
              </a:rPr>
              <a:t>&lt;E,F&gt; </a:t>
            </a:r>
            <a:r>
              <a:rPr lang="zh-CN" altLang="en-US" smtClean="0">
                <a:ea typeface="宋体" panose="02010600030101010101" pitchFamily="2" charset="-122"/>
              </a:rPr>
              <a:t>权值：</a:t>
            </a:r>
            <a:r>
              <a:rPr lang="en-US" altLang="zh-CN" smtClean="0">
                <a:ea typeface="宋体" panose="02010600030101010101" pitchFamily="2" charset="-122"/>
              </a:rPr>
              <a:t>5</a:t>
            </a:r>
            <a:endParaRPr lang="en-US" altLang="zh-CN" smtClean="0">
              <a:ea typeface="宋体" panose="02010600030101010101" pitchFamily="2" charset="-122"/>
            </a:endParaRPr>
          </a:p>
          <a:p>
            <a:pPr eaLnBrk="1" hangingPunct="1"/>
            <a:r>
              <a:rPr lang="zh-CN" altLang="en-US" smtClean="0">
                <a:ea typeface="宋体" panose="02010600030101010101" pitchFamily="2" charset="-122"/>
              </a:rPr>
              <a:t>边</a:t>
            </a:r>
            <a:r>
              <a:rPr lang="en-US" altLang="zh-CN" smtClean="0">
                <a:ea typeface="宋体" panose="02010600030101010101" pitchFamily="2" charset="-122"/>
              </a:rPr>
              <a:t>&lt;F,D&gt; </a:t>
            </a:r>
            <a:r>
              <a:rPr lang="zh-CN" altLang="en-US" smtClean="0">
                <a:ea typeface="宋体" panose="02010600030101010101" pitchFamily="2" charset="-122"/>
              </a:rPr>
              <a:t>权值：</a:t>
            </a:r>
            <a:r>
              <a:rPr lang="en-US" altLang="zh-CN" smtClean="0">
                <a:ea typeface="宋体" panose="02010600030101010101" pitchFamily="2" charset="-122"/>
              </a:rPr>
              <a:t>4</a:t>
            </a:r>
            <a:endParaRPr lang="en-US" altLang="zh-CN" smtClean="0">
              <a:ea typeface="宋体" panose="02010600030101010101" pitchFamily="2" charset="-122"/>
            </a:endParaRPr>
          </a:p>
          <a:p>
            <a:pPr eaLnBrk="1" hangingPunct="1"/>
            <a:r>
              <a:rPr lang="zh-CN" altLang="en-US" smtClean="0">
                <a:ea typeface="宋体" panose="02010600030101010101" pitchFamily="2" charset="-122"/>
              </a:rPr>
              <a:t>边</a:t>
            </a:r>
            <a:r>
              <a:rPr lang="en-US" altLang="zh-CN" smtClean="0">
                <a:ea typeface="宋体" panose="02010600030101010101" pitchFamily="2" charset="-122"/>
              </a:rPr>
              <a:t>&lt;A,C&gt; </a:t>
            </a:r>
            <a:r>
              <a:rPr lang="zh-CN" altLang="en-US" smtClean="0">
                <a:ea typeface="宋体" panose="02010600030101010101" pitchFamily="2" charset="-122"/>
              </a:rPr>
              <a:t>权值：</a:t>
            </a:r>
            <a:r>
              <a:rPr lang="en-US" altLang="zh-CN" smtClean="0">
                <a:ea typeface="宋体" panose="02010600030101010101" pitchFamily="2" charset="-122"/>
              </a:rPr>
              <a:t>7</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mt.Prim(graph, 0);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class MinTree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创建图的邻接矩阵*</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void CreateGraph(MGraph graph,int vexs,char data[],int [][]weight){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int i,j;</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for(i=0;i&lt;vexs;i++){</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graph.data[i]=data[i];</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for(j=0;j&lt;vexs;j++){</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graph.weight[i][j]=weight[i][j];</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void Prim(MGraph graph,int v){</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/*graph</a:t>
            </a:r>
            <a:r>
              <a:rPr lang="zh-CN" altLang="en-US" smtClean="0">
                <a:ea typeface="宋体" panose="02010600030101010101" pitchFamily="2" charset="-122"/>
              </a:rPr>
              <a:t>为图的邻接矩阵表示，</a:t>
            </a:r>
            <a:r>
              <a:rPr lang="en-US" altLang="zh-CN" smtClean="0">
                <a:ea typeface="宋体" panose="02010600030101010101" pitchFamily="2" charset="-122"/>
              </a:rPr>
              <a:t>v</a:t>
            </a:r>
            <a:r>
              <a:rPr lang="zh-CN" altLang="en-US" smtClean="0">
                <a:ea typeface="宋体" panose="02010600030101010101" pitchFamily="2" charset="-122"/>
              </a:rPr>
              <a:t>为起始顶点*</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int visited[]=new int[graph.vexs];  // visited[]</a:t>
            </a:r>
            <a:r>
              <a:rPr lang="zh-CN" altLang="en-US" smtClean="0">
                <a:ea typeface="宋体" panose="02010600030101010101" pitchFamily="2" charset="-122"/>
              </a:rPr>
              <a:t>标记结点是否被访问过</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for(int i=0;i&lt;graph.vexs;i++){   //</a:t>
            </a:r>
            <a:r>
              <a:rPr lang="zh-CN" altLang="en-US" smtClean="0">
                <a:ea typeface="宋体" panose="02010600030101010101" pitchFamily="2" charset="-122"/>
              </a:rPr>
              <a:t>初始化</a:t>
            </a:r>
            <a:r>
              <a:rPr lang="en-US" altLang="zh-CN" smtClean="0">
                <a:ea typeface="宋体" panose="02010600030101010101" pitchFamily="2" charset="-122"/>
              </a:rPr>
              <a:t>visited[]</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visited[i]=0;</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visited[v]=1;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int h1=-1,h2=-1;   //</a:t>
            </a:r>
            <a:r>
              <a:rPr lang="zh-CN" altLang="en-US" smtClean="0">
                <a:ea typeface="宋体" panose="02010600030101010101" pitchFamily="2" charset="-122"/>
              </a:rPr>
              <a:t>记录边的弧尾和弧头</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int minweight=10000;//minweight</a:t>
            </a:r>
            <a:r>
              <a:rPr lang="zh-CN" altLang="en-US" smtClean="0">
                <a:ea typeface="宋体" panose="02010600030101010101" pitchFamily="2" charset="-122"/>
              </a:rPr>
              <a:t>记录最小权重</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a:t>
            </a:r>
            <a:r>
              <a:rPr lang="zh-CN" altLang="en-US" smtClean="0">
                <a:ea typeface="宋体" panose="02010600030101010101" pitchFamily="2" charset="-122"/>
              </a:rPr>
              <a:t>每循环一次，生成一条边，共生成 </a:t>
            </a:r>
            <a:r>
              <a:rPr lang="en-US" altLang="zh-CN" smtClean="0">
                <a:ea typeface="宋体" panose="02010600030101010101" pitchFamily="2" charset="-122"/>
              </a:rPr>
              <a:t>vexs-1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上图左边为图的性质，右边为对应的邻接矩阵。</a:t>
            </a:r>
            <a:endParaRPr lang="zh-CN" altLang="en-US" smtClean="0">
              <a:ea typeface="宋体" panose="02010600030101010101" pitchFamily="2" charset="-122"/>
            </a:endParaRPr>
          </a:p>
          <a:p>
            <a:pPr eaLnBrk="1" hangingPunct="1"/>
            <a:endParaRPr lang="zh-CN" altLang="en-US" smtClean="0">
              <a:ea typeface="宋体" panose="02010600030101010101" pitchFamily="2" charset="-122"/>
            </a:endParaRPr>
          </a:p>
          <a:p>
            <a:pPr eaLnBrk="1" hangingPunct="1"/>
            <a:r>
              <a:rPr lang="zh-CN" altLang="en-US" smtClean="0">
                <a:ea typeface="宋体" panose="02010600030101010101" pitchFamily="2" charset="-122"/>
              </a:rPr>
              <a:t>				选择</a:t>
            </a:r>
            <a:r>
              <a:rPr lang="en-US" altLang="zh-CN" smtClean="0">
                <a:ea typeface="宋体" panose="02010600030101010101" pitchFamily="2" charset="-122"/>
              </a:rPr>
              <a:t>A</a:t>
            </a:r>
            <a:r>
              <a:rPr lang="zh-CN" altLang="en-US" smtClean="0">
                <a:ea typeface="宋体" panose="02010600030101010101" pitchFamily="2" charset="-122"/>
              </a:rPr>
              <a:t>作为出发顶点，步骤如下：</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{A}-&gt;G  //</a:t>
            </a:r>
            <a:r>
              <a:rPr lang="zh-CN" altLang="en-US" smtClean="0">
                <a:ea typeface="宋体" panose="02010600030101010101" pitchFamily="2" charset="-122"/>
              </a:rPr>
              <a:t>第一次大循环 ， 里面还有 </a:t>
            </a:r>
            <a:r>
              <a:rPr lang="en-US" altLang="zh-CN" smtClean="0">
                <a:ea typeface="宋体" panose="02010600030101010101" pitchFamily="2" charset="-122"/>
              </a:rPr>
              <a:t>for-for</a:t>
            </a:r>
            <a:r>
              <a:rPr lang="zh-CN" altLang="en-US" smtClean="0">
                <a:ea typeface="宋体" panose="02010600030101010101" pitchFamily="2" charset="-122"/>
              </a:rPr>
              <a:t>循环 </a:t>
            </a:r>
            <a:r>
              <a:rPr lang="en-US" altLang="zh-CN" smtClean="0">
                <a:ea typeface="宋体" panose="02010600030101010101" pitchFamily="2" charset="-122"/>
              </a:rPr>
              <a:t>: </a:t>
            </a:r>
            <a:r>
              <a:rPr lang="zh-CN" altLang="en-US" smtClean="0">
                <a:ea typeface="宋体" panose="02010600030101010101" pitchFamily="2" charset="-122"/>
              </a:rPr>
              <a:t>对应 边</a:t>
            </a:r>
            <a:r>
              <a:rPr lang="en-US" altLang="zh-CN" smtClean="0">
                <a:ea typeface="宋体" panose="02010600030101010101" pitchFamily="2" charset="-122"/>
              </a:rPr>
              <a:t>&lt;A,G&gt; </a:t>
            </a:r>
            <a:r>
              <a:rPr lang="zh-CN" altLang="en-US" smtClean="0">
                <a:ea typeface="宋体" panose="02010600030101010101" pitchFamily="2" charset="-122"/>
              </a:rPr>
              <a:t>权值：</a:t>
            </a:r>
            <a:r>
              <a:rPr lang="en-US" altLang="zh-CN" smtClean="0">
                <a:ea typeface="宋体" panose="02010600030101010101" pitchFamily="2" charset="-122"/>
              </a:rPr>
              <a:t>2</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{A,G}-&gt;B //</a:t>
            </a:r>
            <a:r>
              <a:rPr lang="zh-CN" altLang="en-US" smtClean="0">
                <a:ea typeface="宋体" panose="02010600030101010101" pitchFamily="2" charset="-122"/>
              </a:rPr>
              <a:t>第</a:t>
            </a:r>
            <a:r>
              <a:rPr lang="en-US" altLang="zh-CN" smtClean="0">
                <a:ea typeface="宋体" panose="02010600030101010101" pitchFamily="2" charset="-122"/>
              </a:rPr>
              <a:t>2</a:t>
            </a:r>
            <a:r>
              <a:rPr lang="zh-CN" altLang="en-US" smtClean="0">
                <a:ea typeface="宋体" panose="02010600030101010101" pitchFamily="2" charset="-122"/>
              </a:rPr>
              <a:t>次大循环 ，里面还有 </a:t>
            </a:r>
            <a:r>
              <a:rPr lang="en-US" altLang="zh-CN" smtClean="0">
                <a:ea typeface="宋体" panose="02010600030101010101" pitchFamily="2" charset="-122"/>
              </a:rPr>
              <a:t>for-for</a:t>
            </a:r>
            <a:r>
              <a:rPr lang="zh-CN" altLang="en-US" smtClean="0">
                <a:ea typeface="宋体" panose="02010600030101010101" pitchFamily="2" charset="-122"/>
              </a:rPr>
              <a:t>循环</a:t>
            </a:r>
            <a:r>
              <a:rPr lang="en-US" altLang="zh-CN" smtClean="0">
                <a:ea typeface="宋体" panose="02010600030101010101" pitchFamily="2" charset="-122"/>
              </a:rPr>
              <a:t>, </a:t>
            </a:r>
            <a:r>
              <a:rPr lang="zh-CN" altLang="en-US" smtClean="0">
                <a:ea typeface="宋体" panose="02010600030101010101" pitchFamily="2" charset="-122"/>
              </a:rPr>
              <a:t>确定 </a:t>
            </a:r>
            <a:r>
              <a:rPr lang="en-US" altLang="zh-CN" smtClean="0">
                <a:ea typeface="宋体" panose="02010600030101010101" pitchFamily="2" charset="-122"/>
              </a:rPr>
              <a:t>{A,G} </a:t>
            </a:r>
            <a:r>
              <a:rPr lang="zh-CN" altLang="en-US" smtClean="0">
                <a:ea typeface="宋体" panose="02010600030101010101" pitchFamily="2" charset="-122"/>
              </a:rPr>
              <a:t>中的 节点和没有走过的节点哪个时最近的</a:t>
            </a:r>
            <a:r>
              <a:rPr lang="en-US" altLang="zh-CN" smtClean="0">
                <a:ea typeface="宋体" panose="02010600030101010101" pitchFamily="2" charset="-122"/>
              </a:rPr>
              <a:t>. </a:t>
            </a:r>
            <a:r>
              <a:rPr lang="zh-CN" altLang="en-US" smtClean="0">
                <a:ea typeface="宋体" panose="02010600030101010101" pitchFamily="2" charset="-122"/>
              </a:rPr>
              <a:t>对应 边</a:t>
            </a:r>
            <a:r>
              <a:rPr lang="en-US" altLang="zh-CN" smtClean="0">
                <a:ea typeface="宋体" panose="02010600030101010101" pitchFamily="2" charset="-122"/>
              </a:rPr>
              <a:t>&lt;G,B&gt; </a:t>
            </a:r>
            <a:r>
              <a:rPr lang="zh-CN" altLang="en-US" smtClean="0">
                <a:ea typeface="宋体" panose="02010600030101010101" pitchFamily="2" charset="-122"/>
              </a:rPr>
              <a:t>权值：</a:t>
            </a:r>
            <a:r>
              <a:rPr lang="en-US" altLang="zh-CN" smtClean="0">
                <a:ea typeface="宋体" panose="02010600030101010101" pitchFamily="2" charset="-122"/>
              </a:rPr>
              <a:t>3</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{A,G,B}-&gt;E//</a:t>
            </a:r>
            <a:r>
              <a:rPr lang="zh-CN" altLang="en-US" smtClean="0">
                <a:ea typeface="宋体" panose="02010600030101010101" pitchFamily="2" charset="-122"/>
              </a:rPr>
              <a:t>第</a:t>
            </a:r>
            <a:r>
              <a:rPr lang="en-US" altLang="zh-CN" smtClean="0">
                <a:ea typeface="宋体" panose="02010600030101010101" pitchFamily="2" charset="-122"/>
              </a:rPr>
              <a:t>3</a:t>
            </a:r>
            <a:r>
              <a:rPr lang="zh-CN" altLang="en-US" smtClean="0">
                <a:ea typeface="宋体" panose="02010600030101010101" pitchFamily="2" charset="-122"/>
              </a:rPr>
              <a:t>次大循环 </a:t>
            </a:r>
            <a:r>
              <a:rPr lang="en-US" altLang="zh-CN" smtClean="0">
                <a:ea typeface="宋体" panose="02010600030101010101" pitchFamily="2" charset="-122"/>
              </a:rPr>
              <a:t>, </a:t>
            </a:r>
            <a:r>
              <a:rPr lang="zh-CN" altLang="en-US" smtClean="0">
                <a:ea typeface="宋体" panose="02010600030101010101" pitchFamily="2" charset="-122"/>
              </a:rPr>
              <a:t>里面还有 </a:t>
            </a:r>
            <a:r>
              <a:rPr lang="en-US" altLang="zh-CN" smtClean="0">
                <a:ea typeface="宋体" panose="02010600030101010101" pitchFamily="2" charset="-122"/>
              </a:rPr>
              <a:t>for-for</a:t>
            </a:r>
            <a:r>
              <a:rPr lang="zh-CN" altLang="en-US" smtClean="0">
                <a:ea typeface="宋体" panose="02010600030101010101" pitchFamily="2" charset="-122"/>
              </a:rPr>
              <a:t>循环</a:t>
            </a:r>
            <a:r>
              <a:rPr lang="en-US" altLang="zh-CN" smtClean="0">
                <a:ea typeface="宋体" panose="02010600030101010101" pitchFamily="2" charset="-122"/>
              </a:rPr>
              <a:t>.... </a:t>
            </a:r>
            <a:r>
              <a:rPr lang="zh-CN" altLang="en-US" smtClean="0">
                <a:ea typeface="宋体" panose="02010600030101010101" pitchFamily="2" charset="-122"/>
              </a:rPr>
              <a:t>对应  边</a:t>
            </a:r>
            <a:r>
              <a:rPr lang="en-US" altLang="zh-CN" smtClean="0">
                <a:ea typeface="宋体" panose="02010600030101010101" pitchFamily="2" charset="-122"/>
              </a:rPr>
              <a:t>&lt;G,E&gt; </a:t>
            </a:r>
            <a:r>
              <a:rPr lang="zh-CN" altLang="en-US" smtClean="0">
                <a:ea typeface="宋体" panose="02010600030101010101" pitchFamily="2" charset="-122"/>
              </a:rPr>
              <a:t>权值：</a:t>
            </a:r>
            <a:r>
              <a:rPr lang="en-US" altLang="zh-CN" smtClean="0">
                <a:ea typeface="宋体" panose="02010600030101010101" pitchFamily="2" charset="-122"/>
              </a:rPr>
              <a:t>4</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{A,G,B,E}-&gt;F//</a:t>
            </a:r>
            <a:r>
              <a:rPr lang="zh-CN" altLang="en-US" smtClean="0">
                <a:ea typeface="宋体" panose="02010600030101010101" pitchFamily="2" charset="-122"/>
              </a:rPr>
              <a:t>第</a:t>
            </a:r>
            <a:r>
              <a:rPr lang="en-US" altLang="zh-CN" smtClean="0">
                <a:ea typeface="宋体" panose="02010600030101010101" pitchFamily="2" charset="-122"/>
              </a:rPr>
              <a:t>4</a:t>
            </a:r>
            <a:r>
              <a:rPr lang="zh-CN" altLang="en-US" smtClean="0">
                <a:ea typeface="宋体" panose="02010600030101010101" pitchFamily="2" charset="-122"/>
              </a:rPr>
              <a:t>次大循环 ， 里面还有 </a:t>
            </a:r>
            <a:r>
              <a:rPr lang="en-US" altLang="zh-CN" smtClean="0">
                <a:ea typeface="宋体" panose="02010600030101010101" pitchFamily="2" charset="-122"/>
              </a:rPr>
              <a:t>for-for</a:t>
            </a:r>
            <a:r>
              <a:rPr lang="zh-CN" altLang="en-US" smtClean="0">
                <a:ea typeface="宋体" panose="02010600030101010101" pitchFamily="2" charset="-122"/>
              </a:rPr>
              <a:t>循环</a:t>
            </a:r>
            <a:r>
              <a:rPr lang="en-US" altLang="zh-CN" smtClean="0">
                <a:ea typeface="宋体" panose="02010600030101010101" pitchFamily="2" charset="-122"/>
              </a:rPr>
              <a:t>.... </a:t>
            </a:r>
            <a:r>
              <a:rPr lang="zh-CN" altLang="en-US" smtClean="0">
                <a:ea typeface="宋体" panose="02010600030101010101" pitchFamily="2" charset="-122"/>
              </a:rPr>
              <a:t>对应 边</a:t>
            </a:r>
            <a:r>
              <a:rPr lang="en-US" altLang="zh-CN" smtClean="0">
                <a:ea typeface="宋体" panose="02010600030101010101" pitchFamily="2" charset="-122"/>
              </a:rPr>
              <a:t>&lt;E,F&gt; </a:t>
            </a:r>
            <a:r>
              <a:rPr lang="zh-CN" altLang="en-US" smtClean="0">
                <a:ea typeface="宋体" panose="02010600030101010101" pitchFamily="2" charset="-122"/>
              </a:rPr>
              <a:t>权值：</a:t>
            </a:r>
            <a:r>
              <a:rPr lang="en-US" altLang="zh-CN" smtClean="0">
                <a:ea typeface="宋体" panose="02010600030101010101" pitchFamily="2" charset="-122"/>
              </a:rPr>
              <a:t>5</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{A,G,B,E,F}-&gt;D//</a:t>
            </a:r>
            <a:r>
              <a:rPr lang="zh-CN" altLang="en-US" smtClean="0">
                <a:ea typeface="宋体" panose="02010600030101010101" pitchFamily="2" charset="-122"/>
              </a:rPr>
              <a:t>第</a:t>
            </a:r>
            <a:r>
              <a:rPr lang="en-US" altLang="zh-CN" smtClean="0">
                <a:ea typeface="宋体" panose="02010600030101010101" pitchFamily="2" charset="-122"/>
              </a:rPr>
              <a:t>5</a:t>
            </a:r>
            <a:r>
              <a:rPr lang="zh-CN" altLang="en-US" smtClean="0">
                <a:ea typeface="宋体" panose="02010600030101010101" pitchFamily="2" charset="-122"/>
              </a:rPr>
              <a:t>次大循环 ，里面还有 </a:t>
            </a:r>
            <a:r>
              <a:rPr lang="en-US" altLang="zh-CN" smtClean="0">
                <a:ea typeface="宋体" panose="02010600030101010101" pitchFamily="2" charset="-122"/>
              </a:rPr>
              <a:t>for-for</a:t>
            </a:r>
            <a:r>
              <a:rPr lang="zh-CN" altLang="en-US" smtClean="0">
                <a:ea typeface="宋体" panose="02010600030101010101" pitchFamily="2" charset="-122"/>
              </a:rPr>
              <a:t>循环</a:t>
            </a:r>
            <a:r>
              <a:rPr lang="en-US" altLang="zh-CN" smtClean="0">
                <a:ea typeface="宋体" panose="02010600030101010101" pitchFamily="2" charset="-122"/>
              </a:rPr>
              <a:t>.... </a:t>
            </a:r>
            <a:r>
              <a:rPr lang="zh-CN" altLang="en-US" smtClean="0">
                <a:ea typeface="宋体" panose="02010600030101010101" pitchFamily="2" charset="-122"/>
              </a:rPr>
              <a:t>对应 边</a:t>
            </a:r>
            <a:r>
              <a:rPr lang="en-US" altLang="zh-CN" smtClean="0">
                <a:ea typeface="宋体" panose="02010600030101010101" pitchFamily="2" charset="-122"/>
              </a:rPr>
              <a:t>&lt;F,D&gt; </a:t>
            </a:r>
            <a:r>
              <a:rPr lang="zh-CN" altLang="en-US" smtClean="0">
                <a:ea typeface="宋体" panose="02010600030101010101" pitchFamily="2" charset="-122"/>
              </a:rPr>
              <a:t>权值：</a:t>
            </a:r>
            <a:r>
              <a:rPr lang="en-US" altLang="zh-CN" smtClean="0">
                <a:ea typeface="宋体" panose="02010600030101010101" pitchFamily="2" charset="-122"/>
              </a:rPr>
              <a:t>4</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{A,G,B,E,F,D}-&gt;C//</a:t>
            </a:r>
            <a:r>
              <a:rPr lang="zh-CN" altLang="en-US" smtClean="0">
                <a:ea typeface="宋体" panose="02010600030101010101" pitchFamily="2" charset="-122"/>
              </a:rPr>
              <a:t>第</a:t>
            </a:r>
            <a:r>
              <a:rPr lang="en-US" altLang="zh-CN" smtClean="0">
                <a:ea typeface="宋体" panose="02010600030101010101" pitchFamily="2" charset="-122"/>
              </a:rPr>
              <a:t>5</a:t>
            </a:r>
            <a:r>
              <a:rPr lang="zh-CN" altLang="en-US" smtClean="0">
                <a:ea typeface="宋体" panose="02010600030101010101" pitchFamily="2" charset="-122"/>
              </a:rPr>
              <a:t>次大循环 ，里面还有 </a:t>
            </a:r>
            <a:r>
              <a:rPr lang="en-US" altLang="zh-CN" smtClean="0">
                <a:ea typeface="宋体" panose="02010600030101010101" pitchFamily="2" charset="-122"/>
              </a:rPr>
              <a:t>for-for</a:t>
            </a:r>
            <a:r>
              <a:rPr lang="zh-CN" altLang="en-US" smtClean="0">
                <a:ea typeface="宋体" panose="02010600030101010101" pitchFamily="2" charset="-122"/>
              </a:rPr>
              <a:t>循环</a:t>
            </a:r>
            <a:r>
              <a:rPr lang="en-US" altLang="zh-CN" smtClean="0">
                <a:ea typeface="宋体" panose="02010600030101010101" pitchFamily="2" charset="-122"/>
              </a:rPr>
              <a:t>.... </a:t>
            </a:r>
            <a:r>
              <a:rPr lang="zh-CN" altLang="en-US" smtClean="0">
                <a:ea typeface="宋体" panose="02010600030101010101" pitchFamily="2" charset="-122"/>
              </a:rPr>
              <a:t>对应 边</a:t>
            </a:r>
            <a:r>
              <a:rPr lang="en-US" altLang="zh-CN" smtClean="0">
                <a:ea typeface="宋体" panose="02010600030101010101" pitchFamily="2" charset="-122"/>
              </a:rPr>
              <a:t>&lt;F,D&gt; </a:t>
            </a:r>
            <a:r>
              <a:rPr lang="zh-CN" altLang="en-US" smtClean="0">
                <a:ea typeface="宋体" panose="02010600030101010101" pitchFamily="2" charset="-122"/>
              </a:rPr>
              <a:t>权值：</a:t>
            </a:r>
            <a:r>
              <a:rPr lang="en-US" altLang="zh-CN" smtClean="0">
                <a:ea typeface="宋体" panose="02010600030101010101" pitchFamily="2" charset="-122"/>
              </a:rPr>
              <a:t>4</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{A,G,B,E,F,D,C}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for(int k=1;k&lt;graph.vexs;k++){  //vexs</a:t>
            </a:r>
            <a:r>
              <a:rPr lang="zh-CN" altLang="en-US" smtClean="0">
                <a:ea typeface="宋体" panose="02010600030101010101" pitchFamily="2" charset="-122"/>
              </a:rPr>
              <a:t>个顶点，最小生成树中有</a:t>
            </a:r>
            <a:r>
              <a:rPr lang="en-US" altLang="zh-CN" smtClean="0">
                <a:ea typeface="宋体" panose="02010600030101010101" pitchFamily="2" charset="-122"/>
              </a:rPr>
              <a:t>vexs-1</a:t>
            </a:r>
            <a:r>
              <a:rPr lang="zh-CN" altLang="en-US" smtClean="0">
                <a:ea typeface="宋体" panose="02010600030101010101" pitchFamily="2" charset="-122"/>
              </a:rPr>
              <a:t>条边</a:t>
            </a:r>
            <a:endParaRPr lang="zh-CN" altLang="en-US" smtClean="0">
              <a:ea typeface="宋体" panose="02010600030101010101" pitchFamily="2" charset="-122"/>
            </a:endParaRPr>
          </a:p>
          <a:p>
            <a:pPr eaLnBrk="1" hangingPunct="1"/>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a:t>
            </a:r>
            <a:r>
              <a:rPr lang="zh-CN" altLang="en-US" smtClean="0">
                <a:ea typeface="宋体" panose="02010600030101010101" pitchFamily="2" charset="-122"/>
              </a:rPr>
              <a:t>这个是用于确定 每一次生成的子图</a:t>
            </a:r>
            <a:r>
              <a:rPr lang="en-US" altLang="zh-CN" smtClean="0">
                <a:ea typeface="宋体" panose="02010600030101010101" pitchFamily="2" charset="-122"/>
              </a:rPr>
              <a:t>() </a:t>
            </a:r>
            <a:r>
              <a:rPr lang="zh-CN" altLang="en-US" smtClean="0">
                <a:ea typeface="宋体" panose="02010600030101010101" pitchFamily="2" charset="-122"/>
              </a:rPr>
              <a:t>和 和哪个节点距离最近</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同时要去排除掉 访问过的节点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for(int i=0;i&lt;graph.vexs;i++){  //i</a:t>
            </a:r>
            <a:r>
              <a:rPr lang="zh-CN" altLang="en-US" smtClean="0">
                <a:ea typeface="宋体" panose="02010600030101010101" pitchFamily="2" charset="-122"/>
              </a:rPr>
              <a:t>顶点表示被访问过的顶点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for(int j=0;j&lt;graph.vexs;j++){  // j</a:t>
            </a:r>
            <a:r>
              <a:rPr lang="zh-CN" altLang="en-US" smtClean="0">
                <a:ea typeface="宋体" panose="02010600030101010101" pitchFamily="2" charset="-122"/>
              </a:rPr>
              <a:t>顶点表示未被访问过的顶点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if(visited[i]==1 &amp;&amp; visited[j]==0 &amp;&amp; graph.weight[i][j]&lt;minweight){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寻找已访问的顶点与未访问的定点间的权值最小的边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minweight=graph.weight[i][j];</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h1=i;</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h2=j;</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a:t>
            </a:r>
            <a:r>
              <a:rPr lang="zh-CN" altLang="en-US" smtClean="0">
                <a:ea typeface="宋体" panose="02010600030101010101" pitchFamily="2" charset="-122"/>
              </a:rPr>
              <a:t>边</a:t>
            </a:r>
            <a:r>
              <a:rPr lang="en-US" altLang="zh-CN" smtClean="0">
                <a:ea typeface="宋体" panose="02010600030101010101" pitchFamily="2" charset="-122"/>
              </a:rPr>
              <a:t>&lt;"+graph.data[h1]+","+graph.data[h2]+"&gt; </a:t>
            </a:r>
            <a:r>
              <a:rPr lang="zh-CN" altLang="en-US" smtClean="0">
                <a:ea typeface="宋体" panose="02010600030101010101" pitchFamily="2" charset="-122"/>
              </a:rPr>
              <a:t>权值：</a:t>
            </a:r>
            <a:r>
              <a:rPr lang="en-US" altLang="zh-CN" smtClean="0">
                <a:ea typeface="宋体" panose="02010600030101010101" pitchFamily="2" charset="-122"/>
              </a:rPr>
              <a:t>"+minweight);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visited[h2]=1;   //</a:t>
            </a:r>
            <a:r>
              <a:rPr lang="zh-CN" altLang="en-US" smtClean="0">
                <a:ea typeface="宋体" panose="02010600030101010101" pitchFamily="2" charset="-122"/>
              </a:rPr>
              <a:t>标记</a:t>
            </a:r>
            <a:r>
              <a:rPr lang="en-US" altLang="zh-CN" smtClean="0">
                <a:ea typeface="宋体" panose="02010600030101010101" pitchFamily="2" charset="-122"/>
              </a:rPr>
              <a:t>h2</a:t>
            </a:r>
            <a:r>
              <a:rPr lang="zh-CN" altLang="en-US" smtClean="0">
                <a:ea typeface="宋体" panose="02010600030101010101" pitchFamily="2" charset="-122"/>
              </a:rPr>
              <a:t>被访问过</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minweight=10000;</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class MGraph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图的邻接矩阵表示*</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int vexs;  //</a:t>
            </a:r>
            <a:r>
              <a:rPr lang="zh-CN" altLang="en-US" smtClean="0">
                <a:ea typeface="宋体" panose="02010600030101010101" pitchFamily="2" charset="-122"/>
              </a:rPr>
              <a:t>图中结点数目</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char data[];  //</a:t>
            </a:r>
            <a:r>
              <a:rPr lang="zh-CN" altLang="en-US" smtClean="0">
                <a:ea typeface="宋体" panose="02010600030101010101" pitchFamily="2" charset="-122"/>
              </a:rPr>
              <a:t>存放结点数据</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int [][]weight;  //</a:t>
            </a:r>
            <a:r>
              <a:rPr lang="zh-CN" altLang="en-US" smtClean="0">
                <a:ea typeface="宋体" panose="02010600030101010101" pitchFamily="2" charset="-122"/>
              </a:rPr>
              <a:t>存放边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MGraph(int ve){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vexs=ve;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data=new char[ve];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weight=new int[ve][ve];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panose="02010600030101010101" pitchFamily="2" charset="-122"/>
              </a:rPr>
              <a:t>//</a:t>
            </a:r>
            <a:r>
              <a:rPr lang="zh-CN" altLang="en-US" smtClean="0">
                <a:ea typeface="宋体" panose="02010600030101010101" pitchFamily="2" charset="-122"/>
              </a:rPr>
              <a:t>代码实现</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package com.atguigu;</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import java.util.Arrays;</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public class KruskalCase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private int edgeNum;        // </a:t>
            </a:r>
            <a:r>
              <a:rPr lang="zh-CN" altLang="en-US" smtClean="0">
                <a:ea typeface="宋体" panose="02010600030101010101" pitchFamily="2" charset="-122"/>
              </a:rPr>
              <a:t>边的数量</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private char[] vertexs;       // </a:t>
            </a:r>
            <a:r>
              <a:rPr lang="zh-CN" altLang="en-US" smtClean="0">
                <a:ea typeface="宋体" panose="02010600030101010101" pitchFamily="2" charset="-122"/>
              </a:rPr>
              <a:t>顶点集合</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private int[][] matrix;    // </a:t>
            </a:r>
            <a:r>
              <a:rPr lang="zh-CN" altLang="en-US" smtClean="0">
                <a:ea typeface="宋体" panose="02010600030101010101" pitchFamily="2" charset="-122"/>
              </a:rPr>
              <a:t>邻接矩阵</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private static final int INF = Integer.MAX_VALUE;   // </a:t>
            </a:r>
            <a:r>
              <a:rPr lang="zh-CN" altLang="en-US" smtClean="0">
                <a:ea typeface="宋体" panose="02010600030101010101" pitchFamily="2" charset="-122"/>
              </a:rPr>
              <a:t>最大值</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创建图</a:t>
            </a:r>
            <a:r>
              <a:rPr lang="en-US" altLang="zh-CN" smtClean="0">
                <a:ea typeface="宋体" panose="02010600030101010101" pitchFamily="2" charset="-122"/>
              </a:rPr>
              <a:t>(</a:t>
            </a:r>
            <a:r>
              <a:rPr lang="zh-CN" altLang="en-US" smtClean="0">
                <a:ea typeface="宋体" panose="02010600030101010101" pitchFamily="2" charset="-122"/>
              </a:rPr>
              <a:t>用已提供的矩阵</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参数说明：</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     </a:t>
            </a:r>
            <a:r>
              <a:rPr lang="en-US" altLang="zh-CN" smtClean="0">
                <a:ea typeface="宋体" panose="02010600030101010101" pitchFamily="2" charset="-122"/>
              </a:rPr>
              <a:t>vexs  -- </a:t>
            </a:r>
            <a:r>
              <a:rPr lang="zh-CN" altLang="en-US" smtClean="0">
                <a:ea typeface="宋体" panose="02010600030101010101" pitchFamily="2" charset="-122"/>
              </a:rPr>
              <a:t>顶点数组</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     </a:t>
            </a:r>
            <a:r>
              <a:rPr lang="en-US" altLang="zh-CN" smtClean="0">
                <a:ea typeface="宋体" panose="02010600030101010101" pitchFamily="2" charset="-122"/>
              </a:rPr>
              <a:t>matrix-- </a:t>
            </a:r>
            <a:r>
              <a:rPr lang="zh-CN" altLang="en-US" smtClean="0">
                <a:ea typeface="宋体" panose="02010600030101010101" pitchFamily="2" charset="-122"/>
              </a:rPr>
              <a:t>矩阵</a:t>
            </a:r>
            <a:r>
              <a:rPr lang="en-US" altLang="zh-CN" smtClean="0">
                <a:ea typeface="宋体" panose="02010600030101010101" pitchFamily="2" charset="-122"/>
              </a:rPr>
              <a:t>(</a:t>
            </a:r>
            <a:r>
              <a:rPr lang="zh-CN" altLang="en-US" smtClean="0">
                <a:ea typeface="宋体" panose="02010600030101010101" pitchFamily="2" charset="-122"/>
              </a:rPr>
              <a:t>数据</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KruskalCase(char[] vertexs, int[][] matrix)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初始化</a:t>
            </a:r>
            <a:r>
              <a:rPr lang="en-US" altLang="zh-CN" smtClean="0">
                <a:ea typeface="宋体" panose="02010600030101010101" pitchFamily="2" charset="-122"/>
              </a:rPr>
              <a:t>"</a:t>
            </a:r>
            <a:r>
              <a:rPr lang="zh-CN" altLang="en-US" smtClean="0">
                <a:ea typeface="宋体" panose="02010600030101010101" pitchFamily="2" charset="-122"/>
              </a:rPr>
              <a:t>顶点数</a:t>
            </a:r>
            <a:r>
              <a:rPr lang="en-US" altLang="zh-CN" smtClean="0">
                <a:ea typeface="宋体" panose="02010600030101010101" pitchFamily="2" charset="-122"/>
              </a:rPr>
              <a:t>"</a:t>
            </a:r>
            <a:r>
              <a:rPr lang="zh-CN" altLang="en-US" smtClean="0">
                <a:ea typeface="宋体" panose="02010600030101010101" pitchFamily="2" charset="-122"/>
              </a:rPr>
              <a:t>和</a:t>
            </a:r>
            <a:r>
              <a:rPr lang="en-US" altLang="zh-CN" smtClean="0">
                <a:ea typeface="宋体" panose="02010600030101010101" pitchFamily="2" charset="-122"/>
              </a:rPr>
              <a:t>"</a:t>
            </a:r>
            <a:r>
              <a:rPr lang="zh-CN" altLang="en-US" smtClean="0">
                <a:ea typeface="宋体" panose="02010600030101010101" pitchFamily="2" charset="-122"/>
              </a:rPr>
              <a:t>边数</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int vlen = vertexs.length;</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初始化</a:t>
            </a:r>
            <a:r>
              <a:rPr lang="en-US" altLang="zh-CN" smtClean="0">
                <a:ea typeface="宋体" panose="02010600030101010101" pitchFamily="2" charset="-122"/>
              </a:rPr>
              <a:t>"</a:t>
            </a:r>
            <a:r>
              <a:rPr lang="zh-CN" altLang="en-US" smtClean="0">
                <a:ea typeface="宋体" panose="02010600030101010101" pitchFamily="2" charset="-122"/>
              </a:rPr>
              <a:t>顶点</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this.vertexs = new char[vlen];</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for (int i = 0; i &lt; vertexs.length; i++)</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this.vertexs[i] = vertexs[i];</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初始化</a:t>
            </a:r>
            <a:r>
              <a:rPr lang="en-US" altLang="zh-CN" smtClean="0">
                <a:ea typeface="宋体" panose="02010600030101010101" pitchFamily="2" charset="-122"/>
              </a:rPr>
              <a:t>"</a:t>
            </a:r>
            <a:r>
              <a:rPr lang="zh-CN" altLang="en-US" smtClean="0">
                <a:ea typeface="宋体" panose="02010600030101010101" pitchFamily="2" charset="-122"/>
              </a:rPr>
              <a:t>边</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this.matrix = new int[vlen][vlen];</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for (int i = 0; i &lt; vlen; i++)</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for (int j = 0; j &lt; vlen; j++)</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this.matrix[i][j] = matrix[i][j];</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统计</a:t>
            </a:r>
            <a:r>
              <a:rPr lang="en-US" altLang="zh-CN" smtClean="0">
                <a:ea typeface="宋体" panose="02010600030101010101" pitchFamily="2" charset="-122"/>
              </a:rPr>
              <a:t>"</a:t>
            </a:r>
            <a:r>
              <a:rPr lang="zh-CN" altLang="en-US" smtClean="0">
                <a:ea typeface="宋体" panose="02010600030101010101" pitchFamily="2" charset="-122"/>
              </a:rPr>
              <a:t>边</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for (int i = 0; i &lt; vlen; i++)</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for (int j = i+1; j &lt; vlen; j++)</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(this.matrix[i][j]!=INF)</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edgeNum++;</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返回</a:t>
            </a:r>
            <a:r>
              <a:rPr lang="en-US" altLang="zh-CN" smtClean="0">
                <a:ea typeface="宋体" panose="02010600030101010101" pitchFamily="2" charset="-122"/>
              </a:rPr>
              <a:t>ch</a:t>
            </a:r>
            <a:r>
              <a:rPr lang="zh-CN" altLang="en-US" smtClean="0">
                <a:ea typeface="宋体" panose="02010600030101010101" pitchFamily="2" charset="-122"/>
              </a:rPr>
              <a:t>位置</a:t>
            </a:r>
            <a:r>
              <a:rPr lang="en-US" altLang="zh-CN" smtClean="0">
                <a:ea typeface="宋体" panose="02010600030101010101" pitchFamily="2" charset="-122"/>
              </a:rPr>
              <a:t>, </a:t>
            </a:r>
            <a:r>
              <a:rPr lang="zh-CN" altLang="en-US" smtClean="0">
                <a:ea typeface="宋体" panose="02010600030101010101" pitchFamily="2" charset="-122"/>
              </a:rPr>
              <a:t>返回是第几个顶点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private int getPosition(char ch)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for (int i = 0; i &lt; vertexs.length; i++)</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(vertexs[i] == ch)</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i;</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打印矩阵队列图</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void print()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System.out.printf("Martix Graph:\n");</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for (int i = 0; i &lt; vertexs.length; i++)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for (int j = 0; j &lt; vertexs.length; j++)</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System.out.printf("%20d", matrix[i][j]);</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克鲁斯卡尔（</a:t>
            </a:r>
            <a:r>
              <a:rPr lang="en-US" altLang="zh-CN" smtClean="0">
                <a:ea typeface="宋体" panose="02010600030101010101" pitchFamily="2" charset="-122"/>
              </a:rPr>
              <a:t>Kruskal)</a:t>
            </a:r>
            <a:r>
              <a:rPr lang="zh-CN" altLang="en-US" smtClean="0">
                <a:ea typeface="宋体" panose="02010600030101010101" pitchFamily="2" charset="-122"/>
              </a:rPr>
              <a:t>最小生成树</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void kruskal()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int index = 0;                      // rets</a:t>
            </a:r>
            <a:r>
              <a:rPr lang="zh-CN" altLang="en-US" smtClean="0">
                <a:ea typeface="宋体" panose="02010600030101010101" pitchFamily="2" charset="-122"/>
              </a:rPr>
              <a:t>数组的索引</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int[] ends = new int[edgeNum];     // </a:t>
            </a:r>
            <a:r>
              <a:rPr lang="zh-CN" altLang="en-US" smtClean="0">
                <a:ea typeface="宋体" panose="02010600030101010101" pitchFamily="2" charset="-122"/>
              </a:rPr>
              <a:t>用于保存</a:t>
            </a:r>
            <a:r>
              <a:rPr lang="en-US" altLang="zh-CN" smtClean="0">
                <a:ea typeface="宋体" panose="02010600030101010101" pitchFamily="2" charset="-122"/>
              </a:rPr>
              <a:t>"</a:t>
            </a:r>
            <a:r>
              <a:rPr lang="zh-CN" altLang="en-US" smtClean="0">
                <a:ea typeface="宋体" panose="02010600030101010101" pitchFamily="2" charset="-122"/>
              </a:rPr>
              <a:t>已有最小生成树</a:t>
            </a:r>
            <a:r>
              <a:rPr lang="en-US" altLang="zh-CN" smtClean="0">
                <a:ea typeface="宋体" panose="02010600030101010101" pitchFamily="2" charset="-122"/>
              </a:rPr>
              <a:t>"</a:t>
            </a:r>
            <a:r>
              <a:rPr lang="zh-CN" altLang="en-US" smtClean="0">
                <a:ea typeface="宋体" panose="02010600030101010101" pitchFamily="2" charset="-122"/>
              </a:rPr>
              <a:t>中每个顶点在该最小树中的终点。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EData[] rets = new EData[edgeNum];  // </a:t>
            </a:r>
            <a:r>
              <a:rPr lang="zh-CN" altLang="en-US" smtClean="0">
                <a:ea typeface="宋体" panose="02010600030101010101" pitchFamily="2" charset="-122"/>
              </a:rPr>
              <a:t>结果数组，保存</a:t>
            </a:r>
            <a:r>
              <a:rPr lang="en-US" altLang="zh-CN" smtClean="0">
                <a:ea typeface="宋体" panose="02010600030101010101" pitchFamily="2" charset="-122"/>
              </a:rPr>
              <a:t>kruskal</a:t>
            </a:r>
            <a:r>
              <a:rPr lang="zh-CN" altLang="en-US" smtClean="0">
                <a:ea typeface="宋体" panose="02010600030101010101" pitchFamily="2" charset="-122"/>
              </a:rPr>
              <a:t>最小生成树的边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a:t>
            </a:r>
            <a:r>
              <a:rPr lang="zh-CN" altLang="en-US" smtClean="0">
                <a:ea typeface="宋体" panose="02010600030101010101" pitchFamily="2" charset="-122"/>
              </a:rPr>
              <a:t>获取</a:t>
            </a:r>
            <a:r>
              <a:rPr lang="en-US" altLang="zh-CN" smtClean="0">
                <a:ea typeface="宋体" panose="02010600030101010101" pitchFamily="2" charset="-122"/>
              </a:rPr>
              <a:t>"</a:t>
            </a:r>
            <a:r>
              <a:rPr lang="zh-CN" altLang="en-US" smtClean="0">
                <a:ea typeface="宋体" panose="02010600030101010101" pitchFamily="2" charset="-122"/>
              </a:rPr>
              <a:t>图中所有的边</a:t>
            </a:r>
            <a:r>
              <a:rPr lang="en-US" altLang="zh-CN" smtClean="0">
                <a:ea typeface="宋体" panose="02010600030101010101" pitchFamily="2" charset="-122"/>
              </a:rPr>
              <a:t>" </a:t>
            </a:r>
            <a:r>
              <a:rPr lang="zh-CN" altLang="en-US" smtClean="0">
                <a:ea typeface="宋体" panose="02010600030101010101" pitchFamily="2" charset="-122"/>
              </a:rPr>
              <a:t>共</a:t>
            </a:r>
            <a:r>
              <a:rPr lang="en-US" altLang="zh-CN" smtClean="0">
                <a:ea typeface="宋体" panose="02010600030101010101" pitchFamily="2" charset="-122"/>
              </a:rPr>
              <a:t>12</a:t>
            </a:r>
            <a:r>
              <a:rPr lang="zh-CN" altLang="en-US" smtClean="0">
                <a:ea typeface="宋体" panose="02010600030101010101" pitchFamily="2" charset="-122"/>
              </a:rPr>
              <a:t>条</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EData[] edges = getEdges();</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System.out.println(Arrays.toString(edges) + edges.length);</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将边按照</a:t>
            </a:r>
            <a:r>
              <a:rPr lang="en-US" altLang="zh-CN" smtClean="0">
                <a:ea typeface="宋体" panose="02010600030101010101" pitchFamily="2" charset="-122"/>
              </a:rPr>
              <a:t>"</a:t>
            </a:r>
            <a:r>
              <a:rPr lang="zh-CN" altLang="en-US" smtClean="0">
                <a:ea typeface="宋体" panose="02010600030101010101" pitchFamily="2" charset="-122"/>
              </a:rPr>
              <a:t>权</a:t>
            </a:r>
            <a:r>
              <a:rPr lang="en-US" altLang="zh-CN" smtClean="0">
                <a:ea typeface="宋体" panose="02010600030101010101" pitchFamily="2" charset="-122"/>
              </a:rPr>
              <a:t>"</a:t>
            </a:r>
            <a:r>
              <a:rPr lang="zh-CN" altLang="en-US" smtClean="0">
                <a:ea typeface="宋体" panose="02010600030101010101" pitchFamily="2" charset="-122"/>
              </a:rPr>
              <a:t>的大小进行排序</a:t>
            </a:r>
            <a:r>
              <a:rPr lang="en-US" altLang="zh-CN" smtClean="0">
                <a:ea typeface="宋体" panose="02010600030101010101" pitchFamily="2" charset="-122"/>
              </a:rPr>
              <a:t>(</a:t>
            </a:r>
            <a:r>
              <a:rPr lang="zh-CN" altLang="en-US" smtClean="0">
                <a:ea typeface="宋体" panose="02010600030101010101" pitchFamily="2" charset="-122"/>
              </a:rPr>
              <a:t>从小到大</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sortEdges(edges, edges.length);</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for (int i=0; i&lt;edgeNum; i++)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int p1 = getPosition(edges[i].start);      // </a:t>
            </a:r>
            <a:r>
              <a:rPr lang="zh-CN" altLang="en-US" smtClean="0">
                <a:ea typeface="宋体" panose="02010600030101010101" pitchFamily="2" charset="-122"/>
              </a:rPr>
              <a:t>获取第</a:t>
            </a:r>
            <a:r>
              <a:rPr lang="en-US" altLang="zh-CN" smtClean="0">
                <a:ea typeface="宋体" panose="02010600030101010101" pitchFamily="2" charset="-122"/>
              </a:rPr>
              <a:t>i</a:t>
            </a:r>
            <a:r>
              <a:rPr lang="zh-CN" altLang="en-US" smtClean="0">
                <a:ea typeface="宋体" panose="02010600030101010101" pitchFamily="2" charset="-122"/>
              </a:rPr>
              <a:t>条边的</a:t>
            </a:r>
            <a:r>
              <a:rPr lang="en-US" altLang="zh-CN" smtClean="0">
                <a:ea typeface="宋体" panose="02010600030101010101" pitchFamily="2" charset="-122"/>
              </a:rPr>
              <a:t>"</a:t>
            </a:r>
            <a:r>
              <a:rPr lang="zh-CN" altLang="en-US" smtClean="0">
                <a:ea typeface="宋体" panose="02010600030101010101" pitchFamily="2" charset="-122"/>
              </a:rPr>
              <a:t>起点</a:t>
            </a:r>
            <a:r>
              <a:rPr lang="en-US" altLang="zh-CN" smtClean="0">
                <a:ea typeface="宋体" panose="02010600030101010101" pitchFamily="2" charset="-122"/>
              </a:rPr>
              <a:t>"</a:t>
            </a:r>
            <a:r>
              <a:rPr lang="zh-CN" altLang="en-US" smtClean="0">
                <a:ea typeface="宋体" panose="02010600030101010101" pitchFamily="2" charset="-122"/>
              </a:rPr>
              <a:t>的序号</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int p2 = getPosition(edges[i].end);        // </a:t>
            </a:r>
            <a:r>
              <a:rPr lang="zh-CN" altLang="en-US" smtClean="0">
                <a:ea typeface="宋体" panose="02010600030101010101" pitchFamily="2" charset="-122"/>
              </a:rPr>
              <a:t>获取第</a:t>
            </a:r>
            <a:r>
              <a:rPr lang="en-US" altLang="zh-CN" smtClean="0">
                <a:ea typeface="宋体" panose="02010600030101010101" pitchFamily="2" charset="-122"/>
              </a:rPr>
              <a:t>i</a:t>
            </a:r>
            <a:r>
              <a:rPr lang="zh-CN" altLang="en-US" smtClean="0">
                <a:ea typeface="宋体" panose="02010600030101010101" pitchFamily="2" charset="-122"/>
              </a:rPr>
              <a:t>条边的</a:t>
            </a:r>
            <a:r>
              <a:rPr lang="en-US" altLang="zh-CN" smtClean="0">
                <a:ea typeface="宋体" panose="02010600030101010101" pitchFamily="2" charset="-122"/>
              </a:rPr>
              <a:t>"</a:t>
            </a:r>
            <a:r>
              <a:rPr lang="zh-CN" altLang="en-US" smtClean="0">
                <a:ea typeface="宋体" panose="02010600030101010101" pitchFamily="2" charset="-122"/>
              </a:rPr>
              <a:t>终点</a:t>
            </a:r>
            <a:r>
              <a:rPr lang="en-US" altLang="zh-CN" smtClean="0">
                <a:ea typeface="宋体" panose="02010600030101010101" pitchFamily="2" charset="-122"/>
              </a:rPr>
              <a:t>"</a:t>
            </a:r>
            <a:r>
              <a:rPr lang="zh-CN" altLang="en-US" smtClean="0">
                <a:ea typeface="宋体" panose="02010600030101010101" pitchFamily="2" charset="-122"/>
              </a:rPr>
              <a:t>的序号</a:t>
            </a:r>
            <a:endParaRPr lang="zh-CN" altLang="en-US" smtClean="0">
              <a:ea typeface="宋体" panose="02010600030101010101" pitchFamily="2" charset="-122"/>
            </a:endParaRPr>
          </a:p>
          <a:p>
            <a:pPr eaLnBrk="1" hangingPunct="1"/>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int m = getEnd(ends, p1);                 // </a:t>
            </a:r>
            <a:r>
              <a:rPr lang="zh-CN" altLang="en-US" smtClean="0">
                <a:ea typeface="宋体" panose="02010600030101010101" pitchFamily="2" charset="-122"/>
              </a:rPr>
              <a:t>获取</a:t>
            </a:r>
            <a:r>
              <a:rPr lang="en-US" altLang="zh-CN" smtClean="0">
                <a:ea typeface="宋体" panose="02010600030101010101" pitchFamily="2" charset="-122"/>
              </a:rPr>
              <a:t>p1</a:t>
            </a:r>
            <a:r>
              <a:rPr lang="zh-CN" altLang="en-US" smtClean="0">
                <a:ea typeface="宋体" panose="02010600030101010101" pitchFamily="2" charset="-122"/>
              </a:rPr>
              <a:t>在</a:t>
            </a:r>
            <a:r>
              <a:rPr lang="en-US" altLang="zh-CN" smtClean="0">
                <a:ea typeface="宋体" panose="02010600030101010101" pitchFamily="2" charset="-122"/>
              </a:rPr>
              <a:t>"</a:t>
            </a:r>
            <a:r>
              <a:rPr lang="zh-CN" altLang="en-US" smtClean="0">
                <a:ea typeface="宋体" panose="02010600030101010101" pitchFamily="2" charset="-122"/>
              </a:rPr>
              <a:t>已有的最小生成树</a:t>
            </a:r>
            <a:r>
              <a:rPr lang="en-US" altLang="zh-CN" smtClean="0">
                <a:ea typeface="宋体" panose="02010600030101010101" pitchFamily="2" charset="-122"/>
              </a:rPr>
              <a:t>"</a:t>
            </a:r>
            <a:r>
              <a:rPr lang="zh-CN" altLang="en-US" smtClean="0">
                <a:ea typeface="宋体" panose="02010600030101010101" pitchFamily="2" charset="-122"/>
              </a:rPr>
              <a:t>中的终点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int n = getEnd(ends, p2);                 // </a:t>
            </a:r>
            <a:r>
              <a:rPr lang="zh-CN" altLang="en-US" smtClean="0">
                <a:ea typeface="宋体" panose="02010600030101010101" pitchFamily="2" charset="-122"/>
              </a:rPr>
              <a:t>获取</a:t>
            </a:r>
            <a:r>
              <a:rPr lang="en-US" altLang="zh-CN" smtClean="0">
                <a:ea typeface="宋体" panose="02010600030101010101" pitchFamily="2" charset="-122"/>
              </a:rPr>
              <a:t>p2</a:t>
            </a:r>
            <a:r>
              <a:rPr lang="zh-CN" altLang="en-US" smtClean="0">
                <a:ea typeface="宋体" panose="02010600030101010101" pitchFamily="2" charset="-122"/>
              </a:rPr>
              <a:t>在</a:t>
            </a:r>
            <a:r>
              <a:rPr lang="en-US" altLang="zh-CN" smtClean="0">
                <a:ea typeface="宋体" panose="02010600030101010101" pitchFamily="2" charset="-122"/>
              </a:rPr>
              <a:t>"</a:t>
            </a:r>
            <a:r>
              <a:rPr lang="zh-CN" altLang="en-US" smtClean="0">
                <a:ea typeface="宋体" panose="02010600030101010101" pitchFamily="2" charset="-122"/>
              </a:rPr>
              <a:t>已有的最小生成树</a:t>
            </a:r>
            <a:r>
              <a:rPr lang="en-US" altLang="zh-CN" smtClean="0">
                <a:ea typeface="宋体" panose="02010600030101010101" pitchFamily="2" charset="-122"/>
              </a:rPr>
              <a:t>"</a:t>
            </a:r>
            <a:r>
              <a:rPr lang="zh-CN" altLang="en-US" smtClean="0">
                <a:ea typeface="宋体" panose="02010600030101010101" pitchFamily="2" charset="-122"/>
              </a:rPr>
              <a:t>中的终点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a:t>
            </a:r>
            <a:r>
              <a:rPr lang="zh-CN" altLang="en-US" smtClean="0">
                <a:ea typeface="宋体" panose="02010600030101010101" pitchFamily="2" charset="-122"/>
              </a:rPr>
              <a:t>如果</a:t>
            </a:r>
            <a:r>
              <a:rPr lang="en-US" altLang="zh-CN" smtClean="0">
                <a:ea typeface="宋体" panose="02010600030101010101" pitchFamily="2" charset="-122"/>
              </a:rPr>
              <a:t>m!=n</a:t>
            </a:r>
            <a:r>
              <a:rPr lang="zh-CN" altLang="en-US" smtClean="0">
                <a:ea typeface="宋体" panose="02010600030101010101" pitchFamily="2" charset="-122"/>
              </a:rPr>
              <a:t>，意味着</a:t>
            </a:r>
            <a:r>
              <a:rPr lang="en-US" altLang="zh-CN" smtClean="0">
                <a:ea typeface="宋体" panose="02010600030101010101" pitchFamily="2" charset="-122"/>
              </a:rPr>
              <a:t>"</a:t>
            </a:r>
            <a:r>
              <a:rPr lang="zh-CN" altLang="en-US" smtClean="0">
                <a:ea typeface="宋体" panose="02010600030101010101" pitchFamily="2" charset="-122"/>
              </a:rPr>
              <a:t>边</a:t>
            </a:r>
            <a:r>
              <a:rPr lang="en-US" altLang="zh-CN" smtClean="0">
                <a:ea typeface="宋体" panose="02010600030101010101" pitchFamily="2" charset="-122"/>
              </a:rPr>
              <a:t>i"</a:t>
            </a:r>
            <a:r>
              <a:rPr lang="zh-CN" altLang="en-US" smtClean="0">
                <a:ea typeface="宋体" panose="02010600030101010101" pitchFamily="2" charset="-122"/>
              </a:rPr>
              <a:t>与</a:t>
            </a:r>
            <a:r>
              <a:rPr lang="en-US" altLang="zh-CN" smtClean="0">
                <a:ea typeface="宋体" panose="02010600030101010101" pitchFamily="2" charset="-122"/>
              </a:rPr>
              <a:t>"</a:t>
            </a:r>
            <a:r>
              <a:rPr lang="zh-CN" altLang="en-US" smtClean="0">
                <a:ea typeface="宋体" panose="02010600030101010101" pitchFamily="2" charset="-122"/>
              </a:rPr>
              <a:t>已经添加到最小生成树中的顶点</a:t>
            </a:r>
            <a:r>
              <a:rPr lang="en-US" altLang="zh-CN" smtClean="0">
                <a:ea typeface="宋体" panose="02010600030101010101" pitchFamily="2" charset="-122"/>
              </a:rPr>
              <a:t>"</a:t>
            </a:r>
            <a:r>
              <a:rPr lang="zh-CN" altLang="en-US" smtClean="0">
                <a:ea typeface="宋体" panose="02010600030101010101" pitchFamily="2" charset="-122"/>
              </a:rPr>
              <a:t>没有形成环路</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a:t>
            </a:r>
            <a:r>
              <a:rPr lang="zh-CN" altLang="en-US" smtClean="0">
                <a:ea typeface="宋体" panose="02010600030101010101" pitchFamily="2" charset="-122"/>
              </a:rPr>
              <a:t>如果形成环路，就不能加入到 </a:t>
            </a:r>
            <a:r>
              <a:rPr lang="en-US" altLang="zh-CN" smtClean="0">
                <a:ea typeface="宋体" panose="02010600030101010101" pitchFamily="2" charset="-122"/>
              </a:rPr>
              <a:t>rets</a:t>
            </a:r>
            <a:r>
              <a:rPr lang="zh-CN" altLang="en-US" smtClean="0">
                <a:ea typeface="宋体" panose="02010600030101010101" pitchFamily="2" charset="-122"/>
              </a:rPr>
              <a:t>数组中</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if (m != n)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ends[m] = n;                       // </a:t>
            </a:r>
            <a:r>
              <a:rPr lang="zh-CN" altLang="en-US" smtClean="0">
                <a:ea typeface="宋体" panose="02010600030101010101" pitchFamily="2" charset="-122"/>
              </a:rPr>
              <a:t>设置</a:t>
            </a:r>
            <a:r>
              <a:rPr lang="en-US" altLang="zh-CN" smtClean="0">
                <a:ea typeface="宋体" panose="02010600030101010101" pitchFamily="2" charset="-122"/>
              </a:rPr>
              <a:t>m</a:t>
            </a:r>
            <a:r>
              <a:rPr lang="zh-CN" altLang="en-US" smtClean="0">
                <a:ea typeface="宋体" panose="02010600030101010101" pitchFamily="2" charset="-122"/>
              </a:rPr>
              <a:t>在</a:t>
            </a:r>
            <a:r>
              <a:rPr lang="en-US" altLang="zh-CN" smtClean="0">
                <a:ea typeface="宋体" panose="02010600030101010101" pitchFamily="2" charset="-122"/>
              </a:rPr>
              <a:t>"</a:t>
            </a:r>
            <a:r>
              <a:rPr lang="zh-CN" altLang="en-US" smtClean="0">
                <a:ea typeface="宋体" panose="02010600030101010101" pitchFamily="2" charset="-122"/>
              </a:rPr>
              <a:t>已有的最小生成树</a:t>
            </a:r>
            <a:r>
              <a:rPr lang="en-US" altLang="zh-CN" smtClean="0">
                <a:ea typeface="宋体" panose="02010600030101010101" pitchFamily="2" charset="-122"/>
              </a:rPr>
              <a:t>"</a:t>
            </a:r>
            <a:r>
              <a:rPr lang="zh-CN" altLang="en-US" smtClean="0">
                <a:ea typeface="宋体" panose="02010600030101010101" pitchFamily="2" charset="-122"/>
              </a:rPr>
              <a:t>中的终点为</a:t>
            </a:r>
            <a:r>
              <a:rPr lang="en-US" altLang="zh-CN" smtClean="0">
                <a:ea typeface="宋体" panose="02010600030101010101" pitchFamily="2" charset="-122"/>
              </a:rPr>
              <a:t>n</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rets[index++] = edges[i];           // </a:t>
            </a:r>
            <a:r>
              <a:rPr lang="zh-CN" altLang="en-US" smtClean="0">
                <a:ea typeface="宋体" panose="02010600030101010101" pitchFamily="2" charset="-122"/>
              </a:rPr>
              <a:t>保存结果</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统计并打印</a:t>
            </a:r>
            <a:r>
              <a:rPr lang="en-US" altLang="zh-CN" smtClean="0">
                <a:ea typeface="宋体" panose="02010600030101010101" pitchFamily="2" charset="-122"/>
              </a:rPr>
              <a:t>"kruskal</a:t>
            </a:r>
            <a:r>
              <a:rPr lang="zh-CN" altLang="en-US" smtClean="0">
                <a:ea typeface="宋体" panose="02010600030101010101" pitchFamily="2" charset="-122"/>
              </a:rPr>
              <a:t>最小生成树</a:t>
            </a:r>
            <a:r>
              <a:rPr lang="en-US" altLang="zh-CN" smtClean="0">
                <a:ea typeface="宋体" panose="02010600030101010101" pitchFamily="2" charset="-122"/>
              </a:rPr>
              <a:t>"</a:t>
            </a:r>
            <a:r>
              <a:rPr lang="zh-CN" altLang="en-US" smtClean="0">
                <a:ea typeface="宋体" panose="02010600030101010101" pitchFamily="2" charset="-122"/>
              </a:rPr>
              <a:t>的信息</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int length = 0;</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for (int i = 0; i &lt; index; i++)</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length += rets[i].weight;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System.out.printf("Kruskal=%d: ", length);</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for (int i = 0; i &lt; index; i++)</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System.out.printf("(%c,%c) ", rets[i].start, rets[i].end);</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System.out.printf("\n");</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获取图中的边</a:t>
            </a:r>
            <a:r>
              <a:rPr lang="en-US" altLang="zh-CN" smtClean="0">
                <a:ea typeface="宋体" panose="02010600030101010101" pitchFamily="2" charset="-122"/>
              </a:rPr>
              <a:t>,</a:t>
            </a:r>
            <a:r>
              <a:rPr lang="zh-CN" altLang="en-US" smtClean="0">
                <a:ea typeface="宋体" panose="02010600030101010101" pitchFamily="2" charset="-122"/>
              </a:rPr>
              <a:t>放到 </a:t>
            </a:r>
            <a:r>
              <a:rPr lang="en-US" altLang="zh-CN" smtClean="0">
                <a:ea typeface="宋体" panose="02010600030101010101" pitchFamily="2" charset="-122"/>
              </a:rPr>
              <a:t>EData[] </a:t>
            </a:r>
            <a:r>
              <a:rPr lang="zh-CN" altLang="en-US" smtClean="0">
                <a:ea typeface="宋体" panose="02010600030101010101" pitchFamily="2" charset="-122"/>
              </a:rPr>
              <a:t>数组中</a:t>
            </a:r>
            <a:r>
              <a:rPr lang="en-US" altLang="zh-CN" smtClean="0">
                <a:ea typeface="宋体" panose="02010600030101010101" pitchFamily="2" charset="-122"/>
              </a:rPr>
              <a:t>, </a:t>
            </a:r>
            <a:r>
              <a:rPr lang="zh-CN" altLang="en-US" smtClean="0">
                <a:ea typeface="宋体" panose="02010600030101010101" pitchFamily="2" charset="-122"/>
              </a:rPr>
              <a:t>后面我们要遍历该数组</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 存放形式 </a:t>
            </a:r>
            <a:r>
              <a:rPr lang="en-US" altLang="zh-CN" smtClean="0">
                <a:ea typeface="宋体" panose="02010600030101010101" pitchFamily="2" charset="-122"/>
              </a:rPr>
              <a:t>[['A','B', 12],['B','F',7]]</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private EData[] getEdges()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int index=0;</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EData[] edges = new EData[edgeNum];</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for (int i=0; i &lt; vertexs.length; i++)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for (int j=i+1; j &lt; vertexs.length; j++)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(matrix[i][j]!=INF)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edges[index++] = new EData(vertexs[i], vertexs[j], matrix[i][j]);</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edges;</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对边按照权值大小进行排序</a:t>
            </a:r>
            <a:r>
              <a:rPr lang="en-US" altLang="zh-CN" smtClean="0">
                <a:ea typeface="宋体" panose="02010600030101010101" pitchFamily="2" charset="-122"/>
              </a:rPr>
              <a:t>(</a:t>
            </a:r>
            <a:r>
              <a:rPr lang="zh-CN" altLang="en-US" smtClean="0">
                <a:ea typeface="宋体" panose="02010600030101010101" pitchFamily="2" charset="-122"/>
              </a:rPr>
              <a:t>由小到大</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private void sortEdges(EData[] edges, int elen)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for (int i=0; i&lt;edges.length - 1; i++)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for (int j=0; j&lt;edges.length - 1 - i; j++)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(edges[j].weight &gt; edges[j+1].weight)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交换</a:t>
            </a:r>
            <a:r>
              <a:rPr lang="en-US" altLang="zh-CN" smtClean="0">
                <a:ea typeface="宋体" panose="02010600030101010101" pitchFamily="2" charset="-122"/>
              </a:rPr>
              <a:t>"</a:t>
            </a:r>
            <a:r>
              <a:rPr lang="zh-CN" altLang="en-US" smtClean="0">
                <a:ea typeface="宋体" panose="02010600030101010101" pitchFamily="2" charset="-122"/>
              </a:rPr>
              <a:t>边</a:t>
            </a:r>
            <a:r>
              <a:rPr lang="en-US" altLang="zh-CN" smtClean="0">
                <a:ea typeface="宋体" panose="02010600030101010101" pitchFamily="2" charset="-122"/>
              </a:rPr>
              <a:t>i"</a:t>
            </a:r>
            <a:r>
              <a:rPr lang="zh-CN" altLang="en-US" smtClean="0">
                <a:ea typeface="宋体" panose="02010600030101010101" pitchFamily="2" charset="-122"/>
              </a:rPr>
              <a:t>和</a:t>
            </a:r>
            <a:r>
              <a:rPr lang="en-US" altLang="zh-CN" smtClean="0">
                <a:ea typeface="宋体" panose="02010600030101010101" pitchFamily="2" charset="-122"/>
              </a:rPr>
              <a:t>"</a:t>
            </a:r>
            <a:r>
              <a:rPr lang="zh-CN" altLang="en-US" smtClean="0">
                <a:ea typeface="宋体" panose="02010600030101010101" pitchFamily="2" charset="-122"/>
              </a:rPr>
              <a:t>边</a:t>
            </a:r>
            <a:r>
              <a:rPr lang="en-US" altLang="zh-CN" smtClean="0">
                <a:ea typeface="宋体" panose="02010600030101010101" pitchFamily="2" charset="-122"/>
              </a:rPr>
              <a:t>j"</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EData tmp = edges[j];</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edges[j] = edges[j+1];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edges[j+1] = tmp;</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获取</a:t>
            </a:r>
            <a:r>
              <a:rPr lang="en-US" altLang="zh-CN" smtClean="0">
                <a:ea typeface="宋体" panose="02010600030101010101" pitchFamily="2" charset="-122"/>
              </a:rPr>
              <a:t>i</a:t>
            </a:r>
            <a:r>
              <a:rPr lang="zh-CN" altLang="en-US" smtClean="0">
                <a:ea typeface="宋体" panose="02010600030101010101" pitchFamily="2" charset="-122"/>
              </a:rPr>
              <a:t>的终点</a:t>
            </a:r>
            <a:r>
              <a:rPr lang="en-US" altLang="zh-CN" smtClean="0">
                <a:ea typeface="宋体" panose="02010600030101010101" pitchFamily="2" charset="-122"/>
              </a:rPr>
              <a:t>, </a:t>
            </a:r>
            <a:r>
              <a:rPr lang="zh-CN" altLang="en-US" smtClean="0">
                <a:ea typeface="宋体" panose="02010600030101010101" pitchFamily="2" charset="-122"/>
              </a:rPr>
              <a:t>这个</a:t>
            </a:r>
            <a:r>
              <a:rPr lang="en-US" altLang="zh-CN" smtClean="0">
                <a:ea typeface="宋体" panose="02010600030101010101" pitchFamily="2" charset="-122"/>
              </a:rPr>
              <a:t>vends </a:t>
            </a:r>
            <a:r>
              <a:rPr lang="zh-CN" altLang="en-US" smtClean="0">
                <a:ea typeface="宋体" panose="02010600030101010101" pitchFamily="2" charset="-122"/>
              </a:rPr>
              <a:t>就是存放终点的数组，是在遍历边的过程中，逐步得到的</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 </a:t>
            </a:r>
            <a:r>
              <a:rPr lang="en-US" altLang="zh-CN" smtClean="0">
                <a:ea typeface="宋体" panose="02010600030101010101" pitchFamily="2" charset="-122"/>
              </a:rPr>
              <a:t>i: </a:t>
            </a:r>
            <a:r>
              <a:rPr lang="zh-CN" altLang="en-US" smtClean="0">
                <a:ea typeface="宋体" panose="02010600030101010101" pitchFamily="2" charset="-122"/>
              </a:rPr>
              <a:t>表示 传入的顶点的序号</a:t>
            </a:r>
            <a:r>
              <a:rPr lang="en-US" altLang="zh-CN" smtClean="0">
                <a:ea typeface="宋体" panose="02010600030101010101" pitchFamily="2" charset="-122"/>
              </a:rPr>
              <a:t>(</a:t>
            </a:r>
            <a:r>
              <a:rPr lang="zh-CN" altLang="en-US" smtClean="0">
                <a:ea typeface="宋体" panose="02010600030101010101" pitchFamily="2" charset="-122"/>
              </a:rPr>
              <a:t>索引</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返回</a:t>
            </a:r>
            <a:r>
              <a:rPr lang="en-US" altLang="zh-CN" smtClean="0">
                <a:ea typeface="宋体" panose="02010600030101010101" pitchFamily="2" charset="-122"/>
              </a:rPr>
              <a:t>i</a:t>
            </a:r>
            <a:r>
              <a:rPr lang="zh-CN" altLang="en-US" smtClean="0">
                <a:ea typeface="宋体" panose="02010600030101010101" pitchFamily="2" charset="-122"/>
              </a:rPr>
              <a:t>顶点对应的顶点索引值</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 第一次 </a:t>
            </a:r>
            <a:r>
              <a:rPr lang="en-US" altLang="zh-CN" smtClean="0">
                <a:ea typeface="宋体" panose="02010600030101010101" pitchFamily="2" charset="-122"/>
              </a:rPr>
              <a:t>E,F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getEnd(.., 4) =&gt; 4</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getEnd(.., 5) =&gt; 5</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将</a:t>
            </a:r>
            <a:r>
              <a:rPr lang="en-US" altLang="zh-CN" smtClean="0">
                <a:ea typeface="宋体" panose="02010600030101010101" pitchFamily="2" charset="-122"/>
              </a:rPr>
              <a:t>&lt;E,F&gt; </a:t>
            </a:r>
            <a:r>
              <a:rPr lang="zh-CN" altLang="en-US" smtClean="0">
                <a:ea typeface="宋体" panose="02010600030101010101" pitchFamily="2" charset="-122"/>
              </a:rPr>
              <a:t>加入到 </a:t>
            </a:r>
            <a:r>
              <a:rPr lang="en-US" altLang="zh-CN" smtClean="0">
                <a:ea typeface="宋体" panose="02010600030101010101" pitchFamily="2" charset="-122"/>
              </a:rPr>
              <a:t>rets </a:t>
            </a:r>
            <a:r>
              <a:rPr lang="zh-CN" altLang="en-US" smtClean="0">
                <a:ea typeface="宋体" panose="02010600030101010101" pitchFamily="2" charset="-122"/>
              </a:rPr>
              <a:t>后</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 </a:t>
            </a:r>
            <a:r>
              <a:rPr lang="en-US" altLang="zh-CN" smtClean="0">
                <a:ea typeface="宋体" panose="02010600030101010101" pitchFamily="2" charset="-122"/>
              </a:rPr>
              <a:t>ends= [0, 0, 0, 0, 5, 0, 0, 0, 0, 0, 0, 0] </a:t>
            </a:r>
            <a:r>
              <a:rPr lang="zh-CN" altLang="en-US" smtClean="0">
                <a:ea typeface="宋体" panose="02010600030101010101" pitchFamily="2" charset="-122"/>
              </a:rPr>
              <a:t>即 </a:t>
            </a:r>
            <a:r>
              <a:rPr lang="en-US" altLang="zh-CN" smtClean="0">
                <a:ea typeface="宋体" panose="02010600030101010101" pitchFamily="2" charset="-122"/>
              </a:rPr>
              <a:t>ends[4] = 5 </a:t>
            </a:r>
            <a:r>
              <a:rPr lang="zh-CN" altLang="en-US" smtClean="0">
                <a:ea typeface="宋体" panose="02010600030101010101" pitchFamily="2" charset="-122"/>
              </a:rPr>
              <a:t>序号为</a:t>
            </a:r>
            <a:r>
              <a:rPr lang="en-US" altLang="zh-CN" smtClean="0">
                <a:ea typeface="宋体" panose="02010600030101010101" pitchFamily="2" charset="-122"/>
              </a:rPr>
              <a:t>4</a:t>
            </a:r>
            <a:r>
              <a:rPr lang="zh-CN" altLang="en-US" smtClean="0">
                <a:ea typeface="宋体" panose="02010600030101010101" pitchFamily="2" charset="-122"/>
              </a:rPr>
              <a:t>的顶点</a:t>
            </a:r>
            <a:r>
              <a:rPr lang="en-US" altLang="zh-CN" smtClean="0">
                <a:ea typeface="宋体" panose="02010600030101010101" pitchFamily="2" charset="-122"/>
              </a:rPr>
              <a:t>E</a:t>
            </a:r>
            <a:r>
              <a:rPr lang="zh-CN" altLang="en-US" smtClean="0">
                <a:ea typeface="宋体" panose="02010600030101010101" pitchFamily="2" charset="-122"/>
              </a:rPr>
              <a:t>的顶点是序号为</a:t>
            </a:r>
            <a:r>
              <a:rPr lang="en-US" altLang="zh-CN" smtClean="0">
                <a:ea typeface="宋体" panose="02010600030101010101" pitchFamily="2" charset="-122"/>
              </a:rPr>
              <a:t>5</a:t>
            </a:r>
            <a:r>
              <a:rPr lang="zh-CN" altLang="en-US" smtClean="0">
                <a:ea typeface="宋体" panose="02010600030101010101" pitchFamily="2" charset="-122"/>
              </a:rPr>
              <a:t>的顶点</a:t>
            </a:r>
            <a:r>
              <a:rPr lang="en-US" altLang="zh-CN" smtClean="0">
                <a:ea typeface="宋体" panose="02010600030101010101" pitchFamily="2" charset="-122"/>
              </a:rPr>
              <a:t>F</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private int getEnd(int[] ends, int i)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while (ends[i] != 0) //</a:t>
            </a:r>
            <a:r>
              <a:rPr lang="zh-CN" altLang="en-US" smtClean="0">
                <a:ea typeface="宋体" panose="02010600030101010101" pitchFamily="2" charset="-122"/>
              </a:rPr>
              <a:t>可能是传递的</a:t>
            </a:r>
            <a:r>
              <a:rPr lang="en-US" altLang="zh-CN" smtClean="0">
                <a:ea typeface="宋体" panose="02010600030101010101" pitchFamily="2" charset="-122"/>
              </a:rPr>
              <a:t>,</a:t>
            </a:r>
            <a:r>
              <a:rPr lang="zh-CN" altLang="en-US" smtClean="0">
                <a:ea typeface="宋体" panose="02010600030101010101" pitchFamily="2" charset="-122"/>
              </a:rPr>
              <a:t>一直找到</a:t>
            </a:r>
            <a:r>
              <a:rPr lang="en-US" altLang="zh-CN" smtClean="0">
                <a:ea typeface="宋体" panose="02010600030101010101" pitchFamily="2" charset="-122"/>
              </a:rPr>
              <a:t>vends[i] = 0</a:t>
            </a:r>
            <a:r>
              <a:rPr lang="zh-CN" altLang="en-US" smtClean="0">
                <a:ea typeface="宋体" panose="02010600030101010101" pitchFamily="2" charset="-122"/>
              </a:rPr>
              <a:t>，才传递</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 = ends[i];</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i;</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static void main(String[] args)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char[] vexs = {'A', 'B', 'C', 'D', 'E', 'F', 'G'};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克鲁斯卡尔算法的邻接矩阵  </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int matrix[][] =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/*A*//*B*//*C*//*D*//*E*//*F*//*G*/</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 {   0,  12, INF, INF, INF,  16,  14},</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 {  12,   0,  10, INF, INF,   7, INF},</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/*C*/ { INF,  10,   0,   3,   5,   6, INF},</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/*D*/ { INF, INF,   3,   0,   4, INF, INF},</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/*E*/ { INF, INF,   5,   4,   0,   2,   8},</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 {  16,   7,   6, INF,   2,   0,   9},</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/*G*/ {  14, INF, INF, INF,   8,   9,   0}};</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原理普利姆算法的邻接矩阵</a:t>
            </a:r>
            <a:endParaRPr lang="zh-CN" altLang="en-US" smtClean="0">
              <a:ea typeface="宋体" panose="02010600030101010101" pitchFamily="2" charset="-122"/>
            </a:endParaRPr>
          </a:p>
          <a:p>
            <a:pPr eaLnBrk="1" hangingPunct="1"/>
            <a:r>
              <a:rPr lang="en-US" altLang="zh-CN" smtClean="0">
                <a:ea typeface="宋体" panose="02010600030101010101" pitchFamily="2" charset="-122"/>
              </a:rPr>
              <a:t>//        int matrix[][] =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/*A*//*B*//*C*//*D*//*E*//*F*//*G*/</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 {   10000,  5, 7, 10000, 10000,  10000,  2},</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 {  5,   10000,  10000, 9, 10000,   10000, 3},</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/*C*/ { 7,  10000,   10000,   10000,   8,   10000, 10000},</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/*D*/ { 10000, 9,   10000,   10000,   10000, 4, 10000},</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/*E*/ { 10000, 10000,   8,   10000,   10000,   5,   4},</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 {  10000,   10000,   10000, 4,   5,   10000,   6},</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/*G*/ {  2, 3, 10000, 10000,   4,   6,   10000}};</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自定义</a:t>
            </a:r>
            <a:r>
              <a:rPr lang="en-US" altLang="zh-CN" smtClean="0">
                <a:ea typeface="宋体" panose="02010600030101010101" pitchFamily="2" charset="-122"/>
              </a:rPr>
              <a:t>"</a:t>
            </a:r>
            <a:r>
              <a:rPr lang="zh-CN" altLang="en-US" smtClean="0">
                <a:ea typeface="宋体" panose="02010600030101010101" pitchFamily="2" charset="-122"/>
              </a:rPr>
              <a:t>图</a:t>
            </a:r>
            <a:r>
              <a:rPr lang="en-US" altLang="zh-CN" smtClean="0">
                <a:ea typeface="宋体" panose="02010600030101010101" pitchFamily="2" charset="-122"/>
              </a:rPr>
              <a:t>"(</a:t>
            </a:r>
            <a:r>
              <a:rPr lang="zh-CN" altLang="en-US" smtClean="0">
                <a:ea typeface="宋体" panose="02010600030101010101" pitchFamily="2" charset="-122"/>
              </a:rPr>
              <a:t>输入矩阵队列</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KruskalCase kruskalCase = new KruskalCase(vexs, matrix);</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kruskalCase.print();   // </a:t>
            </a:r>
            <a:r>
              <a:rPr lang="zh-CN" altLang="en-US" smtClean="0">
                <a:ea typeface="宋体" panose="02010600030101010101" pitchFamily="2" charset="-122"/>
              </a:rPr>
              <a:t>打印图</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kruskalCase.kruskal();   // Kruskal</a:t>
            </a:r>
            <a:r>
              <a:rPr lang="zh-CN" altLang="en-US" smtClean="0">
                <a:ea typeface="宋体" panose="02010600030101010101" pitchFamily="2" charset="-122"/>
              </a:rPr>
              <a:t>算法生成最小生成树</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//EData </a:t>
            </a:r>
            <a:r>
              <a:rPr lang="zh-CN" altLang="en-US" smtClean="0">
                <a:ea typeface="宋体" panose="02010600030101010101" pitchFamily="2" charset="-122"/>
              </a:rPr>
              <a:t>的一个对象，表示一条边</a:t>
            </a:r>
            <a:r>
              <a:rPr lang="en-US" altLang="zh-CN" smtClean="0">
                <a:ea typeface="宋体" panose="02010600030101010101" pitchFamily="2" charset="-122"/>
              </a:rPr>
              <a:t>, </a:t>
            </a:r>
            <a:r>
              <a:rPr lang="zh-CN" altLang="en-US" smtClean="0">
                <a:ea typeface="宋体" panose="02010600030101010101" pitchFamily="2" charset="-122"/>
              </a:rPr>
              <a:t>形式 </a:t>
            </a:r>
            <a:r>
              <a:rPr lang="en-US" altLang="zh-CN" smtClean="0">
                <a:ea typeface="宋体" panose="02010600030101010101" pitchFamily="2" charset="-122"/>
              </a:rPr>
              <a:t>&lt;E,F&gt; 3</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class EData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char start; // </a:t>
            </a:r>
            <a:r>
              <a:rPr lang="zh-CN" altLang="en-US" smtClean="0">
                <a:ea typeface="宋体" panose="02010600030101010101" pitchFamily="2" charset="-122"/>
              </a:rPr>
              <a:t>边的起点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char end;   // </a:t>
            </a:r>
            <a:r>
              <a:rPr lang="zh-CN" altLang="en-US" smtClean="0">
                <a:ea typeface="宋体" panose="02010600030101010101" pitchFamily="2" charset="-122"/>
              </a:rPr>
              <a:t>边的终点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int weight; // </a:t>
            </a:r>
            <a:r>
              <a:rPr lang="zh-CN" altLang="en-US" smtClean="0">
                <a:ea typeface="宋体" panose="02010600030101010101" pitchFamily="2" charset="-122"/>
              </a:rPr>
              <a:t>边的权重</a:t>
            </a:r>
            <a:endParaRPr lang="zh-CN" altLang="en-US" smtClean="0">
              <a:ea typeface="宋体" panose="02010600030101010101" pitchFamily="2" charset="-122"/>
            </a:endParaRPr>
          </a:p>
          <a:p>
            <a:pPr eaLnBrk="1" hangingPunct="1"/>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EData(char start, char end, int weight)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this.start = start;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this.end = end;</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this.weight = weight;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@Override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String toString()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"EData [start=" + start + ", end=" + end + ", weight=" + weight +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panose="02010600030101010101" pitchFamily="2" charset="-122"/>
              </a:rPr>
              <a:t>//</a:t>
            </a:r>
            <a:r>
              <a:rPr lang="zh-CN" altLang="en-US" smtClean="0">
                <a:ea typeface="宋体" panose="02010600030101010101" pitchFamily="2" charset="-122"/>
              </a:rPr>
              <a:t>代码</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package com.atguigu.algtem;</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import java.util.Arrays;</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public class DijkstraAlgorithm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static void main(String[] args){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char[] vertex=new char[]{'A','B','C','D','E','F','G'}; //</a:t>
            </a:r>
            <a:r>
              <a:rPr lang="zh-CN" altLang="en-US" smtClean="0">
                <a:ea typeface="宋体" panose="02010600030101010101" pitchFamily="2" charset="-122"/>
              </a:rPr>
              <a:t>顶点数组  </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int[][] matrix=new int[7][7];     //</a:t>
            </a:r>
            <a:r>
              <a:rPr lang="zh-CN" altLang="en-US" smtClean="0">
                <a:ea typeface="宋体" panose="02010600030101010101" pitchFamily="2" charset="-122"/>
              </a:rPr>
              <a:t>邻接矩阵  </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final int N=65535;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matrix[0]=new int[]{N,5,7,N,N,N,2};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matrix[1]=new int[]{5,N,N,9,N,N,3};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matrix[2]=new int[]{7,N,N,N,8,N,N};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matrix[3]=new int[]{N,9,N,N,N,4,N};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matrix[4]=new int[]{N,N,8,N,N,5,4};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matrix[5]=new int[]{N,N,N,4,5,N,6};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matrix[6]=new int[]{2,3,N,N,4,6,N};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Graph graph=new Graph(vertex,matrix);  //</a:t>
            </a:r>
            <a:r>
              <a:rPr lang="zh-CN" altLang="en-US" smtClean="0">
                <a:ea typeface="宋体" panose="02010600030101010101" pitchFamily="2" charset="-122"/>
              </a:rPr>
              <a:t>构建图对象  </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graph.shwoGraph();</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上述为测试用例  </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graph.dsj(6);</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graph.showDsj();</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class Graph{</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private char[] vertex; //</a:t>
            </a:r>
            <a:r>
              <a:rPr lang="zh-CN" altLang="en-US" smtClean="0">
                <a:ea typeface="宋体" panose="02010600030101010101" pitchFamily="2" charset="-122"/>
              </a:rPr>
              <a:t>顶点数组</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private int[][] matrix;	//</a:t>
            </a:r>
            <a:r>
              <a:rPr lang="zh-CN" altLang="en-US" smtClean="0">
                <a:ea typeface="宋体" panose="02010600030101010101" pitchFamily="2" charset="-122"/>
              </a:rPr>
              <a:t>邻接矩阵</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private Visited_vertex vi;	//</a:t>
            </a:r>
            <a:r>
              <a:rPr lang="zh-CN" altLang="en-US" smtClean="0">
                <a:ea typeface="宋体" panose="02010600030101010101" pitchFamily="2" charset="-122"/>
              </a:rPr>
              <a:t>已访问的顶点集合</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Graph(char[] vertex,int[][] matrix){</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this.vertex=vertex;</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this.matrix=matrix;</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void shwoGraph()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for(int[] link: matrix)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System.out.println(Arrays.toString(link));</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void showDsj()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vi.show();</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void dsj(int index){	//</a:t>
            </a:r>
            <a:r>
              <a:rPr lang="zh-CN" altLang="en-US" smtClean="0">
                <a:ea typeface="宋体" panose="02010600030101010101" pitchFamily="2" charset="-122"/>
              </a:rPr>
              <a:t>迪杰斯特拉算法计算最短路径</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vi=new Visited_vertex(vertex.length,index);//</a:t>
            </a:r>
            <a:r>
              <a:rPr lang="zh-CN" altLang="en-US" smtClean="0">
                <a:ea typeface="宋体" panose="02010600030101010101" pitchFamily="2" charset="-122"/>
              </a:rPr>
              <a:t>初始化访问顶点集合对象</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update(index);//</a:t>
            </a:r>
            <a:r>
              <a:rPr lang="zh-CN" altLang="en-US" smtClean="0">
                <a:ea typeface="宋体" panose="02010600030101010101" pitchFamily="2" charset="-122"/>
              </a:rPr>
              <a:t>更新</a:t>
            </a:r>
            <a:r>
              <a:rPr lang="en-US" altLang="zh-CN" smtClean="0">
                <a:ea typeface="宋体" panose="02010600030101010101" pitchFamily="2" charset="-122"/>
              </a:rPr>
              <a:t>index</a:t>
            </a:r>
            <a:r>
              <a:rPr lang="zh-CN" altLang="en-US" smtClean="0">
                <a:ea typeface="宋体" panose="02010600030101010101" pitchFamily="2" charset="-122"/>
              </a:rPr>
              <a:t>下标顶点到周围顶点的距离与周围顶点的前驱顶点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//vi.show();//</a:t>
            </a:r>
            <a:r>
              <a:rPr lang="zh-CN" altLang="en-US" smtClean="0">
                <a:ea typeface="宋体" panose="02010600030101010101" pitchFamily="2" charset="-122"/>
              </a:rPr>
              <a:t>查看中间过程</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//index=vi.updateArr();//</a:t>
            </a:r>
            <a:r>
              <a:rPr lang="zh-CN" altLang="en-US" smtClean="0">
                <a:ea typeface="宋体" panose="02010600030101010101" pitchFamily="2" charset="-122"/>
              </a:rPr>
              <a:t>选择并返回新的访问顶点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for(int j=1;j&lt;vertex.length;j++){</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index=vi.updateArr();//</a:t>
            </a:r>
            <a:r>
              <a:rPr lang="zh-CN" altLang="en-US" smtClean="0">
                <a:ea typeface="宋体" panose="02010600030101010101" pitchFamily="2" charset="-122"/>
              </a:rPr>
              <a:t>选择并返回新的访问顶点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update(index);//</a:t>
            </a:r>
            <a:r>
              <a:rPr lang="zh-CN" altLang="en-US" smtClean="0">
                <a:ea typeface="宋体" panose="02010600030101010101" pitchFamily="2" charset="-122"/>
              </a:rPr>
              <a:t>更新从出发顶点到</a:t>
            </a:r>
            <a:r>
              <a:rPr lang="en-US" altLang="zh-CN" smtClean="0">
                <a:ea typeface="宋体" panose="02010600030101010101" pitchFamily="2" charset="-122"/>
              </a:rPr>
              <a:t>index</a:t>
            </a:r>
            <a:r>
              <a:rPr lang="zh-CN" altLang="en-US" smtClean="0">
                <a:ea typeface="宋体" panose="02010600030101010101" pitchFamily="2" charset="-122"/>
              </a:rPr>
              <a:t>周围各顶点的距离</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//vi.show();</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private void update(int index){//</a:t>
            </a:r>
            <a:r>
              <a:rPr lang="zh-CN" altLang="en-US" smtClean="0">
                <a:ea typeface="宋体" panose="02010600030101010101" pitchFamily="2" charset="-122"/>
              </a:rPr>
              <a:t>更新从出发顶点到</a:t>
            </a:r>
            <a:r>
              <a:rPr lang="en-US" altLang="zh-CN" smtClean="0">
                <a:ea typeface="宋体" panose="02010600030101010101" pitchFamily="2" charset="-122"/>
              </a:rPr>
              <a:t>index</a:t>
            </a:r>
            <a:r>
              <a:rPr lang="zh-CN" altLang="en-US" smtClean="0">
                <a:ea typeface="宋体" panose="02010600030101010101" pitchFamily="2" charset="-122"/>
              </a:rPr>
              <a:t>周围各顶点的距离</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int len=0;</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for(int j=0;j&lt;matrix[index].length;j++){</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下面这个判断条件是指：</a:t>
            </a:r>
            <a:r>
              <a:rPr lang="en-US" altLang="zh-CN" smtClean="0">
                <a:ea typeface="宋体" panose="02010600030101010101" pitchFamily="2" charset="-122"/>
              </a:rPr>
              <a:t>j</a:t>
            </a:r>
            <a:r>
              <a:rPr lang="zh-CN" altLang="en-US" smtClean="0">
                <a:ea typeface="宋体" panose="02010600030101010101" pitchFamily="2" charset="-122"/>
              </a:rPr>
              <a:t>顶点还没有被访问，并且从出发顶点到</a:t>
            </a:r>
            <a:r>
              <a:rPr lang="en-US" altLang="zh-CN" smtClean="0">
                <a:ea typeface="宋体" panose="02010600030101010101" pitchFamily="2" charset="-122"/>
              </a:rPr>
              <a:t>index</a:t>
            </a:r>
            <a:r>
              <a:rPr lang="zh-CN" altLang="en-US" smtClean="0">
                <a:ea typeface="宋体" panose="02010600030101010101" pitchFamily="2" charset="-122"/>
              </a:rPr>
              <a:t>顶点的距离，加上</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从</a:t>
            </a:r>
            <a:r>
              <a:rPr lang="en-US" altLang="zh-CN" smtClean="0">
                <a:ea typeface="宋体" panose="02010600030101010101" pitchFamily="2" charset="-122"/>
              </a:rPr>
              <a:t>index</a:t>
            </a:r>
            <a:r>
              <a:rPr lang="zh-CN" altLang="en-US" smtClean="0">
                <a:ea typeface="宋体" panose="02010600030101010101" pitchFamily="2" charset="-122"/>
              </a:rPr>
              <a:t>顶点到</a:t>
            </a:r>
            <a:r>
              <a:rPr lang="en-US" altLang="zh-CN" smtClean="0">
                <a:ea typeface="宋体" panose="02010600030101010101" pitchFamily="2" charset="-122"/>
              </a:rPr>
              <a:t>j</a:t>
            </a:r>
            <a:r>
              <a:rPr lang="zh-CN" altLang="en-US" smtClean="0">
                <a:ea typeface="宋体" panose="02010600030101010101" pitchFamily="2" charset="-122"/>
              </a:rPr>
              <a:t>顶点的距离，小于从出发顶点到</a:t>
            </a:r>
            <a:r>
              <a:rPr lang="en-US" altLang="zh-CN" smtClean="0">
                <a:ea typeface="宋体" panose="02010600030101010101" pitchFamily="2" charset="-122"/>
              </a:rPr>
              <a:t>j</a:t>
            </a:r>
            <a:r>
              <a:rPr lang="zh-CN" altLang="en-US" smtClean="0">
                <a:ea typeface="宋体" panose="02010600030101010101" pitchFamily="2" charset="-122"/>
              </a:rPr>
              <a:t>顶点的距离</a:t>
            </a:r>
            <a:r>
              <a:rPr lang="en-US" altLang="zh-CN" smtClean="0">
                <a:ea typeface="宋体" panose="02010600030101010101" pitchFamily="2" charset="-122"/>
              </a:rPr>
              <a:t>, </a:t>
            </a:r>
            <a:r>
              <a:rPr lang="zh-CN" altLang="en-US" smtClean="0">
                <a:ea typeface="宋体" panose="02010600030101010101" pitchFamily="2" charset="-122"/>
              </a:rPr>
              <a:t>就需要更新	*</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len=vi.getDis(index)+matrix[index][j];</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if(!vi.in(j)&amp;&amp;len&lt;vi.getDis(j)){</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vi.updatePre(j,index);//</a:t>
            </a:r>
            <a:r>
              <a:rPr lang="zh-CN" altLang="en-US" smtClean="0">
                <a:ea typeface="宋体" panose="02010600030101010101" pitchFamily="2" charset="-122"/>
              </a:rPr>
              <a:t>更新</a:t>
            </a:r>
            <a:r>
              <a:rPr lang="en-US" altLang="zh-CN" smtClean="0">
                <a:ea typeface="宋体" panose="02010600030101010101" pitchFamily="2" charset="-122"/>
              </a:rPr>
              <a:t>j</a:t>
            </a:r>
            <a:r>
              <a:rPr lang="zh-CN" altLang="en-US" smtClean="0">
                <a:ea typeface="宋体" panose="02010600030101010101" pitchFamily="2" charset="-122"/>
              </a:rPr>
              <a:t>顶点的前驱为</a:t>
            </a:r>
            <a:r>
              <a:rPr lang="en-US" altLang="zh-CN" smtClean="0">
                <a:ea typeface="宋体" panose="02010600030101010101" pitchFamily="2" charset="-122"/>
              </a:rPr>
              <a:t>index</a:t>
            </a:r>
            <a:r>
              <a:rPr lang="zh-CN" altLang="en-US" smtClean="0">
                <a:ea typeface="宋体" panose="02010600030101010101" pitchFamily="2" charset="-122"/>
              </a:rPr>
              <a:t>节点，下一次</a:t>
            </a:r>
            <a:r>
              <a:rPr lang="en-US" altLang="zh-CN" smtClean="0">
                <a:ea typeface="宋体" panose="02010600030101010101" pitchFamily="2" charset="-122"/>
              </a:rPr>
              <a:t>j</a:t>
            </a:r>
            <a:r>
              <a:rPr lang="zh-CN" altLang="en-US" smtClean="0">
                <a:ea typeface="宋体" panose="02010600030101010101" pitchFamily="2" charset="-122"/>
              </a:rPr>
              <a:t>又成了</a:t>
            </a:r>
            <a:r>
              <a:rPr lang="en-US" altLang="zh-CN" smtClean="0">
                <a:ea typeface="宋体" panose="02010600030101010101" pitchFamily="2" charset="-122"/>
              </a:rPr>
              <a:t>index,</a:t>
            </a:r>
            <a:r>
              <a:rPr lang="zh-CN" altLang="en-US" smtClean="0">
                <a:ea typeface="宋体" panose="02010600030101010101" pitchFamily="2" charset="-122"/>
              </a:rPr>
              <a:t>逐层推进</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vi.updateDis(j,len);//</a:t>
            </a:r>
            <a:r>
              <a:rPr lang="zh-CN" altLang="en-US" smtClean="0">
                <a:ea typeface="宋体" panose="02010600030101010101" pitchFamily="2" charset="-122"/>
              </a:rPr>
              <a:t>更新出发节点到</a:t>
            </a:r>
            <a:r>
              <a:rPr lang="en-US" altLang="zh-CN" smtClean="0">
                <a:ea typeface="宋体" panose="02010600030101010101" pitchFamily="2" charset="-122"/>
              </a:rPr>
              <a:t>j</a:t>
            </a:r>
            <a:r>
              <a:rPr lang="zh-CN" altLang="en-US" smtClean="0">
                <a:ea typeface="宋体" panose="02010600030101010101" pitchFamily="2" charset="-122"/>
              </a:rPr>
              <a:t>顶点的距离</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class Visited_vertex{	//</a:t>
            </a:r>
            <a:r>
              <a:rPr lang="zh-CN" altLang="en-US" smtClean="0">
                <a:ea typeface="宋体" panose="02010600030101010101" pitchFamily="2" charset="-122"/>
              </a:rPr>
              <a:t>已访问顶点集合</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a:t>
            </a:r>
            <a:r>
              <a:rPr lang="zh-CN" altLang="en-US" smtClean="0">
                <a:ea typeface="宋体" panose="02010600030101010101" pitchFamily="2" charset="-122"/>
              </a:rPr>
              <a:t>如果某个顶点已经访问过，则该顶点对应的下标设置为</a:t>
            </a:r>
            <a:r>
              <a:rPr lang="en-US" altLang="zh-CN" smtClean="0">
                <a:ea typeface="宋体" panose="02010600030101010101" pitchFamily="2" charset="-122"/>
              </a:rPr>
              <a:t>1, </a:t>
            </a:r>
            <a:r>
              <a:rPr lang="zh-CN" altLang="en-US" smtClean="0">
                <a:ea typeface="宋体" panose="02010600030101010101" pitchFamily="2" charset="-122"/>
              </a:rPr>
              <a:t>默认为</a:t>
            </a:r>
            <a:r>
              <a:rPr lang="en-US" altLang="zh-CN" smtClean="0">
                <a:ea typeface="宋体" panose="02010600030101010101" pitchFamily="2" charset="-122"/>
              </a:rPr>
              <a:t>0</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比如 </a:t>
            </a:r>
            <a:r>
              <a:rPr lang="en-US" altLang="zh-CN" smtClean="0">
                <a:ea typeface="宋体" panose="02010600030101010101" pitchFamily="2" charset="-122"/>
              </a:rPr>
              <a:t>G </a:t>
            </a:r>
            <a:r>
              <a:rPr lang="zh-CN" altLang="en-US" smtClean="0">
                <a:ea typeface="宋体" panose="02010600030101010101" pitchFamily="2" charset="-122"/>
              </a:rPr>
              <a:t>顶点被访问，则 </a:t>
            </a:r>
            <a:r>
              <a:rPr lang="en-US" altLang="zh-CN" smtClean="0">
                <a:ea typeface="宋体" panose="02010600030101010101" pitchFamily="2" charset="-122"/>
              </a:rPr>
              <a:t>already_arr[6] = 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int[] already_arr;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int[] pre_visited;	//</a:t>
            </a:r>
            <a:r>
              <a:rPr lang="zh-CN" altLang="en-US" smtClean="0">
                <a:ea typeface="宋体" panose="02010600030101010101" pitchFamily="2" charset="-122"/>
              </a:rPr>
              <a:t>每个下标对应的存储值为前一个顶点下标</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int[] dis;	//</a:t>
            </a:r>
            <a:r>
              <a:rPr lang="zh-CN" altLang="en-US" smtClean="0">
                <a:ea typeface="宋体" panose="02010600030101010101" pitchFamily="2" charset="-122"/>
              </a:rPr>
              <a:t>记录出发顶点到其他所有顶点的距离</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@param length </a:t>
            </a:r>
            <a:r>
              <a:rPr lang="zh-CN" altLang="en-US" smtClean="0">
                <a:ea typeface="宋体" panose="02010600030101010101" pitchFamily="2" charset="-122"/>
              </a:rPr>
              <a:t>顶点的个数</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 </a:t>
            </a:r>
            <a:r>
              <a:rPr lang="en-US" altLang="zh-CN" smtClean="0">
                <a:ea typeface="宋体" panose="02010600030101010101" pitchFamily="2" charset="-122"/>
              </a:rPr>
              <a:t>@param index </a:t>
            </a:r>
            <a:r>
              <a:rPr lang="zh-CN" altLang="en-US" smtClean="0">
                <a:ea typeface="宋体" panose="02010600030101010101" pitchFamily="2" charset="-122"/>
              </a:rPr>
              <a:t>出发顶点对应的索引，比如</a:t>
            </a:r>
            <a:r>
              <a:rPr lang="en-US" altLang="zh-CN" smtClean="0">
                <a:ea typeface="宋体" panose="02010600030101010101" pitchFamily="2" charset="-122"/>
              </a:rPr>
              <a:t>G</a:t>
            </a:r>
            <a:r>
              <a:rPr lang="zh-CN" altLang="en-US" smtClean="0">
                <a:ea typeface="宋体" panose="02010600030101010101" pitchFamily="2" charset="-122"/>
              </a:rPr>
              <a:t>顶点就是 </a:t>
            </a:r>
            <a:r>
              <a:rPr lang="en-US" altLang="zh-CN" smtClean="0">
                <a:ea typeface="宋体" panose="02010600030101010101" pitchFamily="2" charset="-122"/>
              </a:rPr>
              <a:t>6</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Visited_vertex(int length,int index){</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this.already_arr=new int[length];</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this.pre_visited=new int[length];</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this.dis=new int[length];</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Arrays.fill(dis,65535);//</a:t>
            </a:r>
            <a:r>
              <a:rPr lang="zh-CN" altLang="en-US" smtClean="0">
                <a:ea typeface="宋体" panose="02010600030101010101" pitchFamily="2" charset="-122"/>
              </a:rPr>
              <a:t>设置初始距离</a:t>
            </a:r>
            <a:r>
              <a:rPr lang="en-US" altLang="zh-CN" smtClean="0">
                <a:ea typeface="宋体" panose="02010600030101010101" pitchFamily="2" charset="-122"/>
              </a:rPr>
              <a:t>,</a:t>
            </a:r>
            <a:r>
              <a:rPr lang="zh-CN" altLang="en-US" smtClean="0">
                <a:ea typeface="宋体" panose="02010600030101010101" pitchFamily="2" charset="-122"/>
              </a:rPr>
              <a:t>该距离在处理过程中，会根据实际情况而动态变化</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already_arr[index]=1;//</a:t>
            </a:r>
            <a:r>
              <a:rPr lang="zh-CN" altLang="en-US" smtClean="0">
                <a:ea typeface="宋体" panose="02010600030101010101" pitchFamily="2" charset="-122"/>
              </a:rPr>
              <a:t>设置出发顶点为已访问</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dis[index]=0;//</a:t>
            </a:r>
            <a:r>
              <a:rPr lang="zh-CN" altLang="en-US" smtClean="0">
                <a:ea typeface="宋体" panose="02010600030101010101" pitchFamily="2" charset="-122"/>
              </a:rPr>
              <a:t>设置出发顶点访问距离为</a:t>
            </a:r>
            <a:r>
              <a:rPr lang="en-US" altLang="zh-CN" smtClean="0">
                <a:ea typeface="宋体" panose="02010600030101010101" pitchFamily="2" charset="-122"/>
              </a:rPr>
              <a:t>0</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选择并返回新的访问顶点</a:t>
            </a:r>
            <a:r>
              <a:rPr lang="en-US" altLang="zh-CN" smtClean="0">
                <a:ea typeface="宋体" panose="02010600030101010101" pitchFamily="2" charset="-122"/>
              </a:rPr>
              <a:t>,</a:t>
            </a:r>
            <a:r>
              <a:rPr lang="zh-CN" altLang="en-US" smtClean="0">
                <a:ea typeface="宋体" panose="02010600030101010101" pitchFamily="2" charset="-122"/>
              </a:rPr>
              <a:t>比如第一次访问顶点</a:t>
            </a:r>
            <a:r>
              <a:rPr lang="en-US" altLang="zh-CN" smtClean="0">
                <a:ea typeface="宋体" panose="02010600030101010101" pitchFamily="2" charset="-122"/>
              </a:rPr>
              <a:t>G</a:t>
            </a:r>
            <a:r>
              <a:rPr lang="zh-CN" altLang="en-US" smtClean="0">
                <a:ea typeface="宋体" panose="02010600030101010101" pitchFamily="2" charset="-122"/>
              </a:rPr>
              <a:t>后，下一次就应该访问顶点</a:t>
            </a:r>
            <a:r>
              <a:rPr lang="en-US" altLang="zh-CN" smtClean="0">
                <a:ea typeface="宋体" panose="02010600030101010101" pitchFamily="2" charset="-122"/>
              </a:rPr>
              <a:t>index=0,</a:t>
            </a:r>
            <a:r>
              <a:rPr lang="zh-CN" altLang="en-US" smtClean="0">
                <a:ea typeface="宋体" panose="02010600030101010101" pitchFamily="2" charset="-122"/>
              </a:rPr>
              <a:t>即将</a:t>
            </a:r>
            <a:r>
              <a:rPr lang="en-US" altLang="zh-CN" smtClean="0">
                <a:ea typeface="宋体" panose="02010600030101010101" pitchFamily="2" charset="-122"/>
              </a:rPr>
              <a:t>A</a:t>
            </a:r>
            <a:r>
              <a:rPr lang="zh-CN" altLang="en-US" smtClean="0">
                <a:ea typeface="宋体" panose="02010600030101010101" pitchFamily="2" charset="-122"/>
              </a:rPr>
              <a:t>作为新的顶点了</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int updateArr(){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int min=65535,index=0;;</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for(int i=0;i&lt;already_arr.length;i++){</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if(already_arr[i]==0&amp;&amp;dis[i]&lt;min){</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min=dis[i];</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index=i;</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already_arr[index]=1;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index;</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boolean in(int index){//</a:t>
            </a:r>
            <a:r>
              <a:rPr lang="zh-CN" altLang="en-US" smtClean="0">
                <a:ea typeface="宋体" panose="02010600030101010101" pitchFamily="2" charset="-122"/>
              </a:rPr>
              <a:t>判断</a:t>
            </a:r>
            <a:r>
              <a:rPr lang="en-US" altLang="zh-CN" smtClean="0">
                <a:ea typeface="宋体" panose="02010600030101010101" pitchFamily="2" charset="-122"/>
              </a:rPr>
              <a:t>index</a:t>
            </a:r>
            <a:r>
              <a:rPr lang="zh-CN" altLang="en-US" smtClean="0">
                <a:ea typeface="宋体" panose="02010600030101010101" pitchFamily="2" charset="-122"/>
              </a:rPr>
              <a:t>顶点是否被访问过</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return already_arr[index]==1;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void updateDis(int index,int len){//</a:t>
            </a:r>
            <a:r>
              <a:rPr lang="zh-CN" altLang="en-US" smtClean="0">
                <a:ea typeface="宋体" panose="02010600030101010101" pitchFamily="2" charset="-122"/>
              </a:rPr>
              <a:t>更新出发节点到</a:t>
            </a:r>
            <a:r>
              <a:rPr lang="en-US" altLang="zh-CN" smtClean="0">
                <a:ea typeface="宋体" panose="02010600030101010101" pitchFamily="2" charset="-122"/>
              </a:rPr>
              <a:t>j</a:t>
            </a:r>
            <a:r>
              <a:rPr lang="zh-CN" altLang="en-US" smtClean="0">
                <a:ea typeface="宋体" panose="02010600030101010101" pitchFamily="2" charset="-122"/>
              </a:rPr>
              <a:t>顶点的距离</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dis[index]=len;</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void updatePre(int pre,int index){//</a:t>
            </a:r>
            <a:r>
              <a:rPr lang="zh-CN" altLang="en-US" smtClean="0">
                <a:ea typeface="宋体" panose="02010600030101010101" pitchFamily="2" charset="-122"/>
              </a:rPr>
              <a:t>更新</a:t>
            </a:r>
            <a:r>
              <a:rPr lang="en-US" altLang="zh-CN" smtClean="0">
                <a:ea typeface="宋体" panose="02010600030101010101" pitchFamily="2" charset="-122"/>
              </a:rPr>
              <a:t>j</a:t>
            </a:r>
            <a:r>
              <a:rPr lang="zh-CN" altLang="en-US" smtClean="0">
                <a:ea typeface="宋体" panose="02010600030101010101" pitchFamily="2" charset="-122"/>
              </a:rPr>
              <a:t>顶点的前驱为</a:t>
            </a:r>
            <a:r>
              <a:rPr lang="en-US" altLang="zh-CN" smtClean="0">
                <a:ea typeface="宋体" panose="02010600030101010101" pitchFamily="2" charset="-122"/>
              </a:rPr>
              <a:t>index</a:t>
            </a:r>
            <a:r>
              <a:rPr lang="zh-CN" altLang="en-US" smtClean="0">
                <a:ea typeface="宋体" panose="02010600030101010101" pitchFamily="2" charset="-122"/>
              </a:rPr>
              <a:t>节点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pre_visited[pre]=index;</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int getDis(int index){//</a:t>
            </a:r>
            <a:r>
              <a:rPr lang="zh-CN" altLang="en-US" smtClean="0">
                <a:ea typeface="宋体" panose="02010600030101010101" pitchFamily="2" charset="-122"/>
              </a:rPr>
              <a:t>返回从出发顶点到</a:t>
            </a:r>
            <a:r>
              <a:rPr lang="en-US" altLang="zh-CN" smtClean="0">
                <a:ea typeface="宋体" panose="02010600030101010101" pitchFamily="2" charset="-122"/>
              </a:rPr>
              <a:t>index</a:t>
            </a:r>
            <a:r>
              <a:rPr lang="zh-CN" altLang="en-US" smtClean="0">
                <a:ea typeface="宋体" panose="02010600030101010101" pitchFamily="2" charset="-122"/>
              </a:rPr>
              <a:t>顶点的距离</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return dis[index];</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void show(){</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for(int i:already_arr){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System.out.print(i+"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for(int i:pre_visited){</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System.out.print(i+"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for(int i:dis){</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System.out.print(i+"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char[] vertex=new char[]{'A','B','C','D','E','F','G'}; //</a:t>
            </a:r>
            <a:r>
              <a:rPr lang="zh-CN" altLang="en-US" smtClean="0">
                <a:ea typeface="宋体" panose="02010600030101010101" pitchFamily="2" charset="-122"/>
              </a:rPr>
              <a:t>顶点数组</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int count = 0;</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for(int i:dis){</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if(i!=65535){</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System.out.print(vertex[count] + "("+ i +")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}else{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System.out.print("N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count++;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panose="02010600030101010101" pitchFamily="2" charset="-122"/>
              </a:rPr>
              <a:t>代码</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package com.atguigu;</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public class Josephu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static void main(String[] args)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TODO Auto-generated method stub</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创建</a:t>
            </a:r>
            <a:r>
              <a:rPr lang="en-US" altLang="zh-CN" smtClean="0">
                <a:ea typeface="宋体" panose="02010600030101010101" pitchFamily="2" charset="-122"/>
              </a:rPr>
              <a:t>BoyGame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BoyGame boyGame = new BoyGame();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boyGame.addBoy(5);</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boyGame.showBoy();</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测试</a:t>
            </a:r>
            <a:r>
              <a:rPr lang="en-US" altLang="zh-CN" smtClean="0">
                <a:ea typeface="宋体" panose="02010600030101010101" pitchFamily="2" charset="-122"/>
              </a:rPr>
              <a:t>countBoy</a:t>
            </a:r>
            <a:r>
              <a:rPr lang="zh-CN" altLang="en-US" smtClean="0">
                <a:ea typeface="宋体" panose="02010600030101010101" pitchFamily="2" charset="-122"/>
              </a:rPr>
              <a:t>方法</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boyGame.countBoy(1,2,5);</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定义</a:t>
            </a:r>
            <a:r>
              <a:rPr lang="en-US" altLang="zh-CN" smtClean="0">
                <a:ea typeface="宋体" panose="02010600030101010101" pitchFamily="2" charset="-122"/>
              </a:rPr>
              <a:t>Boy</a:t>
            </a:r>
            <a:r>
              <a:rPr lang="zh-CN" altLang="en-US" smtClean="0">
                <a:ea typeface="宋体" panose="02010600030101010101" pitchFamily="2" charset="-122"/>
              </a:rPr>
              <a:t>类</a:t>
            </a:r>
            <a:endParaRPr lang="zh-CN" altLang="en-US" smtClean="0">
              <a:ea typeface="宋体" panose="02010600030101010101" pitchFamily="2" charset="-122"/>
            </a:endParaRPr>
          </a:p>
          <a:p>
            <a:pPr eaLnBrk="1" hangingPunct="1"/>
            <a:r>
              <a:rPr lang="en-US" altLang="zh-CN" smtClean="0">
                <a:ea typeface="宋体" panose="02010600030101010101" pitchFamily="2" charset="-122"/>
              </a:rPr>
              <a:t>class Boy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private int no;</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private Boy next;// </a:t>
            </a:r>
            <a:r>
              <a:rPr lang="zh-CN" altLang="en-US" smtClean="0">
                <a:ea typeface="宋体" panose="02010600030101010101" pitchFamily="2" charset="-122"/>
              </a:rPr>
              <a:t>默认</a:t>
            </a:r>
            <a:r>
              <a:rPr lang="en-US" altLang="zh-CN" smtClean="0">
                <a:ea typeface="宋体" panose="02010600030101010101" pitchFamily="2" charset="-122"/>
              </a:rPr>
              <a:t>next </a:t>
            </a:r>
            <a:r>
              <a:rPr lang="zh-CN" altLang="en-US" smtClean="0">
                <a:ea typeface="宋体" panose="02010600030101010101" pitchFamily="2" charset="-122"/>
              </a:rPr>
              <a:t>为</a:t>
            </a:r>
            <a:r>
              <a:rPr lang="en-US" altLang="zh-CN" smtClean="0">
                <a:ea typeface="宋体" panose="02010600030101010101" pitchFamily="2" charset="-122"/>
              </a:rPr>
              <a:t>null</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Boy(int bNo)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no = bNo;</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int getNo()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no;</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void setNo(int no)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this.no = no;</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Boy getNext()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next;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void setNext(Boy next)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this.next = next;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编写核心类</a:t>
            </a:r>
            <a:r>
              <a:rPr lang="en-US" altLang="zh-CN" smtClean="0">
                <a:ea typeface="宋体" panose="02010600030101010101" pitchFamily="2" charset="-122"/>
              </a:rPr>
              <a:t>BoyGame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class BoyGame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定义一个初始的头结点</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private Boy first = new Boy(-1);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添加小孩</a:t>
            </a:r>
            <a:r>
              <a:rPr lang="en-US" altLang="zh-CN" smtClean="0">
                <a:ea typeface="宋体" panose="02010600030101010101" pitchFamily="2" charset="-122"/>
              </a:rPr>
              <a:t>【</a:t>
            </a:r>
            <a:r>
              <a:rPr lang="zh-CN" altLang="en-US" smtClean="0">
                <a:ea typeface="宋体" panose="02010600030101010101" pitchFamily="2" charset="-122"/>
              </a:rPr>
              <a:t>形成一个单向环形的链表</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nums </a:t>
            </a:r>
            <a:r>
              <a:rPr lang="zh-CN" altLang="en-US" smtClean="0">
                <a:ea typeface="宋体" panose="02010600030101010101" pitchFamily="2" charset="-122"/>
              </a:rPr>
              <a:t>： 表示共有几个小孩</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void addBoy(int nums)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(nums &lt; 1)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System.out.println("nums</a:t>
            </a:r>
            <a:r>
              <a:rPr lang="zh-CN" altLang="en-US" smtClean="0">
                <a:ea typeface="宋体" panose="02010600030101010101" pitchFamily="2" charset="-122"/>
              </a:rPr>
              <a:t>的值不正确</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在形成环形链表时，需要一个辅助指针</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Boy curBoy = null;</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for (int i = 1; i &lt;= nums; i++)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更加编号创建小孩对象</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Boy boy = new Boy(i);</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如果是第一个小孩</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if (i == 1)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first = boy;</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first.setNext(first);// </a:t>
            </a:r>
            <a:r>
              <a:rPr lang="zh-CN" altLang="en-US" smtClean="0">
                <a:ea typeface="宋体" panose="02010600030101010101" pitchFamily="2" charset="-122"/>
              </a:rPr>
              <a:t>形成一个环形的链表</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curBoy = first;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else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curBoy.setNext(boy);</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boy.setNext(first);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curBoy = boy;</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编写方法</a:t>
            </a:r>
            <a:r>
              <a:rPr lang="en-US" altLang="zh-CN" smtClean="0">
                <a:ea typeface="宋体" panose="02010600030101010101" pitchFamily="2" charset="-122"/>
              </a:rPr>
              <a:t>countBoy, </a:t>
            </a:r>
            <a:r>
              <a:rPr lang="zh-CN" altLang="en-US" smtClean="0">
                <a:ea typeface="宋体" panose="02010600030101010101" pitchFamily="2" charset="-122"/>
              </a:rPr>
              <a:t>完成游戏</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startNo </a:t>
            </a:r>
            <a:r>
              <a:rPr lang="zh-CN" altLang="en-US" smtClean="0">
                <a:ea typeface="宋体" panose="02010600030101010101" pitchFamily="2" charset="-122"/>
              </a:rPr>
              <a:t>从第几个人开始数</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countNum </a:t>
            </a:r>
            <a:r>
              <a:rPr lang="zh-CN" altLang="en-US" smtClean="0">
                <a:ea typeface="宋体" panose="02010600030101010101" pitchFamily="2" charset="-122"/>
              </a:rPr>
              <a:t>数几下</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nums: </a:t>
            </a:r>
            <a:r>
              <a:rPr lang="zh-CN" altLang="en-US" smtClean="0">
                <a:ea typeface="宋体" panose="02010600030101010101" pitchFamily="2" charset="-122"/>
              </a:rPr>
              <a:t>一共多少人</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void countBoy(int startNo, int countNum, int nums)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对参数进行判断</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if (first.getNext() == null || startNo &lt; 1 || startNo &gt; nums)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a:t>
            </a:r>
            <a:r>
              <a:rPr lang="zh-CN" altLang="en-US" smtClean="0">
                <a:ea typeface="宋体" panose="02010600030101010101" pitchFamily="2" charset="-122"/>
              </a:rPr>
              <a:t>参数有误，重新输入</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完成游戏的思路</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完成游戏的思路分析</a:t>
            </a:r>
            <a:r>
              <a:rPr lang="en-US" altLang="zh-CN" smtClean="0">
                <a:ea typeface="宋体" panose="02010600030101010101" pitchFamily="2" charset="-122"/>
              </a:rPr>
              <a:t>-&gt;</a:t>
            </a:r>
            <a:r>
              <a:rPr lang="zh-CN" altLang="en-US" smtClean="0">
                <a:ea typeface="宋体" panose="02010600030101010101" pitchFamily="2" charset="-122"/>
              </a:rPr>
              <a:t>实现代码</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 </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 </a:t>
            </a:r>
            <a:r>
              <a:rPr lang="en-US" altLang="zh-CN" smtClean="0">
                <a:ea typeface="宋体" panose="02010600030101010101" pitchFamily="2" charset="-122"/>
              </a:rPr>
              <a:t>1) </a:t>
            </a:r>
            <a:r>
              <a:rPr lang="zh-CN" altLang="en-US" smtClean="0">
                <a:ea typeface="宋体" panose="02010600030101010101" pitchFamily="2" charset="-122"/>
              </a:rPr>
              <a:t>在</a:t>
            </a:r>
            <a:r>
              <a:rPr lang="en-US" altLang="zh-CN" smtClean="0">
                <a:ea typeface="宋体" panose="02010600030101010101" pitchFamily="2" charset="-122"/>
              </a:rPr>
              <a:t>first </a:t>
            </a:r>
            <a:r>
              <a:rPr lang="zh-CN" altLang="en-US" smtClean="0">
                <a:ea typeface="宋体" panose="02010600030101010101" pitchFamily="2" charset="-122"/>
              </a:rPr>
              <a:t>前面 设计一个辅助指针（</a:t>
            </a:r>
            <a:r>
              <a:rPr lang="en-US" altLang="zh-CN" smtClean="0">
                <a:ea typeface="宋体" panose="02010600030101010101" pitchFamily="2" charset="-122"/>
              </a:rPr>
              <a:t>helper</a:t>
            </a:r>
            <a:r>
              <a:rPr lang="zh-CN" altLang="en-US" smtClean="0">
                <a:ea typeface="宋体" panose="02010600030101010101" pitchFamily="2" charset="-122"/>
              </a:rPr>
              <a:t>） </a:t>
            </a:r>
            <a:r>
              <a:rPr lang="en-US" altLang="zh-CN" smtClean="0">
                <a:ea typeface="宋体" panose="02010600030101010101" pitchFamily="2" charset="-122"/>
              </a:rPr>
              <a:t>, </a:t>
            </a:r>
            <a:r>
              <a:rPr lang="zh-CN" altLang="en-US" smtClean="0">
                <a:ea typeface="宋体" panose="02010600030101010101" pitchFamily="2" charset="-122"/>
              </a:rPr>
              <a:t>即将</a:t>
            </a:r>
            <a:r>
              <a:rPr lang="en-US" altLang="zh-CN" smtClean="0">
                <a:ea typeface="宋体" panose="02010600030101010101" pitchFamily="2" charset="-122"/>
              </a:rPr>
              <a:t>helper </a:t>
            </a:r>
            <a:r>
              <a:rPr lang="zh-CN" altLang="en-US" smtClean="0">
                <a:ea typeface="宋体" panose="02010600030101010101" pitchFamily="2" charset="-122"/>
              </a:rPr>
              <a:t>指针定位到 </a:t>
            </a:r>
            <a:r>
              <a:rPr lang="en-US" altLang="zh-CN" smtClean="0">
                <a:ea typeface="宋体" panose="02010600030101010101" pitchFamily="2" charset="-122"/>
              </a:rPr>
              <a:t>first </a:t>
            </a:r>
            <a:r>
              <a:rPr lang="zh-CN" altLang="en-US" smtClean="0">
                <a:ea typeface="宋体" panose="02010600030101010101" pitchFamily="2" charset="-122"/>
              </a:rPr>
              <a:t>前面 </a:t>
            </a:r>
            <a:r>
              <a:rPr lang="en-US" altLang="zh-CN" smtClean="0">
                <a:ea typeface="宋体" panose="02010600030101010101" pitchFamily="2" charset="-122"/>
              </a:rPr>
              <a:t>2) </a:t>
            </a:r>
            <a:r>
              <a:rPr lang="zh-CN" altLang="en-US" smtClean="0">
                <a:ea typeface="宋体" panose="02010600030101010101" pitchFamily="2" charset="-122"/>
              </a:rPr>
              <a:t>将</a:t>
            </a:r>
            <a:r>
              <a:rPr lang="en-US" altLang="zh-CN" smtClean="0">
                <a:ea typeface="宋体" panose="02010600030101010101" pitchFamily="2" charset="-122"/>
              </a:rPr>
              <a:t>first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指针移动到 </a:t>
            </a:r>
            <a:r>
              <a:rPr lang="en-US" altLang="zh-CN" smtClean="0">
                <a:ea typeface="宋体" panose="02010600030101010101" pitchFamily="2" charset="-122"/>
              </a:rPr>
              <a:t>startNo </a:t>
            </a:r>
            <a:r>
              <a:rPr lang="zh-CN" altLang="en-US" smtClean="0">
                <a:ea typeface="宋体" panose="02010600030101010101" pitchFamily="2" charset="-122"/>
              </a:rPr>
              <a:t>这个小孩</a:t>
            </a:r>
            <a:r>
              <a:rPr lang="en-US" altLang="zh-CN" smtClean="0">
                <a:ea typeface="宋体" panose="02010600030101010101" pitchFamily="2" charset="-122"/>
              </a:rPr>
              <a:t>(helper </a:t>
            </a:r>
            <a:r>
              <a:rPr lang="zh-CN" altLang="en-US" smtClean="0">
                <a:ea typeface="宋体" panose="02010600030101010101" pitchFamily="2" charset="-122"/>
              </a:rPr>
              <a:t>对应移动</a:t>
            </a:r>
            <a:r>
              <a:rPr lang="en-US" altLang="zh-CN" smtClean="0">
                <a:ea typeface="宋体" panose="02010600030101010101" pitchFamily="2" charset="-122"/>
              </a:rPr>
              <a:t>) 3) </a:t>
            </a:r>
            <a:r>
              <a:rPr lang="zh-CN" altLang="en-US" smtClean="0">
                <a:ea typeface="宋体" panose="02010600030101010101" pitchFamily="2" charset="-122"/>
              </a:rPr>
              <a:t>开始数 </a:t>
            </a:r>
            <a:r>
              <a:rPr lang="en-US" altLang="zh-CN" smtClean="0">
                <a:ea typeface="宋体" panose="02010600030101010101" pitchFamily="2" charset="-122"/>
              </a:rPr>
              <a:t>countNum </a:t>
            </a:r>
            <a:r>
              <a:rPr lang="zh-CN" altLang="en-US" smtClean="0">
                <a:ea typeface="宋体" panose="02010600030101010101" pitchFamily="2" charset="-122"/>
              </a:rPr>
              <a:t>个数</a:t>
            </a:r>
            <a:r>
              <a:rPr lang="en-US" altLang="zh-CN" smtClean="0">
                <a:ea typeface="宋体" panose="02010600030101010101" pitchFamily="2" charset="-122"/>
              </a:rPr>
              <a:t>[first </a:t>
            </a:r>
            <a:r>
              <a:rPr lang="zh-CN" altLang="en-US" smtClean="0">
                <a:ea typeface="宋体" panose="02010600030101010101" pitchFamily="2" charset="-122"/>
              </a:rPr>
              <a:t>和 </a:t>
            </a:r>
            <a:r>
              <a:rPr lang="en-US" altLang="zh-CN" smtClean="0">
                <a:ea typeface="宋体" panose="02010600030101010101" pitchFamily="2" charset="-122"/>
              </a:rPr>
              <a:t>helper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会对应的移动</a:t>
            </a:r>
            <a:r>
              <a:rPr lang="en-US" altLang="zh-CN" smtClean="0">
                <a:ea typeface="宋体" panose="02010600030101010101" pitchFamily="2" charset="-122"/>
              </a:rPr>
              <a:t>] 4) </a:t>
            </a:r>
            <a:r>
              <a:rPr lang="zh-CN" altLang="en-US" smtClean="0">
                <a:ea typeface="宋体" panose="02010600030101010101" pitchFamily="2" charset="-122"/>
              </a:rPr>
              <a:t>删除</a:t>
            </a:r>
            <a:r>
              <a:rPr lang="en-US" altLang="zh-CN" smtClean="0">
                <a:ea typeface="宋体" panose="02010600030101010101" pitchFamily="2" charset="-122"/>
              </a:rPr>
              <a:t>first </a:t>
            </a:r>
            <a:r>
              <a:rPr lang="zh-CN" altLang="en-US" smtClean="0">
                <a:ea typeface="宋体" panose="02010600030101010101" pitchFamily="2" charset="-122"/>
              </a:rPr>
              <a:t>指向的这个小孩节点 </a:t>
            </a:r>
            <a:r>
              <a:rPr lang="en-US" altLang="zh-CN" smtClean="0">
                <a:ea typeface="宋体" panose="02010600030101010101" pitchFamily="2" charset="-122"/>
              </a:rPr>
              <a:t>5) </a:t>
            </a:r>
            <a:r>
              <a:rPr lang="zh-CN" altLang="en-US" smtClean="0">
                <a:ea typeface="宋体" panose="02010600030101010101" pitchFamily="2" charset="-122"/>
              </a:rPr>
              <a:t>思路</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 </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Boy helper = first;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1)</a:t>
            </a:r>
            <a:r>
              <a:rPr lang="zh-CN" altLang="en-US" smtClean="0">
                <a:ea typeface="宋体" panose="02010600030101010101" pitchFamily="2" charset="-122"/>
              </a:rPr>
              <a:t>即将</a:t>
            </a:r>
            <a:r>
              <a:rPr lang="en-US" altLang="zh-CN" smtClean="0">
                <a:ea typeface="宋体" panose="02010600030101010101" pitchFamily="2" charset="-122"/>
              </a:rPr>
              <a:t>helper </a:t>
            </a:r>
            <a:r>
              <a:rPr lang="zh-CN" altLang="en-US" smtClean="0">
                <a:ea typeface="宋体" panose="02010600030101010101" pitchFamily="2" charset="-122"/>
              </a:rPr>
              <a:t>指针定位到 </a:t>
            </a:r>
            <a:r>
              <a:rPr lang="en-US" altLang="zh-CN" smtClean="0">
                <a:ea typeface="宋体" panose="02010600030101010101" pitchFamily="2" charset="-122"/>
              </a:rPr>
              <a:t>first </a:t>
            </a:r>
            <a:r>
              <a:rPr lang="zh-CN" altLang="en-US" smtClean="0">
                <a:ea typeface="宋体" panose="02010600030101010101" pitchFamily="2" charset="-122"/>
              </a:rPr>
              <a:t>前面</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while (true)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(helper.getNext() == first)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break;</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helper = helper.getNext();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2)</a:t>
            </a:r>
            <a:r>
              <a:rPr lang="zh-CN" altLang="en-US" smtClean="0">
                <a:ea typeface="宋体" panose="02010600030101010101" pitchFamily="2" charset="-122"/>
              </a:rPr>
              <a:t>将</a:t>
            </a:r>
            <a:r>
              <a:rPr lang="en-US" altLang="zh-CN" smtClean="0">
                <a:ea typeface="宋体" panose="02010600030101010101" pitchFamily="2" charset="-122"/>
              </a:rPr>
              <a:t>first </a:t>
            </a:r>
            <a:r>
              <a:rPr lang="zh-CN" altLang="en-US" smtClean="0">
                <a:ea typeface="宋体" panose="02010600030101010101" pitchFamily="2" charset="-122"/>
              </a:rPr>
              <a:t>指针移动到 </a:t>
            </a:r>
            <a:r>
              <a:rPr lang="en-US" altLang="zh-CN" smtClean="0">
                <a:ea typeface="宋体" panose="02010600030101010101" pitchFamily="2" charset="-122"/>
              </a:rPr>
              <a:t>startNo </a:t>
            </a:r>
            <a:r>
              <a:rPr lang="zh-CN" altLang="en-US" smtClean="0">
                <a:ea typeface="宋体" panose="02010600030101010101" pitchFamily="2" charset="-122"/>
              </a:rPr>
              <a:t>这个小孩</a:t>
            </a:r>
            <a:r>
              <a:rPr lang="en-US" altLang="zh-CN" smtClean="0">
                <a:ea typeface="宋体" panose="02010600030101010101" pitchFamily="2" charset="-122"/>
              </a:rPr>
              <a:t>(helper </a:t>
            </a:r>
            <a:r>
              <a:rPr lang="zh-CN" altLang="en-US" smtClean="0">
                <a:ea typeface="宋体" panose="02010600030101010101" pitchFamily="2" charset="-122"/>
              </a:rPr>
              <a:t>对应移动</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for (int j = 0; j &lt; startNo - 1; j++)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first = first.getNext();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helper = helper.getNext();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开始数数，按照给定的值，每数到一个小孩就出圈</a:t>
            </a:r>
            <a:r>
              <a:rPr lang="en-US" altLang="zh-CN" smtClean="0">
                <a:ea typeface="宋体" panose="02010600030101010101" pitchFamily="2" charset="-122"/>
              </a:rPr>
              <a:t>, </a:t>
            </a:r>
            <a:r>
              <a:rPr lang="zh-CN" altLang="en-US" smtClean="0">
                <a:ea typeface="宋体" panose="02010600030101010101" pitchFamily="2" charset="-122"/>
              </a:rPr>
              <a:t>直到环形链表只有一个节点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while (true)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(helper == first)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只有一个人</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break;</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3) </a:t>
            </a:r>
            <a:r>
              <a:rPr lang="zh-CN" altLang="en-US" smtClean="0">
                <a:ea typeface="宋体" panose="02010600030101010101" pitchFamily="2" charset="-122"/>
              </a:rPr>
              <a:t>开始数 </a:t>
            </a:r>
            <a:r>
              <a:rPr lang="en-US" altLang="zh-CN" smtClean="0">
                <a:ea typeface="宋体" panose="02010600030101010101" pitchFamily="2" charset="-122"/>
              </a:rPr>
              <a:t>countNum </a:t>
            </a:r>
            <a:r>
              <a:rPr lang="zh-CN" altLang="en-US" smtClean="0">
                <a:ea typeface="宋体" panose="02010600030101010101" pitchFamily="2" charset="-122"/>
              </a:rPr>
              <a:t>个数</a:t>
            </a:r>
            <a:r>
              <a:rPr lang="en-US" altLang="zh-CN" smtClean="0">
                <a:ea typeface="宋体" panose="02010600030101010101" pitchFamily="2" charset="-122"/>
              </a:rPr>
              <a:t>[first </a:t>
            </a:r>
            <a:r>
              <a:rPr lang="zh-CN" altLang="en-US" smtClean="0">
                <a:ea typeface="宋体" panose="02010600030101010101" pitchFamily="2" charset="-122"/>
              </a:rPr>
              <a:t>和 </a:t>
            </a:r>
            <a:r>
              <a:rPr lang="en-US" altLang="zh-CN" smtClean="0">
                <a:ea typeface="宋体" panose="02010600030101010101" pitchFamily="2" charset="-122"/>
              </a:rPr>
              <a:t>helper </a:t>
            </a:r>
            <a:r>
              <a:rPr lang="zh-CN" altLang="en-US" smtClean="0">
                <a:ea typeface="宋体" panose="02010600030101010101" pitchFamily="2" charset="-122"/>
              </a:rPr>
              <a:t>会对应的移动</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for (int j = 0; j &lt; countNum - 1; j++) {// 3</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first = first.getNext();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helper = helper.getNext();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输出出圈的人的信息</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System.out.printf("</a:t>
            </a:r>
            <a:r>
              <a:rPr lang="zh-CN" altLang="en-US" smtClean="0">
                <a:ea typeface="宋体" panose="02010600030101010101" pitchFamily="2" charset="-122"/>
              </a:rPr>
              <a:t>小孩</a:t>
            </a:r>
            <a:r>
              <a:rPr lang="en-US" altLang="zh-CN" smtClean="0">
                <a:ea typeface="宋体" panose="02010600030101010101" pitchFamily="2" charset="-122"/>
              </a:rPr>
              <a:t>%d</a:t>
            </a:r>
            <a:r>
              <a:rPr lang="zh-CN" altLang="en-US" smtClean="0">
                <a:ea typeface="宋体" panose="02010600030101010101" pitchFamily="2" charset="-122"/>
              </a:rPr>
              <a:t>出圈</a:t>
            </a:r>
            <a:r>
              <a:rPr lang="en-US" altLang="zh-CN" smtClean="0">
                <a:ea typeface="宋体" panose="02010600030101010101" pitchFamily="2" charset="-122"/>
              </a:rPr>
              <a:t>\n", first.getNo());</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将</a:t>
            </a:r>
            <a:r>
              <a:rPr lang="en-US" altLang="zh-CN" smtClean="0">
                <a:ea typeface="宋体" panose="02010600030101010101" pitchFamily="2" charset="-122"/>
              </a:rPr>
              <a:t>first </a:t>
            </a:r>
            <a:r>
              <a:rPr lang="zh-CN" altLang="en-US" smtClean="0">
                <a:ea typeface="宋体" panose="02010600030101010101" pitchFamily="2" charset="-122"/>
              </a:rPr>
              <a:t>指向的节点删除</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first = first.getNext();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helper.setNext(first);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当</a:t>
            </a:r>
            <a:r>
              <a:rPr lang="en-US" altLang="zh-CN" smtClean="0">
                <a:ea typeface="宋体" panose="02010600030101010101" pitchFamily="2" charset="-122"/>
              </a:rPr>
              <a:t>while</a:t>
            </a:r>
            <a:r>
              <a:rPr lang="zh-CN" altLang="en-US" smtClean="0">
                <a:ea typeface="宋体" panose="02010600030101010101" pitchFamily="2" charset="-122"/>
              </a:rPr>
              <a:t>结束后</a:t>
            </a:r>
            <a:r>
              <a:rPr lang="en-US" altLang="zh-CN" smtClean="0">
                <a:ea typeface="宋体" panose="02010600030101010101" pitchFamily="2" charset="-122"/>
              </a:rPr>
              <a:t>, </a:t>
            </a:r>
            <a:r>
              <a:rPr lang="zh-CN" altLang="en-US" smtClean="0">
                <a:ea typeface="宋体" panose="02010600030101010101" pitchFamily="2" charset="-122"/>
              </a:rPr>
              <a:t>只有一个人</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System.out.printf("</a:t>
            </a:r>
            <a:r>
              <a:rPr lang="zh-CN" altLang="en-US" smtClean="0">
                <a:ea typeface="宋体" panose="02010600030101010101" pitchFamily="2" charset="-122"/>
              </a:rPr>
              <a:t>最后留在圈的人是 小孩编号为 </a:t>
            </a:r>
            <a:r>
              <a:rPr lang="en-US" altLang="zh-CN" smtClean="0">
                <a:ea typeface="宋体" panose="02010600030101010101" pitchFamily="2" charset="-122"/>
              </a:rPr>
              <a:t>%d\n", first.getNo());</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遍历单向的环形链表</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void showBoy()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(first.getNext()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a:t>
            </a:r>
            <a:r>
              <a:rPr lang="zh-CN" altLang="en-US" smtClean="0">
                <a:ea typeface="宋体" panose="02010600030101010101" pitchFamily="2" charset="-122"/>
              </a:rPr>
              <a:t>没有任何小孩</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因为</a:t>
            </a:r>
            <a:r>
              <a:rPr lang="en-US" altLang="zh-CN" smtClean="0">
                <a:ea typeface="宋体" panose="02010600030101010101" pitchFamily="2" charset="-122"/>
              </a:rPr>
              <a:t>first</a:t>
            </a:r>
            <a:r>
              <a:rPr lang="zh-CN" altLang="en-US" smtClean="0">
                <a:ea typeface="宋体" panose="02010600030101010101" pitchFamily="2" charset="-122"/>
              </a:rPr>
              <a:t>不能动，还是借助一个辅助指针完成遍历</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Boy curBoy = first;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while (true)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System.out.printf("</a:t>
            </a:r>
            <a:r>
              <a:rPr lang="zh-CN" altLang="en-US" smtClean="0">
                <a:ea typeface="宋体" panose="02010600030101010101" pitchFamily="2" charset="-122"/>
              </a:rPr>
              <a:t>小孩编号 </a:t>
            </a:r>
            <a:r>
              <a:rPr lang="en-US" altLang="zh-CN" smtClean="0">
                <a:ea typeface="宋体" panose="02010600030101010101" pitchFamily="2" charset="-122"/>
              </a:rPr>
              <a:t>%d\n", curBoy.getNo());</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(curBoy.getNext() == first)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break;</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curBoy = curBoy.getNext(); // curBoy</a:t>
            </a:r>
            <a:r>
              <a:rPr lang="zh-CN" altLang="en-US" smtClean="0">
                <a:ea typeface="宋体" panose="02010600030101010101" pitchFamily="2" charset="-122"/>
              </a:rPr>
              <a:t>后移</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panose="02010600030101010101" pitchFamily="2" charset="-122"/>
              </a:rPr>
              <a:t>//</a:t>
            </a:r>
            <a:r>
              <a:rPr lang="zh-CN" altLang="en-US" smtClean="0">
                <a:ea typeface="宋体" panose="02010600030101010101" pitchFamily="2" charset="-122"/>
              </a:rPr>
              <a:t>代码实现</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package com.atguigu.floyd;</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import java.util.Arrays;</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public class FloydAlgorithm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static void main(String[] args)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char[] vertex=new char[]{'A','B','C','D','E','F','G'}; //</a:t>
            </a:r>
            <a:r>
              <a:rPr lang="zh-CN" altLang="en-US" smtClean="0">
                <a:ea typeface="宋体" panose="02010600030101010101" pitchFamily="2" charset="-122"/>
              </a:rPr>
              <a:t>顶点数组  </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int[][] matrix=new int[7][];     //</a:t>
            </a:r>
            <a:r>
              <a:rPr lang="zh-CN" altLang="en-US" smtClean="0">
                <a:ea typeface="宋体" panose="02010600030101010101" pitchFamily="2" charset="-122"/>
              </a:rPr>
              <a:t>邻接矩阵  </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final int N=65535;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matrix[0]=new int[]{0,5,7,N,N,N,2};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matrix[1]=new int[]{5,0,N,9,N,N,3};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matrix[2]=new int[]{7,N,0,N,8,N,N};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matrix[3]=new int[]{N,9,N,0,N,4,N};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matrix[4]=new int[]{N,N,8,N,0,5,4};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matrix[5]=new int[]{N,N,N,4,5,0,6};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matrix[6]=new int[]{2,3,N,N,4,6,0};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Graph G=new Graph(vertex.length,matrix,vertex);  //</a:t>
            </a:r>
            <a:r>
              <a:rPr lang="zh-CN" altLang="en-US" smtClean="0">
                <a:ea typeface="宋体" panose="02010600030101010101" pitchFamily="2" charset="-122"/>
              </a:rPr>
              <a:t>构建图对象  </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a:t>
            </a:r>
            <a:r>
              <a:rPr lang="zh-CN" altLang="en-US" smtClean="0">
                <a:ea typeface="宋体" panose="02010600030101010101" pitchFamily="2" charset="-122"/>
              </a:rPr>
              <a:t>上述为测试用例  </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G.floyd();</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G.show();</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class Graph{</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char[] vertex;</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private int[][] dis;//</a:t>
            </a:r>
            <a:r>
              <a:rPr lang="zh-CN" altLang="en-US" smtClean="0">
                <a:ea typeface="宋体" panose="02010600030101010101" pitchFamily="2" charset="-122"/>
              </a:rPr>
              <a:t>从各个顶点出发到其他顶点的距离</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private int[][] pre;//</a:t>
            </a:r>
            <a:r>
              <a:rPr lang="zh-CN" altLang="en-US" smtClean="0">
                <a:ea typeface="宋体" panose="02010600030101010101" pitchFamily="2" charset="-122"/>
              </a:rPr>
              <a:t>到达目标顶点的前驱顶点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Graph(int length,int[][] matrix,char[] vertex){</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this.vertex=vertex;</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this.dis=matrix;</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this.pre=new int[length][length];</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for(int i=0;i&lt;length;i++){</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Arrays.fill(pre[i],i);</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void floyd(){</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int len=0;</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for(int k=0;k&lt;dis.length;k++){//</a:t>
            </a:r>
            <a:r>
              <a:rPr lang="zh-CN" altLang="en-US" smtClean="0">
                <a:ea typeface="宋体" panose="02010600030101010101" pitchFamily="2" charset="-122"/>
              </a:rPr>
              <a:t>作为中间顶点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for(int i=0;i&lt;dis.length;i++){//</a:t>
            </a:r>
            <a:r>
              <a:rPr lang="zh-CN" altLang="en-US" smtClean="0">
                <a:ea typeface="宋体" panose="02010600030101010101" pitchFamily="2" charset="-122"/>
              </a:rPr>
              <a:t>从</a:t>
            </a:r>
            <a:r>
              <a:rPr lang="en-US" altLang="zh-CN" smtClean="0">
                <a:ea typeface="宋体" panose="02010600030101010101" pitchFamily="2" charset="-122"/>
              </a:rPr>
              <a:t>i</a:t>
            </a:r>
            <a:r>
              <a:rPr lang="zh-CN" altLang="en-US" smtClean="0">
                <a:ea typeface="宋体" panose="02010600030101010101" pitchFamily="2" charset="-122"/>
              </a:rPr>
              <a:t>顶点出发</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for(int j=0;j&lt;dis.length;j++){//</a:t>
            </a:r>
            <a:r>
              <a:rPr lang="zh-CN" altLang="en-US" smtClean="0">
                <a:ea typeface="宋体" panose="02010600030101010101" pitchFamily="2" charset="-122"/>
              </a:rPr>
              <a:t>到达</a:t>
            </a:r>
            <a:r>
              <a:rPr lang="en-US" altLang="zh-CN" smtClean="0">
                <a:ea typeface="宋体" panose="02010600030101010101" pitchFamily="2" charset="-122"/>
              </a:rPr>
              <a:t>j</a:t>
            </a:r>
            <a:r>
              <a:rPr lang="zh-CN" altLang="en-US" smtClean="0">
                <a:ea typeface="宋体" panose="02010600030101010101" pitchFamily="2" charset="-122"/>
              </a:rPr>
              <a:t>顶点，经过</a:t>
            </a:r>
            <a:r>
              <a:rPr lang="en-US" altLang="zh-CN" smtClean="0">
                <a:ea typeface="宋体" panose="02010600030101010101" pitchFamily="2" charset="-122"/>
              </a:rPr>
              <a:t>k</a:t>
            </a:r>
            <a:r>
              <a:rPr lang="zh-CN" altLang="en-US" smtClean="0">
                <a:ea typeface="宋体" panose="02010600030101010101" pitchFamily="2" charset="-122"/>
              </a:rPr>
              <a:t>顶点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len=dis[i][k]+dis[k][j];</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if(len&lt;dis[i][j]){</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dis[i][j]=len;//</a:t>
            </a:r>
            <a:r>
              <a:rPr lang="zh-CN" altLang="en-US" smtClean="0">
                <a:ea typeface="宋体" panose="02010600030101010101" pitchFamily="2" charset="-122"/>
              </a:rPr>
              <a:t>更新距离</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pre[i][j]=pre[k][j];//</a:t>
            </a:r>
            <a:r>
              <a:rPr lang="zh-CN" altLang="en-US" smtClean="0">
                <a:ea typeface="宋体" panose="02010600030101010101" pitchFamily="2" charset="-122"/>
              </a:rPr>
              <a:t>更新前驱顶点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void show(){</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char[] vertex=new char[]{'A','B','C','D','E','F','G'}; //</a:t>
            </a:r>
            <a:r>
              <a:rPr lang="zh-CN" altLang="en-US" smtClean="0">
                <a:ea typeface="宋体" panose="02010600030101010101" pitchFamily="2" charset="-122"/>
              </a:rPr>
              <a:t>顶点数组  </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for(int k=0;k&lt;dis.length;k++){//</a:t>
            </a:r>
            <a:r>
              <a:rPr lang="zh-CN" altLang="en-US" smtClean="0">
                <a:ea typeface="宋体" panose="02010600030101010101" pitchFamily="2" charset="-122"/>
              </a:rPr>
              <a:t>作为中间顶点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for(int i=0;i&lt;dis.length;i++){//</a:t>
            </a:r>
            <a:r>
              <a:rPr lang="zh-CN" altLang="en-US" smtClean="0">
                <a:ea typeface="宋体" panose="02010600030101010101" pitchFamily="2" charset="-122"/>
              </a:rPr>
              <a:t>从</a:t>
            </a:r>
            <a:r>
              <a:rPr lang="en-US" altLang="zh-CN" smtClean="0">
                <a:ea typeface="宋体" panose="02010600030101010101" pitchFamily="2" charset="-122"/>
              </a:rPr>
              <a:t>i</a:t>
            </a:r>
            <a:r>
              <a:rPr lang="zh-CN" altLang="en-US" smtClean="0">
                <a:ea typeface="宋体" panose="02010600030101010101" pitchFamily="2" charset="-122"/>
              </a:rPr>
              <a:t>顶点出发</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System.out.print(vertex[pre[k][i]]+"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for(int i=0;i&lt;dis.length;i++){//</a:t>
            </a:r>
            <a:r>
              <a:rPr lang="zh-CN" altLang="en-US" smtClean="0">
                <a:ea typeface="宋体" panose="02010600030101010101" pitchFamily="2" charset="-122"/>
              </a:rPr>
              <a:t>从</a:t>
            </a:r>
            <a:r>
              <a:rPr lang="en-US" altLang="zh-CN" smtClean="0">
                <a:ea typeface="宋体" panose="02010600030101010101" pitchFamily="2" charset="-122"/>
              </a:rPr>
              <a:t>i</a:t>
            </a:r>
            <a:r>
              <a:rPr lang="zh-CN" altLang="en-US" smtClean="0">
                <a:ea typeface="宋体" panose="02010600030101010101" pitchFamily="2" charset="-122"/>
              </a:rPr>
              <a:t>顶点出发</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System.out.print("(" + vertex[k] + "</a:t>
            </a:r>
            <a:r>
              <a:rPr lang="zh-CN" altLang="en-US" smtClean="0">
                <a:ea typeface="宋体" panose="02010600030101010101" pitchFamily="2" charset="-122"/>
              </a:rPr>
              <a:t>到</a:t>
            </a:r>
            <a:r>
              <a:rPr lang="en-US" altLang="zh-CN" smtClean="0">
                <a:ea typeface="宋体" panose="02010600030101010101" pitchFamily="2" charset="-122"/>
              </a:rPr>
              <a:t>" + vertex[i] + "</a:t>
            </a:r>
            <a:r>
              <a:rPr lang="zh-CN" altLang="en-US" smtClean="0">
                <a:ea typeface="宋体" panose="02010600030101010101" pitchFamily="2" charset="-122"/>
              </a:rPr>
              <a:t>最短距离</a:t>
            </a:r>
            <a:r>
              <a:rPr lang="en-US" altLang="zh-CN" smtClean="0">
                <a:ea typeface="宋体" panose="02010600030101010101" pitchFamily="2" charset="-122"/>
              </a:rPr>
              <a:t>" + dis[k][i]+")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panose="02010600030101010101" pitchFamily="2" charset="-122"/>
              </a:rPr>
              <a:t>数组模拟栈的思路和步骤</a:t>
            </a:r>
            <a:r>
              <a:rPr lang="en-US" altLang="zh-CN" smtClean="0">
                <a:ea typeface="宋体" panose="02010600030101010101" pitchFamily="2" charset="-122"/>
              </a:rPr>
              <a:t>:</a:t>
            </a:r>
            <a:endParaRPr lang="en-US" altLang="zh-CN" smtClean="0">
              <a:ea typeface="宋体" panose="02010600030101010101" pitchFamily="2" charset="-122"/>
            </a:endParaRPr>
          </a:p>
          <a:p>
            <a:pPr algn="l">
              <a:lnSpc>
                <a:spcPct val="100000"/>
              </a:lnSpc>
              <a:spcBef>
                <a:spcPct val="50000"/>
              </a:spcBef>
              <a:buClrTx/>
              <a:buSzTx/>
              <a:buFontTx/>
              <a:buNone/>
              <a:defRPr/>
            </a:pPr>
            <a:r>
              <a:rPr kumimoji="1" lang="zh-CN" altLang="en-US" sz="1200" b="1" smtClean="0">
                <a:latin typeface="Times New Roman" panose="02020603050405020304" pitchFamily="18" charset="0"/>
                <a:ea typeface="宋体" panose="02010600030101010101" pitchFamily="2" charset="-122"/>
              </a:rPr>
              <a:t>接下来要说明在堆栈中是如何对数据做存取。将数据输入至堆栈中称为“</a:t>
            </a:r>
            <a:r>
              <a:rPr kumimoji="1" lang="en-US" altLang="zh-CN" sz="1200" b="1" smtClean="0">
                <a:latin typeface="Times New Roman" panose="02020603050405020304" pitchFamily="18" charset="0"/>
                <a:ea typeface="宋体" panose="02010600030101010101" pitchFamily="2" charset="-122"/>
              </a:rPr>
              <a:t>Push”</a:t>
            </a:r>
            <a:r>
              <a:rPr kumimoji="1" lang="zh-CN" altLang="en-US" sz="1200" b="1" smtClean="0">
                <a:latin typeface="Times New Roman" panose="02020603050405020304" pitchFamily="18" charset="0"/>
                <a:ea typeface="宋体" panose="02010600030101010101" pitchFamily="2" charset="-122"/>
              </a:rPr>
              <a:t>压栈，</a:t>
            </a:r>
            <a:r>
              <a:rPr kumimoji="1" lang="en-US" altLang="zh-CN" sz="1200" b="1" smtClean="0">
                <a:latin typeface="Times New Roman" panose="02020603050405020304" pitchFamily="18" charset="0"/>
                <a:ea typeface="宋体" panose="02010600030101010101" pitchFamily="2" charset="-122"/>
              </a:rPr>
              <a:t>Push</a:t>
            </a:r>
            <a:r>
              <a:rPr kumimoji="1" lang="zh-CN" altLang="en-US" sz="1200" b="1" smtClean="0">
                <a:latin typeface="Times New Roman" panose="02020603050405020304" pitchFamily="18" charset="0"/>
                <a:ea typeface="宋体" panose="02010600030101010101" pitchFamily="2" charset="-122"/>
              </a:rPr>
              <a:t>的处理主要有两个步骤：</a:t>
            </a: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50000"/>
              </a:spcBef>
              <a:buClrTx/>
              <a:buSzTx/>
              <a:buFontTx/>
              <a:buNone/>
              <a:defRPr/>
            </a:pPr>
            <a:r>
              <a:rPr kumimoji="1" lang="en-US" altLang="zh-CN" sz="1200" b="1" smtClean="0">
                <a:latin typeface="Times New Roman" panose="02020603050405020304" pitchFamily="18" charset="0"/>
                <a:ea typeface="宋体" panose="02010600030101010101" pitchFamily="2" charset="-122"/>
              </a:rPr>
              <a:t>(1)top</a:t>
            </a:r>
            <a:r>
              <a:rPr kumimoji="1" lang="en-US" altLang="zh-CN" sz="1200" b="1" baseline="0" smtClean="0">
                <a:latin typeface="Times New Roman" panose="02020603050405020304" pitchFamily="18" charset="0"/>
                <a:ea typeface="宋体" panose="02010600030101010101" pitchFamily="2" charset="-122"/>
              </a:rPr>
              <a:t> </a:t>
            </a:r>
            <a:r>
              <a:rPr kumimoji="1" lang="zh-CN" altLang="en-US" sz="1200" b="1" baseline="0" smtClean="0">
                <a:latin typeface="Times New Roman" panose="02020603050405020304" pitchFamily="18" charset="0"/>
                <a:ea typeface="宋体" panose="02010600030101010101" pitchFamily="2" charset="-122"/>
              </a:rPr>
              <a:t>初始化为</a:t>
            </a:r>
            <a:r>
              <a:rPr kumimoji="1" lang="en-US" altLang="zh-CN" sz="1200" b="1" baseline="0" smtClean="0">
                <a:latin typeface="Times New Roman" panose="02020603050405020304" pitchFamily="18" charset="0"/>
                <a:ea typeface="宋体" panose="02010600030101010101" pitchFamily="2" charset="-122"/>
              </a:rPr>
              <a:t>-1 </a:t>
            </a:r>
            <a:endParaRPr kumimoji="1" lang="en-US" altLang="zh-CN" sz="1200" b="1" baseline="0" smtClean="0">
              <a:latin typeface="Times New Roman" panose="02020603050405020304" pitchFamily="18" charset="0"/>
              <a:ea typeface="宋体" panose="02010600030101010101" pitchFamily="2" charset="-122"/>
            </a:endParaRPr>
          </a:p>
          <a:p>
            <a:pPr algn="l">
              <a:lnSpc>
                <a:spcPct val="100000"/>
              </a:lnSpc>
              <a:spcBef>
                <a:spcPct val="50000"/>
              </a:spcBef>
              <a:buClrTx/>
              <a:buSzTx/>
              <a:buFontTx/>
              <a:buNone/>
              <a:defRPr/>
            </a:pPr>
            <a:r>
              <a:rPr kumimoji="1" lang="en-US" altLang="zh-CN" sz="1200" b="1" baseline="0" smtClean="0">
                <a:latin typeface="Times New Roman" panose="02020603050405020304" pitchFamily="18" charset="0"/>
                <a:ea typeface="宋体" panose="02010600030101010101" pitchFamily="2" charset="-122"/>
              </a:rPr>
              <a:t>(2)top </a:t>
            </a:r>
            <a:r>
              <a:rPr kumimoji="1" lang="zh-CN" altLang="en-US" sz="1200" b="1" baseline="0" smtClean="0">
                <a:latin typeface="Times New Roman" panose="02020603050405020304" pitchFamily="18" charset="0"/>
                <a:ea typeface="宋体" panose="02010600030101010101" pitchFamily="2" charset="-122"/>
              </a:rPr>
              <a:t>等于</a:t>
            </a:r>
            <a:r>
              <a:rPr kumimoji="1" lang="en-US" altLang="zh-CN" sz="1200" b="1" baseline="0" smtClean="0">
                <a:latin typeface="Times New Roman" panose="02020603050405020304" pitchFamily="18" charset="0"/>
                <a:ea typeface="宋体" panose="02010600030101010101" pitchFamily="2" charset="-122"/>
              </a:rPr>
              <a:t>-1,</a:t>
            </a:r>
            <a:r>
              <a:rPr kumimoji="1" lang="zh-CN" altLang="en-US" sz="1200" b="1" baseline="0" smtClean="0">
                <a:latin typeface="Times New Roman" panose="02020603050405020304" pitchFamily="18" charset="0"/>
                <a:ea typeface="宋体" panose="02010600030101010101" pitchFamily="2" charset="-122"/>
              </a:rPr>
              <a:t>表示栈空</a:t>
            </a:r>
            <a:endParaRPr kumimoji="1" lang="en-US" altLang="zh-CN" sz="1200" b="1" baseline="0" smtClean="0">
              <a:latin typeface="Times New Roman" panose="02020603050405020304" pitchFamily="18" charset="0"/>
              <a:ea typeface="宋体" panose="02010600030101010101" pitchFamily="2" charset="-122"/>
            </a:endParaRPr>
          </a:p>
          <a:p>
            <a:pPr algn="l">
              <a:lnSpc>
                <a:spcPct val="100000"/>
              </a:lnSpc>
              <a:spcBef>
                <a:spcPct val="50000"/>
              </a:spcBef>
              <a:buClrTx/>
              <a:buSzTx/>
              <a:buFontTx/>
              <a:buNone/>
              <a:defRPr/>
            </a:pPr>
            <a:r>
              <a:rPr kumimoji="1" lang="en-US" altLang="zh-CN" sz="1200" b="1" baseline="0" smtClean="0">
                <a:latin typeface="Times New Roman" panose="02020603050405020304" pitchFamily="18" charset="0"/>
                <a:ea typeface="宋体" panose="02010600030101010101" pitchFamily="2" charset="-122"/>
              </a:rPr>
              <a:t>(3)top </a:t>
            </a:r>
            <a:r>
              <a:rPr kumimoji="1" lang="zh-CN" altLang="en-US" sz="1200" b="1" baseline="0" smtClean="0">
                <a:latin typeface="Times New Roman" panose="02020603050405020304" pitchFamily="18" charset="0"/>
                <a:ea typeface="宋体" panose="02010600030101010101" pitchFamily="2" charset="-122"/>
              </a:rPr>
              <a:t>等于 </a:t>
            </a:r>
            <a:r>
              <a:rPr kumimoji="1" lang="en-US" altLang="zh-CN" sz="1200" b="1" baseline="0" smtClean="0">
                <a:latin typeface="Times New Roman" panose="02020603050405020304" pitchFamily="18" charset="0"/>
                <a:ea typeface="宋体" panose="02010600030101010101" pitchFamily="2" charset="-122"/>
              </a:rPr>
              <a:t>maxTop - 1</a:t>
            </a:r>
            <a:r>
              <a:rPr kumimoji="1" lang="zh-CN" altLang="en-US" sz="1200" b="1" baseline="0" smtClean="0">
                <a:latin typeface="Times New Roman" panose="02020603050405020304" pitchFamily="18" charset="0"/>
                <a:ea typeface="宋体" panose="02010600030101010101" pitchFamily="2" charset="-122"/>
              </a:rPr>
              <a:t>表示栈满</a:t>
            </a:r>
            <a:endParaRPr kumimoji="1" lang="en-US" altLang="zh-CN" sz="1200" b="1" baseline="0" smtClean="0">
              <a:latin typeface="Times New Roman" panose="02020603050405020304" pitchFamily="18" charset="0"/>
              <a:ea typeface="宋体" panose="02010600030101010101" pitchFamily="2" charset="-122"/>
            </a:endParaRPr>
          </a:p>
          <a:p>
            <a:pPr algn="l">
              <a:lnSpc>
                <a:spcPct val="100000"/>
              </a:lnSpc>
              <a:spcBef>
                <a:spcPct val="50000"/>
              </a:spcBef>
              <a:buClrTx/>
              <a:buSzTx/>
              <a:buFontTx/>
              <a:buNone/>
              <a:defRPr/>
            </a:pPr>
            <a:r>
              <a:rPr kumimoji="1" lang="en-US" altLang="zh-CN" sz="1200" b="1" baseline="0" smtClean="0">
                <a:latin typeface="Times New Roman" panose="02020603050405020304" pitchFamily="18" charset="0"/>
                <a:ea typeface="宋体" panose="02010600030101010101" pitchFamily="2" charset="-122"/>
              </a:rPr>
              <a:t>(4)Push </a:t>
            </a:r>
            <a:r>
              <a:rPr kumimoji="1" lang="zh-CN" altLang="en-US" sz="1200" b="1" baseline="0" smtClean="0">
                <a:latin typeface="Times New Roman" panose="02020603050405020304" pitchFamily="18" charset="0"/>
                <a:ea typeface="宋体" panose="02010600030101010101" pitchFamily="2" charset="-122"/>
              </a:rPr>
              <a:t>表示入栈</a:t>
            </a:r>
            <a:endParaRPr kumimoji="1" lang="en-US" altLang="zh-CN" sz="1200" b="1" baseline="0" smtClean="0">
              <a:latin typeface="Times New Roman" panose="02020603050405020304" pitchFamily="18" charset="0"/>
              <a:ea typeface="宋体" panose="02010600030101010101" pitchFamily="2" charset="-122"/>
            </a:endParaRPr>
          </a:p>
          <a:p>
            <a:pPr algn="l">
              <a:lnSpc>
                <a:spcPct val="100000"/>
              </a:lnSpc>
              <a:spcBef>
                <a:spcPct val="50000"/>
              </a:spcBef>
              <a:buClrTx/>
              <a:buSzTx/>
              <a:buFontTx/>
              <a:buNone/>
              <a:defRPr/>
            </a:pPr>
            <a:r>
              <a:rPr kumimoji="1" lang="en-US" altLang="zh-CN" sz="1200" b="1" baseline="0" smtClean="0">
                <a:latin typeface="Times New Roman" panose="02020603050405020304" pitchFamily="18" charset="0"/>
                <a:ea typeface="宋体" panose="02010600030101010101" pitchFamily="2" charset="-122"/>
              </a:rPr>
              <a:t>(5)Pop</a:t>
            </a:r>
            <a:r>
              <a:rPr kumimoji="1" lang="zh-CN" altLang="en-US" sz="1200" b="1" baseline="0" smtClean="0">
                <a:latin typeface="Times New Roman" panose="02020603050405020304" pitchFamily="18" charset="0"/>
                <a:ea typeface="宋体" panose="02010600030101010101" pitchFamily="2" charset="-122"/>
              </a:rPr>
              <a:t>表示出栈</a:t>
            </a:r>
            <a:endParaRPr kumimoji="1" lang="zh-CN" altLang="en-US"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smtClean="0">
                <a:latin typeface="Times New Roman" panose="02020603050405020304" pitchFamily="18" charset="0"/>
                <a:ea typeface="宋体" panose="02010600030101010101" pitchFamily="2" charset="-122"/>
              </a:rPr>
              <a:t>//</a:t>
            </a:r>
            <a:r>
              <a:rPr kumimoji="1" lang="zh-CN" altLang="en-US" sz="1200" b="1" smtClean="0">
                <a:latin typeface="Times New Roman" panose="02020603050405020304" pitchFamily="18" charset="0"/>
                <a:ea typeface="宋体" panose="02010600030101010101" pitchFamily="2" charset="-122"/>
              </a:rPr>
              <a:t>最新代码</a:t>
            </a: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smtClean="0">
                <a:latin typeface="Times New Roman" panose="02020603050405020304" pitchFamily="18" charset="0"/>
                <a:ea typeface="宋体" panose="02010600030101010101" pitchFamily="2" charset="-122"/>
              </a:rPr>
              <a:t>package com.atguigu;</a:t>
            </a: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smtClean="0">
                <a:latin typeface="Times New Roman" panose="02020603050405020304" pitchFamily="18" charset="0"/>
                <a:ea typeface="宋体" panose="02010600030101010101" pitchFamily="2" charset="-122"/>
              </a:rPr>
              <a:t>import java.util.Scanner;</a:t>
            </a: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smtClean="0">
                <a:latin typeface="Times New Roman" panose="02020603050405020304" pitchFamily="18" charset="0"/>
                <a:ea typeface="宋体" panose="02010600030101010101" pitchFamily="2" charset="-122"/>
              </a:rPr>
              <a:t>public class ArrayStackDemo {</a:t>
            </a: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smtClean="0">
                <a:latin typeface="Times New Roman" panose="02020603050405020304" pitchFamily="18" charset="0"/>
                <a:ea typeface="宋体" panose="02010600030101010101" pitchFamily="2" charset="-122"/>
              </a:rPr>
              <a:t>	public static void main(String[] args) {</a:t>
            </a: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smtClean="0">
                <a:latin typeface="Times New Roman" panose="02020603050405020304" pitchFamily="18" charset="0"/>
                <a:ea typeface="宋体" panose="02010600030101010101" pitchFamily="2" charset="-122"/>
              </a:rPr>
              <a:t>		// </a:t>
            </a:r>
            <a:r>
              <a:rPr kumimoji="1" lang="zh-CN" altLang="en-US" sz="1200" b="1" smtClean="0">
                <a:latin typeface="Times New Roman" panose="02020603050405020304" pitchFamily="18" charset="0"/>
                <a:ea typeface="宋体" panose="02010600030101010101" pitchFamily="2" charset="-122"/>
              </a:rPr>
              <a:t>创建给栈</a:t>
            </a:r>
            <a:endParaRPr kumimoji="1" lang="zh-CN" altLang="en-US"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zh-CN" altLang="en-US" sz="1200" b="1" smtClean="0">
                <a:latin typeface="Times New Roman" panose="02020603050405020304" pitchFamily="18" charset="0"/>
                <a:ea typeface="宋体" panose="02010600030101010101" pitchFamily="2" charset="-122"/>
              </a:rPr>
              <a:t>		</a:t>
            </a:r>
            <a:r>
              <a:rPr kumimoji="1" lang="en-US" altLang="zh-CN" sz="1200" b="1" smtClean="0">
                <a:latin typeface="Times New Roman" panose="02020603050405020304" pitchFamily="18" charset="0"/>
                <a:ea typeface="宋体" panose="02010600030101010101" pitchFamily="2" charset="-122"/>
              </a:rPr>
              <a:t>ArrayStack arrayStack = new ArrayStack(4);</a:t>
            </a: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smtClean="0">
                <a:latin typeface="Times New Roman" panose="02020603050405020304" pitchFamily="18" charset="0"/>
                <a:ea typeface="宋体" panose="02010600030101010101" pitchFamily="2" charset="-122"/>
              </a:rPr>
              <a:t>		// </a:t>
            </a:r>
            <a:r>
              <a:rPr kumimoji="1" lang="zh-CN" altLang="en-US" sz="1200" b="1" smtClean="0">
                <a:latin typeface="Times New Roman" panose="02020603050405020304" pitchFamily="18" charset="0"/>
                <a:ea typeface="宋体" panose="02010600030101010101" pitchFamily="2" charset="-122"/>
              </a:rPr>
              <a:t>测试栈的基本使用是否正确</a:t>
            </a:r>
            <a:endParaRPr kumimoji="1" lang="zh-CN" altLang="en-US"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zh-CN" altLang="en-US" sz="1200" b="1" smtClean="0">
                <a:latin typeface="Times New Roman" panose="02020603050405020304" pitchFamily="18" charset="0"/>
                <a:ea typeface="宋体" panose="02010600030101010101" pitchFamily="2" charset="-122"/>
              </a:rPr>
              <a:t>		</a:t>
            </a:r>
            <a:r>
              <a:rPr kumimoji="1" lang="en-US" altLang="zh-CN" sz="1200" b="1" smtClean="0">
                <a:latin typeface="Times New Roman" panose="02020603050405020304" pitchFamily="18" charset="0"/>
                <a:ea typeface="宋体" panose="02010600030101010101" pitchFamily="2" charset="-122"/>
              </a:rPr>
              <a:t>String key = "";</a:t>
            </a: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smtClean="0">
                <a:latin typeface="Times New Roman" panose="02020603050405020304" pitchFamily="18" charset="0"/>
                <a:ea typeface="宋体" panose="02010600030101010101" pitchFamily="2" charset="-122"/>
              </a:rPr>
              <a:t>		boolean loop = true;</a:t>
            </a: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smtClean="0">
                <a:latin typeface="Times New Roman" panose="02020603050405020304" pitchFamily="18" charset="0"/>
                <a:ea typeface="宋体" panose="02010600030101010101" pitchFamily="2" charset="-122"/>
              </a:rPr>
              <a:t>		Scanner scanner = new Scanner(System.in);</a:t>
            </a: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smtClean="0">
                <a:latin typeface="Times New Roman" panose="02020603050405020304" pitchFamily="18" charset="0"/>
                <a:ea typeface="宋体" panose="02010600030101010101" pitchFamily="2" charset="-122"/>
              </a:rPr>
              <a:t>		while (loop) {</a:t>
            </a: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smtClean="0">
                <a:latin typeface="Times New Roman" panose="02020603050405020304" pitchFamily="18" charset="0"/>
                <a:ea typeface="宋体" panose="02010600030101010101" pitchFamily="2" charset="-122"/>
              </a:rPr>
              <a:t>			System.out.println("show: </a:t>
            </a:r>
            <a:r>
              <a:rPr kumimoji="1" lang="zh-CN" altLang="en-US" sz="1200" b="1" smtClean="0">
                <a:latin typeface="Times New Roman" panose="02020603050405020304" pitchFamily="18" charset="0"/>
                <a:ea typeface="宋体" panose="02010600030101010101" pitchFamily="2" charset="-122"/>
              </a:rPr>
              <a:t>表示显示栈</a:t>
            </a:r>
            <a:r>
              <a:rPr kumimoji="1" lang="en-US" altLang="zh-CN" sz="1200" b="1" smtClean="0">
                <a:latin typeface="Times New Roman" panose="02020603050405020304" pitchFamily="18" charset="0"/>
                <a:ea typeface="宋体" panose="02010600030101010101" pitchFamily="2" charset="-122"/>
              </a:rPr>
              <a:t>");</a:t>
            </a: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smtClean="0">
                <a:latin typeface="Times New Roman" panose="02020603050405020304" pitchFamily="18" charset="0"/>
                <a:ea typeface="宋体" panose="02010600030101010101" pitchFamily="2" charset="-122"/>
              </a:rPr>
              <a:t>			System.out.println("exit: </a:t>
            </a:r>
            <a:r>
              <a:rPr kumimoji="1" lang="zh-CN" altLang="en-US" sz="1200" b="1" smtClean="0">
                <a:latin typeface="Times New Roman" panose="02020603050405020304" pitchFamily="18" charset="0"/>
                <a:ea typeface="宋体" panose="02010600030101010101" pitchFamily="2" charset="-122"/>
              </a:rPr>
              <a:t>表示退出程序</a:t>
            </a:r>
            <a:r>
              <a:rPr kumimoji="1" lang="en-US" altLang="zh-CN" sz="1200" b="1" smtClean="0">
                <a:latin typeface="Times New Roman" panose="02020603050405020304" pitchFamily="18" charset="0"/>
                <a:ea typeface="宋体" panose="02010600030101010101" pitchFamily="2" charset="-122"/>
              </a:rPr>
              <a:t>");</a:t>
            </a: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smtClean="0">
                <a:latin typeface="Times New Roman" panose="02020603050405020304" pitchFamily="18" charset="0"/>
                <a:ea typeface="宋体" panose="02010600030101010101" pitchFamily="2" charset="-122"/>
              </a:rPr>
              <a:t>			System.out.println("push: </a:t>
            </a:r>
            <a:r>
              <a:rPr kumimoji="1" lang="zh-CN" altLang="en-US" sz="1200" b="1" smtClean="0">
                <a:latin typeface="Times New Roman" panose="02020603050405020304" pitchFamily="18" charset="0"/>
                <a:ea typeface="宋体" panose="02010600030101010101" pitchFamily="2" charset="-122"/>
              </a:rPr>
              <a:t>表示添加数据到栈</a:t>
            </a:r>
            <a:r>
              <a:rPr kumimoji="1" lang="en-US" altLang="zh-CN" sz="1200" b="1" smtClean="0">
                <a:latin typeface="Times New Roman" panose="02020603050405020304" pitchFamily="18" charset="0"/>
                <a:ea typeface="宋体" panose="02010600030101010101" pitchFamily="2" charset="-122"/>
              </a:rPr>
              <a:t>");</a:t>
            </a: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smtClean="0">
                <a:latin typeface="Times New Roman" panose="02020603050405020304" pitchFamily="18" charset="0"/>
                <a:ea typeface="宋体" panose="02010600030101010101" pitchFamily="2" charset="-122"/>
              </a:rPr>
              <a:t>			System.out.println("pop: </a:t>
            </a:r>
            <a:r>
              <a:rPr kumimoji="1" lang="zh-CN" altLang="en-US" sz="1200" b="1" smtClean="0">
                <a:latin typeface="Times New Roman" panose="02020603050405020304" pitchFamily="18" charset="0"/>
                <a:ea typeface="宋体" panose="02010600030101010101" pitchFamily="2" charset="-122"/>
              </a:rPr>
              <a:t>表示从栈取出数据</a:t>
            </a:r>
            <a:r>
              <a:rPr kumimoji="1" lang="en-US" altLang="zh-CN" sz="1200" b="1" smtClean="0">
                <a:latin typeface="Times New Roman" panose="02020603050405020304" pitchFamily="18" charset="0"/>
                <a:ea typeface="宋体" panose="02010600030101010101" pitchFamily="2" charset="-122"/>
              </a:rPr>
              <a:t>");</a:t>
            </a: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smtClean="0">
                <a:latin typeface="Times New Roman" panose="02020603050405020304" pitchFamily="18" charset="0"/>
                <a:ea typeface="宋体" panose="02010600030101010101" pitchFamily="2" charset="-122"/>
              </a:rPr>
              <a:t>			key = scanner.next();</a:t>
            </a: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smtClean="0">
                <a:latin typeface="Times New Roman" panose="02020603050405020304" pitchFamily="18" charset="0"/>
                <a:ea typeface="宋体" panose="02010600030101010101" pitchFamily="2" charset="-122"/>
              </a:rPr>
              <a:t>			switch (key) {</a:t>
            </a: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smtClean="0">
                <a:latin typeface="Times New Roman" panose="02020603050405020304" pitchFamily="18" charset="0"/>
                <a:ea typeface="宋体" panose="02010600030101010101" pitchFamily="2" charset="-122"/>
              </a:rPr>
              <a:t>			case "show":</a:t>
            </a: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smtClean="0">
                <a:latin typeface="Times New Roman" panose="02020603050405020304" pitchFamily="18" charset="0"/>
                <a:ea typeface="宋体" panose="02010600030101010101" pitchFamily="2" charset="-122"/>
              </a:rPr>
              <a:t>				arrayStack.list();</a:t>
            </a: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smtClean="0">
                <a:latin typeface="Times New Roman" panose="02020603050405020304" pitchFamily="18" charset="0"/>
                <a:ea typeface="宋体" panose="02010600030101010101" pitchFamily="2" charset="-122"/>
              </a:rPr>
              <a:t>				break;</a:t>
            </a: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smtClean="0">
                <a:latin typeface="Times New Roman" panose="02020603050405020304" pitchFamily="18" charset="0"/>
                <a:ea typeface="宋体" panose="02010600030101010101" pitchFamily="2" charset="-122"/>
              </a:rPr>
              <a:t>			case "push":</a:t>
            </a: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smtClean="0">
                <a:latin typeface="Times New Roman" panose="02020603050405020304" pitchFamily="18" charset="0"/>
                <a:ea typeface="宋体" panose="02010600030101010101" pitchFamily="2" charset="-122"/>
              </a:rPr>
              <a:t>				System.out.println("</a:t>
            </a:r>
            <a:r>
              <a:rPr kumimoji="1" lang="zh-CN" altLang="en-US" sz="1200" b="1" smtClean="0">
                <a:latin typeface="Times New Roman" panose="02020603050405020304" pitchFamily="18" charset="0"/>
                <a:ea typeface="宋体" panose="02010600030101010101" pitchFamily="2" charset="-122"/>
              </a:rPr>
              <a:t>请输入一个数</a:t>
            </a:r>
            <a:r>
              <a:rPr kumimoji="1" lang="en-US" altLang="zh-CN" sz="1200" b="1" smtClean="0">
                <a:latin typeface="Times New Roman" panose="02020603050405020304" pitchFamily="18" charset="0"/>
                <a:ea typeface="宋体" panose="02010600030101010101" pitchFamily="2" charset="-122"/>
              </a:rPr>
              <a:t>");</a:t>
            </a: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smtClean="0">
                <a:latin typeface="Times New Roman" panose="02020603050405020304" pitchFamily="18" charset="0"/>
                <a:ea typeface="宋体" panose="02010600030101010101" pitchFamily="2" charset="-122"/>
              </a:rPr>
              <a:t>				int value = scanner.nextInt();</a:t>
            </a: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smtClean="0">
                <a:latin typeface="Times New Roman" panose="02020603050405020304" pitchFamily="18" charset="0"/>
                <a:ea typeface="宋体" panose="02010600030101010101" pitchFamily="2" charset="-122"/>
              </a:rPr>
              <a:t>				arrayStack.push(value);</a:t>
            </a: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smtClean="0">
                <a:latin typeface="Times New Roman" panose="02020603050405020304" pitchFamily="18" charset="0"/>
                <a:ea typeface="宋体" panose="02010600030101010101" pitchFamily="2" charset="-122"/>
              </a:rPr>
              <a:t>				break;</a:t>
            </a: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smtClean="0">
                <a:latin typeface="Times New Roman" panose="02020603050405020304" pitchFamily="18" charset="0"/>
                <a:ea typeface="宋体" panose="02010600030101010101" pitchFamily="2" charset="-122"/>
              </a:rPr>
              <a:t>			case "pop":</a:t>
            </a: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smtClean="0">
                <a:latin typeface="Times New Roman" panose="02020603050405020304" pitchFamily="18" charset="0"/>
                <a:ea typeface="宋体" panose="02010600030101010101" pitchFamily="2" charset="-122"/>
              </a:rPr>
              <a:t>				try {</a:t>
            </a: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smtClean="0">
                <a:latin typeface="Times New Roman" panose="02020603050405020304" pitchFamily="18" charset="0"/>
                <a:ea typeface="宋体" panose="02010600030101010101" pitchFamily="2" charset="-122"/>
              </a:rPr>
              <a:t>					int res = arrayStack.pop();</a:t>
            </a: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smtClean="0">
                <a:latin typeface="Times New Roman" panose="02020603050405020304" pitchFamily="18" charset="0"/>
                <a:ea typeface="宋体" panose="02010600030101010101" pitchFamily="2" charset="-122"/>
              </a:rPr>
              <a:t>					System.out.printf("</a:t>
            </a:r>
            <a:r>
              <a:rPr kumimoji="1" lang="zh-CN" altLang="en-US" sz="1200" b="1" smtClean="0">
                <a:latin typeface="Times New Roman" panose="02020603050405020304" pitchFamily="18" charset="0"/>
                <a:ea typeface="宋体" panose="02010600030101010101" pitchFamily="2" charset="-122"/>
              </a:rPr>
              <a:t>取出的数为 </a:t>
            </a:r>
            <a:r>
              <a:rPr kumimoji="1" lang="en-US" altLang="zh-CN" sz="1200" b="1" smtClean="0">
                <a:latin typeface="Times New Roman" panose="02020603050405020304" pitchFamily="18" charset="0"/>
                <a:ea typeface="宋体" panose="02010600030101010101" pitchFamily="2" charset="-122"/>
              </a:rPr>
              <a:t>%d\n", res);</a:t>
            </a: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smtClean="0">
                <a:latin typeface="Times New Roman" panose="02020603050405020304" pitchFamily="18" charset="0"/>
                <a:ea typeface="宋体" panose="02010600030101010101" pitchFamily="2" charset="-122"/>
              </a:rPr>
              <a:t>				} catch (Exception e) {</a:t>
            </a: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smtClean="0">
                <a:latin typeface="Times New Roman" panose="02020603050405020304" pitchFamily="18" charset="0"/>
                <a:ea typeface="宋体" panose="02010600030101010101" pitchFamily="2" charset="-122"/>
              </a:rPr>
              <a:t>					System.out.println(e.getMessage());</a:t>
            </a: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smtClean="0">
                <a:latin typeface="Times New Roman" panose="02020603050405020304" pitchFamily="18" charset="0"/>
                <a:ea typeface="宋体" panose="02010600030101010101" pitchFamily="2" charset="-122"/>
              </a:rPr>
              <a:t>				}</a:t>
            </a: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smtClean="0">
                <a:latin typeface="Times New Roman" panose="02020603050405020304" pitchFamily="18" charset="0"/>
                <a:ea typeface="宋体" panose="02010600030101010101" pitchFamily="2" charset="-122"/>
              </a:rPr>
              <a:t>				break;</a:t>
            </a: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smtClean="0">
                <a:latin typeface="Times New Roman" panose="02020603050405020304" pitchFamily="18" charset="0"/>
                <a:ea typeface="宋体" panose="02010600030101010101" pitchFamily="2" charset="-122"/>
              </a:rPr>
              <a:t>			case "exit":</a:t>
            </a: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smtClean="0">
                <a:latin typeface="Times New Roman" panose="02020603050405020304" pitchFamily="18" charset="0"/>
                <a:ea typeface="宋体" panose="02010600030101010101" pitchFamily="2" charset="-122"/>
              </a:rPr>
              <a:t>				loop = false;</a:t>
            </a: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smtClean="0">
                <a:latin typeface="Times New Roman" panose="02020603050405020304" pitchFamily="18" charset="0"/>
                <a:ea typeface="宋体" panose="02010600030101010101" pitchFamily="2" charset="-122"/>
              </a:rPr>
              <a:t>				scanner.close();</a:t>
            </a: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smtClean="0">
                <a:latin typeface="Times New Roman" panose="02020603050405020304" pitchFamily="18" charset="0"/>
                <a:ea typeface="宋体" panose="02010600030101010101" pitchFamily="2" charset="-122"/>
              </a:rPr>
              <a:t>				break;</a:t>
            </a: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smtClean="0">
                <a:latin typeface="Times New Roman" panose="02020603050405020304" pitchFamily="18" charset="0"/>
                <a:ea typeface="宋体" panose="02010600030101010101" pitchFamily="2" charset="-122"/>
              </a:rPr>
              <a:t>			default:</a:t>
            </a: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smtClean="0">
                <a:latin typeface="Times New Roman" panose="02020603050405020304" pitchFamily="18" charset="0"/>
                <a:ea typeface="宋体" panose="02010600030101010101" pitchFamily="2" charset="-122"/>
              </a:rPr>
              <a:t>				break;</a:t>
            </a: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smtClean="0">
                <a:latin typeface="Times New Roman" panose="02020603050405020304" pitchFamily="18" charset="0"/>
                <a:ea typeface="宋体" panose="02010600030101010101" pitchFamily="2" charset="-122"/>
              </a:rPr>
              <a:t>			}</a:t>
            </a: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smtClean="0">
                <a:latin typeface="Times New Roman" panose="02020603050405020304" pitchFamily="18" charset="0"/>
                <a:ea typeface="宋体" panose="02010600030101010101" pitchFamily="2" charset="-122"/>
              </a:rPr>
              <a:t>		}</a:t>
            </a: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smtClean="0">
                <a:latin typeface="Times New Roman" panose="02020603050405020304" pitchFamily="18" charset="0"/>
                <a:ea typeface="宋体" panose="02010600030101010101" pitchFamily="2" charset="-122"/>
              </a:rPr>
              <a:t>	}</a:t>
            </a: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smtClean="0">
                <a:latin typeface="Times New Roman" panose="02020603050405020304" pitchFamily="18" charset="0"/>
                <a:ea typeface="宋体" panose="02010600030101010101" pitchFamily="2" charset="-122"/>
              </a:rPr>
              <a:t>}</a:t>
            </a: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smtClean="0">
                <a:latin typeface="Times New Roman" panose="02020603050405020304" pitchFamily="18" charset="0"/>
                <a:ea typeface="宋体" panose="02010600030101010101" pitchFamily="2" charset="-122"/>
              </a:rPr>
              <a:t>class ArrayStack {</a:t>
            </a: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smtClean="0">
                <a:latin typeface="Times New Roman" panose="02020603050405020304" pitchFamily="18" charset="0"/>
                <a:ea typeface="宋体" panose="02010600030101010101" pitchFamily="2" charset="-122"/>
              </a:rPr>
              <a:t>	private int maxSize;// </a:t>
            </a:r>
            <a:r>
              <a:rPr kumimoji="1" lang="zh-CN" altLang="en-US" sz="1200" b="1" smtClean="0">
                <a:latin typeface="Times New Roman" panose="02020603050405020304" pitchFamily="18" charset="0"/>
                <a:ea typeface="宋体" panose="02010600030101010101" pitchFamily="2" charset="-122"/>
              </a:rPr>
              <a:t>栈的大小</a:t>
            </a:r>
            <a:endParaRPr kumimoji="1" lang="zh-CN" altLang="en-US"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zh-CN" altLang="en-US" sz="1200" b="1" smtClean="0">
                <a:latin typeface="Times New Roman" panose="02020603050405020304" pitchFamily="18" charset="0"/>
                <a:ea typeface="宋体" panose="02010600030101010101" pitchFamily="2" charset="-122"/>
              </a:rPr>
              <a:t>	</a:t>
            </a:r>
            <a:r>
              <a:rPr kumimoji="1" lang="en-US" altLang="zh-CN" sz="1200" b="1" smtClean="0">
                <a:latin typeface="Times New Roman" panose="02020603050405020304" pitchFamily="18" charset="0"/>
                <a:ea typeface="宋体" panose="02010600030101010101" pitchFamily="2" charset="-122"/>
              </a:rPr>
              <a:t>private int[] stack;// </a:t>
            </a: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smtClean="0">
                <a:latin typeface="Times New Roman" panose="02020603050405020304" pitchFamily="18" charset="0"/>
                <a:ea typeface="宋体" panose="02010600030101010101" pitchFamily="2" charset="-122"/>
              </a:rPr>
              <a:t>	// </a:t>
            </a:r>
            <a:r>
              <a:rPr kumimoji="1" lang="zh-CN" altLang="en-US" sz="1200" b="1" smtClean="0">
                <a:latin typeface="Times New Roman" panose="02020603050405020304" pitchFamily="18" charset="0"/>
                <a:ea typeface="宋体" panose="02010600030101010101" pitchFamily="2" charset="-122"/>
              </a:rPr>
              <a:t>栈顶</a:t>
            </a:r>
            <a:r>
              <a:rPr kumimoji="1" lang="en-US" altLang="zh-CN" sz="1200" b="1" smtClean="0">
                <a:latin typeface="Times New Roman" panose="02020603050405020304" pitchFamily="18" charset="0"/>
                <a:ea typeface="宋体" panose="02010600030101010101" pitchFamily="2" charset="-122"/>
              </a:rPr>
              <a:t>, </a:t>
            </a:r>
            <a:r>
              <a:rPr kumimoji="1" lang="zh-CN" altLang="en-US" sz="1200" b="1" smtClean="0">
                <a:latin typeface="Times New Roman" panose="02020603050405020304" pitchFamily="18" charset="0"/>
                <a:ea typeface="宋体" panose="02010600030101010101" pitchFamily="2" charset="-122"/>
              </a:rPr>
              <a:t>初始化为</a:t>
            </a:r>
            <a:r>
              <a:rPr kumimoji="1" lang="en-US" altLang="zh-CN" sz="1200" b="1" smtClean="0">
                <a:latin typeface="Times New Roman" panose="02020603050405020304" pitchFamily="18" charset="0"/>
                <a:ea typeface="宋体" panose="02010600030101010101" pitchFamily="2" charset="-122"/>
              </a:rPr>
              <a:t>-1</a:t>
            </a: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smtClean="0">
                <a:latin typeface="Times New Roman" panose="02020603050405020304" pitchFamily="18" charset="0"/>
                <a:ea typeface="宋体" panose="02010600030101010101" pitchFamily="2" charset="-122"/>
              </a:rPr>
              <a:t>	private int top = -1;</a:t>
            </a: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smtClean="0">
                <a:latin typeface="Times New Roman" panose="02020603050405020304" pitchFamily="18" charset="0"/>
                <a:ea typeface="宋体" panose="02010600030101010101" pitchFamily="2" charset="-122"/>
              </a:rPr>
              <a:t>	public ArrayStack(int size) {</a:t>
            </a: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smtClean="0">
                <a:latin typeface="Times New Roman" panose="02020603050405020304" pitchFamily="18" charset="0"/>
                <a:ea typeface="宋体" panose="02010600030101010101" pitchFamily="2" charset="-122"/>
              </a:rPr>
              <a:t>		maxSize = size;</a:t>
            </a: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smtClean="0">
                <a:latin typeface="Times New Roman" panose="02020603050405020304" pitchFamily="18" charset="0"/>
                <a:ea typeface="宋体" panose="02010600030101010101" pitchFamily="2" charset="-122"/>
              </a:rPr>
              <a:t>		stack = new int[maxSize];</a:t>
            </a: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smtClean="0">
                <a:latin typeface="Times New Roman" panose="02020603050405020304" pitchFamily="18" charset="0"/>
                <a:ea typeface="宋体" panose="02010600030101010101" pitchFamily="2" charset="-122"/>
              </a:rPr>
              <a:t>	}</a:t>
            </a: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smtClean="0">
                <a:latin typeface="Times New Roman" panose="02020603050405020304" pitchFamily="18" charset="0"/>
                <a:ea typeface="宋体" panose="02010600030101010101" pitchFamily="2" charset="-122"/>
              </a:rPr>
              <a:t>	// </a:t>
            </a:r>
            <a:r>
              <a:rPr kumimoji="1" lang="zh-CN" altLang="en-US" sz="1200" b="1" smtClean="0">
                <a:latin typeface="Times New Roman" panose="02020603050405020304" pitchFamily="18" charset="0"/>
                <a:ea typeface="宋体" panose="02010600030101010101" pitchFamily="2" charset="-122"/>
              </a:rPr>
              <a:t>栈满</a:t>
            </a:r>
            <a:endParaRPr kumimoji="1" lang="zh-CN" altLang="en-US"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zh-CN" altLang="en-US" sz="1200" b="1" smtClean="0">
                <a:latin typeface="Times New Roman" panose="02020603050405020304" pitchFamily="18" charset="0"/>
                <a:ea typeface="宋体" panose="02010600030101010101" pitchFamily="2" charset="-122"/>
              </a:rPr>
              <a:t>	</a:t>
            </a:r>
            <a:r>
              <a:rPr kumimoji="1" lang="en-US" altLang="zh-CN" sz="1200" b="1" smtClean="0">
                <a:latin typeface="Times New Roman" panose="02020603050405020304" pitchFamily="18" charset="0"/>
                <a:ea typeface="宋体" panose="02010600030101010101" pitchFamily="2" charset="-122"/>
              </a:rPr>
              <a:t>public boolean isFull() {</a:t>
            </a: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smtClean="0">
                <a:latin typeface="Times New Roman" panose="02020603050405020304" pitchFamily="18" charset="0"/>
                <a:ea typeface="宋体" panose="02010600030101010101" pitchFamily="2" charset="-122"/>
              </a:rPr>
              <a:t>		return top == maxSize - 1;</a:t>
            </a: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smtClean="0">
                <a:latin typeface="Times New Roman" panose="02020603050405020304" pitchFamily="18" charset="0"/>
                <a:ea typeface="宋体" panose="02010600030101010101" pitchFamily="2" charset="-122"/>
              </a:rPr>
              <a:t>	}</a:t>
            </a: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smtClean="0">
                <a:latin typeface="Times New Roman" panose="02020603050405020304" pitchFamily="18" charset="0"/>
                <a:ea typeface="宋体" panose="02010600030101010101" pitchFamily="2" charset="-122"/>
              </a:rPr>
              <a:t>	// </a:t>
            </a:r>
            <a:r>
              <a:rPr kumimoji="1" lang="zh-CN" altLang="en-US" sz="1200" b="1" smtClean="0">
                <a:latin typeface="Times New Roman" panose="02020603050405020304" pitchFamily="18" charset="0"/>
                <a:ea typeface="宋体" panose="02010600030101010101" pitchFamily="2" charset="-122"/>
              </a:rPr>
              <a:t>栈空</a:t>
            </a:r>
            <a:endParaRPr kumimoji="1" lang="zh-CN" altLang="en-US"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zh-CN" altLang="en-US" sz="1200" b="1" smtClean="0">
                <a:latin typeface="Times New Roman" panose="02020603050405020304" pitchFamily="18" charset="0"/>
                <a:ea typeface="宋体" panose="02010600030101010101" pitchFamily="2" charset="-122"/>
              </a:rPr>
              <a:t>	</a:t>
            </a:r>
            <a:r>
              <a:rPr kumimoji="1" lang="en-US" altLang="zh-CN" sz="1200" b="1" smtClean="0">
                <a:latin typeface="Times New Roman" panose="02020603050405020304" pitchFamily="18" charset="0"/>
                <a:ea typeface="宋体" panose="02010600030101010101" pitchFamily="2" charset="-122"/>
              </a:rPr>
              <a:t>public boolean isEmpty() {</a:t>
            </a: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smtClean="0">
                <a:latin typeface="Times New Roman" panose="02020603050405020304" pitchFamily="18" charset="0"/>
                <a:ea typeface="宋体" panose="02010600030101010101" pitchFamily="2" charset="-122"/>
              </a:rPr>
              <a:t>		return top == -1;</a:t>
            </a: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smtClean="0">
                <a:latin typeface="Times New Roman" panose="02020603050405020304" pitchFamily="18" charset="0"/>
                <a:ea typeface="宋体" panose="02010600030101010101" pitchFamily="2" charset="-122"/>
              </a:rPr>
              <a:t>	}</a:t>
            </a: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smtClean="0">
                <a:latin typeface="Times New Roman" panose="02020603050405020304" pitchFamily="18" charset="0"/>
                <a:ea typeface="宋体" panose="02010600030101010101" pitchFamily="2" charset="-122"/>
              </a:rPr>
              <a:t>	// </a:t>
            </a:r>
            <a:r>
              <a:rPr kumimoji="1" lang="zh-CN" altLang="en-US" sz="1200" b="1" smtClean="0">
                <a:latin typeface="Times New Roman" panose="02020603050405020304" pitchFamily="18" charset="0"/>
                <a:ea typeface="宋体" panose="02010600030101010101" pitchFamily="2" charset="-122"/>
              </a:rPr>
              <a:t>入栈</a:t>
            </a:r>
            <a:r>
              <a:rPr kumimoji="1" lang="en-US" altLang="zh-CN" sz="1200" b="1" smtClean="0">
                <a:latin typeface="Times New Roman" panose="02020603050405020304" pitchFamily="18" charset="0"/>
                <a:ea typeface="宋体" panose="02010600030101010101" pitchFamily="2" charset="-122"/>
              </a:rPr>
              <a:t>, </a:t>
            </a:r>
            <a:r>
              <a:rPr kumimoji="1" lang="zh-CN" altLang="en-US" sz="1200" b="1" smtClean="0">
                <a:latin typeface="Times New Roman" panose="02020603050405020304" pitchFamily="18" charset="0"/>
                <a:ea typeface="宋体" panose="02010600030101010101" pitchFamily="2" charset="-122"/>
              </a:rPr>
              <a:t>放入数据</a:t>
            </a:r>
            <a:endParaRPr kumimoji="1" lang="zh-CN" altLang="en-US"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zh-CN" altLang="en-US" sz="1200" b="1" smtClean="0">
                <a:latin typeface="Times New Roman" panose="02020603050405020304" pitchFamily="18" charset="0"/>
                <a:ea typeface="宋体" panose="02010600030101010101" pitchFamily="2" charset="-122"/>
              </a:rPr>
              <a:t>	</a:t>
            </a:r>
            <a:r>
              <a:rPr kumimoji="1" lang="en-US" altLang="zh-CN" sz="1200" b="1" smtClean="0">
                <a:latin typeface="Times New Roman" panose="02020603050405020304" pitchFamily="18" charset="0"/>
                <a:ea typeface="宋体" panose="02010600030101010101" pitchFamily="2" charset="-122"/>
              </a:rPr>
              <a:t>public void push(int value) {</a:t>
            </a: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smtClean="0">
                <a:latin typeface="Times New Roman" panose="02020603050405020304" pitchFamily="18" charset="0"/>
                <a:ea typeface="宋体" panose="02010600030101010101" pitchFamily="2" charset="-122"/>
              </a:rPr>
              <a:t>		if (isFull()) {</a:t>
            </a: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smtClean="0">
                <a:latin typeface="Times New Roman" panose="02020603050405020304" pitchFamily="18" charset="0"/>
                <a:ea typeface="宋体" panose="02010600030101010101" pitchFamily="2" charset="-122"/>
              </a:rPr>
              <a:t>			System.out.println("</a:t>
            </a:r>
            <a:r>
              <a:rPr kumimoji="1" lang="zh-CN" altLang="en-US" sz="1200" b="1" smtClean="0">
                <a:latin typeface="Times New Roman" panose="02020603050405020304" pitchFamily="18" charset="0"/>
                <a:ea typeface="宋体" panose="02010600030101010101" pitchFamily="2" charset="-122"/>
              </a:rPr>
              <a:t>栈满</a:t>
            </a:r>
            <a:r>
              <a:rPr kumimoji="1" lang="en-US" altLang="zh-CN" sz="1200" b="1" smtClean="0">
                <a:latin typeface="Times New Roman" panose="02020603050405020304" pitchFamily="18" charset="0"/>
                <a:ea typeface="宋体" panose="02010600030101010101" pitchFamily="2" charset="-122"/>
              </a:rPr>
              <a:t>");</a:t>
            </a: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smtClean="0">
                <a:latin typeface="Times New Roman" panose="02020603050405020304" pitchFamily="18" charset="0"/>
                <a:ea typeface="宋体" panose="02010600030101010101" pitchFamily="2" charset="-122"/>
              </a:rPr>
              <a:t>			return;</a:t>
            </a: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smtClean="0">
                <a:latin typeface="Times New Roman" panose="02020603050405020304" pitchFamily="18" charset="0"/>
                <a:ea typeface="宋体" panose="02010600030101010101" pitchFamily="2" charset="-122"/>
              </a:rPr>
              <a:t>		}</a:t>
            </a: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smtClean="0">
                <a:latin typeface="Times New Roman" panose="02020603050405020304" pitchFamily="18" charset="0"/>
                <a:ea typeface="宋体" panose="02010600030101010101" pitchFamily="2" charset="-122"/>
              </a:rPr>
              <a:t>		top += 1;</a:t>
            </a: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smtClean="0">
                <a:latin typeface="Times New Roman" panose="02020603050405020304" pitchFamily="18" charset="0"/>
                <a:ea typeface="宋体" panose="02010600030101010101" pitchFamily="2" charset="-122"/>
              </a:rPr>
              <a:t>		stack[top] = value;</a:t>
            </a: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smtClean="0">
                <a:latin typeface="Times New Roman" panose="02020603050405020304" pitchFamily="18" charset="0"/>
                <a:ea typeface="宋体" panose="02010600030101010101" pitchFamily="2" charset="-122"/>
              </a:rPr>
              <a:t>	}</a:t>
            </a: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smtClean="0">
                <a:latin typeface="Times New Roman" panose="02020603050405020304" pitchFamily="18" charset="0"/>
                <a:ea typeface="宋体" panose="02010600030101010101" pitchFamily="2" charset="-122"/>
              </a:rPr>
              <a:t>	// </a:t>
            </a:r>
            <a:r>
              <a:rPr kumimoji="1" lang="zh-CN" altLang="en-US" sz="1200" b="1" smtClean="0">
                <a:latin typeface="Times New Roman" panose="02020603050405020304" pitchFamily="18" charset="0"/>
                <a:ea typeface="宋体" panose="02010600030101010101" pitchFamily="2" charset="-122"/>
              </a:rPr>
              <a:t>出栈</a:t>
            </a:r>
            <a:r>
              <a:rPr kumimoji="1" lang="en-US" altLang="zh-CN" sz="1200" b="1" smtClean="0">
                <a:latin typeface="Times New Roman" panose="02020603050405020304" pitchFamily="18" charset="0"/>
                <a:ea typeface="宋体" panose="02010600030101010101" pitchFamily="2" charset="-122"/>
              </a:rPr>
              <a:t>, </a:t>
            </a:r>
            <a:r>
              <a:rPr kumimoji="1" lang="zh-CN" altLang="en-US" sz="1200" b="1" smtClean="0">
                <a:latin typeface="Times New Roman" panose="02020603050405020304" pitchFamily="18" charset="0"/>
                <a:ea typeface="宋体" panose="02010600030101010101" pitchFamily="2" charset="-122"/>
              </a:rPr>
              <a:t>取出数据</a:t>
            </a:r>
            <a:endParaRPr kumimoji="1" lang="zh-CN" altLang="en-US"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zh-CN" altLang="en-US" sz="1200" b="1" smtClean="0">
                <a:latin typeface="Times New Roman" panose="02020603050405020304" pitchFamily="18" charset="0"/>
                <a:ea typeface="宋体" panose="02010600030101010101" pitchFamily="2" charset="-122"/>
              </a:rPr>
              <a:t>	</a:t>
            </a:r>
            <a:r>
              <a:rPr kumimoji="1" lang="en-US" altLang="zh-CN" sz="1200" b="1" smtClean="0">
                <a:latin typeface="Times New Roman" panose="02020603050405020304" pitchFamily="18" charset="0"/>
                <a:ea typeface="宋体" panose="02010600030101010101" pitchFamily="2" charset="-122"/>
              </a:rPr>
              <a:t>public int pop() {</a:t>
            </a: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smtClean="0">
                <a:latin typeface="Times New Roman" panose="02020603050405020304" pitchFamily="18" charset="0"/>
                <a:ea typeface="宋体" panose="02010600030101010101" pitchFamily="2" charset="-122"/>
              </a:rPr>
              <a:t>		if (isEmpty()) {</a:t>
            </a: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smtClean="0">
                <a:latin typeface="Times New Roman" panose="02020603050405020304" pitchFamily="18" charset="0"/>
                <a:ea typeface="宋体" panose="02010600030101010101" pitchFamily="2" charset="-122"/>
              </a:rPr>
              <a:t>			throw new RuntimeException("</a:t>
            </a:r>
            <a:r>
              <a:rPr kumimoji="1" lang="zh-CN" altLang="en-US" sz="1200" b="1" smtClean="0">
                <a:latin typeface="Times New Roman" panose="02020603050405020304" pitchFamily="18" charset="0"/>
                <a:ea typeface="宋体" panose="02010600030101010101" pitchFamily="2" charset="-122"/>
              </a:rPr>
              <a:t>栈空</a:t>
            </a:r>
            <a:r>
              <a:rPr kumimoji="1" lang="en-US" altLang="zh-CN" sz="1200" b="1" smtClean="0">
                <a:latin typeface="Times New Roman" panose="02020603050405020304" pitchFamily="18" charset="0"/>
                <a:ea typeface="宋体" panose="02010600030101010101" pitchFamily="2" charset="-122"/>
              </a:rPr>
              <a:t>");</a:t>
            </a: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smtClean="0">
                <a:latin typeface="Times New Roman" panose="02020603050405020304" pitchFamily="18" charset="0"/>
                <a:ea typeface="宋体" panose="02010600030101010101" pitchFamily="2" charset="-122"/>
              </a:rPr>
              <a:t>		}</a:t>
            </a: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smtClean="0">
                <a:latin typeface="Times New Roman" panose="02020603050405020304" pitchFamily="18" charset="0"/>
                <a:ea typeface="宋体" panose="02010600030101010101" pitchFamily="2" charset="-122"/>
              </a:rPr>
              <a:t>		int value = stack[top];</a:t>
            </a: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smtClean="0">
                <a:latin typeface="Times New Roman" panose="02020603050405020304" pitchFamily="18" charset="0"/>
                <a:ea typeface="宋体" panose="02010600030101010101" pitchFamily="2" charset="-122"/>
              </a:rPr>
              <a:t>		top -= 1;</a:t>
            </a: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smtClean="0">
                <a:latin typeface="Times New Roman" panose="02020603050405020304" pitchFamily="18" charset="0"/>
                <a:ea typeface="宋体" panose="02010600030101010101" pitchFamily="2" charset="-122"/>
              </a:rPr>
              <a:t>		return value;</a:t>
            </a: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smtClean="0">
                <a:latin typeface="Times New Roman" panose="02020603050405020304" pitchFamily="18" charset="0"/>
                <a:ea typeface="宋体" panose="02010600030101010101" pitchFamily="2" charset="-122"/>
              </a:rPr>
              <a:t>	}</a:t>
            </a: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smtClean="0">
                <a:latin typeface="Times New Roman" panose="02020603050405020304" pitchFamily="18" charset="0"/>
                <a:ea typeface="宋体" panose="02010600030101010101" pitchFamily="2" charset="-122"/>
              </a:rPr>
              <a:t>	// </a:t>
            </a:r>
            <a:r>
              <a:rPr kumimoji="1" lang="zh-CN" altLang="en-US" sz="1200" b="1" smtClean="0">
                <a:latin typeface="Times New Roman" panose="02020603050405020304" pitchFamily="18" charset="0"/>
                <a:ea typeface="宋体" panose="02010600030101010101" pitchFamily="2" charset="-122"/>
              </a:rPr>
              <a:t>遍历栈</a:t>
            </a:r>
            <a:endParaRPr kumimoji="1" lang="zh-CN" altLang="en-US"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zh-CN" altLang="en-US" sz="1200" b="1" smtClean="0">
                <a:latin typeface="Times New Roman" panose="02020603050405020304" pitchFamily="18" charset="0"/>
                <a:ea typeface="宋体" panose="02010600030101010101" pitchFamily="2" charset="-122"/>
              </a:rPr>
              <a:t>	</a:t>
            </a:r>
            <a:r>
              <a:rPr kumimoji="1" lang="en-US" altLang="zh-CN" sz="1200" b="1" smtClean="0">
                <a:latin typeface="Times New Roman" panose="02020603050405020304" pitchFamily="18" charset="0"/>
                <a:ea typeface="宋体" panose="02010600030101010101" pitchFamily="2" charset="-122"/>
              </a:rPr>
              <a:t>public void list() {</a:t>
            </a: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smtClean="0">
                <a:latin typeface="Times New Roman" panose="02020603050405020304" pitchFamily="18" charset="0"/>
                <a:ea typeface="宋体" panose="02010600030101010101" pitchFamily="2" charset="-122"/>
              </a:rPr>
              <a:t>		if (isEmpty()) {</a:t>
            </a: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smtClean="0">
                <a:latin typeface="Times New Roman" panose="02020603050405020304" pitchFamily="18" charset="0"/>
                <a:ea typeface="宋体" panose="02010600030101010101" pitchFamily="2" charset="-122"/>
              </a:rPr>
              <a:t>			System.out.println("</a:t>
            </a:r>
            <a:r>
              <a:rPr kumimoji="1" lang="zh-CN" altLang="en-US" sz="1200" b="1" smtClean="0">
                <a:latin typeface="Times New Roman" panose="02020603050405020304" pitchFamily="18" charset="0"/>
                <a:ea typeface="宋体" panose="02010600030101010101" pitchFamily="2" charset="-122"/>
              </a:rPr>
              <a:t>栈空，没有数据</a:t>
            </a:r>
            <a:r>
              <a:rPr kumimoji="1" lang="en-US" altLang="zh-CN" sz="1200" b="1" smtClean="0">
                <a:latin typeface="Times New Roman" panose="02020603050405020304" pitchFamily="18" charset="0"/>
                <a:ea typeface="宋体" panose="02010600030101010101" pitchFamily="2" charset="-122"/>
              </a:rPr>
              <a:t>");</a:t>
            </a: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smtClean="0">
                <a:latin typeface="Times New Roman" panose="02020603050405020304" pitchFamily="18" charset="0"/>
                <a:ea typeface="宋体" panose="02010600030101010101" pitchFamily="2" charset="-122"/>
              </a:rPr>
              <a:t>			return;</a:t>
            </a: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smtClean="0">
                <a:latin typeface="Times New Roman" panose="02020603050405020304" pitchFamily="18" charset="0"/>
                <a:ea typeface="宋体" panose="02010600030101010101" pitchFamily="2" charset="-122"/>
              </a:rPr>
              <a:t>		}</a:t>
            </a: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smtClean="0">
                <a:latin typeface="Times New Roman" panose="02020603050405020304" pitchFamily="18" charset="0"/>
                <a:ea typeface="宋体" panose="02010600030101010101" pitchFamily="2" charset="-122"/>
              </a:rPr>
              <a:t>		for (int i = top; i &gt;= 0; i--) {</a:t>
            </a: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smtClean="0">
                <a:latin typeface="Times New Roman" panose="02020603050405020304" pitchFamily="18" charset="0"/>
                <a:ea typeface="宋体" panose="02010600030101010101" pitchFamily="2" charset="-122"/>
              </a:rPr>
              <a:t>			System.out.printf("stack[%d]=%d\n", i, stack[i]);</a:t>
            </a: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smtClean="0">
                <a:latin typeface="Times New Roman" panose="02020603050405020304" pitchFamily="18" charset="0"/>
                <a:ea typeface="宋体" panose="02010600030101010101" pitchFamily="2" charset="-122"/>
              </a:rPr>
              <a:t>		}</a:t>
            </a: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smtClean="0">
                <a:latin typeface="Times New Roman" panose="02020603050405020304" pitchFamily="18" charset="0"/>
                <a:ea typeface="宋体" panose="02010600030101010101" pitchFamily="2" charset="-122"/>
              </a:rPr>
              <a:t>	}</a:t>
            </a: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smtClean="0">
                <a:latin typeface="Times New Roman" panose="02020603050405020304" pitchFamily="18" charset="0"/>
                <a:ea typeface="宋体" panose="02010600030101010101" pitchFamily="2" charset="-122"/>
              </a:rPr>
              <a:t>}</a:t>
            </a: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smtClean="0">
                <a:latin typeface="Times New Roman" panose="02020603050405020304" pitchFamily="18" charset="0"/>
                <a:ea typeface="宋体" panose="02010600030101010101" pitchFamily="2" charset="-122"/>
              </a:rPr>
              <a:t>//</a:t>
            </a:r>
            <a:r>
              <a:rPr kumimoji="1" lang="zh-CN" altLang="en-US" sz="1200" b="1" smtClean="0">
                <a:latin typeface="Times New Roman" panose="02020603050405020304" pitchFamily="18" charset="0"/>
                <a:ea typeface="宋体" panose="02010600030101010101" pitchFamily="2" charset="-122"/>
              </a:rPr>
              <a:t>最新代码结束</a:t>
            </a: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endParaRPr kumimoji="1" lang="en-US" altLang="zh-CN" sz="1200" b="1" smtClean="0">
              <a:latin typeface="Times New Roman" panose="02020603050405020304" pitchFamily="18" charset="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r>
              <a:rPr lang="en-US" altLang="zh-CN" smtClean="0">
                <a:ea typeface="宋体" panose="02010600030101010101" pitchFamily="2" charset="-122"/>
              </a:rPr>
              <a:t>//</a:t>
            </a:r>
            <a:r>
              <a:rPr lang="zh-CN" altLang="en-US" smtClean="0">
                <a:ea typeface="宋体" panose="02010600030101010101" pitchFamily="2" charset="-122"/>
              </a:rPr>
              <a:t>先谈思路</a:t>
            </a:r>
            <a:endParaRPr lang="zh-CN" altLang="en-US" smtClean="0">
              <a:ea typeface="宋体" panose="02010600030101010101" pitchFamily="2" charset="-122"/>
            </a:endParaRPr>
          </a:p>
          <a:p>
            <a:r>
              <a:rPr lang="en-US" altLang="zh-CN" smtClean="0">
                <a:ea typeface="宋体" panose="02010600030101010101" pitchFamily="2" charset="-122"/>
              </a:rPr>
              <a:t>1.</a:t>
            </a:r>
            <a:r>
              <a:rPr lang="zh-CN" altLang="en-US" smtClean="0">
                <a:ea typeface="宋体" panose="02010600030101010101" pitchFamily="2" charset="-122"/>
              </a:rPr>
              <a:t>扫描给出的计算表达式 </a:t>
            </a:r>
            <a:endParaRPr lang="zh-CN" altLang="en-US" smtClean="0">
              <a:ea typeface="宋体" panose="02010600030101010101" pitchFamily="2" charset="-122"/>
            </a:endParaRPr>
          </a:p>
          <a:p>
            <a:r>
              <a:rPr lang="en-US" altLang="zh-CN" smtClean="0">
                <a:ea typeface="宋体" panose="02010600030101010101" pitchFamily="2" charset="-122"/>
              </a:rPr>
              <a:t>2.</a:t>
            </a:r>
            <a:r>
              <a:rPr lang="zh-CN" altLang="en-US" smtClean="0">
                <a:ea typeface="宋体" panose="02010600030101010101" pitchFamily="2" charset="-122"/>
              </a:rPr>
              <a:t>如果是数字，就直接入数栈</a:t>
            </a:r>
            <a:endParaRPr lang="zh-CN" altLang="en-US" smtClean="0">
              <a:ea typeface="宋体" panose="02010600030101010101" pitchFamily="2" charset="-122"/>
            </a:endParaRPr>
          </a:p>
          <a:p>
            <a:r>
              <a:rPr lang="en-US" altLang="zh-CN" smtClean="0">
                <a:ea typeface="宋体" panose="02010600030101010101" pitchFamily="2" charset="-122"/>
              </a:rPr>
              <a:t>3.</a:t>
            </a:r>
            <a:r>
              <a:rPr lang="zh-CN" altLang="en-US" smtClean="0">
                <a:ea typeface="宋体" panose="02010600030101010101" pitchFamily="2" charset="-122"/>
              </a:rPr>
              <a:t>如果是操作符，就分两种情况比较</a:t>
            </a:r>
            <a:r>
              <a:rPr lang="en-US" altLang="zh-CN" smtClean="0">
                <a:ea typeface="宋体" panose="02010600030101010101" pitchFamily="2" charset="-122"/>
              </a:rPr>
              <a:t>:</a:t>
            </a:r>
            <a:endParaRPr lang="en-US" altLang="zh-CN" smtClean="0">
              <a:ea typeface="宋体" panose="02010600030101010101" pitchFamily="2" charset="-122"/>
            </a:endParaRPr>
          </a:p>
          <a:p>
            <a:r>
              <a:rPr lang="en-US" altLang="zh-CN" smtClean="0">
                <a:ea typeface="宋体" panose="02010600030101010101" pitchFamily="2" charset="-122"/>
              </a:rPr>
              <a:t>3.1 </a:t>
            </a:r>
            <a:r>
              <a:rPr lang="zh-CN" altLang="en-US" smtClean="0">
                <a:ea typeface="宋体" panose="02010600030101010101" pitchFamily="2" charset="-122"/>
              </a:rPr>
              <a:t>如果当前操作符栈为空，就入栈</a:t>
            </a:r>
            <a:endParaRPr lang="zh-CN" altLang="en-US" smtClean="0">
              <a:ea typeface="宋体" panose="02010600030101010101" pitchFamily="2" charset="-122"/>
            </a:endParaRPr>
          </a:p>
          <a:p>
            <a:r>
              <a:rPr lang="en-US" altLang="zh-CN" smtClean="0">
                <a:ea typeface="宋体" panose="02010600030101010101" pitchFamily="2" charset="-122"/>
              </a:rPr>
              <a:t>3.2 </a:t>
            </a:r>
            <a:r>
              <a:rPr lang="zh-CN" altLang="en-US" smtClean="0">
                <a:ea typeface="宋体" panose="02010600030101010101" pitchFamily="2" charset="-122"/>
              </a:rPr>
              <a:t>如果操作符栈有操作符，就比较</a:t>
            </a:r>
            <a:r>
              <a:rPr lang="en-US" altLang="zh-CN" smtClean="0">
                <a:ea typeface="宋体" panose="02010600030101010101" pitchFamily="2" charset="-122"/>
              </a:rPr>
              <a:t>.</a:t>
            </a:r>
            <a:r>
              <a:rPr lang="zh-CN" altLang="en-US" smtClean="0">
                <a:ea typeface="宋体" panose="02010600030101010101" pitchFamily="2" charset="-122"/>
              </a:rPr>
              <a:t>如果当前操作符的优先级小于或者栈中的操作符，就要从数栈</a:t>
            </a:r>
            <a:r>
              <a:rPr lang="en-US" altLang="zh-CN" smtClean="0">
                <a:ea typeface="宋体" panose="02010600030101010101" pitchFamily="2" charset="-122"/>
              </a:rPr>
              <a:t>pop</a:t>
            </a:r>
            <a:r>
              <a:rPr lang="zh-CN" altLang="en-US" smtClean="0">
                <a:ea typeface="宋体" panose="02010600030101010101" pitchFamily="2" charset="-122"/>
              </a:rPr>
              <a:t>出两个数，从符号栈中</a:t>
            </a:r>
            <a:r>
              <a:rPr lang="en-US" altLang="zh-CN" smtClean="0">
                <a:ea typeface="宋体" panose="02010600030101010101" pitchFamily="2" charset="-122"/>
              </a:rPr>
              <a:t>pop</a:t>
            </a:r>
            <a:r>
              <a:rPr lang="zh-CN" altLang="en-US" smtClean="0">
                <a:ea typeface="宋体" panose="02010600030101010101" pitchFamily="2" charset="-122"/>
              </a:rPr>
              <a:t>出一个符号，运算结果入数栈</a:t>
            </a:r>
            <a:r>
              <a:rPr lang="en-US" altLang="zh-CN" smtClean="0">
                <a:ea typeface="宋体" panose="02010600030101010101" pitchFamily="2" charset="-122"/>
              </a:rPr>
              <a:t>,</a:t>
            </a:r>
            <a:r>
              <a:rPr lang="zh-CN" altLang="en-US" smtClean="0">
                <a:ea typeface="宋体" panose="02010600030101010101" pitchFamily="2" charset="-122"/>
              </a:rPr>
              <a:t>然后再把当前操作符入符号栈</a:t>
            </a:r>
            <a:endParaRPr lang="zh-CN" altLang="en-US" smtClean="0">
              <a:ea typeface="宋体" panose="02010600030101010101" pitchFamily="2" charset="-122"/>
            </a:endParaRPr>
          </a:p>
          <a:p>
            <a:r>
              <a:rPr lang="en-US" altLang="zh-CN" smtClean="0">
                <a:ea typeface="宋体" panose="02010600030101010101" pitchFamily="2" charset="-122"/>
              </a:rPr>
              <a:t>4. </a:t>
            </a:r>
            <a:r>
              <a:rPr lang="zh-CN" altLang="en-US" smtClean="0">
                <a:ea typeface="宋体" panose="02010600030101010101" pitchFamily="2" charset="-122"/>
              </a:rPr>
              <a:t>当扫描完毕后，顺序弹出数栈和符号栈进行运算</a:t>
            </a:r>
            <a:endParaRPr lang="zh-CN" altLang="en-US" smtClean="0">
              <a:ea typeface="宋体" panose="02010600030101010101" pitchFamily="2" charset="-122"/>
            </a:endParaRPr>
          </a:p>
          <a:p>
            <a:r>
              <a:rPr lang="en-US" altLang="zh-CN" smtClean="0">
                <a:ea typeface="宋体" panose="02010600030101010101" pitchFamily="2" charset="-122"/>
              </a:rPr>
              <a:t>//</a:t>
            </a:r>
            <a:r>
              <a:rPr lang="zh-CN" altLang="en-US" smtClean="0">
                <a:ea typeface="宋体" panose="02010600030101010101" pitchFamily="2" charset="-122"/>
              </a:rPr>
              <a:t>先搞定 </a:t>
            </a:r>
            <a:r>
              <a:rPr lang="en-US" altLang="zh-CN" smtClean="0">
                <a:ea typeface="宋体" panose="02010600030101010101" pitchFamily="2" charset="-122"/>
              </a:rPr>
              <a:t>3+2*6-2=13   // ////</a:t>
            </a:r>
            <a:r>
              <a:rPr lang="zh-CN" altLang="en-US" smtClean="0">
                <a:ea typeface="宋体" panose="02010600030101010101" pitchFamily="2" charset="-122"/>
              </a:rPr>
              <a:t>多位数的 </a:t>
            </a:r>
            <a:r>
              <a:rPr lang="en-US" altLang="zh-CN" smtClean="0">
                <a:ea typeface="宋体" panose="02010600030101010101" pitchFamily="2" charset="-122"/>
              </a:rPr>
              <a:t>30+2*6-2 &amp; "30+21*6-126"; </a:t>
            </a:r>
            <a:endParaRPr lang="en-US" altLang="zh-CN" smtClean="0">
              <a:ea typeface="宋体" panose="02010600030101010101" pitchFamily="2" charset="-122"/>
            </a:endParaRPr>
          </a:p>
          <a:p>
            <a:r>
              <a:rPr lang="en-US" altLang="zh-CN" smtClean="0">
                <a:ea typeface="宋体" panose="02010600030101010101" pitchFamily="2" charset="-122"/>
              </a:rPr>
              <a:t>//</a:t>
            </a:r>
            <a:r>
              <a:rPr lang="zh-CN" altLang="en-US" smtClean="0">
                <a:ea typeface="宋体" panose="02010600030101010101" pitchFamily="2" charset="-122"/>
              </a:rPr>
              <a:t>再搞定  </a:t>
            </a:r>
            <a:r>
              <a:rPr lang="en-US" altLang="zh-CN" smtClean="0">
                <a:ea typeface="宋体" panose="02010600030101010101" pitchFamily="2" charset="-122"/>
              </a:rPr>
              <a:t>7*2*2-5+1-5*3-4  &amp; 7*2*2-5+1-50*3-4; // </a:t>
            </a:r>
            <a:endParaRPr lang="en-US" altLang="zh-CN" smtClean="0">
              <a:ea typeface="宋体" panose="02010600030101010101" pitchFamily="2" charset="-122"/>
            </a:endParaRPr>
          </a:p>
          <a:p>
            <a:endParaRPr lang="en-US" altLang="zh-CN" smtClean="0">
              <a:ea typeface="宋体" panose="02010600030101010101" pitchFamily="2" charset="-122"/>
            </a:endParaRPr>
          </a:p>
          <a:p>
            <a:r>
              <a:rPr lang="zh-CN" altLang="en-US" b="1" smtClean="0">
                <a:ea typeface="宋体" panose="02010600030101010101" pitchFamily="2" charset="-122"/>
              </a:rPr>
              <a:t>给同学们说明目前完成代码的问题和</a:t>
            </a:r>
            <a:r>
              <a:rPr lang="en-US" altLang="zh-CN" b="1" smtClean="0">
                <a:ea typeface="宋体" panose="02010600030101010101" pitchFamily="2" charset="-122"/>
              </a:rPr>
              <a:t>bug</a:t>
            </a:r>
            <a:r>
              <a:rPr lang="en-US" altLang="zh-CN" smtClean="0">
                <a:ea typeface="宋体" panose="02010600030101010101" pitchFamily="2" charset="-122"/>
              </a:rPr>
              <a:t>:</a:t>
            </a:r>
            <a:r>
              <a:rPr lang="en-US" altLang="zh-CN" baseline="0" smtClean="0">
                <a:ea typeface="宋体" panose="02010600030101010101" pitchFamily="2" charset="-122"/>
              </a:rPr>
              <a:t> </a:t>
            </a:r>
            <a:r>
              <a:rPr lang="zh-CN" altLang="en-US" baseline="0" smtClean="0">
                <a:ea typeface="宋体" panose="02010600030101010101" pitchFamily="2" charset="-122"/>
              </a:rPr>
              <a:t>这个代码有</a:t>
            </a:r>
            <a:r>
              <a:rPr lang="en-US" altLang="zh-CN" baseline="0" smtClean="0">
                <a:ea typeface="宋体" panose="02010600030101010101" pitchFamily="2" charset="-122"/>
              </a:rPr>
              <a:t>bug,</a:t>
            </a:r>
            <a:r>
              <a:rPr lang="zh-CN" altLang="en-US" baseline="0" smtClean="0">
                <a:ea typeface="宋体" panose="02010600030101010101" pitchFamily="2" charset="-122"/>
              </a:rPr>
              <a:t>具体规律初步看起来如下</a:t>
            </a:r>
            <a:r>
              <a:rPr lang="en-US" altLang="zh-CN" baseline="0" smtClean="0">
                <a:ea typeface="宋体" panose="02010600030101010101" pitchFamily="2" charset="-122"/>
              </a:rPr>
              <a:t>:</a:t>
            </a:r>
            <a:endParaRPr lang="en-US" altLang="zh-CN" baseline="0" smtClean="0">
              <a:ea typeface="宋体" panose="02010600030101010101" pitchFamily="2" charset="-122"/>
            </a:endParaRPr>
          </a:p>
          <a:p>
            <a:endParaRPr lang="en-US" altLang="zh-CN" baseline="0" smtClean="0">
              <a:ea typeface="宋体" panose="02010600030101010101" pitchFamily="2" charset="-122"/>
            </a:endParaRPr>
          </a:p>
          <a:p>
            <a:pPr marL="228600" marR="0" indent="-228600" algn="l" defTabSz="914400" rtl="0" eaLnBrk="1" fontAlgn="auto" latinLnBrk="0" hangingPunct="1">
              <a:lnSpc>
                <a:spcPct val="100000"/>
              </a:lnSpc>
              <a:spcBef>
                <a:spcPts val="0"/>
              </a:spcBef>
              <a:spcAft>
                <a:spcPts val="0"/>
              </a:spcAft>
              <a:buClrTx/>
              <a:buSzTx/>
              <a:buFontTx/>
              <a:buAutoNum type="arabicParenR"/>
              <a:defRPr/>
            </a:pPr>
            <a:r>
              <a:rPr lang="en-US" altLang="zh-CN" sz="1200" b="1" kern="1200" smtClean="0">
                <a:solidFill>
                  <a:schemeClr val="tx1"/>
                </a:solidFill>
                <a:effectLst/>
                <a:latin typeface="+mn-lt"/>
                <a:ea typeface="+mn-ea"/>
                <a:cs typeface="+mn-cs"/>
              </a:rPr>
              <a:t>"30+2*6-2" 0k</a:t>
            </a:r>
            <a:endParaRPr lang="en-US" altLang="zh-CN" sz="1200" b="1" kern="1200" smtClean="0">
              <a:solidFill>
                <a:schemeClr val="tx1"/>
              </a:solidFill>
              <a:effectLst/>
              <a:latin typeface="+mn-lt"/>
              <a:ea typeface="+mn-ea"/>
              <a:cs typeface="+mn-cs"/>
            </a:endParaRPr>
          </a:p>
          <a:p>
            <a:pPr marL="228600" marR="0" indent="-228600" algn="l" defTabSz="914400" rtl="0" eaLnBrk="1" fontAlgn="auto" latinLnBrk="0" hangingPunct="1">
              <a:lnSpc>
                <a:spcPct val="100000"/>
              </a:lnSpc>
              <a:spcBef>
                <a:spcPts val="0"/>
              </a:spcBef>
              <a:spcAft>
                <a:spcPts val="0"/>
              </a:spcAft>
              <a:buClrTx/>
              <a:buSzTx/>
              <a:buFontTx/>
              <a:buAutoNum type="arabicParenR"/>
              <a:defRPr/>
            </a:pPr>
            <a:r>
              <a:rPr lang="en-US" altLang="zh-CN" sz="1200" b="1" kern="1200" smtClean="0">
                <a:solidFill>
                  <a:schemeClr val="tx1"/>
                </a:solidFill>
                <a:effectLst/>
                <a:latin typeface="+mn-lt"/>
                <a:ea typeface="+mn-ea"/>
                <a:cs typeface="+mn-cs"/>
              </a:rPr>
              <a:t>"30+2*6-2*7" ok</a:t>
            </a:r>
            <a:endParaRPr lang="en-US" altLang="zh-CN" sz="1200" b="1" kern="1200" smtClean="0">
              <a:solidFill>
                <a:schemeClr val="tx1"/>
              </a:solidFill>
              <a:effectLst/>
              <a:latin typeface="+mn-lt"/>
              <a:ea typeface="+mn-ea"/>
              <a:cs typeface="+mn-cs"/>
            </a:endParaRPr>
          </a:p>
          <a:p>
            <a:pPr marL="228600" marR="0" indent="-228600" algn="l" defTabSz="914400" rtl="0" eaLnBrk="1" fontAlgn="auto" latinLnBrk="0" hangingPunct="1">
              <a:lnSpc>
                <a:spcPct val="100000"/>
              </a:lnSpc>
              <a:spcBef>
                <a:spcPts val="0"/>
              </a:spcBef>
              <a:spcAft>
                <a:spcPts val="0"/>
              </a:spcAft>
              <a:buClrTx/>
              <a:buSzTx/>
              <a:buFontTx/>
              <a:buAutoNum type="arabicParenR"/>
              <a:defRPr/>
            </a:pPr>
            <a:r>
              <a:rPr lang="en-US" altLang="zh-CN" sz="1200" b="1" kern="1200" smtClean="0">
                <a:solidFill>
                  <a:schemeClr val="tx1"/>
                </a:solidFill>
                <a:effectLst/>
                <a:latin typeface="+mn-lt"/>
                <a:ea typeface="+mn-ea"/>
                <a:cs typeface="+mn-cs"/>
              </a:rPr>
              <a:t>"30+2*6-2*7-10" // </a:t>
            </a:r>
            <a:r>
              <a:rPr lang="zh-CN" altLang="en-US" sz="1200" b="1" kern="1200" smtClean="0">
                <a:solidFill>
                  <a:schemeClr val="tx1"/>
                </a:solidFill>
                <a:effectLst/>
                <a:latin typeface="+mn-lt"/>
                <a:ea typeface="+mn-ea"/>
                <a:cs typeface="+mn-cs"/>
              </a:rPr>
              <a:t>计算有问题</a:t>
            </a:r>
            <a:endParaRPr lang="en-US" altLang="zh-CN" sz="1200" b="1" kern="1200" smtClean="0">
              <a:solidFill>
                <a:schemeClr val="tx1"/>
              </a:solidFill>
              <a:effectLst/>
              <a:latin typeface="+mn-lt"/>
              <a:ea typeface="+mn-ea"/>
              <a:cs typeface="+mn-cs"/>
            </a:endParaRPr>
          </a:p>
          <a:p>
            <a:pPr marL="228600" marR="0" indent="-228600" algn="l" defTabSz="914400" rtl="0" eaLnBrk="1" fontAlgn="auto" latinLnBrk="0" hangingPunct="1">
              <a:lnSpc>
                <a:spcPct val="100000"/>
              </a:lnSpc>
              <a:spcBef>
                <a:spcPts val="0"/>
              </a:spcBef>
              <a:spcAft>
                <a:spcPts val="0"/>
              </a:spcAft>
              <a:buClrTx/>
              <a:buSzTx/>
              <a:buFontTx/>
              <a:buAutoNum type="arabicParenR"/>
              <a:defRPr/>
            </a:pPr>
            <a:endParaRPr lang="en-US" altLang="zh-CN" sz="1200" b="1" kern="120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sz="1200" b="1" kern="1200" smtClean="0">
                <a:solidFill>
                  <a:schemeClr val="tx1"/>
                </a:solidFill>
                <a:effectLst/>
                <a:latin typeface="+mn-lt"/>
                <a:ea typeface="+mn-ea"/>
                <a:cs typeface="+mn-cs"/>
              </a:rPr>
              <a:t>总结：好像是出现一次</a:t>
            </a:r>
            <a:r>
              <a:rPr lang="en-US" altLang="zh-CN" sz="1200" b="1" kern="1200" smtClean="0">
                <a:solidFill>
                  <a:schemeClr val="tx1"/>
                </a:solidFill>
                <a:effectLst/>
                <a:latin typeface="+mn-lt"/>
                <a:ea typeface="+mn-ea"/>
                <a:cs typeface="+mn-cs"/>
              </a:rPr>
              <a:t>*</a:t>
            </a:r>
            <a:r>
              <a:rPr lang="zh-CN" altLang="en-US" sz="1200" b="1" kern="1200" smtClean="0">
                <a:solidFill>
                  <a:schemeClr val="tx1"/>
                </a:solidFill>
                <a:effectLst/>
                <a:latin typeface="+mn-lt"/>
                <a:ea typeface="+mn-ea"/>
                <a:cs typeface="+mn-cs"/>
              </a:rPr>
              <a:t>号后，后面还可以出现</a:t>
            </a:r>
            <a:r>
              <a:rPr lang="en-US" altLang="zh-CN" sz="1200" b="1" kern="1200" smtClean="0">
                <a:solidFill>
                  <a:schemeClr val="tx1"/>
                </a:solidFill>
                <a:effectLst/>
                <a:latin typeface="+mn-lt"/>
                <a:ea typeface="+mn-ea"/>
                <a:cs typeface="+mn-cs"/>
              </a:rPr>
              <a:t>*</a:t>
            </a:r>
            <a:r>
              <a:rPr lang="en-US" altLang="zh-CN" sz="1200" b="1" kern="1200" baseline="0" smtClean="0">
                <a:solidFill>
                  <a:schemeClr val="tx1"/>
                </a:solidFill>
                <a:effectLst/>
                <a:latin typeface="+mn-lt"/>
                <a:ea typeface="+mn-ea"/>
                <a:cs typeface="+mn-cs"/>
              </a:rPr>
              <a:t> </a:t>
            </a:r>
            <a:r>
              <a:rPr lang="zh-CN" altLang="en-US" sz="1200" b="1" kern="1200" baseline="0" smtClean="0">
                <a:solidFill>
                  <a:schemeClr val="tx1"/>
                </a:solidFill>
                <a:effectLst/>
                <a:latin typeface="+mn-lt"/>
                <a:ea typeface="+mn-ea"/>
                <a:cs typeface="+mn-cs"/>
              </a:rPr>
              <a:t>但是第二次出现</a:t>
            </a:r>
            <a:r>
              <a:rPr lang="en-US" altLang="zh-CN" sz="1200" b="1" kern="1200" baseline="0" smtClean="0">
                <a:solidFill>
                  <a:schemeClr val="tx1"/>
                </a:solidFill>
                <a:effectLst/>
                <a:latin typeface="+mn-lt"/>
                <a:ea typeface="+mn-ea"/>
                <a:cs typeface="+mn-cs"/>
              </a:rPr>
              <a:t>*</a:t>
            </a:r>
            <a:r>
              <a:rPr lang="zh-CN" altLang="en-US" sz="1200" b="1" kern="1200" baseline="0" smtClean="0">
                <a:solidFill>
                  <a:schemeClr val="tx1"/>
                </a:solidFill>
                <a:effectLst/>
                <a:latin typeface="+mn-lt"/>
                <a:ea typeface="+mn-ea"/>
                <a:cs typeface="+mn-cs"/>
              </a:rPr>
              <a:t>号后，就不能再有其它的运算符了</a:t>
            </a:r>
            <a:r>
              <a:rPr lang="en-US" altLang="zh-CN" sz="1200" b="1" kern="1200" baseline="0" smtClean="0">
                <a:solidFill>
                  <a:schemeClr val="tx1"/>
                </a:solidFill>
                <a:effectLst/>
                <a:latin typeface="+mn-lt"/>
                <a:ea typeface="+mn-ea"/>
                <a:cs typeface="+mn-cs"/>
              </a:rPr>
              <a:t>(</a:t>
            </a:r>
            <a:r>
              <a:rPr lang="zh-CN" altLang="en-US" sz="1200" b="1" kern="1200" baseline="0" smtClean="0">
                <a:solidFill>
                  <a:schemeClr val="tx1"/>
                </a:solidFill>
                <a:effectLst/>
                <a:latin typeface="+mn-lt"/>
                <a:ea typeface="+mn-ea"/>
                <a:cs typeface="+mn-cs"/>
              </a:rPr>
              <a:t>比如</a:t>
            </a:r>
            <a:r>
              <a:rPr lang="en-US" altLang="zh-CN" sz="1200" b="1" kern="1200" baseline="0" smtClean="0">
                <a:solidFill>
                  <a:schemeClr val="tx1"/>
                </a:solidFill>
                <a:effectLst/>
                <a:latin typeface="+mn-lt"/>
                <a:ea typeface="+mn-ea"/>
                <a:cs typeface="+mn-cs"/>
              </a:rPr>
              <a:t>+,-)</a:t>
            </a:r>
            <a:endParaRPr lang="zh-CN" altLang="en-US" sz="1200" b="1" kern="1200" smtClean="0">
              <a:solidFill>
                <a:schemeClr val="tx1"/>
              </a:solidFill>
              <a:effectLst/>
              <a:latin typeface="+mn-lt"/>
              <a:ea typeface="+mn-ea"/>
              <a:cs typeface="+mn-cs"/>
            </a:endParaRPr>
          </a:p>
          <a:p>
            <a:pPr marL="228600" marR="0" indent="-228600" algn="l" defTabSz="914400" rtl="0" eaLnBrk="1" fontAlgn="auto" latinLnBrk="0" hangingPunct="1">
              <a:lnSpc>
                <a:spcPct val="100000"/>
              </a:lnSpc>
              <a:spcBef>
                <a:spcPts val="0"/>
              </a:spcBef>
              <a:spcAft>
                <a:spcPts val="0"/>
              </a:spcAft>
              <a:buClrTx/>
              <a:buSzTx/>
              <a:buFontTx/>
              <a:buAutoNum type="arabicParenR"/>
              <a:defRPr/>
            </a:pPr>
            <a:endParaRPr lang="en-US" altLang="zh-CN" sz="1200" b="1" kern="120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sz="1200" b="1" kern="1200" smtClean="0">
                <a:solidFill>
                  <a:schemeClr val="tx1"/>
                </a:solidFill>
                <a:effectLst/>
                <a:latin typeface="+mn-lt"/>
                <a:ea typeface="+mn-ea"/>
                <a:cs typeface="+mn-cs"/>
              </a:rPr>
              <a:t>注意：我再讲</a:t>
            </a:r>
            <a:r>
              <a:rPr lang="en-US" altLang="zh-CN" sz="1200" b="1" kern="1200" smtClean="0">
                <a:solidFill>
                  <a:schemeClr val="tx1"/>
                </a:solidFill>
                <a:effectLst/>
                <a:latin typeface="+mn-lt"/>
                <a:ea typeface="+mn-ea"/>
                <a:cs typeface="+mn-cs"/>
              </a:rPr>
              <a:t>php</a:t>
            </a:r>
            <a:r>
              <a:rPr lang="zh-CN" altLang="en-US" sz="1200" b="1" kern="1200" smtClean="0">
                <a:solidFill>
                  <a:schemeClr val="tx1"/>
                </a:solidFill>
                <a:effectLst/>
                <a:latin typeface="+mn-lt"/>
                <a:ea typeface="+mn-ea"/>
                <a:cs typeface="+mn-cs"/>
              </a:rPr>
              <a:t>算法时，代码和这个有微小区别，是不是已经修复过了，在看看我的</a:t>
            </a:r>
            <a:r>
              <a:rPr lang="en-US" altLang="zh-CN" sz="1200" b="1" kern="1200" smtClean="0">
                <a:solidFill>
                  <a:schemeClr val="tx1"/>
                </a:solidFill>
                <a:effectLst/>
                <a:latin typeface="+mn-lt"/>
                <a:ea typeface="+mn-ea"/>
                <a:cs typeface="+mn-cs"/>
              </a:rPr>
              <a:t>php</a:t>
            </a:r>
            <a:r>
              <a:rPr lang="zh-CN" altLang="en-US" sz="1200" b="1" kern="1200" smtClean="0">
                <a:solidFill>
                  <a:schemeClr val="tx1"/>
                </a:solidFill>
                <a:effectLst/>
                <a:latin typeface="+mn-lt"/>
                <a:ea typeface="+mn-ea"/>
                <a:cs typeface="+mn-cs"/>
              </a:rPr>
              <a:t>算法公开课，看看能否解决</a:t>
            </a:r>
            <a:r>
              <a:rPr lang="en-US" altLang="zh-CN" sz="1200" b="1" kern="1200" smtClean="0">
                <a:solidFill>
                  <a:schemeClr val="tx1"/>
                </a:solidFill>
                <a:effectLst/>
                <a:latin typeface="+mn-lt"/>
                <a:ea typeface="+mn-ea"/>
                <a:cs typeface="+mn-cs"/>
              </a:rPr>
              <a:t>!!!</a:t>
            </a:r>
            <a:endParaRPr lang="zh-CN" altLang="en-US" sz="1200" b="1" kern="120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sz="1200" b="1" kern="1200" smtClean="0">
                <a:solidFill>
                  <a:schemeClr val="tx1"/>
                </a:solidFill>
                <a:effectLst/>
                <a:latin typeface="+mn-lt"/>
                <a:ea typeface="+mn-ea"/>
                <a:cs typeface="+mn-cs"/>
              </a:rPr>
              <a:t>具体视频：</a:t>
            </a:r>
            <a:r>
              <a:rPr lang="zh-CN" altLang="en-US" sz="1200" b="1" kern="1200" baseline="0" smtClean="0">
                <a:solidFill>
                  <a:schemeClr val="tx1"/>
                </a:solidFill>
                <a:effectLst/>
                <a:latin typeface="+mn-lt"/>
                <a:ea typeface="+mn-ea"/>
                <a:cs typeface="+mn-cs"/>
              </a:rPr>
              <a:t> </a:t>
            </a:r>
            <a:r>
              <a:rPr lang="en-US" altLang="zh-CN" sz="1200" b="1" kern="1200" baseline="0" smtClean="0">
                <a:solidFill>
                  <a:schemeClr val="tx1"/>
                </a:solidFill>
                <a:effectLst/>
                <a:latin typeface="+mn-lt"/>
                <a:ea typeface="+mn-ea"/>
                <a:cs typeface="+mn-cs"/>
              </a:rPr>
              <a:t>I:\z\1\</a:t>
            </a:r>
            <a:r>
              <a:rPr lang="zh-CN" altLang="en-US" sz="1200" b="1" kern="1200" baseline="0" smtClean="0">
                <a:solidFill>
                  <a:schemeClr val="tx1"/>
                </a:solidFill>
                <a:effectLst/>
                <a:latin typeface="+mn-lt"/>
                <a:ea typeface="+mn-ea"/>
                <a:cs typeface="+mn-cs"/>
              </a:rPr>
              <a:t>公开课 工资 营销资料等</a:t>
            </a:r>
            <a:r>
              <a:rPr lang="en-US" altLang="zh-CN" sz="1200" b="1" kern="1200" baseline="0" smtClean="0">
                <a:solidFill>
                  <a:schemeClr val="tx1"/>
                </a:solidFill>
                <a:effectLst/>
                <a:latin typeface="+mn-lt"/>
                <a:ea typeface="+mn-ea"/>
                <a:cs typeface="+mn-cs"/>
              </a:rPr>
              <a:t>\backup-new\</a:t>
            </a:r>
            <a:r>
              <a:rPr lang="zh-CN" altLang="en-US" sz="1200" b="1" kern="1200" baseline="0" smtClean="0">
                <a:solidFill>
                  <a:schemeClr val="tx1"/>
                </a:solidFill>
                <a:effectLst/>
                <a:latin typeface="+mn-lt"/>
                <a:ea typeface="+mn-ea"/>
                <a:cs typeface="+mn-cs"/>
              </a:rPr>
              <a:t>韩顺平</a:t>
            </a:r>
            <a:r>
              <a:rPr lang="en-US" altLang="zh-CN" sz="1200" b="1" kern="1200" baseline="0" smtClean="0">
                <a:solidFill>
                  <a:schemeClr val="tx1"/>
                </a:solidFill>
                <a:effectLst/>
                <a:latin typeface="+mn-lt"/>
                <a:ea typeface="+mn-ea"/>
                <a:cs typeface="+mn-cs"/>
              </a:rPr>
              <a:t>PHP</a:t>
            </a:r>
            <a:r>
              <a:rPr lang="zh-CN" altLang="en-US" sz="1200" b="1" kern="1200" baseline="0" smtClean="0">
                <a:solidFill>
                  <a:schemeClr val="tx1"/>
                </a:solidFill>
                <a:effectLst/>
                <a:latin typeface="+mn-lt"/>
                <a:ea typeface="+mn-ea"/>
                <a:cs typeface="+mn-cs"/>
              </a:rPr>
              <a:t>公开课</a:t>
            </a:r>
            <a:r>
              <a:rPr lang="en-US" altLang="zh-CN" sz="1200" b="1" kern="1200" baseline="0" smtClean="0">
                <a:solidFill>
                  <a:schemeClr val="tx1"/>
                </a:solidFill>
                <a:effectLst/>
                <a:latin typeface="+mn-lt"/>
                <a:ea typeface="+mn-ea"/>
                <a:cs typeface="+mn-cs"/>
              </a:rPr>
              <a:t>\php</a:t>
            </a:r>
            <a:r>
              <a:rPr lang="zh-CN" altLang="en-US" sz="1200" b="1" kern="1200" baseline="0" smtClean="0">
                <a:solidFill>
                  <a:schemeClr val="tx1"/>
                </a:solidFill>
                <a:effectLst/>
                <a:latin typeface="+mn-lt"/>
                <a:ea typeface="+mn-ea"/>
                <a:cs typeface="+mn-cs"/>
              </a:rPr>
              <a:t>程序员玩转算法</a:t>
            </a:r>
            <a:r>
              <a:rPr lang="en-US" altLang="zh-CN" sz="1200" b="1" kern="1200" baseline="0" smtClean="0">
                <a:solidFill>
                  <a:schemeClr val="tx1"/>
                </a:solidFill>
                <a:effectLst/>
                <a:latin typeface="+mn-lt"/>
                <a:ea typeface="+mn-ea"/>
                <a:cs typeface="+mn-cs"/>
              </a:rPr>
              <a:t>\php</a:t>
            </a:r>
            <a:r>
              <a:rPr lang="zh-CN" altLang="en-US" sz="1200" b="1" kern="1200" baseline="0" smtClean="0">
                <a:solidFill>
                  <a:schemeClr val="tx1"/>
                </a:solidFill>
                <a:effectLst/>
                <a:latin typeface="+mn-lt"/>
                <a:ea typeface="+mn-ea"/>
                <a:cs typeface="+mn-cs"/>
              </a:rPr>
              <a:t>程序员玩转算法 </a:t>
            </a:r>
            <a:r>
              <a:rPr lang="en-US" altLang="zh-CN" sz="1200" b="1" kern="1200" baseline="0" smtClean="0">
                <a:solidFill>
                  <a:schemeClr val="tx1"/>
                </a:solidFill>
                <a:effectLst/>
                <a:latin typeface="+mn-lt"/>
                <a:ea typeface="+mn-ea"/>
                <a:cs typeface="+mn-cs"/>
              </a:rPr>
              <a:t>- </a:t>
            </a:r>
            <a:r>
              <a:rPr lang="zh-CN" altLang="en-US" sz="1200" b="1" kern="1200" baseline="0" smtClean="0">
                <a:solidFill>
                  <a:schemeClr val="tx1"/>
                </a:solidFill>
                <a:effectLst/>
                <a:latin typeface="+mn-lt"/>
                <a:ea typeface="+mn-ea"/>
                <a:cs typeface="+mn-cs"/>
              </a:rPr>
              <a:t>资料</a:t>
            </a:r>
            <a:r>
              <a:rPr lang="en-US" altLang="zh-CN" sz="1200" b="1" kern="1200" baseline="0" smtClean="0">
                <a:solidFill>
                  <a:schemeClr val="tx1"/>
                </a:solidFill>
                <a:effectLst/>
                <a:latin typeface="+mn-lt"/>
                <a:ea typeface="+mn-ea"/>
                <a:cs typeface="+mn-cs"/>
              </a:rPr>
              <a:t>\video\</a:t>
            </a:r>
            <a:endParaRPr lang="en-US" altLang="zh-CN" sz="1200" b="1" kern="1200" baseline="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z="1200" b="1" kern="1200" smtClean="0">
                <a:solidFill>
                  <a:schemeClr val="tx1"/>
                </a:solidFill>
                <a:effectLst/>
                <a:latin typeface="+mn-lt"/>
                <a:ea typeface="+mn-ea"/>
                <a:cs typeface="+mn-cs"/>
              </a:rPr>
              <a:t>capture-4.avi </a:t>
            </a:r>
            <a:r>
              <a:rPr lang="zh-CN" altLang="en-US" sz="1200" b="1" kern="1200" smtClean="0">
                <a:solidFill>
                  <a:schemeClr val="tx1"/>
                </a:solidFill>
                <a:effectLst/>
                <a:latin typeface="+mn-lt"/>
                <a:ea typeface="+mn-ea"/>
                <a:cs typeface="+mn-cs"/>
              </a:rPr>
              <a:t>的</a:t>
            </a:r>
            <a:r>
              <a:rPr lang="en-US" altLang="zh-CN" sz="1200" b="1" kern="1200" smtClean="0">
                <a:solidFill>
                  <a:schemeClr val="tx1"/>
                </a:solidFill>
                <a:effectLst/>
                <a:latin typeface="+mn-lt"/>
                <a:ea typeface="+mn-ea"/>
                <a:cs typeface="+mn-cs"/>
              </a:rPr>
              <a:t>30:00</a:t>
            </a:r>
            <a:r>
              <a:rPr lang="zh-CN" altLang="en-US" sz="1200" b="1" kern="1200" smtClean="0">
                <a:solidFill>
                  <a:schemeClr val="tx1"/>
                </a:solidFill>
                <a:effectLst/>
                <a:latin typeface="+mn-lt"/>
                <a:ea typeface="+mn-ea"/>
                <a:cs typeface="+mn-cs"/>
              </a:rPr>
              <a:t>开始讲的</a:t>
            </a:r>
            <a:endParaRPr lang="zh-CN" altLang="en-US" sz="1200" b="1" kern="1200" smtClean="0">
              <a:solidFill>
                <a:schemeClr val="tx1"/>
              </a:solidFill>
              <a:effectLst/>
              <a:latin typeface="+mn-lt"/>
              <a:ea typeface="+mn-ea"/>
              <a:cs typeface="+mn-cs"/>
            </a:endParaRPr>
          </a:p>
          <a:p>
            <a:endParaRPr lang="en-US" altLang="zh-CN" smtClean="0">
              <a:ea typeface="宋体" panose="02010600030101010101" pitchFamily="2" charset="-122"/>
            </a:endParaRPr>
          </a:p>
          <a:p>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思考</a:t>
            </a:r>
            <a:r>
              <a:rPr lang="en-US" altLang="zh-CN" smtClean="0">
                <a:ea typeface="宋体" panose="02010600030101010101" pitchFamily="2" charset="-122"/>
              </a:rPr>
              <a:t>: </a:t>
            </a:r>
            <a:r>
              <a:rPr lang="zh-CN" altLang="en-US" smtClean="0">
                <a:ea typeface="宋体" panose="02010600030101010101" pitchFamily="2" charset="-122"/>
              </a:rPr>
              <a:t>带上小括号，学员自行考虑</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//java</a:t>
            </a:r>
            <a:r>
              <a:rPr lang="zh-CN" altLang="en-US" smtClean="0">
                <a:ea typeface="宋体" panose="02010600030101010101" pitchFamily="2" charset="-122"/>
              </a:rPr>
              <a:t>的代码</a:t>
            </a:r>
            <a:r>
              <a:rPr lang="en-US" altLang="zh-CN" smtClean="0">
                <a:ea typeface="宋体" panose="02010600030101010101" pitchFamily="2" charset="-122"/>
              </a:rPr>
              <a:t>, </a:t>
            </a:r>
            <a:r>
              <a:rPr lang="zh-CN" altLang="en-US" smtClean="0">
                <a:ea typeface="宋体" panose="02010600030101010101" pitchFamily="2" charset="-122"/>
              </a:rPr>
              <a:t>授课的步骤，先 </a:t>
            </a:r>
            <a:r>
              <a:rPr lang="en-US" altLang="zh-CN" b="1" smtClean="0">
                <a:ea typeface="宋体" panose="02010600030101010101" pitchFamily="2" charset="-122"/>
              </a:rPr>
              <a:t>[</a:t>
            </a:r>
            <a:r>
              <a:rPr lang="zh-CN" altLang="en-US" b="1" smtClean="0">
                <a:ea typeface="宋体" panose="02010600030101010101" pitchFamily="2" charset="-122"/>
              </a:rPr>
              <a:t>解决</a:t>
            </a:r>
            <a:r>
              <a:rPr lang="en-US" altLang="zh-CN" b="1" smtClean="0">
                <a:ea typeface="宋体" panose="02010600030101010101" pitchFamily="2" charset="-122"/>
              </a:rPr>
              <a:t>: </a:t>
            </a:r>
            <a:r>
              <a:rPr lang="en-US" altLang="zh-CN" smtClean="0"/>
              <a:t>3+2*6-2</a:t>
            </a:r>
            <a:r>
              <a:rPr lang="en-US" altLang="zh-CN" b="1" smtClean="0">
                <a:ea typeface="宋体" panose="02010600030101010101" pitchFamily="2" charset="-122"/>
              </a:rPr>
              <a:t>]</a:t>
            </a:r>
            <a:r>
              <a:rPr lang="zh-CN" altLang="en-US" b="1" smtClean="0">
                <a:ea typeface="宋体" panose="02010600030101010101" pitchFamily="2" charset="-122"/>
              </a:rPr>
              <a:t>， 然后逐步解决多位数的计算</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package com.atguigu;</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a:t>
            </a:r>
            <a:r>
              <a:rPr lang="zh-CN" altLang="en-US" smtClean="0">
                <a:ea typeface="宋体" panose="02010600030101010101" pitchFamily="2" charset="-122"/>
              </a:rPr>
              <a:t>考虑对表达式加入 </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public class Calculator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public static void main(String[] args)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TODO Auto-generated method stub</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val expression = "3101+4*(6-2)" =&gt; </a:t>
            </a:r>
            <a:r>
              <a:rPr lang="zh-CN" altLang="en-US" smtClean="0">
                <a:ea typeface="宋体" panose="02010600030101010101" pitchFamily="2" charset="-122"/>
              </a:rPr>
              <a:t>开阔思路</a:t>
            </a:r>
            <a:r>
              <a:rPr lang="en-US" altLang="zh-CN" smtClean="0">
                <a:ea typeface="宋体" panose="02010600030101010101" pitchFamily="2" charset="-122"/>
              </a:rPr>
              <a:t>[</a:t>
            </a:r>
            <a:r>
              <a:rPr lang="zh-CN" altLang="en-US" smtClean="0">
                <a:ea typeface="宋体" panose="02010600030101010101" pitchFamily="2" charset="-122"/>
              </a:rPr>
              <a:t>编程</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String expression = "7*2*2-5+1-5+3-4";</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ArrayStack2 numStack = new ArrayStack2(10);</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ArrayStack2 operStack = new ArrayStack2(10);</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r>
              <a:rPr lang="zh-CN" altLang="en-US" smtClean="0">
                <a:ea typeface="宋体" panose="02010600030101010101" pitchFamily="2" charset="-122"/>
              </a:rPr>
              <a:t>思路</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1 ) </a:t>
            </a:r>
            <a:r>
              <a:rPr lang="zh-CN" altLang="en-US" smtClean="0">
                <a:ea typeface="宋体" panose="02010600030101010101" pitchFamily="2" charset="-122"/>
              </a:rPr>
              <a:t>设计两个栈 </a:t>
            </a:r>
            <a:r>
              <a:rPr lang="en-US" altLang="zh-CN" smtClean="0">
                <a:ea typeface="宋体" panose="02010600030101010101" pitchFamily="2" charset="-122"/>
              </a:rPr>
              <a:t>, </a:t>
            </a:r>
            <a:r>
              <a:rPr lang="zh-CN" altLang="en-US" smtClean="0">
                <a:ea typeface="宋体" panose="02010600030101010101" pitchFamily="2" charset="-122"/>
              </a:rPr>
              <a:t>数栈，符号栈</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2)  </a:t>
            </a:r>
            <a:r>
              <a:rPr lang="zh-CN" altLang="en-US" smtClean="0">
                <a:ea typeface="宋体" panose="02010600030101010101" pitchFamily="2" charset="-122"/>
              </a:rPr>
              <a:t>对 </a:t>
            </a:r>
            <a:r>
              <a:rPr lang="en-US" altLang="zh-CN" smtClean="0">
                <a:ea typeface="宋体" panose="02010600030101010101" pitchFamily="2" charset="-122"/>
              </a:rPr>
              <a:t>exp </a:t>
            </a:r>
            <a:r>
              <a:rPr lang="zh-CN" altLang="en-US" smtClean="0">
                <a:ea typeface="宋体" panose="02010600030101010101" pitchFamily="2" charset="-122"/>
              </a:rPr>
              <a:t>进行扫描 </a:t>
            </a:r>
            <a:r>
              <a:rPr lang="en-US" altLang="zh-CN" smtClean="0">
                <a:ea typeface="宋体" panose="02010600030101010101" pitchFamily="2" charset="-122"/>
              </a:rPr>
              <a:t>, </a:t>
            </a:r>
            <a:r>
              <a:rPr lang="zh-CN" altLang="en-US" smtClean="0">
                <a:ea typeface="宋体" panose="02010600030101010101" pitchFamily="2" charset="-122"/>
              </a:rPr>
              <a:t>一个一个的取出</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3)  </a:t>
            </a:r>
            <a:r>
              <a:rPr lang="zh-CN" altLang="en-US" smtClean="0">
                <a:ea typeface="宋体" panose="02010600030101010101" pitchFamily="2" charset="-122"/>
              </a:rPr>
              <a:t>当取出的字符是数时，就直接入数栈</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4)  </a:t>
            </a:r>
            <a:r>
              <a:rPr lang="zh-CN" altLang="en-US" smtClean="0">
                <a:ea typeface="宋体" panose="02010600030101010101" pitchFamily="2" charset="-122"/>
              </a:rPr>
              <a:t>当取出的字符是符号时</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4.1 </a:t>
            </a:r>
            <a:r>
              <a:rPr lang="zh-CN" altLang="en-US" smtClean="0">
                <a:ea typeface="宋体" panose="02010600030101010101" pitchFamily="2" charset="-122"/>
              </a:rPr>
              <a:t>如果当前符号栈没有数据，就直接入栈</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4.2 </a:t>
            </a:r>
            <a:r>
              <a:rPr lang="zh-CN" altLang="en-US" smtClean="0">
                <a:ea typeface="宋体" panose="02010600030101010101" pitchFamily="2" charset="-122"/>
              </a:rPr>
              <a:t>如果当前符号的优先级 小于等于符号栈的栈顶的符号的优先级，则取出该符号，并从数栈依次</a:t>
            </a:r>
            <a:r>
              <a:rPr lang="en-US" altLang="zh-CN" smtClean="0">
                <a:ea typeface="宋体" panose="02010600030101010101" pitchFamily="2" charset="-122"/>
              </a:rPr>
              <a:t>pop </a:t>
            </a:r>
            <a:r>
              <a:rPr lang="zh-CN" altLang="en-US" smtClean="0">
                <a:ea typeface="宋体" panose="02010600030101010101" pitchFamily="2" charset="-122"/>
              </a:rPr>
              <a:t>出两个数据，进行运算，将结果重新</a:t>
            </a:r>
            <a:r>
              <a:rPr lang="en-US" altLang="zh-CN" smtClean="0">
                <a:ea typeface="宋体" panose="02010600030101010101" pitchFamily="2" charset="-122"/>
              </a:rPr>
              <a:t>puhs</a:t>
            </a:r>
            <a:r>
              <a:rPr lang="zh-CN" altLang="en-US" smtClean="0">
                <a:ea typeface="宋体" panose="02010600030101010101" pitchFamily="2" charset="-122"/>
              </a:rPr>
              <a:t>到 数栈，再将当前符号</a:t>
            </a:r>
            <a:r>
              <a:rPr lang="en-US" altLang="zh-CN" smtClean="0">
                <a:ea typeface="宋体" panose="02010600030101010101" pitchFamily="2" charset="-122"/>
              </a:rPr>
              <a:t>push </a:t>
            </a:r>
            <a:r>
              <a:rPr lang="zh-CN" altLang="en-US" smtClean="0">
                <a:ea typeface="宋体" panose="02010600030101010101" pitchFamily="2" charset="-122"/>
              </a:rPr>
              <a:t>到符号栈</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4.3 </a:t>
            </a:r>
            <a:r>
              <a:rPr lang="zh-CN" altLang="en-US" smtClean="0">
                <a:ea typeface="宋体" panose="02010600030101010101" pitchFamily="2" charset="-122"/>
              </a:rPr>
              <a:t>反之，符号直接入符号栈</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5) </a:t>
            </a:r>
            <a:r>
              <a:rPr lang="zh-CN" altLang="en-US" smtClean="0">
                <a:ea typeface="宋体" panose="02010600030101010101" pitchFamily="2" charset="-122"/>
              </a:rPr>
              <a:t>当整个表达式扫描完毕后，依次从数栈和符号栈取出数据，进行运行，最后在数栈中的数据就是结果</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int index = 0;</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int num1 = 0;</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int num2 = 0;</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int oper = 0;</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int res = 0;</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char ch = '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String keepNum = ""; // </a:t>
            </a:r>
            <a:r>
              <a:rPr lang="zh-CN" altLang="en-US" smtClean="0">
                <a:ea typeface="宋体" panose="02010600030101010101" pitchFamily="2" charset="-122"/>
              </a:rPr>
              <a:t>再进行扫描时，保存上次的数字</a:t>
            </a:r>
            <a:r>
              <a:rPr lang="en-US" altLang="zh-CN" smtClean="0">
                <a:ea typeface="宋体" panose="02010600030101010101" pitchFamily="2" charset="-122"/>
              </a:rPr>
              <a:t>ch ,</a:t>
            </a:r>
            <a:r>
              <a:rPr lang="zh-CN" altLang="en-US" smtClean="0">
                <a:ea typeface="宋体" panose="02010600030101010101" pitchFamily="2" charset="-122"/>
              </a:rPr>
              <a:t>并进行拼接</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a:t>
            </a:r>
            <a:r>
              <a:rPr lang="zh-CN" altLang="en-US" smtClean="0">
                <a:ea typeface="宋体" panose="02010600030101010101" pitchFamily="2" charset="-122"/>
              </a:rPr>
              <a:t>会循环的取出</a:t>
            </a:r>
            <a:r>
              <a:rPr lang="en-US" altLang="zh-CN" smtClean="0">
                <a:ea typeface="宋体" panose="02010600030101010101" pitchFamily="2" charset="-122"/>
              </a:rPr>
              <a:t>expression </a:t>
            </a:r>
            <a:r>
              <a:rPr lang="zh-CN" altLang="en-US" smtClean="0">
                <a:ea typeface="宋体" panose="02010600030101010101" pitchFamily="2" charset="-122"/>
              </a:rPr>
              <a:t>字符</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while (true)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扫描</a:t>
            </a:r>
            <a:r>
              <a:rPr lang="en-US" altLang="zh-CN" smtClean="0">
                <a:ea typeface="宋体" panose="02010600030101010101" pitchFamily="2" charset="-122"/>
              </a:rPr>
              <a:t>expression</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ch = expression.substring(index, index + 1).charAt(0);</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if (operStack.isOper(ch)) { // </a:t>
            </a:r>
            <a:r>
              <a:rPr lang="zh-CN" altLang="en-US" smtClean="0">
                <a:ea typeface="宋体" panose="02010600030101010101" pitchFamily="2" charset="-122"/>
              </a:rPr>
              <a:t>如果是操作符</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if (!operStack.isEmpty())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如果当前符号的优先级 小于等于符号栈的栈顶的符号的优先级，则取出该符号，并从数栈依次 </a:t>
            </a:r>
            <a:r>
              <a:rPr lang="en-US" altLang="zh-CN" smtClean="0">
                <a:ea typeface="宋体" panose="02010600030101010101" pitchFamily="2" charset="-122"/>
              </a:rPr>
              <a:t>//pop</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出两个数据，进行运算，将结果重新</a:t>
            </a:r>
            <a:r>
              <a:rPr lang="en-US" altLang="zh-CN" smtClean="0">
                <a:ea typeface="宋体" panose="02010600030101010101" pitchFamily="2" charset="-122"/>
              </a:rPr>
              <a:t>puhs</a:t>
            </a:r>
            <a:r>
              <a:rPr lang="zh-CN" altLang="en-US" smtClean="0">
                <a:ea typeface="宋体" panose="02010600030101010101" pitchFamily="2" charset="-122"/>
              </a:rPr>
              <a:t>到 数栈，再将当前符号</a:t>
            </a:r>
            <a:r>
              <a:rPr lang="en-US" altLang="zh-CN" smtClean="0">
                <a:ea typeface="宋体" panose="02010600030101010101" pitchFamily="2" charset="-122"/>
              </a:rPr>
              <a:t>push </a:t>
            </a:r>
            <a:r>
              <a:rPr lang="zh-CN" altLang="en-US" smtClean="0">
                <a:ea typeface="宋体" panose="02010600030101010101" pitchFamily="2" charset="-122"/>
              </a:rPr>
              <a:t>到符号栈</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if (operStack.priority(ch) &lt;= operStack.priority(operStack.stack[operStack.top]))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开始计算</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num1 = numStack.pop();</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num2 = numStack.pop();</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oper = operStack.pop();</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res = numStack.cal(num1, num2, oper);</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入数字栈</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numStack.push(res);</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把当前</a:t>
            </a:r>
            <a:r>
              <a:rPr lang="en-US" altLang="zh-CN" smtClean="0">
                <a:ea typeface="宋体" panose="02010600030101010101" pitchFamily="2" charset="-122"/>
              </a:rPr>
              <a:t>ch</a:t>
            </a:r>
            <a:r>
              <a:rPr lang="zh-CN" altLang="en-US" smtClean="0">
                <a:ea typeface="宋体" panose="02010600030101010101" pitchFamily="2" charset="-122"/>
              </a:rPr>
              <a:t>入符号栈</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operStack.push(ch);</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else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如果当前的符号的优先级大于符号栈顶的符号优先级，直接入栈</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operStack.push(ch);</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else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符号就直接入栈</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operStack.push(ch); // '+' =&gt; 43</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else { // </a:t>
            </a:r>
            <a:r>
              <a:rPr lang="zh-CN" altLang="en-US" smtClean="0">
                <a:ea typeface="宋体" panose="02010600030101010101" pitchFamily="2" charset="-122"/>
              </a:rPr>
              <a:t>是数</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 </a:t>
            </a:r>
            <a:r>
              <a:rPr lang="zh-CN" altLang="en-US" smtClean="0">
                <a:ea typeface="宋体" panose="02010600030101010101" pitchFamily="2" charset="-122"/>
              </a:rPr>
              <a:t>处理多位数的逻辑</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keepNum += ch;</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如果</a:t>
            </a:r>
            <a:r>
              <a:rPr lang="en-US" altLang="zh-CN" smtClean="0">
                <a:ea typeface="宋体" panose="02010600030101010101" pitchFamily="2" charset="-122"/>
              </a:rPr>
              <a:t>ch </a:t>
            </a:r>
            <a:r>
              <a:rPr lang="zh-CN" altLang="en-US" smtClean="0">
                <a:ea typeface="宋体" panose="02010600030101010101" pitchFamily="2" charset="-122"/>
              </a:rPr>
              <a:t>已经是</a:t>
            </a:r>
            <a:r>
              <a:rPr lang="en-US" altLang="zh-CN" smtClean="0">
                <a:ea typeface="宋体" panose="02010600030101010101" pitchFamily="2" charset="-122"/>
              </a:rPr>
              <a:t>expression </a:t>
            </a:r>
            <a:r>
              <a:rPr lang="zh-CN" altLang="en-US" smtClean="0">
                <a:ea typeface="宋体" panose="02010600030101010101" pitchFamily="2" charset="-122"/>
              </a:rPr>
              <a:t>最后一个字符</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if (index == expression.length() - 1)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numStack.push(Integer.parseInt(keepNum));</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else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判断</a:t>
            </a:r>
            <a:r>
              <a:rPr lang="en-US" altLang="zh-CN" smtClean="0">
                <a:ea typeface="宋体" panose="02010600030101010101" pitchFamily="2" charset="-122"/>
              </a:rPr>
              <a:t>ch </a:t>
            </a:r>
            <a:r>
              <a:rPr lang="zh-CN" altLang="en-US" smtClean="0">
                <a:ea typeface="宋体" panose="02010600030101010101" pitchFamily="2" charset="-122"/>
              </a:rPr>
              <a:t>的下一个字符是不是数字</a:t>
            </a:r>
            <a:r>
              <a:rPr lang="en-US" altLang="zh-CN" smtClean="0">
                <a:ea typeface="宋体" panose="02010600030101010101" pitchFamily="2" charset="-122"/>
              </a:rPr>
              <a:t>, </a:t>
            </a:r>
            <a:r>
              <a:rPr lang="zh-CN" altLang="en-US" smtClean="0">
                <a:ea typeface="宋体" panose="02010600030101010101" pitchFamily="2" charset="-122"/>
              </a:rPr>
              <a:t>如果是数字，则进行一次扫描，如果是操作符，就直接入栈</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 </a:t>
            </a:r>
            <a:r>
              <a:rPr lang="zh-CN" altLang="en-US" smtClean="0">
                <a:ea typeface="宋体" panose="02010600030101010101" pitchFamily="2" charset="-122"/>
              </a:rPr>
              <a:t>看到</a:t>
            </a:r>
            <a:r>
              <a:rPr lang="en-US" altLang="zh-CN" smtClean="0">
                <a:ea typeface="宋体" panose="02010600030101010101" pitchFamily="2" charset="-122"/>
              </a:rPr>
              <a:t>expresson</a:t>
            </a:r>
            <a:r>
              <a:rPr lang="zh-CN" altLang="en-US" smtClean="0">
                <a:ea typeface="宋体" panose="02010600030101010101" pitchFamily="2" charset="-122"/>
              </a:rPr>
              <a:t>的下一个字符时，不要真正的移动</a:t>
            </a:r>
            <a:r>
              <a:rPr lang="en-US" altLang="zh-CN" smtClean="0">
                <a:ea typeface="宋体" panose="02010600030101010101" pitchFamily="2" charset="-122"/>
              </a:rPr>
              <a:t>index ,</a:t>
            </a:r>
            <a:r>
              <a:rPr lang="zh-CN" altLang="en-US" smtClean="0">
                <a:ea typeface="宋体" panose="02010600030101010101" pitchFamily="2" charset="-122"/>
              </a:rPr>
              <a:t>只是探测一下</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if (operStack.isOper(expression.substring(index + 1, index + 2).charAt(0)))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是操作符入栈</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numStack.push(Integer.parseInt(keepNum));</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keepNum = ""; // </a:t>
            </a:r>
            <a:r>
              <a:rPr lang="zh-CN" altLang="en-US" smtClean="0">
                <a:ea typeface="宋体" panose="02010600030101010101" pitchFamily="2" charset="-122"/>
              </a:rPr>
              <a:t>清空</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numStack.push((ch + "").toInt) // ? '1' =&gt; 49 '3' "1"=&gt; 1</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index </a:t>
            </a:r>
            <a:r>
              <a:rPr lang="zh-CN" altLang="en-US" smtClean="0">
                <a:ea typeface="宋体" panose="02010600030101010101" pitchFamily="2" charset="-122"/>
              </a:rPr>
              <a:t>后移</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index += 1;</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判断是否到表达式的最后</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if (index &gt;= expression.length())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break;</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当整个表达式扫描完毕后，依次从数栈和符号栈取出数据，进行运行，最后在数栈中的数据就是结果</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while (true)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if (operStack.isEmpty())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break;</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r>
              <a:rPr lang="zh-CN" altLang="en-US" smtClean="0">
                <a:ea typeface="宋体" panose="02010600030101010101" pitchFamily="2" charset="-122"/>
              </a:rPr>
              <a:t>开始计算</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num1 = numStack.pop();</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num2 = numStack.pop();</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oper = operStack.pop();</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res = numStack.cal(num1, num2, oper);</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numStack.push(res); // </a:t>
            </a:r>
            <a:r>
              <a:rPr lang="zh-CN" altLang="en-US" smtClean="0">
                <a:ea typeface="宋体" panose="02010600030101010101" pitchFamily="2" charset="-122"/>
              </a:rPr>
              <a:t>入栈</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r>
              <a:rPr lang="zh-CN" altLang="en-US" smtClean="0">
                <a:ea typeface="宋体" panose="02010600030101010101" pitchFamily="2" charset="-122"/>
              </a:rPr>
              <a:t>将数字栈的最后结果</a:t>
            </a:r>
            <a:r>
              <a:rPr lang="en-US" altLang="zh-CN" smtClean="0">
                <a:ea typeface="宋体" panose="02010600030101010101" pitchFamily="2" charset="-122"/>
              </a:rPr>
              <a:t>pop</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int res2 = numStack.pop();</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System.out.printf("</a:t>
            </a:r>
            <a:r>
              <a:rPr lang="zh-CN" altLang="en-US" smtClean="0">
                <a:ea typeface="宋体" panose="02010600030101010101" pitchFamily="2" charset="-122"/>
              </a:rPr>
              <a:t>表达式 </a:t>
            </a:r>
            <a:r>
              <a:rPr lang="en-US" altLang="zh-CN" smtClean="0">
                <a:ea typeface="宋体" panose="02010600030101010101" pitchFamily="2" charset="-122"/>
              </a:rPr>
              <a:t>%s = %d", expression, res2);</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class ArrayStack2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private int maxSize;// </a:t>
            </a:r>
            <a:r>
              <a:rPr lang="zh-CN" altLang="en-US" smtClean="0">
                <a:ea typeface="宋体" panose="02010600030101010101" pitchFamily="2" charset="-122"/>
              </a:rPr>
              <a:t>栈的大小</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public int[] stack;//</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栈顶</a:t>
            </a:r>
            <a:r>
              <a:rPr lang="en-US" altLang="zh-CN" smtClean="0">
                <a:ea typeface="宋体" panose="02010600030101010101" pitchFamily="2" charset="-122"/>
              </a:rPr>
              <a:t>, </a:t>
            </a:r>
            <a:r>
              <a:rPr lang="zh-CN" altLang="en-US" smtClean="0">
                <a:ea typeface="宋体" panose="02010600030101010101" pitchFamily="2" charset="-122"/>
              </a:rPr>
              <a:t>初始化为</a:t>
            </a:r>
            <a:r>
              <a:rPr lang="en-US" altLang="zh-CN" smtClean="0">
                <a:ea typeface="宋体" panose="02010600030101010101" pitchFamily="2" charset="-122"/>
              </a:rPr>
              <a:t>-1</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public int top = -1;</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public ArrayStack2(int size)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maxSize = size;</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stack = new int[maxSize];</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栈满</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public boolean isFull()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return top == maxSize - 1;</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栈空</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public boolean isEmpty()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return top == -1;</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入栈</a:t>
            </a:r>
            <a:r>
              <a:rPr lang="en-US" altLang="zh-CN" smtClean="0">
                <a:ea typeface="宋体" panose="02010600030101010101" pitchFamily="2" charset="-122"/>
              </a:rPr>
              <a:t>, </a:t>
            </a:r>
            <a:r>
              <a:rPr lang="zh-CN" altLang="en-US" smtClean="0">
                <a:ea typeface="宋体" panose="02010600030101010101" pitchFamily="2" charset="-122"/>
              </a:rPr>
              <a:t>放入数据</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public void push(int value)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if (isFull())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System.out.println("</a:t>
            </a:r>
            <a:r>
              <a:rPr lang="zh-CN" altLang="en-US" smtClean="0">
                <a:ea typeface="宋体" panose="02010600030101010101" pitchFamily="2" charset="-122"/>
              </a:rPr>
              <a:t>栈满</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return;</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top += 1;</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stack[top] = value;</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出栈</a:t>
            </a:r>
            <a:r>
              <a:rPr lang="en-US" altLang="zh-CN" smtClean="0">
                <a:ea typeface="宋体" panose="02010600030101010101" pitchFamily="2" charset="-122"/>
              </a:rPr>
              <a:t>, </a:t>
            </a:r>
            <a:r>
              <a:rPr lang="zh-CN" altLang="en-US" smtClean="0">
                <a:ea typeface="宋体" panose="02010600030101010101" pitchFamily="2" charset="-122"/>
              </a:rPr>
              <a:t>取出数据</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public int pop()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if (isEmpty())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throw new RuntimeException("</a:t>
            </a:r>
            <a:r>
              <a:rPr lang="zh-CN" altLang="en-US" smtClean="0">
                <a:ea typeface="宋体" panose="02010600030101010101" pitchFamily="2" charset="-122"/>
              </a:rPr>
              <a:t>栈空</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int value = stack[top];</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top -= 1;</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return value;</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遍历栈</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public void list()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if (isEmpty())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System.out.println("</a:t>
            </a:r>
            <a:r>
              <a:rPr lang="zh-CN" altLang="en-US" smtClean="0">
                <a:ea typeface="宋体" panose="02010600030101010101" pitchFamily="2" charset="-122"/>
              </a:rPr>
              <a:t>栈空，没有数据</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return;</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for (int i = top; i &gt;= 0; i--)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System.out.printf("stack[%d]=%d\n", i, stack[i]);</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返回运算符的优先级</a:t>
            </a:r>
            <a:r>
              <a:rPr lang="en-US" altLang="zh-CN" smtClean="0">
                <a:ea typeface="宋体" panose="02010600030101010101" pitchFamily="2" charset="-122"/>
              </a:rPr>
              <a:t>, </a:t>
            </a:r>
            <a:r>
              <a:rPr lang="zh-CN" altLang="en-US" smtClean="0">
                <a:ea typeface="宋体" panose="02010600030101010101" pitchFamily="2" charset="-122"/>
              </a:rPr>
              <a:t>是程序员定</a:t>
            </a:r>
            <a:r>
              <a:rPr lang="en-US" altLang="zh-CN" smtClean="0">
                <a:ea typeface="宋体" panose="02010600030101010101" pitchFamily="2" charset="-122"/>
              </a:rPr>
              <a:t>, </a:t>
            </a:r>
            <a:r>
              <a:rPr lang="zh-CN" altLang="en-US" smtClean="0">
                <a:ea typeface="宋体" panose="02010600030101010101" pitchFamily="2" charset="-122"/>
              </a:rPr>
              <a:t>数字越大，优先级越高</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 + 1 =&gt; 0 *[] /[] =&gt; 1</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public int priority(int oper)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if (oper == '*' || oper == '/')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return 1;</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else if (oper == '+' || oper == '-')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return 0;</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else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return -1; // </a:t>
            </a:r>
            <a:r>
              <a:rPr lang="zh-CN" altLang="en-US" smtClean="0">
                <a:ea typeface="宋体" panose="02010600030101010101" pitchFamily="2" charset="-122"/>
              </a:rPr>
              <a:t>不正确</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public boolean isOper(char value)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return value == '+' || value == '-' || value == '/' || value ==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计算方法</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public int cal(int num1, int num2, int oper)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int res = 0;</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switch (oper)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case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res = num1 + num2;</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break;</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case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res = num2 - num1;</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break;</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case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res = num1 * num2;</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break;</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case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res = num2 / num1;</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break;</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default:</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break;</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return res;</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a:t>
            </a: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r>
              <a:rPr lang="en-US" altLang="zh-CN" smtClean="0">
                <a:ea typeface="宋体" panose="02010600030101010101" pitchFamily="2" charset="-122"/>
              </a:rPr>
              <a:t>//</a:t>
            </a:r>
            <a:r>
              <a:rPr lang="zh-CN" altLang="en-US" smtClean="0">
                <a:ea typeface="宋体" panose="02010600030101010101" pitchFamily="2" charset="-122"/>
              </a:rPr>
              <a:t>先谈思路</a:t>
            </a:r>
            <a:endParaRPr lang="zh-CN" altLang="en-US" smtClean="0">
              <a:ea typeface="宋体" panose="02010600030101010101" pitchFamily="2" charset="-122"/>
            </a:endParaRPr>
          </a:p>
          <a:p>
            <a:r>
              <a:rPr lang="en-US" altLang="zh-CN" smtClean="0">
                <a:ea typeface="宋体" panose="02010600030101010101" pitchFamily="2" charset="-122"/>
              </a:rPr>
              <a:t>1.</a:t>
            </a:r>
            <a:r>
              <a:rPr lang="zh-CN" altLang="en-US" smtClean="0">
                <a:ea typeface="宋体" panose="02010600030101010101" pitchFamily="2" charset="-122"/>
              </a:rPr>
              <a:t>扫描给出的计算表达式 </a:t>
            </a:r>
            <a:endParaRPr lang="zh-CN" altLang="en-US" smtClean="0">
              <a:ea typeface="宋体" panose="02010600030101010101" pitchFamily="2" charset="-122"/>
            </a:endParaRPr>
          </a:p>
          <a:p>
            <a:r>
              <a:rPr lang="en-US" altLang="zh-CN" smtClean="0">
                <a:ea typeface="宋体" panose="02010600030101010101" pitchFamily="2" charset="-122"/>
              </a:rPr>
              <a:t>2.</a:t>
            </a:r>
            <a:r>
              <a:rPr lang="zh-CN" altLang="en-US" smtClean="0">
                <a:ea typeface="宋体" panose="02010600030101010101" pitchFamily="2" charset="-122"/>
              </a:rPr>
              <a:t>如果是数字，就直接入数栈</a:t>
            </a:r>
            <a:endParaRPr lang="zh-CN" altLang="en-US" smtClean="0">
              <a:ea typeface="宋体" panose="02010600030101010101" pitchFamily="2" charset="-122"/>
            </a:endParaRPr>
          </a:p>
          <a:p>
            <a:r>
              <a:rPr lang="en-US" altLang="zh-CN" smtClean="0">
                <a:ea typeface="宋体" panose="02010600030101010101" pitchFamily="2" charset="-122"/>
              </a:rPr>
              <a:t>3.</a:t>
            </a:r>
            <a:r>
              <a:rPr lang="zh-CN" altLang="en-US" smtClean="0">
                <a:ea typeface="宋体" panose="02010600030101010101" pitchFamily="2" charset="-122"/>
              </a:rPr>
              <a:t>如果是操作符，就分两种情况比较</a:t>
            </a:r>
            <a:r>
              <a:rPr lang="en-US" altLang="zh-CN" smtClean="0">
                <a:ea typeface="宋体" panose="02010600030101010101" pitchFamily="2" charset="-122"/>
              </a:rPr>
              <a:t>:</a:t>
            </a:r>
            <a:endParaRPr lang="en-US" altLang="zh-CN" smtClean="0">
              <a:ea typeface="宋体" panose="02010600030101010101" pitchFamily="2" charset="-122"/>
            </a:endParaRPr>
          </a:p>
          <a:p>
            <a:r>
              <a:rPr lang="en-US" altLang="zh-CN" smtClean="0">
                <a:ea typeface="宋体" panose="02010600030101010101" pitchFamily="2" charset="-122"/>
              </a:rPr>
              <a:t>3.1 </a:t>
            </a:r>
            <a:r>
              <a:rPr lang="zh-CN" altLang="en-US" smtClean="0">
                <a:ea typeface="宋体" panose="02010600030101010101" pitchFamily="2" charset="-122"/>
              </a:rPr>
              <a:t>如果当前操作符栈为空，就入栈</a:t>
            </a:r>
            <a:endParaRPr lang="zh-CN" altLang="en-US" smtClean="0">
              <a:ea typeface="宋体" panose="02010600030101010101" pitchFamily="2" charset="-122"/>
            </a:endParaRPr>
          </a:p>
          <a:p>
            <a:r>
              <a:rPr lang="en-US" altLang="zh-CN" smtClean="0">
                <a:ea typeface="宋体" panose="02010600030101010101" pitchFamily="2" charset="-122"/>
              </a:rPr>
              <a:t>3.2 </a:t>
            </a:r>
            <a:r>
              <a:rPr lang="zh-CN" altLang="en-US" smtClean="0">
                <a:ea typeface="宋体" panose="02010600030101010101" pitchFamily="2" charset="-122"/>
              </a:rPr>
              <a:t>如果操作符栈有操作符，就比较</a:t>
            </a:r>
            <a:r>
              <a:rPr lang="en-US" altLang="zh-CN" smtClean="0">
                <a:ea typeface="宋体" panose="02010600030101010101" pitchFamily="2" charset="-122"/>
              </a:rPr>
              <a:t>.</a:t>
            </a:r>
            <a:r>
              <a:rPr lang="zh-CN" altLang="en-US" smtClean="0">
                <a:ea typeface="宋体" panose="02010600030101010101" pitchFamily="2" charset="-122"/>
              </a:rPr>
              <a:t>如果当前操作符的优先级小于或者栈中的操作符，就要从数栈</a:t>
            </a:r>
            <a:r>
              <a:rPr lang="en-US" altLang="zh-CN" smtClean="0">
                <a:ea typeface="宋体" panose="02010600030101010101" pitchFamily="2" charset="-122"/>
              </a:rPr>
              <a:t>pop</a:t>
            </a:r>
            <a:r>
              <a:rPr lang="zh-CN" altLang="en-US" smtClean="0">
                <a:ea typeface="宋体" panose="02010600030101010101" pitchFamily="2" charset="-122"/>
              </a:rPr>
              <a:t>出两个数，从符号栈中</a:t>
            </a:r>
            <a:r>
              <a:rPr lang="en-US" altLang="zh-CN" smtClean="0">
                <a:ea typeface="宋体" panose="02010600030101010101" pitchFamily="2" charset="-122"/>
              </a:rPr>
              <a:t>pop</a:t>
            </a:r>
            <a:r>
              <a:rPr lang="zh-CN" altLang="en-US" smtClean="0">
                <a:ea typeface="宋体" panose="02010600030101010101" pitchFamily="2" charset="-122"/>
              </a:rPr>
              <a:t>出一个符号，运算结果入数栈</a:t>
            </a:r>
            <a:r>
              <a:rPr lang="en-US" altLang="zh-CN" smtClean="0">
                <a:ea typeface="宋体" panose="02010600030101010101" pitchFamily="2" charset="-122"/>
              </a:rPr>
              <a:t>,</a:t>
            </a:r>
            <a:r>
              <a:rPr lang="zh-CN" altLang="en-US" smtClean="0">
                <a:ea typeface="宋体" panose="02010600030101010101" pitchFamily="2" charset="-122"/>
              </a:rPr>
              <a:t>然后再把当前操作符入符号栈</a:t>
            </a:r>
            <a:endParaRPr lang="zh-CN" altLang="en-US" smtClean="0">
              <a:ea typeface="宋体" panose="02010600030101010101" pitchFamily="2" charset="-122"/>
            </a:endParaRPr>
          </a:p>
          <a:p>
            <a:r>
              <a:rPr lang="en-US" altLang="zh-CN" smtClean="0">
                <a:ea typeface="宋体" panose="02010600030101010101" pitchFamily="2" charset="-122"/>
              </a:rPr>
              <a:t>4. </a:t>
            </a:r>
            <a:r>
              <a:rPr lang="zh-CN" altLang="en-US" smtClean="0">
                <a:ea typeface="宋体" panose="02010600030101010101" pitchFamily="2" charset="-122"/>
              </a:rPr>
              <a:t>当扫描完毕后，顺序弹出数栈和符号栈进行运算</a:t>
            </a:r>
            <a:endParaRPr lang="zh-CN" altLang="en-US" smtClean="0">
              <a:ea typeface="宋体" panose="02010600030101010101" pitchFamily="2" charset="-122"/>
            </a:endParaRPr>
          </a:p>
          <a:p>
            <a:r>
              <a:rPr lang="en-US" altLang="zh-CN" smtClean="0">
                <a:ea typeface="宋体" panose="02010600030101010101" pitchFamily="2" charset="-122"/>
              </a:rPr>
              <a:t>//</a:t>
            </a:r>
            <a:r>
              <a:rPr lang="zh-CN" altLang="en-US" smtClean="0">
                <a:ea typeface="宋体" panose="02010600030101010101" pitchFamily="2" charset="-122"/>
              </a:rPr>
              <a:t>先搞定 </a:t>
            </a:r>
            <a:r>
              <a:rPr lang="en-US" altLang="zh-CN" smtClean="0">
                <a:ea typeface="宋体" panose="02010600030101010101" pitchFamily="2" charset="-122"/>
              </a:rPr>
              <a:t>3+2*6-2=13   // ////</a:t>
            </a:r>
            <a:r>
              <a:rPr lang="zh-CN" altLang="en-US" smtClean="0">
                <a:ea typeface="宋体" panose="02010600030101010101" pitchFamily="2" charset="-122"/>
              </a:rPr>
              <a:t>多位数的 </a:t>
            </a:r>
            <a:r>
              <a:rPr lang="en-US" altLang="zh-CN" smtClean="0">
                <a:ea typeface="宋体" panose="02010600030101010101" pitchFamily="2" charset="-122"/>
              </a:rPr>
              <a:t>30+2*6-2 &amp; "30+21*6-126"; </a:t>
            </a:r>
            <a:endParaRPr lang="en-US" altLang="zh-CN" smtClean="0">
              <a:ea typeface="宋体" panose="02010600030101010101" pitchFamily="2" charset="-122"/>
            </a:endParaRPr>
          </a:p>
          <a:p>
            <a:r>
              <a:rPr lang="en-US" altLang="zh-CN" smtClean="0">
                <a:ea typeface="宋体" panose="02010600030101010101" pitchFamily="2" charset="-122"/>
              </a:rPr>
              <a:t>//</a:t>
            </a:r>
            <a:r>
              <a:rPr lang="zh-CN" altLang="en-US" smtClean="0">
                <a:ea typeface="宋体" panose="02010600030101010101" pitchFamily="2" charset="-122"/>
              </a:rPr>
              <a:t>再搞定  </a:t>
            </a:r>
            <a:r>
              <a:rPr lang="en-US" altLang="zh-CN" smtClean="0">
                <a:ea typeface="宋体" panose="02010600030101010101" pitchFamily="2" charset="-122"/>
              </a:rPr>
              <a:t>7*2*2-5+1-5*3-4  &amp; 7*2*2-5+1-50*3-4; // </a:t>
            </a:r>
            <a:endParaRPr lang="en-US" altLang="zh-CN" smtClean="0">
              <a:ea typeface="宋体" panose="02010600030101010101" pitchFamily="2" charset="-122"/>
            </a:endParaRPr>
          </a:p>
          <a:p>
            <a:endParaRPr lang="en-US" altLang="zh-CN" smtClean="0">
              <a:ea typeface="宋体" panose="02010600030101010101" pitchFamily="2" charset="-122"/>
            </a:endParaRPr>
          </a:p>
          <a:p>
            <a:r>
              <a:rPr lang="zh-CN" altLang="en-US" b="1" smtClean="0">
                <a:ea typeface="宋体" panose="02010600030101010101" pitchFamily="2" charset="-122"/>
              </a:rPr>
              <a:t>给同学们说明目前完成代码的问题和</a:t>
            </a:r>
            <a:r>
              <a:rPr lang="en-US" altLang="zh-CN" b="1" smtClean="0">
                <a:ea typeface="宋体" panose="02010600030101010101" pitchFamily="2" charset="-122"/>
              </a:rPr>
              <a:t>bug</a:t>
            </a:r>
            <a:r>
              <a:rPr lang="en-US" altLang="zh-CN" smtClean="0">
                <a:ea typeface="宋体" panose="02010600030101010101" pitchFamily="2" charset="-122"/>
              </a:rPr>
              <a:t>:</a:t>
            </a:r>
            <a:r>
              <a:rPr lang="en-US" altLang="zh-CN" baseline="0" smtClean="0">
                <a:ea typeface="宋体" panose="02010600030101010101" pitchFamily="2" charset="-122"/>
              </a:rPr>
              <a:t> </a:t>
            </a:r>
            <a:r>
              <a:rPr lang="zh-CN" altLang="en-US" baseline="0" smtClean="0">
                <a:ea typeface="宋体" panose="02010600030101010101" pitchFamily="2" charset="-122"/>
              </a:rPr>
              <a:t>这个代码有</a:t>
            </a:r>
            <a:r>
              <a:rPr lang="en-US" altLang="zh-CN" baseline="0" smtClean="0">
                <a:ea typeface="宋体" panose="02010600030101010101" pitchFamily="2" charset="-122"/>
              </a:rPr>
              <a:t>bug,</a:t>
            </a:r>
            <a:r>
              <a:rPr lang="zh-CN" altLang="en-US" baseline="0" smtClean="0">
                <a:ea typeface="宋体" panose="02010600030101010101" pitchFamily="2" charset="-122"/>
              </a:rPr>
              <a:t>具体规律初步看起来如下</a:t>
            </a:r>
            <a:r>
              <a:rPr lang="en-US" altLang="zh-CN" baseline="0" smtClean="0">
                <a:ea typeface="宋体" panose="02010600030101010101" pitchFamily="2" charset="-122"/>
              </a:rPr>
              <a:t>:</a:t>
            </a:r>
            <a:endParaRPr lang="en-US" altLang="zh-CN" baseline="0" smtClean="0">
              <a:ea typeface="宋体" panose="02010600030101010101" pitchFamily="2" charset="-122"/>
            </a:endParaRPr>
          </a:p>
          <a:p>
            <a:endParaRPr lang="en-US" altLang="zh-CN" baseline="0" smtClean="0">
              <a:ea typeface="宋体" panose="02010600030101010101" pitchFamily="2" charset="-122"/>
            </a:endParaRPr>
          </a:p>
          <a:p>
            <a:pPr marL="228600" marR="0" indent="-228600" algn="l" defTabSz="914400" rtl="0" eaLnBrk="1" fontAlgn="auto" latinLnBrk="0" hangingPunct="1">
              <a:lnSpc>
                <a:spcPct val="100000"/>
              </a:lnSpc>
              <a:spcBef>
                <a:spcPts val="0"/>
              </a:spcBef>
              <a:spcAft>
                <a:spcPts val="0"/>
              </a:spcAft>
              <a:buClrTx/>
              <a:buSzTx/>
              <a:buFontTx/>
              <a:buAutoNum type="arabicParenR"/>
              <a:defRPr/>
            </a:pPr>
            <a:r>
              <a:rPr lang="en-US" altLang="zh-CN" sz="1200" b="1" kern="1200" smtClean="0">
                <a:solidFill>
                  <a:schemeClr val="tx1"/>
                </a:solidFill>
                <a:effectLst/>
                <a:latin typeface="+mn-lt"/>
                <a:ea typeface="+mn-ea"/>
                <a:cs typeface="+mn-cs"/>
              </a:rPr>
              <a:t>"30+2*6-2" 0k</a:t>
            </a:r>
            <a:endParaRPr lang="en-US" altLang="zh-CN" sz="1200" b="1" kern="1200" smtClean="0">
              <a:solidFill>
                <a:schemeClr val="tx1"/>
              </a:solidFill>
              <a:effectLst/>
              <a:latin typeface="+mn-lt"/>
              <a:ea typeface="+mn-ea"/>
              <a:cs typeface="+mn-cs"/>
            </a:endParaRPr>
          </a:p>
          <a:p>
            <a:pPr marL="228600" marR="0" indent="-228600" algn="l" defTabSz="914400" rtl="0" eaLnBrk="1" fontAlgn="auto" latinLnBrk="0" hangingPunct="1">
              <a:lnSpc>
                <a:spcPct val="100000"/>
              </a:lnSpc>
              <a:spcBef>
                <a:spcPts val="0"/>
              </a:spcBef>
              <a:spcAft>
                <a:spcPts val="0"/>
              </a:spcAft>
              <a:buClrTx/>
              <a:buSzTx/>
              <a:buFontTx/>
              <a:buAutoNum type="arabicParenR"/>
              <a:defRPr/>
            </a:pPr>
            <a:r>
              <a:rPr lang="en-US" altLang="zh-CN" sz="1200" b="1" kern="1200" smtClean="0">
                <a:solidFill>
                  <a:schemeClr val="tx1"/>
                </a:solidFill>
                <a:effectLst/>
                <a:latin typeface="+mn-lt"/>
                <a:ea typeface="+mn-ea"/>
                <a:cs typeface="+mn-cs"/>
              </a:rPr>
              <a:t>"30+2*6-2*7" ok</a:t>
            </a:r>
            <a:endParaRPr lang="en-US" altLang="zh-CN" sz="1200" b="1" kern="1200" smtClean="0">
              <a:solidFill>
                <a:schemeClr val="tx1"/>
              </a:solidFill>
              <a:effectLst/>
              <a:latin typeface="+mn-lt"/>
              <a:ea typeface="+mn-ea"/>
              <a:cs typeface="+mn-cs"/>
            </a:endParaRPr>
          </a:p>
          <a:p>
            <a:pPr marL="228600" marR="0" indent="-228600" algn="l" defTabSz="914400" rtl="0" eaLnBrk="1" fontAlgn="auto" latinLnBrk="0" hangingPunct="1">
              <a:lnSpc>
                <a:spcPct val="100000"/>
              </a:lnSpc>
              <a:spcBef>
                <a:spcPts val="0"/>
              </a:spcBef>
              <a:spcAft>
                <a:spcPts val="0"/>
              </a:spcAft>
              <a:buClrTx/>
              <a:buSzTx/>
              <a:buFontTx/>
              <a:buAutoNum type="arabicParenR"/>
              <a:defRPr/>
            </a:pPr>
            <a:r>
              <a:rPr lang="en-US" altLang="zh-CN" sz="1200" b="1" kern="1200" smtClean="0">
                <a:solidFill>
                  <a:schemeClr val="tx1"/>
                </a:solidFill>
                <a:effectLst/>
                <a:latin typeface="+mn-lt"/>
                <a:ea typeface="+mn-ea"/>
                <a:cs typeface="+mn-cs"/>
              </a:rPr>
              <a:t>"30+2*6-2*7-10" // </a:t>
            </a:r>
            <a:r>
              <a:rPr lang="zh-CN" altLang="en-US" sz="1200" b="1" kern="1200" smtClean="0">
                <a:solidFill>
                  <a:schemeClr val="tx1"/>
                </a:solidFill>
                <a:effectLst/>
                <a:latin typeface="+mn-lt"/>
                <a:ea typeface="+mn-ea"/>
                <a:cs typeface="+mn-cs"/>
              </a:rPr>
              <a:t>计算有问题</a:t>
            </a:r>
            <a:endParaRPr lang="en-US" altLang="zh-CN" sz="1200" b="1" kern="1200" smtClean="0">
              <a:solidFill>
                <a:schemeClr val="tx1"/>
              </a:solidFill>
              <a:effectLst/>
              <a:latin typeface="+mn-lt"/>
              <a:ea typeface="+mn-ea"/>
              <a:cs typeface="+mn-cs"/>
            </a:endParaRPr>
          </a:p>
          <a:p>
            <a:pPr marL="228600" marR="0" indent="-228600" algn="l" defTabSz="914400" rtl="0" eaLnBrk="1" fontAlgn="auto" latinLnBrk="0" hangingPunct="1">
              <a:lnSpc>
                <a:spcPct val="100000"/>
              </a:lnSpc>
              <a:spcBef>
                <a:spcPts val="0"/>
              </a:spcBef>
              <a:spcAft>
                <a:spcPts val="0"/>
              </a:spcAft>
              <a:buClrTx/>
              <a:buSzTx/>
              <a:buFontTx/>
              <a:buAutoNum type="arabicParenR"/>
              <a:defRPr/>
            </a:pPr>
            <a:endParaRPr lang="en-US" altLang="zh-CN" sz="1200" b="1" kern="120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sz="1200" b="1" kern="1200" smtClean="0">
                <a:solidFill>
                  <a:schemeClr val="tx1"/>
                </a:solidFill>
                <a:effectLst/>
                <a:latin typeface="+mn-lt"/>
                <a:ea typeface="+mn-ea"/>
                <a:cs typeface="+mn-cs"/>
              </a:rPr>
              <a:t>总结：好像是出现一次</a:t>
            </a:r>
            <a:r>
              <a:rPr lang="en-US" altLang="zh-CN" sz="1200" b="1" kern="1200" smtClean="0">
                <a:solidFill>
                  <a:schemeClr val="tx1"/>
                </a:solidFill>
                <a:effectLst/>
                <a:latin typeface="+mn-lt"/>
                <a:ea typeface="+mn-ea"/>
                <a:cs typeface="+mn-cs"/>
              </a:rPr>
              <a:t>*</a:t>
            </a:r>
            <a:r>
              <a:rPr lang="zh-CN" altLang="en-US" sz="1200" b="1" kern="1200" smtClean="0">
                <a:solidFill>
                  <a:schemeClr val="tx1"/>
                </a:solidFill>
                <a:effectLst/>
                <a:latin typeface="+mn-lt"/>
                <a:ea typeface="+mn-ea"/>
                <a:cs typeface="+mn-cs"/>
              </a:rPr>
              <a:t>号后，后面还可以出现</a:t>
            </a:r>
            <a:r>
              <a:rPr lang="en-US" altLang="zh-CN" sz="1200" b="1" kern="1200" smtClean="0">
                <a:solidFill>
                  <a:schemeClr val="tx1"/>
                </a:solidFill>
                <a:effectLst/>
                <a:latin typeface="+mn-lt"/>
                <a:ea typeface="+mn-ea"/>
                <a:cs typeface="+mn-cs"/>
              </a:rPr>
              <a:t>*</a:t>
            </a:r>
            <a:r>
              <a:rPr lang="en-US" altLang="zh-CN" sz="1200" b="1" kern="1200" baseline="0" smtClean="0">
                <a:solidFill>
                  <a:schemeClr val="tx1"/>
                </a:solidFill>
                <a:effectLst/>
                <a:latin typeface="+mn-lt"/>
                <a:ea typeface="+mn-ea"/>
                <a:cs typeface="+mn-cs"/>
              </a:rPr>
              <a:t> </a:t>
            </a:r>
            <a:r>
              <a:rPr lang="zh-CN" altLang="en-US" sz="1200" b="1" kern="1200" baseline="0" smtClean="0">
                <a:solidFill>
                  <a:schemeClr val="tx1"/>
                </a:solidFill>
                <a:effectLst/>
                <a:latin typeface="+mn-lt"/>
                <a:ea typeface="+mn-ea"/>
                <a:cs typeface="+mn-cs"/>
              </a:rPr>
              <a:t>但是第二次出现</a:t>
            </a:r>
            <a:r>
              <a:rPr lang="en-US" altLang="zh-CN" sz="1200" b="1" kern="1200" baseline="0" smtClean="0">
                <a:solidFill>
                  <a:schemeClr val="tx1"/>
                </a:solidFill>
                <a:effectLst/>
                <a:latin typeface="+mn-lt"/>
                <a:ea typeface="+mn-ea"/>
                <a:cs typeface="+mn-cs"/>
              </a:rPr>
              <a:t>*</a:t>
            </a:r>
            <a:r>
              <a:rPr lang="zh-CN" altLang="en-US" sz="1200" b="1" kern="1200" baseline="0" smtClean="0">
                <a:solidFill>
                  <a:schemeClr val="tx1"/>
                </a:solidFill>
                <a:effectLst/>
                <a:latin typeface="+mn-lt"/>
                <a:ea typeface="+mn-ea"/>
                <a:cs typeface="+mn-cs"/>
              </a:rPr>
              <a:t>号后，就不能再有其它的运算符了</a:t>
            </a:r>
            <a:r>
              <a:rPr lang="en-US" altLang="zh-CN" sz="1200" b="1" kern="1200" baseline="0" smtClean="0">
                <a:solidFill>
                  <a:schemeClr val="tx1"/>
                </a:solidFill>
                <a:effectLst/>
                <a:latin typeface="+mn-lt"/>
                <a:ea typeface="+mn-ea"/>
                <a:cs typeface="+mn-cs"/>
              </a:rPr>
              <a:t>(</a:t>
            </a:r>
            <a:r>
              <a:rPr lang="zh-CN" altLang="en-US" sz="1200" b="1" kern="1200" baseline="0" smtClean="0">
                <a:solidFill>
                  <a:schemeClr val="tx1"/>
                </a:solidFill>
                <a:effectLst/>
                <a:latin typeface="+mn-lt"/>
                <a:ea typeface="+mn-ea"/>
                <a:cs typeface="+mn-cs"/>
              </a:rPr>
              <a:t>比如</a:t>
            </a:r>
            <a:r>
              <a:rPr lang="en-US" altLang="zh-CN" sz="1200" b="1" kern="1200" baseline="0" smtClean="0">
                <a:solidFill>
                  <a:schemeClr val="tx1"/>
                </a:solidFill>
                <a:effectLst/>
                <a:latin typeface="+mn-lt"/>
                <a:ea typeface="+mn-ea"/>
                <a:cs typeface="+mn-cs"/>
              </a:rPr>
              <a:t>+,-)</a:t>
            </a:r>
            <a:endParaRPr lang="zh-CN" altLang="en-US" sz="1200" b="1" kern="1200" smtClean="0">
              <a:solidFill>
                <a:schemeClr val="tx1"/>
              </a:solidFill>
              <a:effectLst/>
              <a:latin typeface="+mn-lt"/>
              <a:ea typeface="+mn-ea"/>
              <a:cs typeface="+mn-cs"/>
            </a:endParaRPr>
          </a:p>
          <a:p>
            <a:pPr marL="228600" marR="0" indent="-228600" algn="l" defTabSz="914400" rtl="0" eaLnBrk="1" fontAlgn="auto" latinLnBrk="0" hangingPunct="1">
              <a:lnSpc>
                <a:spcPct val="100000"/>
              </a:lnSpc>
              <a:spcBef>
                <a:spcPts val="0"/>
              </a:spcBef>
              <a:spcAft>
                <a:spcPts val="0"/>
              </a:spcAft>
              <a:buClrTx/>
              <a:buSzTx/>
              <a:buFontTx/>
              <a:buAutoNum type="arabicParenR"/>
              <a:defRPr/>
            </a:pPr>
            <a:endParaRPr lang="en-US" altLang="zh-CN" sz="1200" b="1" kern="120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sz="1200" b="1" kern="1200" smtClean="0">
                <a:solidFill>
                  <a:schemeClr val="tx1"/>
                </a:solidFill>
                <a:effectLst/>
                <a:latin typeface="+mn-lt"/>
                <a:ea typeface="+mn-ea"/>
                <a:cs typeface="+mn-cs"/>
              </a:rPr>
              <a:t>注意：我再讲</a:t>
            </a:r>
            <a:r>
              <a:rPr lang="en-US" altLang="zh-CN" sz="1200" b="1" kern="1200" smtClean="0">
                <a:solidFill>
                  <a:schemeClr val="tx1"/>
                </a:solidFill>
                <a:effectLst/>
                <a:latin typeface="+mn-lt"/>
                <a:ea typeface="+mn-ea"/>
                <a:cs typeface="+mn-cs"/>
              </a:rPr>
              <a:t>php</a:t>
            </a:r>
            <a:r>
              <a:rPr lang="zh-CN" altLang="en-US" sz="1200" b="1" kern="1200" smtClean="0">
                <a:solidFill>
                  <a:schemeClr val="tx1"/>
                </a:solidFill>
                <a:effectLst/>
                <a:latin typeface="+mn-lt"/>
                <a:ea typeface="+mn-ea"/>
                <a:cs typeface="+mn-cs"/>
              </a:rPr>
              <a:t>算法时，代码和这个有微小区别，是不是已经修复过了，在看看我的</a:t>
            </a:r>
            <a:r>
              <a:rPr lang="en-US" altLang="zh-CN" sz="1200" b="1" kern="1200" smtClean="0">
                <a:solidFill>
                  <a:schemeClr val="tx1"/>
                </a:solidFill>
                <a:effectLst/>
                <a:latin typeface="+mn-lt"/>
                <a:ea typeface="+mn-ea"/>
                <a:cs typeface="+mn-cs"/>
              </a:rPr>
              <a:t>php</a:t>
            </a:r>
            <a:r>
              <a:rPr lang="zh-CN" altLang="en-US" sz="1200" b="1" kern="1200" smtClean="0">
                <a:solidFill>
                  <a:schemeClr val="tx1"/>
                </a:solidFill>
                <a:effectLst/>
                <a:latin typeface="+mn-lt"/>
                <a:ea typeface="+mn-ea"/>
                <a:cs typeface="+mn-cs"/>
              </a:rPr>
              <a:t>算法公开课，看看能否解决</a:t>
            </a:r>
            <a:r>
              <a:rPr lang="en-US" altLang="zh-CN" sz="1200" b="1" kern="1200" smtClean="0">
                <a:solidFill>
                  <a:schemeClr val="tx1"/>
                </a:solidFill>
                <a:effectLst/>
                <a:latin typeface="+mn-lt"/>
                <a:ea typeface="+mn-ea"/>
                <a:cs typeface="+mn-cs"/>
              </a:rPr>
              <a:t>!!!</a:t>
            </a:r>
            <a:endParaRPr lang="zh-CN" altLang="en-US" sz="1200" b="1" kern="120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sz="1200" b="1" kern="1200" smtClean="0">
                <a:solidFill>
                  <a:schemeClr val="tx1"/>
                </a:solidFill>
                <a:effectLst/>
                <a:latin typeface="+mn-lt"/>
                <a:ea typeface="+mn-ea"/>
                <a:cs typeface="+mn-cs"/>
              </a:rPr>
              <a:t>具体视频：</a:t>
            </a:r>
            <a:r>
              <a:rPr lang="zh-CN" altLang="en-US" sz="1200" b="1" kern="1200" baseline="0" smtClean="0">
                <a:solidFill>
                  <a:schemeClr val="tx1"/>
                </a:solidFill>
                <a:effectLst/>
                <a:latin typeface="+mn-lt"/>
                <a:ea typeface="+mn-ea"/>
                <a:cs typeface="+mn-cs"/>
              </a:rPr>
              <a:t> </a:t>
            </a:r>
            <a:r>
              <a:rPr lang="en-US" altLang="zh-CN" sz="1200" b="1" kern="1200" baseline="0" smtClean="0">
                <a:solidFill>
                  <a:schemeClr val="tx1"/>
                </a:solidFill>
                <a:effectLst/>
                <a:latin typeface="+mn-lt"/>
                <a:ea typeface="+mn-ea"/>
                <a:cs typeface="+mn-cs"/>
              </a:rPr>
              <a:t>I:\z\1\</a:t>
            </a:r>
            <a:r>
              <a:rPr lang="zh-CN" altLang="en-US" sz="1200" b="1" kern="1200" baseline="0" smtClean="0">
                <a:solidFill>
                  <a:schemeClr val="tx1"/>
                </a:solidFill>
                <a:effectLst/>
                <a:latin typeface="+mn-lt"/>
                <a:ea typeface="+mn-ea"/>
                <a:cs typeface="+mn-cs"/>
              </a:rPr>
              <a:t>公开课 工资 营销资料等</a:t>
            </a:r>
            <a:r>
              <a:rPr lang="en-US" altLang="zh-CN" sz="1200" b="1" kern="1200" baseline="0" smtClean="0">
                <a:solidFill>
                  <a:schemeClr val="tx1"/>
                </a:solidFill>
                <a:effectLst/>
                <a:latin typeface="+mn-lt"/>
                <a:ea typeface="+mn-ea"/>
                <a:cs typeface="+mn-cs"/>
              </a:rPr>
              <a:t>\backup-new\</a:t>
            </a:r>
            <a:r>
              <a:rPr lang="zh-CN" altLang="en-US" sz="1200" b="1" kern="1200" baseline="0" smtClean="0">
                <a:solidFill>
                  <a:schemeClr val="tx1"/>
                </a:solidFill>
                <a:effectLst/>
                <a:latin typeface="+mn-lt"/>
                <a:ea typeface="+mn-ea"/>
                <a:cs typeface="+mn-cs"/>
              </a:rPr>
              <a:t>韩顺平</a:t>
            </a:r>
            <a:r>
              <a:rPr lang="en-US" altLang="zh-CN" sz="1200" b="1" kern="1200" baseline="0" smtClean="0">
                <a:solidFill>
                  <a:schemeClr val="tx1"/>
                </a:solidFill>
                <a:effectLst/>
                <a:latin typeface="+mn-lt"/>
                <a:ea typeface="+mn-ea"/>
                <a:cs typeface="+mn-cs"/>
              </a:rPr>
              <a:t>PHP</a:t>
            </a:r>
            <a:r>
              <a:rPr lang="zh-CN" altLang="en-US" sz="1200" b="1" kern="1200" baseline="0" smtClean="0">
                <a:solidFill>
                  <a:schemeClr val="tx1"/>
                </a:solidFill>
                <a:effectLst/>
                <a:latin typeface="+mn-lt"/>
                <a:ea typeface="+mn-ea"/>
                <a:cs typeface="+mn-cs"/>
              </a:rPr>
              <a:t>公开课</a:t>
            </a:r>
            <a:r>
              <a:rPr lang="en-US" altLang="zh-CN" sz="1200" b="1" kern="1200" baseline="0" smtClean="0">
                <a:solidFill>
                  <a:schemeClr val="tx1"/>
                </a:solidFill>
                <a:effectLst/>
                <a:latin typeface="+mn-lt"/>
                <a:ea typeface="+mn-ea"/>
                <a:cs typeface="+mn-cs"/>
              </a:rPr>
              <a:t>\php</a:t>
            </a:r>
            <a:r>
              <a:rPr lang="zh-CN" altLang="en-US" sz="1200" b="1" kern="1200" baseline="0" smtClean="0">
                <a:solidFill>
                  <a:schemeClr val="tx1"/>
                </a:solidFill>
                <a:effectLst/>
                <a:latin typeface="+mn-lt"/>
                <a:ea typeface="+mn-ea"/>
                <a:cs typeface="+mn-cs"/>
              </a:rPr>
              <a:t>程序员玩转算法</a:t>
            </a:r>
            <a:r>
              <a:rPr lang="en-US" altLang="zh-CN" sz="1200" b="1" kern="1200" baseline="0" smtClean="0">
                <a:solidFill>
                  <a:schemeClr val="tx1"/>
                </a:solidFill>
                <a:effectLst/>
                <a:latin typeface="+mn-lt"/>
                <a:ea typeface="+mn-ea"/>
                <a:cs typeface="+mn-cs"/>
              </a:rPr>
              <a:t>\php</a:t>
            </a:r>
            <a:r>
              <a:rPr lang="zh-CN" altLang="en-US" sz="1200" b="1" kern="1200" baseline="0" smtClean="0">
                <a:solidFill>
                  <a:schemeClr val="tx1"/>
                </a:solidFill>
                <a:effectLst/>
                <a:latin typeface="+mn-lt"/>
                <a:ea typeface="+mn-ea"/>
                <a:cs typeface="+mn-cs"/>
              </a:rPr>
              <a:t>程序员玩转算法 </a:t>
            </a:r>
            <a:r>
              <a:rPr lang="en-US" altLang="zh-CN" sz="1200" b="1" kern="1200" baseline="0" smtClean="0">
                <a:solidFill>
                  <a:schemeClr val="tx1"/>
                </a:solidFill>
                <a:effectLst/>
                <a:latin typeface="+mn-lt"/>
                <a:ea typeface="+mn-ea"/>
                <a:cs typeface="+mn-cs"/>
              </a:rPr>
              <a:t>- </a:t>
            </a:r>
            <a:r>
              <a:rPr lang="zh-CN" altLang="en-US" sz="1200" b="1" kern="1200" baseline="0" smtClean="0">
                <a:solidFill>
                  <a:schemeClr val="tx1"/>
                </a:solidFill>
                <a:effectLst/>
                <a:latin typeface="+mn-lt"/>
                <a:ea typeface="+mn-ea"/>
                <a:cs typeface="+mn-cs"/>
              </a:rPr>
              <a:t>资料</a:t>
            </a:r>
            <a:r>
              <a:rPr lang="en-US" altLang="zh-CN" sz="1200" b="1" kern="1200" baseline="0" smtClean="0">
                <a:solidFill>
                  <a:schemeClr val="tx1"/>
                </a:solidFill>
                <a:effectLst/>
                <a:latin typeface="+mn-lt"/>
                <a:ea typeface="+mn-ea"/>
                <a:cs typeface="+mn-cs"/>
              </a:rPr>
              <a:t>\video\</a:t>
            </a:r>
            <a:endParaRPr lang="en-US" altLang="zh-CN" sz="1200" b="1" kern="1200" baseline="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z="1200" b="1" kern="1200" smtClean="0">
                <a:solidFill>
                  <a:schemeClr val="tx1"/>
                </a:solidFill>
                <a:effectLst/>
                <a:latin typeface="+mn-lt"/>
                <a:ea typeface="+mn-ea"/>
                <a:cs typeface="+mn-cs"/>
              </a:rPr>
              <a:t>capture-4.avi </a:t>
            </a:r>
            <a:r>
              <a:rPr lang="zh-CN" altLang="en-US" sz="1200" b="1" kern="1200" smtClean="0">
                <a:solidFill>
                  <a:schemeClr val="tx1"/>
                </a:solidFill>
                <a:effectLst/>
                <a:latin typeface="+mn-lt"/>
                <a:ea typeface="+mn-ea"/>
                <a:cs typeface="+mn-cs"/>
              </a:rPr>
              <a:t>的</a:t>
            </a:r>
            <a:r>
              <a:rPr lang="en-US" altLang="zh-CN" sz="1200" b="1" kern="1200" smtClean="0">
                <a:solidFill>
                  <a:schemeClr val="tx1"/>
                </a:solidFill>
                <a:effectLst/>
                <a:latin typeface="+mn-lt"/>
                <a:ea typeface="+mn-ea"/>
                <a:cs typeface="+mn-cs"/>
              </a:rPr>
              <a:t>30:00</a:t>
            </a:r>
            <a:r>
              <a:rPr lang="zh-CN" altLang="en-US" sz="1200" b="1" kern="1200" smtClean="0">
                <a:solidFill>
                  <a:schemeClr val="tx1"/>
                </a:solidFill>
                <a:effectLst/>
                <a:latin typeface="+mn-lt"/>
                <a:ea typeface="+mn-ea"/>
                <a:cs typeface="+mn-cs"/>
              </a:rPr>
              <a:t>开始讲的</a:t>
            </a:r>
            <a:endParaRPr lang="zh-CN" altLang="en-US" sz="1200" b="1" kern="1200" smtClean="0">
              <a:solidFill>
                <a:schemeClr val="tx1"/>
              </a:solidFill>
              <a:effectLst/>
              <a:latin typeface="+mn-lt"/>
              <a:ea typeface="+mn-ea"/>
              <a:cs typeface="+mn-cs"/>
            </a:endParaRPr>
          </a:p>
          <a:p>
            <a:endParaRPr lang="en-US" altLang="zh-CN" smtClean="0">
              <a:ea typeface="宋体" panose="02010600030101010101" pitchFamily="2" charset="-122"/>
            </a:endParaRPr>
          </a:p>
          <a:p>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思考</a:t>
            </a:r>
            <a:r>
              <a:rPr lang="en-US" altLang="zh-CN" smtClean="0">
                <a:ea typeface="宋体" panose="02010600030101010101" pitchFamily="2" charset="-122"/>
              </a:rPr>
              <a:t>: </a:t>
            </a:r>
            <a:r>
              <a:rPr lang="zh-CN" altLang="en-US" smtClean="0">
                <a:ea typeface="宋体" panose="02010600030101010101" pitchFamily="2" charset="-122"/>
              </a:rPr>
              <a:t>带上小括号，学员自行考虑</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//java</a:t>
            </a:r>
            <a:r>
              <a:rPr lang="zh-CN" altLang="en-US" smtClean="0">
                <a:ea typeface="宋体" panose="02010600030101010101" pitchFamily="2" charset="-122"/>
              </a:rPr>
              <a:t>的代码</a:t>
            </a:r>
            <a:r>
              <a:rPr lang="en-US" altLang="zh-CN" smtClean="0">
                <a:ea typeface="宋体" panose="02010600030101010101" pitchFamily="2" charset="-122"/>
              </a:rPr>
              <a:t>, </a:t>
            </a:r>
            <a:r>
              <a:rPr lang="zh-CN" altLang="en-US" smtClean="0">
                <a:ea typeface="宋体" panose="02010600030101010101" pitchFamily="2" charset="-122"/>
              </a:rPr>
              <a:t>授课的步骤，先 </a:t>
            </a:r>
            <a:r>
              <a:rPr lang="en-US" altLang="zh-CN" b="1" smtClean="0">
                <a:ea typeface="宋体" panose="02010600030101010101" pitchFamily="2" charset="-122"/>
              </a:rPr>
              <a:t>[</a:t>
            </a:r>
            <a:r>
              <a:rPr lang="zh-CN" altLang="en-US" b="1" smtClean="0">
                <a:ea typeface="宋体" panose="02010600030101010101" pitchFamily="2" charset="-122"/>
              </a:rPr>
              <a:t>解决</a:t>
            </a:r>
            <a:r>
              <a:rPr lang="en-US" altLang="zh-CN" b="1" smtClean="0">
                <a:ea typeface="宋体" panose="02010600030101010101" pitchFamily="2" charset="-122"/>
              </a:rPr>
              <a:t>: </a:t>
            </a:r>
            <a:r>
              <a:rPr lang="en-US" altLang="zh-CN" smtClean="0"/>
              <a:t>3+2*6-2</a:t>
            </a:r>
            <a:r>
              <a:rPr lang="en-US" altLang="zh-CN" b="1" smtClean="0">
                <a:ea typeface="宋体" panose="02010600030101010101" pitchFamily="2" charset="-122"/>
              </a:rPr>
              <a:t>]</a:t>
            </a:r>
            <a:r>
              <a:rPr lang="zh-CN" altLang="en-US" b="1" smtClean="0">
                <a:ea typeface="宋体" panose="02010600030101010101" pitchFamily="2" charset="-122"/>
              </a:rPr>
              <a:t>， 然后逐步解决多位数的计算</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package com.atguigu;</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a:t>
            </a:r>
            <a:r>
              <a:rPr lang="zh-CN" altLang="en-US" smtClean="0">
                <a:ea typeface="宋体" panose="02010600030101010101" pitchFamily="2" charset="-122"/>
              </a:rPr>
              <a:t>考虑对表达式加入 </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public class Calculator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public static void main(String[] args)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TODO Auto-generated method stub</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val expression = "3101+4*(6-2)" =&gt; </a:t>
            </a:r>
            <a:r>
              <a:rPr lang="zh-CN" altLang="en-US" smtClean="0">
                <a:ea typeface="宋体" panose="02010600030101010101" pitchFamily="2" charset="-122"/>
              </a:rPr>
              <a:t>开阔思路</a:t>
            </a:r>
            <a:r>
              <a:rPr lang="en-US" altLang="zh-CN" smtClean="0">
                <a:ea typeface="宋体" panose="02010600030101010101" pitchFamily="2" charset="-122"/>
              </a:rPr>
              <a:t>[</a:t>
            </a:r>
            <a:r>
              <a:rPr lang="zh-CN" altLang="en-US" smtClean="0">
                <a:ea typeface="宋体" panose="02010600030101010101" pitchFamily="2" charset="-122"/>
              </a:rPr>
              <a:t>编程</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String expression = "7*2*2-5+1-5+3-4";</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ArrayStack2 numStack = new ArrayStack2(10);</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ArrayStack2 operStack = new ArrayStack2(10);</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r>
              <a:rPr lang="zh-CN" altLang="en-US" smtClean="0">
                <a:ea typeface="宋体" panose="02010600030101010101" pitchFamily="2" charset="-122"/>
              </a:rPr>
              <a:t>思路</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1 ) </a:t>
            </a:r>
            <a:r>
              <a:rPr lang="zh-CN" altLang="en-US" smtClean="0">
                <a:ea typeface="宋体" panose="02010600030101010101" pitchFamily="2" charset="-122"/>
              </a:rPr>
              <a:t>设计两个栈 </a:t>
            </a:r>
            <a:r>
              <a:rPr lang="en-US" altLang="zh-CN" smtClean="0">
                <a:ea typeface="宋体" panose="02010600030101010101" pitchFamily="2" charset="-122"/>
              </a:rPr>
              <a:t>, </a:t>
            </a:r>
            <a:r>
              <a:rPr lang="zh-CN" altLang="en-US" smtClean="0">
                <a:ea typeface="宋体" panose="02010600030101010101" pitchFamily="2" charset="-122"/>
              </a:rPr>
              <a:t>数栈，符号栈</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2)  </a:t>
            </a:r>
            <a:r>
              <a:rPr lang="zh-CN" altLang="en-US" smtClean="0">
                <a:ea typeface="宋体" panose="02010600030101010101" pitchFamily="2" charset="-122"/>
              </a:rPr>
              <a:t>对 </a:t>
            </a:r>
            <a:r>
              <a:rPr lang="en-US" altLang="zh-CN" smtClean="0">
                <a:ea typeface="宋体" panose="02010600030101010101" pitchFamily="2" charset="-122"/>
              </a:rPr>
              <a:t>exp </a:t>
            </a:r>
            <a:r>
              <a:rPr lang="zh-CN" altLang="en-US" smtClean="0">
                <a:ea typeface="宋体" panose="02010600030101010101" pitchFamily="2" charset="-122"/>
              </a:rPr>
              <a:t>进行扫描 </a:t>
            </a:r>
            <a:r>
              <a:rPr lang="en-US" altLang="zh-CN" smtClean="0">
                <a:ea typeface="宋体" panose="02010600030101010101" pitchFamily="2" charset="-122"/>
              </a:rPr>
              <a:t>, </a:t>
            </a:r>
            <a:r>
              <a:rPr lang="zh-CN" altLang="en-US" smtClean="0">
                <a:ea typeface="宋体" panose="02010600030101010101" pitchFamily="2" charset="-122"/>
              </a:rPr>
              <a:t>一个一个的取出</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3)  </a:t>
            </a:r>
            <a:r>
              <a:rPr lang="zh-CN" altLang="en-US" smtClean="0">
                <a:ea typeface="宋体" panose="02010600030101010101" pitchFamily="2" charset="-122"/>
              </a:rPr>
              <a:t>当取出的字符是数时，就直接入数栈</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4)  </a:t>
            </a:r>
            <a:r>
              <a:rPr lang="zh-CN" altLang="en-US" smtClean="0">
                <a:ea typeface="宋体" panose="02010600030101010101" pitchFamily="2" charset="-122"/>
              </a:rPr>
              <a:t>当取出的字符是符号时</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4.1 </a:t>
            </a:r>
            <a:r>
              <a:rPr lang="zh-CN" altLang="en-US" smtClean="0">
                <a:ea typeface="宋体" panose="02010600030101010101" pitchFamily="2" charset="-122"/>
              </a:rPr>
              <a:t>如果当前符号栈没有数据，就直接入栈</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4.2 </a:t>
            </a:r>
            <a:r>
              <a:rPr lang="zh-CN" altLang="en-US" smtClean="0">
                <a:ea typeface="宋体" panose="02010600030101010101" pitchFamily="2" charset="-122"/>
              </a:rPr>
              <a:t>如果当前符号的优先级 小于等于符号栈的栈顶的符号的优先级，则取出该符号，并从数栈依次</a:t>
            </a:r>
            <a:r>
              <a:rPr lang="en-US" altLang="zh-CN" smtClean="0">
                <a:ea typeface="宋体" panose="02010600030101010101" pitchFamily="2" charset="-122"/>
              </a:rPr>
              <a:t>pop </a:t>
            </a:r>
            <a:r>
              <a:rPr lang="zh-CN" altLang="en-US" smtClean="0">
                <a:ea typeface="宋体" panose="02010600030101010101" pitchFamily="2" charset="-122"/>
              </a:rPr>
              <a:t>出两个数据，进行运算，将结果重新</a:t>
            </a:r>
            <a:r>
              <a:rPr lang="en-US" altLang="zh-CN" smtClean="0">
                <a:ea typeface="宋体" panose="02010600030101010101" pitchFamily="2" charset="-122"/>
              </a:rPr>
              <a:t>puhs</a:t>
            </a:r>
            <a:r>
              <a:rPr lang="zh-CN" altLang="en-US" smtClean="0">
                <a:ea typeface="宋体" panose="02010600030101010101" pitchFamily="2" charset="-122"/>
              </a:rPr>
              <a:t>到 数栈，再将当前符号</a:t>
            </a:r>
            <a:r>
              <a:rPr lang="en-US" altLang="zh-CN" smtClean="0">
                <a:ea typeface="宋体" panose="02010600030101010101" pitchFamily="2" charset="-122"/>
              </a:rPr>
              <a:t>push </a:t>
            </a:r>
            <a:r>
              <a:rPr lang="zh-CN" altLang="en-US" smtClean="0">
                <a:ea typeface="宋体" panose="02010600030101010101" pitchFamily="2" charset="-122"/>
              </a:rPr>
              <a:t>到符号栈</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4.3 </a:t>
            </a:r>
            <a:r>
              <a:rPr lang="zh-CN" altLang="en-US" smtClean="0">
                <a:ea typeface="宋体" panose="02010600030101010101" pitchFamily="2" charset="-122"/>
              </a:rPr>
              <a:t>反之，符号直接入符号栈</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5) </a:t>
            </a:r>
            <a:r>
              <a:rPr lang="zh-CN" altLang="en-US" smtClean="0">
                <a:ea typeface="宋体" panose="02010600030101010101" pitchFamily="2" charset="-122"/>
              </a:rPr>
              <a:t>当整个表达式扫描完毕后，依次从数栈和符号栈取出数据，进行运行，最后在数栈中的数据就是结果</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int index = 0;</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int num1 = 0;</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int num2 = 0;</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int oper = 0;</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int res = 0;</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char ch = '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String keepNum = ""; // </a:t>
            </a:r>
            <a:r>
              <a:rPr lang="zh-CN" altLang="en-US" smtClean="0">
                <a:ea typeface="宋体" panose="02010600030101010101" pitchFamily="2" charset="-122"/>
              </a:rPr>
              <a:t>再进行扫描时，保存上次的数字</a:t>
            </a:r>
            <a:r>
              <a:rPr lang="en-US" altLang="zh-CN" smtClean="0">
                <a:ea typeface="宋体" panose="02010600030101010101" pitchFamily="2" charset="-122"/>
              </a:rPr>
              <a:t>ch ,</a:t>
            </a:r>
            <a:r>
              <a:rPr lang="zh-CN" altLang="en-US" smtClean="0">
                <a:ea typeface="宋体" panose="02010600030101010101" pitchFamily="2" charset="-122"/>
              </a:rPr>
              <a:t>并进行拼接</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a:t>
            </a:r>
            <a:r>
              <a:rPr lang="zh-CN" altLang="en-US" smtClean="0">
                <a:ea typeface="宋体" panose="02010600030101010101" pitchFamily="2" charset="-122"/>
              </a:rPr>
              <a:t>会循环的取出</a:t>
            </a:r>
            <a:r>
              <a:rPr lang="en-US" altLang="zh-CN" smtClean="0">
                <a:ea typeface="宋体" panose="02010600030101010101" pitchFamily="2" charset="-122"/>
              </a:rPr>
              <a:t>expression </a:t>
            </a:r>
            <a:r>
              <a:rPr lang="zh-CN" altLang="en-US" smtClean="0">
                <a:ea typeface="宋体" panose="02010600030101010101" pitchFamily="2" charset="-122"/>
              </a:rPr>
              <a:t>字符</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while (true)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扫描</a:t>
            </a:r>
            <a:r>
              <a:rPr lang="en-US" altLang="zh-CN" smtClean="0">
                <a:ea typeface="宋体" panose="02010600030101010101" pitchFamily="2" charset="-122"/>
              </a:rPr>
              <a:t>expression</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ch = expression.substring(index, index + 1).charAt(0);</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if (operStack.isOper(ch)) { // </a:t>
            </a:r>
            <a:r>
              <a:rPr lang="zh-CN" altLang="en-US" smtClean="0">
                <a:ea typeface="宋体" panose="02010600030101010101" pitchFamily="2" charset="-122"/>
              </a:rPr>
              <a:t>如果是操作符</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if (!operStack.isEmpty())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如果当前符号的优先级 小于等于符号栈的栈顶的符号的优先级，则取出该符号，并从数栈依次 </a:t>
            </a:r>
            <a:r>
              <a:rPr lang="en-US" altLang="zh-CN" smtClean="0">
                <a:ea typeface="宋体" panose="02010600030101010101" pitchFamily="2" charset="-122"/>
              </a:rPr>
              <a:t>//pop</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出两个数据，进行运算，将结果重新</a:t>
            </a:r>
            <a:r>
              <a:rPr lang="en-US" altLang="zh-CN" smtClean="0">
                <a:ea typeface="宋体" panose="02010600030101010101" pitchFamily="2" charset="-122"/>
              </a:rPr>
              <a:t>puhs</a:t>
            </a:r>
            <a:r>
              <a:rPr lang="zh-CN" altLang="en-US" smtClean="0">
                <a:ea typeface="宋体" panose="02010600030101010101" pitchFamily="2" charset="-122"/>
              </a:rPr>
              <a:t>到 数栈，再将当前符号</a:t>
            </a:r>
            <a:r>
              <a:rPr lang="en-US" altLang="zh-CN" smtClean="0">
                <a:ea typeface="宋体" panose="02010600030101010101" pitchFamily="2" charset="-122"/>
              </a:rPr>
              <a:t>push </a:t>
            </a:r>
            <a:r>
              <a:rPr lang="zh-CN" altLang="en-US" smtClean="0">
                <a:ea typeface="宋体" panose="02010600030101010101" pitchFamily="2" charset="-122"/>
              </a:rPr>
              <a:t>到符号栈</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if (operStack.priority(ch) &lt;= operStack.priority(operStack.stack[operStack.top]))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开始计算</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num1 = numStack.pop();</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num2 = numStack.pop();</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oper = operStack.pop();</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res = numStack.cal(num1, num2, oper);</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入数字栈</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numStack.push(res);</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把当前</a:t>
            </a:r>
            <a:r>
              <a:rPr lang="en-US" altLang="zh-CN" smtClean="0">
                <a:ea typeface="宋体" panose="02010600030101010101" pitchFamily="2" charset="-122"/>
              </a:rPr>
              <a:t>ch</a:t>
            </a:r>
            <a:r>
              <a:rPr lang="zh-CN" altLang="en-US" smtClean="0">
                <a:ea typeface="宋体" panose="02010600030101010101" pitchFamily="2" charset="-122"/>
              </a:rPr>
              <a:t>入符号栈</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operStack.push(ch);</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else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如果当前的符号的优先级大于符号栈顶的符号优先级，直接入栈</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operStack.push(ch);</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else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符号就直接入栈</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operStack.push(ch); // '+' =&gt; 43</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else { // </a:t>
            </a:r>
            <a:r>
              <a:rPr lang="zh-CN" altLang="en-US" smtClean="0">
                <a:ea typeface="宋体" panose="02010600030101010101" pitchFamily="2" charset="-122"/>
              </a:rPr>
              <a:t>是数</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 </a:t>
            </a:r>
            <a:r>
              <a:rPr lang="zh-CN" altLang="en-US" smtClean="0">
                <a:ea typeface="宋体" panose="02010600030101010101" pitchFamily="2" charset="-122"/>
              </a:rPr>
              <a:t>处理多位数的逻辑</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keepNum += ch;</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如果</a:t>
            </a:r>
            <a:r>
              <a:rPr lang="en-US" altLang="zh-CN" smtClean="0">
                <a:ea typeface="宋体" panose="02010600030101010101" pitchFamily="2" charset="-122"/>
              </a:rPr>
              <a:t>ch </a:t>
            </a:r>
            <a:r>
              <a:rPr lang="zh-CN" altLang="en-US" smtClean="0">
                <a:ea typeface="宋体" panose="02010600030101010101" pitchFamily="2" charset="-122"/>
              </a:rPr>
              <a:t>已经是</a:t>
            </a:r>
            <a:r>
              <a:rPr lang="en-US" altLang="zh-CN" smtClean="0">
                <a:ea typeface="宋体" panose="02010600030101010101" pitchFamily="2" charset="-122"/>
              </a:rPr>
              <a:t>expression </a:t>
            </a:r>
            <a:r>
              <a:rPr lang="zh-CN" altLang="en-US" smtClean="0">
                <a:ea typeface="宋体" panose="02010600030101010101" pitchFamily="2" charset="-122"/>
              </a:rPr>
              <a:t>最后一个字符</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if (index == expression.length() - 1)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numStack.push(Integer.parseInt(keepNum));</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else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判断</a:t>
            </a:r>
            <a:r>
              <a:rPr lang="en-US" altLang="zh-CN" smtClean="0">
                <a:ea typeface="宋体" panose="02010600030101010101" pitchFamily="2" charset="-122"/>
              </a:rPr>
              <a:t>ch </a:t>
            </a:r>
            <a:r>
              <a:rPr lang="zh-CN" altLang="en-US" smtClean="0">
                <a:ea typeface="宋体" panose="02010600030101010101" pitchFamily="2" charset="-122"/>
              </a:rPr>
              <a:t>的下一个字符是不是数字</a:t>
            </a:r>
            <a:r>
              <a:rPr lang="en-US" altLang="zh-CN" smtClean="0">
                <a:ea typeface="宋体" panose="02010600030101010101" pitchFamily="2" charset="-122"/>
              </a:rPr>
              <a:t>, </a:t>
            </a:r>
            <a:r>
              <a:rPr lang="zh-CN" altLang="en-US" smtClean="0">
                <a:ea typeface="宋体" panose="02010600030101010101" pitchFamily="2" charset="-122"/>
              </a:rPr>
              <a:t>如果是数字，则进行一次扫描，如果是操作符，就直接入栈</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 </a:t>
            </a:r>
            <a:r>
              <a:rPr lang="zh-CN" altLang="en-US" smtClean="0">
                <a:ea typeface="宋体" panose="02010600030101010101" pitchFamily="2" charset="-122"/>
              </a:rPr>
              <a:t>看到</a:t>
            </a:r>
            <a:r>
              <a:rPr lang="en-US" altLang="zh-CN" smtClean="0">
                <a:ea typeface="宋体" panose="02010600030101010101" pitchFamily="2" charset="-122"/>
              </a:rPr>
              <a:t>expresson</a:t>
            </a:r>
            <a:r>
              <a:rPr lang="zh-CN" altLang="en-US" smtClean="0">
                <a:ea typeface="宋体" panose="02010600030101010101" pitchFamily="2" charset="-122"/>
              </a:rPr>
              <a:t>的下一个字符时，不要真正的移动</a:t>
            </a:r>
            <a:r>
              <a:rPr lang="en-US" altLang="zh-CN" smtClean="0">
                <a:ea typeface="宋体" panose="02010600030101010101" pitchFamily="2" charset="-122"/>
              </a:rPr>
              <a:t>index ,</a:t>
            </a:r>
            <a:r>
              <a:rPr lang="zh-CN" altLang="en-US" smtClean="0">
                <a:ea typeface="宋体" panose="02010600030101010101" pitchFamily="2" charset="-122"/>
              </a:rPr>
              <a:t>只是探测一下</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if (operStack.isOper(expression.substring(index + 1, index + 2).charAt(0)))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是操作符入栈</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numStack.push(Integer.parseInt(keepNum));</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keepNum = ""; // </a:t>
            </a:r>
            <a:r>
              <a:rPr lang="zh-CN" altLang="en-US" smtClean="0">
                <a:ea typeface="宋体" panose="02010600030101010101" pitchFamily="2" charset="-122"/>
              </a:rPr>
              <a:t>清空</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numStack.push((ch + "").toInt) // ? '1' =&gt; 49 '3' "1"=&gt; 1</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index </a:t>
            </a:r>
            <a:r>
              <a:rPr lang="zh-CN" altLang="en-US" smtClean="0">
                <a:ea typeface="宋体" panose="02010600030101010101" pitchFamily="2" charset="-122"/>
              </a:rPr>
              <a:t>后移</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index += 1;</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判断是否到表达式的最后</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if (index &gt;= expression.length())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break;</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当整个表达式扫描完毕后，依次从数栈和符号栈取出数据，进行运行，最后在数栈中的数据就是结果</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while (true)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if (operStack.isEmpty())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break;</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r>
              <a:rPr lang="zh-CN" altLang="en-US" smtClean="0">
                <a:ea typeface="宋体" panose="02010600030101010101" pitchFamily="2" charset="-122"/>
              </a:rPr>
              <a:t>开始计算</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num1 = numStack.pop();</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num2 = numStack.pop();</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oper = operStack.pop();</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res = numStack.cal(num1, num2, oper);</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numStack.push(res); // </a:t>
            </a:r>
            <a:r>
              <a:rPr lang="zh-CN" altLang="en-US" smtClean="0">
                <a:ea typeface="宋体" panose="02010600030101010101" pitchFamily="2" charset="-122"/>
              </a:rPr>
              <a:t>入栈</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r>
              <a:rPr lang="zh-CN" altLang="en-US" smtClean="0">
                <a:ea typeface="宋体" panose="02010600030101010101" pitchFamily="2" charset="-122"/>
              </a:rPr>
              <a:t>将数字栈的最后结果</a:t>
            </a:r>
            <a:r>
              <a:rPr lang="en-US" altLang="zh-CN" smtClean="0">
                <a:ea typeface="宋体" panose="02010600030101010101" pitchFamily="2" charset="-122"/>
              </a:rPr>
              <a:t>pop</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int res2 = numStack.pop();</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System.out.printf("</a:t>
            </a:r>
            <a:r>
              <a:rPr lang="zh-CN" altLang="en-US" smtClean="0">
                <a:ea typeface="宋体" panose="02010600030101010101" pitchFamily="2" charset="-122"/>
              </a:rPr>
              <a:t>表达式 </a:t>
            </a:r>
            <a:r>
              <a:rPr lang="en-US" altLang="zh-CN" smtClean="0">
                <a:ea typeface="宋体" panose="02010600030101010101" pitchFamily="2" charset="-122"/>
              </a:rPr>
              <a:t>%s = %d", expression, res2);</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class ArrayStack2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private int maxSize;// </a:t>
            </a:r>
            <a:r>
              <a:rPr lang="zh-CN" altLang="en-US" smtClean="0">
                <a:ea typeface="宋体" panose="02010600030101010101" pitchFamily="2" charset="-122"/>
              </a:rPr>
              <a:t>栈的大小</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public int[] stack;//</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栈顶</a:t>
            </a:r>
            <a:r>
              <a:rPr lang="en-US" altLang="zh-CN" smtClean="0">
                <a:ea typeface="宋体" panose="02010600030101010101" pitchFamily="2" charset="-122"/>
              </a:rPr>
              <a:t>, </a:t>
            </a:r>
            <a:r>
              <a:rPr lang="zh-CN" altLang="en-US" smtClean="0">
                <a:ea typeface="宋体" panose="02010600030101010101" pitchFamily="2" charset="-122"/>
              </a:rPr>
              <a:t>初始化为</a:t>
            </a:r>
            <a:r>
              <a:rPr lang="en-US" altLang="zh-CN" smtClean="0">
                <a:ea typeface="宋体" panose="02010600030101010101" pitchFamily="2" charset="-122"/>
              </a:rPr>
              <a:t>-1</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public int top = -1;</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public ArrayStack2(int size)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maxSize = size;</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stack = new int[maxSize];</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栈满</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public boolean isFull()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return top == maxSize - 1;</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栈空</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public boolean isEmpty()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return top == -1;</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入栈</a:t>
            </a:r>
            <a:r>
              <a:rPr lang="en-US" altLang="zh-CN" smtClean="0">
                <a:ea typeface="宋体" panose="02010600030101010101" pitchFamily="2" charset="-122"/>
              </a:rPr>
              <a:t>, </a:t>
            </a:r>
            <a:r>
              <a:rPr lang="zh-CN" altLang="en-US" smtClean="0">
                <a:ea typeface="宋体" panose="02010600030101010101" pitchFamily="2" charset="-122"/>
              </a:rPr>
              <a:t>放入数据</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public void push(int value)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if (isFull())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System.out.println("</a:t>
            </a:r>
            <a:r>
              <a:rPr lang="zh-CN" altLang="en-US" smtClean="0">
                <a:ea typeface="宋体" panose="02010600030101010101" pitchFamily="2" charset="-122"/>
              </a:rPr>
              <a:t>栈满</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return;</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top += 1;</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stack[top] = value;</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出栈</a:t>
            </a:r>
            <a:r>
              <a:rPr lang="en-US" altLang="zh-CN" smtClean="0">
                <a:ea typeface="宋体" panose="02010600030101010101" pitchFamily="2" charset="-122"/>
              </a:rPr>
              <a:t>, </a:t>
            </a:r>
            <a:r>
              <a:rPr lang="zh-CN" altLang="en-US" smtClean="0">
                <a:ea typeface="宋体" panose="02010600030101010101" pitchFamily="2" charset="-122"/>
              </a:rPr>
              <a:t>取出数据</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public int pop()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if (isEmpty())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throw new RuntimeException("</a:t>
            </a:r>
            <a:r>
              <a:rPr lang="zh-CN" altLang="en-US" smtClean="0">
                <a:ea typeface="宋体" panose="02010600030101010101" pitchFamily="2" charset="-122"/>
              </a:rPr>
              <a:t>栈空</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int value = stack[top];</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top -= 1;</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return value;</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遍历栈</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public void list()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if (isEmpty())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System.out.println("</a:t>
            </a:r>
            <a:r>
              <a:rPr lang="zh-CN" altLang="en-US" smtClean="0">
                <a:ea typeface="宋体" panose="02010600030101010101" pitchFamily="2" charset="-122"/>
              </a:rPr>
              <a:t>栈空，没有数据</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return;</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for (int i = top; i &gt;= 0; i--)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System.out.printf("stack[%d]=%d\n", i, stack[i]);</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返回运算符的优先级</a:t>
            </a:r>
            <a:r>
              <a:rPr lang="en-US" altLang="zh-CN" smtClean="0">
                <a:ea typeface="宋体" panose="02010600030101010101" pitchFamily="2" charset="-122"/>
              </a:rPr>
              <a:t>, </a:t>
            </a:r>
            <a:r>
              <a:rPr lang="zh-CN" altLang="en-US" smtClean="0">
                <a:ea typeface="宋体" panose="02010600030101010101" pitchFamily="2" charset="-122"/>
              </a:rPr>
              <a:t>是程序员定</a:t>
            </a:r>
            <a:r>
              <a:rPr lang="en-US" altLang="zh-CN" smtClean="0">
                <a:ea typeface="宋体" panose="02010600030101010101" pitchFamily="2" charset="-122"/>
              </a:rPr>
              <a:t>, </a:t>
            </a:r>
            <a:r>
              <a:rPr lang="zh-CN" altLang="en-US" smtClean="0">
                <a:ea typeface="宋体" panose="02010600030101010101" pitchFamily="2" charset="-122"/>
              </a:rPr>
              <a:t>数字越大，优先级越高</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 + 1 =&gt; 0 *[] /[] =&gt; 1</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public int priority(int oper)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if (oper == '*' || oper == '/')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return 1;</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else if (oper == '+' || oper == '-')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return 0;</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else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return -1; // </a:t>
            </a:r>
            <a:r>
              <a:rPr lang="zh-CN" altLang="en-US" smtClean="0">
                <a:ea typeface="宋体" panose="02010600030101010101" pitchFamily="2" charset="-122"/>
              </a:rPr>
              <a:t>不正确</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public boolean isOper(char value)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return value == '+' || value == '-' || value == '/' || value ==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计算方法</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public int cal(int num1, int num2, int oper)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int res = 0;</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switch (oper)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case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res = num1 + num2;</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break;</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case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res = num2 - num1;</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break;</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case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res = num1 * num2;</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break;</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case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res = num2 / num1;</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break;</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default:</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break;</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return res;</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a:t>
            </a: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r>
              <a:rPr lang="en-US" altLang="zh-CN" smtClean="0">
                <a:ea typeface="宋体" panose="02010600030101010101" pitchFamily="2" charset="-122"/>
              </a:rPr>
              <a:t>//</a:t>
            </a:r>
            <a:r>
              <a:rPr lang="zh-CN" altLang="en-US" smtClean="0">
                <a:ea typeface="宋体" panose="02010600030101010101" pitchFamily="2" charset="-122"/>
              </a:rPr>
              <a:t>先谈思路</a:t>
            </a:r>
            <a:endParaRPr lang="zh-CN" altLang="en-US" smtClean="0">
              <a:ea typeface="宋体" panose="02010600030101010101" pitchFamily="2" charset="-122"/>
            </a:endParaRPr>
          </a:p>
          <a:p>
            <a:r>
              <a:rPr lang="en-US" altLang="zh-CN" smtClean="0">
                <a:ea typeface="宋体" panose="02010600030101010101" pitchFamily="2" charset="-122"/>
              </a:rPr>
              <a:t>1.</a:t>
            </a:r>
            <a:r>
              <a:rPr lang="zh-CN" altLang="en-US" smtClean="0">
                <a:ea typeface="宋体" panose="02010600030101010101" pitchFamily="2" charset="-122"/>
              </a:rPr>
              <a:t>扫描给出的计算表达式 </a:t>
            </a:r>
            <a:endParaRPr lang="zh-CN" altLang="en-US" smtClean="0">
              <a:ea typeface="宋体" panose="02010600030101010101" pitchFamily="2" charset="-122"/>
            </a:endParaRPr>
          </a:p>
          <a:p>
            <a:r>
              <a:rPr lang="en-US" altLang="zh-CN" smtClean="0">
                <a:ea typeface="宋体" panose="02010600030101010101" pitchFamily="2" charset="-122"/>
              </a:rPr>
              <a:t>2.</a:t>
            </a:r>
            <a:r>
              <a:rPr lang="zh-CN" altLang="en-US" smtClean="0">
                <a:ea typeface="宋体" panose="02010600030101010101" pitchFamily="2" charset="-122"/>
              </a:rPr>
              <a:t>如果是数字，就直接入数栈</a:t>
            </a:r>
            <a:endParaRPr lang="zh-CN" altLang="en-US" smtClean="0">
              <a:ea typeface="宋体" panose="02010600030101010101" pitchFamily="2" charset="-122"/>
            </a:endParaRPr>
          </a:p>
          <a:p>
            <a:r>
              <a:rPr lang="en-US" altLang="zh-CN" smtClean="0">
                <a:ea typeface="宋体" panose="02010600030101010101" pitchFamily="2" charset="-122"/>
              </a:rPr>
              <a:t>3.</a:t>
            </a:r>
            <a:r>
              <a:rPr lang="zh-CN" altLang="en-US" smtClean="0">
                <a:ea typeface="宋体" panose="02010600030101010101" pitchFamily="2" charset="-122"/>
              </a:rPr>
              <a:t>如果是操作符，就分两种情况比较</a:t>
            </a:r>
            <a:r>
              <a:rPr lang="en-US" altLang="zh-CN" smtClean="0">
                <a:ea typeface="宋体" panose="02010600030101010101" pitchFamily="2" charset="-122"/>
              </a:rPr>
              <a:t>:</a:t>
            </a:r>
            <a:endParaRPr lang="en-US" altLang="zh-CN" smtClean="0">
              <a:ea typeface="宋体" panose="02010600030101010101" pitchFamily="2" charset="-122"/>
            </a:endParaRPr>
          </a:p>
          <a:p>
            <a:r>
              <a:rPr lang="en-US" altLang="zh-CN" smtClean="0">
                <a:ea typeface="宋体" panose="02010600030101010101" pitchFamily="2" charset="-122"/>
              </a:rPr>
              <a:t>3.1 </a:t>
            </a:r>
            <a:r>
              <a:rPr lang="zh-CN" altLang="en-US" smtClean="0">
                <a:ea typeface="宋体" panose="02010600030101010101" pitchFamily="2" charset="-122"/>
              </a:rPr>
              <a:t>如果当前操作符栈为空，就入栈</a:t>
            </a:r>
            <a:endParaRPr lang="zh-CN" altLang="en-US" smtClean="0">
              <a:ea typeface="宋体" panose="02010600030101010101" pitchFamily="2" charset="-122"/>
            </a:endParaRPr>
          </a:p>
          <a:p>
            <a:r>
              <a:rPr lang="en-US" altLang="zh-CN" smtClean="0">
                <a:ea typeface="宋体" panose="02010600030101010101" pitchFamily="2" charset="-122"/>
              </a:rPr>
              <a:t>3.2 </a:t>
            </a:r>
            <a:r>
              <a:rPr lang="zh-CN" altLang="en-US" smtClean="0">
                <a:ea typeface="宋体" panose="02010600030101010101" pitchFamily="2" charset="-122"/>
              </a:rPr>
              <a:t>如果操作符栈有操作符，就比较</a:t>
            </a:r>
            <a:r>
              <a:rPr lang="en-US" altLang="zh-CN" smtClean="0">
                <a:ea typeface="宋体" panose="02010600030101010101" pitchFamily="2" charset="-122"/>
              </a:rPr>
              <a:t>.</a:t>
            </a:r>
            <a:r>
              <a:rPr lang="zh-CN" altLang="en-US" smtClean="0">
                <a:ea typeface="宋体" panose="02010600030101010101" pitchFamily="2" charset="-122"/>
              </a:rPr>
              <a:t>如果当前操作符的优先级小于或者栈中的操作符，就要从数栈</a:t>
            </a:r>
            <a:r>
              <a:rPr lang="en-US" altLang="zh-CN" smtClean="0">
                <a:ea typeface="宋体" panose="02010600030101010101" pitchFamily="2" charset="-122"/>
              </a:rPr>
              <a:t>pop</a:t>
            </a:r>
            <a:r>
              <a:rPr lang="zh-CN" altLang="en-US" smtClean="0">
                <a:ea typeface="宋体" panose="02010600030101010101" pitchFamily="2" charset="-122"/>
              </a:rPr>
              <a:t>出两个数，从符号栈中</a:t>
            </a:r>
            <a:r>
              <a:rPr lang="en-US" altLang="zh-CN" smtClean="0">
                <a:ea typeface="宋体" panose="02010600030101010101" pitchFamily="2" charset="-122"/>
              </a:rPr>
              <a:t>pop</a:t>
            </a:r>
            <a:r>
              <a:rPr lang="zh-CN" altLang="en-US" smtClean="0">
                <a:ea typeface="宋体" panose="02010600030101010101" pitchFamily="2" charset="-122"/>
              </a:rPr>
              <a:t>出一个符号，运算结果入数栈</a:t>
            </a:r>
            <a:r>
              <a:rPr lang="en-US" altLang="zh-CN" smtClean="0">
                <a:ea typeface="宋体" panose="02010600030101010101" pitchFamily="2" charset="-122"/>
              </a:rPr>
              <a:t>,</a:t>
            </a:r>
            <a:r>
              <a:rPr lang="zh-CN" altLang="en-US" smtClean="0">
                <a:ea typeface="宋体" panose="02010600030101010101" pitchFamily="2" charset="-122"/>
              </a:rPr>
              <a:t>然后再把当前操作符入符号栈</a:t>
            </a:r>
            <a:endParaRPr lang="zh-CN" altLang="en-US" smtClean="0">
              <a:ea typeface="宋体" panose="02010600030101010101" pitchFamily="2" charset="-122"/>
            </a:endParaRPr>
          </a:p>
          <a:p>
            <a:r>
              <a:rPr lang="en-US" altLang="zh-CN" smtClean="0">
                <a:ea typeface="宋体" panose="02010600030101010101" pitchFamily="2" charset="-122"/>
              </a:rPr>
              <a:t>4. </a:t>
            </a:r>
            <a:r>
              <a:rPr lang="zh-CN" altLang="en-US" smtClean="0">
                <a:ea typeface="宋体" panose="02010600030101010101" pitchFamily="2" charset="-122"/>
              </a:rPr>
              <a:t>当扫描完毕后，顺序弹出数栈和符号栈进行运算</a:t>
            </a:r>
            <a:endParaRPr lang="zh-CN" altLang="en-US" smtClean="0">
              <a:ea typeface="宋体" panose="02010600030101010101" pitchFamily="2" charset="-122"/>
            </a:endParaRPr>
          </a:p>
          <a:p>
            <a:r>
              <a:rPr lang="en-US" altLang="zh-CN" smtClean="0">
                <a:ea typeface="宋体" panose="02010600030101010101" pitchFamily="2" charset="-122"/>
              </a:rPr>
              <a:t>//</a:t>
            </a:r>
            <a:r>
              <a:rPr lang="zh-CN" altLang="en-US" smtClean="0">
                <a:ea typeface="宋体" panose="02010600030101010101" pitchFamily="2" charset="-122"/>
              </a:rPr>
              <a:t>先搞定 </a:t>
            </a:r>
            <a:r>
              <a:rPr lang="en-US" altLang="zh-CN" smtClean="0">
                <a:ea typeface="宋体" panose="02010600030101010101" pitchFamily="2" charset="-122"/>
              </a:rPr>
              <a:t>3+2*6-2=13   // ////</a:t>
            </a:r>
            <a:r>
              <a:rPr lang="zh-CN" altLang="en-US" smtClean="0">
                <a:ea typeface="宋体" panose="02010600030101010101" pitchFamily="2" charset="-122"/>
              </a:rPr>
              <a:t>多位数的 </a:t>
            </a:r>
            <a:r>
              <a:rPr lang="en-US" altLang="zh-CN" smtClean="0">
                <a:ea typeface="宋体" panose="02010600030101010101" pitchFamily="2" charset="-122"/>
              </a:rPr>
              <a:t>30+2*6-2 &amp; "30+21*6-126"; </a:t>
            </a:r>
            <a:endParaRPr lang="en-US" altLang="zh-CN" smtClean="0">
              <a:ea typeface="宋体" panose="02010600030101010101" pitchFamily="2" charset="-122"/>
            </a:endParaRPr>
          </a:p>
          <a:p>
            <a:r>
              <a:rPr lang="en-US" altLang="zh-CN" smtClean="0">
                <a:ea typeface="宋体" panose="02010600030101010101" pitchFamily="2" charset="-122"/>
              </a:rPr>
              <a:t>//</a:t>
            </a:r>
            <a:r>
              <a:rPr lang="zh-CN" altLang="en-US" smtClean="0">
                <a:ea typeface="宋体" panose="02010600030101010101" pitchFamily="2" charset="-122"/>
              </a:rPr>
              <a:t>再搞定  </a:t>
            </a:r>
            <a:r>
              <a:rPr lang="en-US" altLang="zh-CN" smtClean="0">
                <a:ea typeface="宋体" panose="02010600030101010101" pitchFamily="2" charset="-122"/>
              </a:rPr>
              <a:t>7*2*2-5+1-5*3-4  &amp; 7*2*2-5+1-50*3-4; // </a:t>
            </a:r>
            <a:endParaRPr lang="en-US" altLang="zh-CN" smtClean="0">
              <a:ea typeface="宋体" panose="02010600030101010101" pitchFamily="2" charset="-122"/>
            </a:endParaRPr>
          </a:p>
          <a:p>
            <a:endParaRPr lang="en-US" altLang="zh-CN" smtClean="0">
              <a:ea typeface="宋体" panose="02010600030101010101" pitchFamily="2" charset="-122"/>
            </a:endParaRPr>
          </a:p>
          <a:p>
            <a:r>
              <a:rPr lang="zh-CN" altLang="en-US" b="1" smtClean="0">
                <a:ea typeface="宋体" panose="02010600030101010101" pitchFamily="2" charset="-122"/>
              </a:rPr>
              <a:t>给同学们说明目前完成代码的问题和</a:t>
            </a:r>
            <a:r>
              <a:rPr lang="en-US" altLang="zh-CN" b="1" smtClean="0">
                <a:ea typeface="宋体" panose="02010600030101010101" pitchFamily="2" charset="-122"/>
              </a:rPr>
              <a:t>bug</a:t>
            </a:r>
            <a:r>
              <a:rPr lang="en-US" altLang="zh-CN" smtClean="0">
                <a:ea typeface="宋体" panose="02010600030101010101" pitchFamily="2" charset="-122"/>
              </a:rPr>
              <a:t>:</a:t>
            </a:r>
            <a:r>
              <a:rPr lang="en-US" altLang="zh-CN" baseline="0" smtClean="0">
                <a:ea typeface="宋体" panose="02010600030101010101" pitchFamily="2" charset="-122"/>
              </a:rPr>
              <a:t> </a:t>
            </a:r>
            <a:r>
              <a:rPr lang="zh-CN" altLang="en-US" baseline="0" smtClean="0">
                <a:ea typeface="宋体" panose="02010600030101010101" pitchFamily="2" charset="-122"/>
              </a:rPr>
              <a:t>这个代码有</a:t>
            </a:r>
            <a:r>
              <a:rPr lang="en-US" altLang="zh-CN" baseline="0" smtClean="0">
                <a:ea typeface="宋体" panose="02010600030101010101" pitchFamily="2" charset="-122"/>
              </a:rPr>
              <a:t>bug,</a:t>
            </a:r>
            <a:r>
              <a:rPr lang="zh-CN" altLang="en-US" baseline="0" smtClean="0">
                <a:ea typeface="宋体" panose="02010600030101010101" pitchFamily="2" charset="-122"/>
              </a:rPr>
              <a:t>具体规律初步看起来如下</a:t>
            </a:r>
            <a:r>
              <a:rPr lang="en-US" altLang="zh-CN" baseline="0" smtClean="0">
                <a:ea typeface="宋体" panose="02010600030101010101" pitchFamily="2" charset="-122"/>
              </a:rPr>
              <a:t>:</a:t>
            </a:r>
            <a:endParaRPr lang="en-US" altLang="zh-CN" baseline="0" smtClean="0">
              <a:ea typeface="宋体" panose="02010600030101010101" pitchFamily="2" charset="-122"/>
            </a:endParaRPr>
          </a:p>
          <a:p>
            <a:endParaRPr lang="en-US" altLang="zh-CN" baseline="0" smtClean="0">
              <a:ea typeface="宋体" panose="02010600030101010101" pitchFamily="2" charset="-122"/>
            </a:endParaRPr>
          </a:p>
          <a:p>
            <a:pPr marL="228600" marR="0" indent="-228600" algn="l" defTabSz="914400" rtl="0" eaLnBrk="1" fontAlgn="auto" latinLnBrk="0" hangingPunct="1">
              <a:lnSpc>
                <a:spcPct val="100000"/>
              </a:lnSpc>
              <a:spcBef>
                <a:spcPts val="0"/>
              </a:spcBef>
              <a:spcAft>
                <a:spcPts val="0"/>
              </a:spcAft>
              <a:buClrTx/>
              <a:buSzTx/>
              <a:buFontTx/>
              <a:buAutoNum type="arabicParenR"/>
              <a:defRPr/>
            </a:pPr>
            <a:r>
              <a:rPr lang="en-US" altLang="zh-CN" sz="1200" b="1" kern="1200" smtClean="0">
                <a:solidFill>
                  <a:schemeClr val="tx1"/>
                </a:solidFill>
                <a:effectLst/>
                <a:latin typeface="+mn-lt"/>
                <a:ea typeface="+mn-ea"/>
                <a:cs typeface="+mn-cs"/>
              </a:rPr>
              <a:t>"30+2*6-2" 0k</a:t>
            </a:r>
            <a:endParaRPr lang="en-US" altLang="zh-CN" sz="1200" b="1" kern="1200" smtClean="0">
              <a:solidFill>
                <a:schemeClr val="tx1"/>
              </a:solidFill>
              <a:effectLst/>
              <a:latin typeface="+mn-lt"/>
              <a:ea typeface="+mn-ea"/>
              <a:cs typeface="+mn-cs"/>
            </a:endParaRPr>
          </a:p>
          <a:p>
            <a:pPr marL="228600" marR="0" indent="-228600" algn="l" defTabSz="914400" rtl="0" eaLnBrk="1" fontAlgn="auto" latinLnBrk="0" hangingPunct="1">
              <a:lnSpc>
                <a:spcPct val="100000"/>
              </a:lnSpc>
              <a:spcBef>
                <a:spcPts val="0"/>
              </a:spcBef>
              <a:spcAft>
                <a:spcPts val="0"/>
              </a:spcAft>
              <a:buClrTx/>
              <a:buSzTx/>
              <a:buFontTx/>
              <a:buAutoNum type="arabicParenR"/>
              <a:defRPr/>
            </a:pPr>
            <a:r>
              <a:rPr lang="en-US" altLang="zh-CN" sz="1200" b="1" kern="1200" smtClean="0">
                <a:solidFill>
                  <a:schemeClr val="tx1"/>
                </a:solidFill>
                <a:effectLst/>
                <a:latin typeface="+mn-lt"/>
                <a:ea typeface="+mn-ea"/>
                <a:cs typeface="+mn-cs"/>
              </a:rPr>
              <a:t>"30+2*6-2*7" ok</a:t>
            </a:r>
            <a:endParaRPr lang="en-US" altLang="zh-CN" sz="1200" b="1" kern="1200" smtClean="0">
              <a:solidFill>
                <a:schemeClr val="tx1"/>
              </a:solidFill>
              <a:effectLst/>
              <a:latin typeface="+mn-lt"/>
              <a:ea typeface="+mn-ea"/>
              <a:cs typeface="+mn-cs"/>
            </a:endParaRPr>
          </a:p>
          <a:p>
            <a:pPr marL="228600" marR="0" indent="-228600" algn="l" defTabSz="914400" rtl="0" eaLnBrk="1" fontAlgn="auto" latinLnBrk="0" hangingPunct="1">
              <a:lnSpc>
                <a:spcPct val="100000"/>
              </a:lnSpc>
              <a:spcBef>
                <a:spcPts val="0"/>
              </a:spcBef>
              <a:spcAft>
                <a:spcPts val="0"/>
              </a:spcAft>
              <a:buClrTx/>
              <a:buSzTx/>
              <a:buFontTx/>
              <a:buAutoNum type="arabicParenR"/>
              <a:defRPr/>
            </a:pPr>
            <a:r>
              <a:rPr lang="en-US" altLang="zh-CN" sz="1200" b="1" kern="1200" smtClean="0">
                <a:solidFill>
                  <a:schemeClr val="tx1"/>
                </a:solidFill>
                <a:effectLst/>
                <a:latin typeface="+mn-lt"/>
                <a:ea typeface="+mn-ea"/>
                <a:cs typeface="+mn-cs"/>
              </a:rPr>
              <a:t>"30+2*6-2*7-10" // </a:t>
            </a:r>
            <a:r>
              <a:rPr lang="zh-CN" altLang="en-US" sz="1200" b="1" kern="1200" smtClean="0">
                <a:solidFill>
                  <a:schemeClr val="tx1"/>
                </a:solidFill>
                <a:effectLst/>
                <a:latin typeface="+mn-lt"/>
                <a:ea typeface="+mn-ea"/>
                <a:cs typeface="+mn-cs"/>
              </a:rPr>
              <a:t>计算有问题</a:t>
            </a:r>
            <a:endParaRPr lang="en-US" altLang="zh-CN" sz="1200" b="1" kern="1200" smtClean="0">
              <a:solidFill>
                <a:schemeClr val="tx1"/>
              </a:solidFill>
              <a:effectLst/>
              <a:latin typeface="+mn-lt"/>
              <a:ea typeface="+mn-ea"/>
              <a:cs typeface="+mn-cs"/>
            </a:endParaRPr>
          </a:p>
          <a:p>
            <a:pPr marL="228600" marR="0" indent="-228600" algn="l" defTabSz="914400" rtl="0" eaLnBrk="1" fontAlgn="auto" latinLnBrk="0" hangingPunct="1">
              <a:lnSpc>
                <a:spcPct val="100000"/>
              </a:lnSpc>
              <a:spcBef>
                <a:spcPts val="0"/>
              </a:spcBef>
              <a:spcAft>
                <a:spcPts val="0"/>
              </a:spcAft>
              <a:buClrTx/>
              <a:buSzTx/>
              <a:buFontTx/>
              <a:buAutoNum type="arabicParenR"/>
              <a:defRPr/>
            </a:pPr>
            <a:endParaRPr lang="en-US" altLang="zh-CN" sz="1200" b="1" kern="120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sz="1200" b="1" kern="1200" smtClean="0">
                <a:solidFill>
                  <a:schemeClr val="tx1"/>
                </a:solidFill>
                <a:effectLst/>
                <a:latin typeface="+mn-lt"/>
                <a:ea typeface="+mn-ea"/>
                <a:cs typeface="+mn-cs"/>
              </a:rPr>
              <a:t>总结：好像是出现一次</a:t>
            </a:r>
            <a:r>
              <a:rPr lang="en-US" altLang="zh-CN" sz="1200" b="1" kern="1200" smtClean="0">
                <a:solidFill>
                  <a:schemeClr val="tx1"/>
                </a:solidFill>
                <a:effectLst/>
                <a:latin typeface="+mn-lt"/>
                <a:ea typeface="+mn-ea"/>
                <a:cs typeface="+mn-cs"/>
              </a:rPr>
              <a:t>*</a:t>
            </a:r>
            <a:r>
              <a:rPr lang="zh-CN" altLang="en-US" sz="1200" b="1" kern="1200" smtClean="0">
                <a:solidFill>
                  <a:schemeClr val="tx1"/>
                </a:solidFill>
                <a:effectLst/>
                <a:latin typeface="+mn-lt"/>
                <a:ea typeface="+mn-ea"/>
                <a:cs typeface="+mn-cs"/>
              </a:rPr>
              <a:t>号后，后面还可以出现</a:t>
            </a:r>
            <a:r>
              <a:rPr lang="en-US" altLang="zh-CN" sz="1200" b="1" kern="1200" smtClean="0">
                <a:solidFill>
                  <a:schemeClr val="tx1"/>
                </a:solidFill>
                <a:effectLst/>
                <a:latin typeface="+mn-lt"/>
                <a:ea typeface="+mn-ea"/>
                <a:cs typeface="+mn-cs"/>
              </a:rPr>
              <a:t>*</a:t>
            </a:r>
            <a:r>
              <a:rPr lang="en-US" altLang="zh-CN" sz="1200" b="1" kern="1200" baseline="0" smtClean="0">
                <a:solidFill>
                  <a:schemeClr val="tx1"/>
                </a:solidFill>
                <a:effectLst/>
                <a:latin typeface="+mn-lt"/>
                <a:ea typeface="+mn-ea"/>
                <a:cs typeface="+mn-cs"/>
              </a:rPr>
              <a:t> </a:t>
            </a:r>
            <a:r>
              <a:rPr lang="zh-CN" altLang="en-US" sz="1200" b="1" kern="1200" baseline="0" smtClean="0">
                <a:solidFill>
                  <a:schemeClr val="tx1"/>
                </a:solidFill>
                <a:effectLst/>
                <a:latin typeface="+mn-lt"/>
                <a:ea typeface="+mn-ea"/>
                <a:cs typeface="+mn-cs"/>
              </a:rPr>
              <a:t>但是第二次出现</a:t>
            </a:r>
            <a:r>
              <a:rPr lang="en-US" altLang="zh-CN" sz="1200" b="1" kern="1200" baseline="0" smtClean="0">
                <a:solidFill>
                  <a:schemeClr val="tx1"/>
                </a:solidFill>
                <a:effectLst/>
                <a:latin typeface="+mn-lt"/>
                <a:ea typeface="+mn-ea"/>
                <a:cs typeface="+mn-cs"/>
              </a:rPr>
              <a:t>*</a:t>
            </a:r>
            <a:r>
              <a:rPr lang="zh-CN" altLang="en-US" sz="1200" b="1" kern="1200" baseline="0" smtClean="0">
                <a:solidFill>
                  <a:schemeClr val="tx1"/>
                </a:solidFill>
                <a:effectLst/>
                <a:latin typeface="+mn-lt"/>
                <a:ea typeface="+mn-ea"/>
                <a:cs typeface="+mn-cs"/>
              </a:rPr>
              <a:t>号后，就不能再有其它的运算符了</a:t>
            </a:r>
            <a:r>
              <a:rPr lang="en-US" altLang="zh-CN" sz="1200" b="1" kern="1200" baseline="0" smtClean="0">
                <a:solidFill>
                  <a:schemeClr val="tx1"/>
                </a:solidFill>
                <a:effectLst/>
                <a:latin typeface="+mn-lt"/>
                <a:ea typeface="+mn-ea"/>
                <a:cs typeface="+mn-cs"/>
              </a:rPr>
              <a:t>(</a:t>
            </a:r>
            <a:r>
              <a:rPr lang="zh-CN" altLang="en-US" sz="1200" b="1" kern="1200" baseline="0" smtClean="0">
                <a:solidFill>
                  <a:schemeClr val="tx1"/>
                </a:solidFill>
                <a:effectLst/>
                <a:latin typeface="+mn-lt"/>
                <a:ea typeface="+mn-ea"/>
                <a:cs typeface="+mn-cs"/>
              </a:rPr>
              <a:t>比如</a:t>
            </a:r>
            <a:r>
              <a:rPr lang="en-US" altLang="zh-CN" sz="1200" b="1" kern="1200" baseline="0" smtClean="0">
                <a:solidFill>
                  <a:schemeClr val="tx1"/>
                </a:solidFill>
                <a:effectLst/>
                <a:latin typeface="+mn-lt"/>
                <a:ea typeface="+mn-ea"/>
                <a:cs typeface="+mn-cs"/>
              </a:rPr>
              <a:t>+,-)</a:t>
            </a:r>
            <a:endParaRPr lang="zh-CN" altLang="en-US" sz="1200" b="1" kern="1200" smtClean="0">
              <a:solidFill>
                <a:schemeClr val="tx1"/>
              </a:solidFill>
              <a:effectLst/>
              <a:latin typeface="+mn-lt"/>
              <a:ea typeface="+mn-ea"/>
              <a:cs typeface="+mn-cs"/>
            </a:endParaRPr>
          </a:p>
          <a:p>
            <a:pPr marL="228600" marR="0" indent="-228600" algn="l" defTabSz="914400" rtl="0" eaLnBrk="1" fontAlgn="auto" latinLnBrk="0" hangingPunct="1">
              <a:lnSpc>
                <a:spcPct val="100000"/>
              </a:lnSpc>
              <a:spcBef>
                <a:spcPts val="0"/>
              </a:spcBef>
              <a:spcAft>
                <a:spcPts val="0"/>
              </a:spcAft>
              <a:buClrTx/>
              <a:buSzTx/>
              <a:buFontTx/>
              <a:buAutoNum type="arabicParenR"/>
              <a:defRPr/>
            </a:pPr>
            <a:endParaRPr lang="en-US" altLang="zh-CN" sz="1200" b="1" kern="120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sz="1200" b="1" kern="1200" smtClean="0">
                <a:solidFill>
                  <a:schemeClr val="tx1"/>
                </a:solidFill>
                <a:effectLst/>
                <a:latin typeface="+mn-lt"/>
                <a:ea typeface="+mn-ea"/>
                <a:cs typeface="+mn-cs"/>
              </a:rPr>
              <a:t>注意：我再讲</a:t>
            </a:r>
            <a:r>
              <a:rPr lang="en-US" altLang="zh-CN" sz="1200" b="1" kern="1200" smtClean="0">
                <a:solidFill>
                  <a:schemeClr val="tx1"/>
                </a:solidFill>
                <a:effectLst/>
                <a:latin typeface="+mn-lt"/>
                <a:ea typeface="+mn-ea"/>
                <a:cs typeface="+mn-cs"/>
              </a:rPr>
              <a:t>php</a:t>
            </a:r>
            <a:r>
              <a:rPr lang="zh-CN" altLang="en-US" sz="1200" b="1" kern="1200" smtClean="0">
                <a:solidFill>
                  <a:schemeClr val="tx1"/>
                </a:solidFill>
                <a:effectLst/>
                <a:latin typeface="+mn-lt"/>
                <a:ea typeface="+mn-ea"/>
                <a:cs typeface="+mn-cs"/>
              </a:rPr>
              <a:t>算法时，代码和这个有微小区别，是不是已经修复过了，在看看我的</a:t>
            </a:r>
            <a:r>
              <a:rPr lang="en-US" altLang="zh-CN" sz="1200" b="1" kern="1200" smtClean="0">
                <a:solidFill>
                  <a:schemeClr val="tx1"/>
                </a:solidFill>
                <a:effectLst/>
                <a:latin typeface="+mn-lt"/>
                <a:ea typeface="+mn-ea"/>
                <a:cs typeface="+mn-cs"/>
              </a:rPr>
              <a:t>php</a:t>
            </a:r>
            <a:r>
              <a:rPr lang="zh-CN" altLang="en-US" sz="1200" b="1" kern="1200" smtClean="0">
                <a:solidFill>
                  <a:schemeClr val="tx1"/>
                </a:solidFill>
                <a:effectLst/>
                <a:latin typeface="+mn-lt"/>
                <a:ea typeface="+mn-ea"/>
                <a:cs typeface="+mn-cs"/>
              </a:rPr>
              <a:t>算法公开课，看看能否解决</a:t>
            </a:r>
            <a:r>
              <a:rPr lang="en-US" altLang="zh-CN" sz="1200" b="1" kern="1200" smtClean="0">
                <a:solidFill>
                  <a:schemeClr val="tx1"/>
                </a:solidFill>
                <a:effectLst/>
                <a:latin typeface="+mn-lt"/>
                <a:ea typeface="+mn-ea"/>
                <a:cs typeface="+mn-cs"/>
              </a:rPr>
              <a:t>!!!</a:t>
            </a:r>
            <a:endParaRPr lang="zh-CN" altLang="en-US" sz="1200" b="1" kern="120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sz="1200" b="1" kern="1200" smtClean="0">
                <a:solidFill>
                  <a:schemeClr val="tx1"/>
                </a:solidFill>
                <a:effectLst/>
                <a:latin typeface="+mn-lt"/>
                <a:ea typeface="+mn-ea"/>
                <a:cs typeface="+mn-cs"/>
              </a:rPr>
              <a:t>具体视频：</a:t>
            </a:r>
            <a:r>
              <a:rPr lang="zh-CN" altLang="en-US" sz="1200" b="1" kern="1200" baseline="0" smtClean="0">
                <a:solidFill>
                  <a:schemeClr val="tx1"/>
                </a:solidFill>
                <a:effectLst/>
                <a:latin typeface="+mn-lt"/>
                <a:ea typeface="+mn-ea"/>
                <a:cs typeface="+mn-cs"/>
              </a:rPr>
              <a:t> </a:t>
            </a:r>
            <a:r>
              <a:rPr lang="en-US" altLang="zh-CN" sz="1200" b="1" kern="1200" baseline="0" smtClean="0">
                <a:solidFill>
                  <a:schemeClr val="tx1"/>
                </a:solidFill>
                <a:effectLst/>
                <a:latin typeface="+mn-lt"/>
                <a:ea typeface="+mn-ea"/>
                <a:cs typeface="+mn-cs"/>
              </a:rPr>
              <a:t>I:\z\1\</a:t>
            </a:r>
            <a:r>
              <a:rPr lang="zh-CN" altLang="en-US" sz="1200" b="1" kern="1200" baseline="0" smtClean="0">
                <a:solidFill>
                  <a:schemeClr val="tx1"/>
                </a:solidFill>
                <a:effectLst/>
                <a:latin typeface="+mn-lt"/>
                <a:ea typeface="+mn-ea"/>
                <a:cs typeface="+mn-cs"/>
              </a:rPr>
              <a:t>公开课 工资 营销资料等</a:t>
            </a:r>
            <a:r>
              <a:rPr lang="en-US" altLang="zh-CN" sz="1200" b="1" kern="1200" baseline="0" smtClean="0">
                <a:solidFill>
                  <a:schemeClr val="tx1"/>
                </a:solidFill>
                <a:effectLst/>
                <a:latin typeface="+mn-lt"/>
                <a:ea typeface="+mn-ea"/>
                <a:cs typeface="+mn-cs"/>
              </a:rPr>
              <a:t>\backup-new\</a:t>
            </a:r>
            <a:r>
              <a:rPr lang="zh-CN" altLang="en-US" sz="1200" b="1" kern="1200" baseline="0" smtClean="0">
                <a:solidFill>
                  <a:schemeClr val="tx1"/>
                </a:solidFill>
                <a:effectLst/>
                <a:latin typeface="+mn-lt"/>
                <a:ea typeface="+mn-ea"/>
                <a:cs typeface="+mn-cs"/>
              </a:rPr>
              <a:t>韩顺平</a:t>
            </a:r>
            <a:r>
              <a:rPr lang="en-US" altLang="zh-CN" sz="1200" b="1" kern="1200" baseline="0" smtClean="0">
                <a:solidFill>
                  <a:schemeClr val="tx1"/>
                </a:solidFill>
                <a:effectLst/>
                <a:latin typeface="+mn-lt"/>
                <a:ea typeface="+mn-ea"/>
                <a:cs typeface="+mn-cs"/>
              </a:rPr>
              <a:t>PHP</a:t>
            </a:r>
            <a:r>
              <a:rPr lang="zh-CN" altLang="en-US" sz="1200" b="1" kern="1200" baseline="0" smtClean="0">
                <a:solidFill>
                  <a:schemeClr val="tx1"/>
                </a:solidFill>
                <a:effectLst/>
                <a:latin typeface="+mn-lt"/>
                <a:ea typeface="+mn-ea"/>
                <a:cs typeface="+mn-cs"/>
              </a:rPr>
              <a:t>公开课</a:t>
            </a:r>
            <a:r>
              <a:rPr lang="en-US" altLang="zh-CN" sz="1200" b="1" kern="1200" baseline="0" smtClean="0">
                <a:solidFill>
                  <a:schemeClr val="tx1"/>
                </a:solidFill>
                <a:effectLst/>
                <a:latin typeface="+mn-lt"/>
                <a:ea typeface="+mn-ea"/>
                <a:cs typeface="+mn-cs"/>
              </a:rPr>
              <a:t>\php</a:t>
            </a:r>
            <a:r>
              <a:rPr lang="zh-CN" altLang="en-US" sz="1200" b="1" kern="1200" baseline="0" smtClean="0">
                <a:solidFill>
                  <a:schemeClr val="tx1"/>
                </a:solidFill>
                <a:effectLst/>
                <a:latin typeface="+mn-lt"/>
                <a:ea typeface="+mn-ea"/>
                <a:cs typeface="+mn-cs"/>
              </a:rPr>
              <a:t>程序员玩转算法</a:t>
            </a:r>
            <a:r>
              <a:rPr lang="en-US" altLang="zh-CN" sz="1200" b="1" kern="1200" baseline="0" smtClean="0">
                <a:solidFill>
                  <a:schemeClr val="tx1"/>
                </a:solidFill>
                <a:effectLst/>
                <a:latin typeface="+mn-lt"/>
                <a:ea typeface="+mn-ea"/>
                <a:cs typeface="+mn-cs"/>
              </a:rPr>
              <a:t>\php</a:t>
            </a:r>
            <a:r>
              <a:rPr lang="zh-CN" altLang="en-US" sz="1200" b="1" kern="1200" baseline="0" smtClean="0">
                <a:solidFill>
                  <a:schemeClr val="tx1"/>
                </a:solidFill>
                <a:effectLst/>
                <a:latin typeface="+mn-lt"/>
                <a:ea typeface="+mn-ea"/>
                <a:cs typeface="+mn-cs"/>
              </a:rPr>
              <a:t>程序员玩转算法 </a:t>
            </a:r>
            <a:r>
              <a:rPr lang="en-US" altLang="zh-CN" sz="1200" b="1" kern="1200" baseline="0" smtClean="0">
                <a:solidFill>
                  <a:schemeClr val="tx1"/>
                </a:solidFill>
                <a:effectLst/>
                <a:latin typeface="+mn-lt"/>
                <a:ea typeface="+mn-ea"/>
                <a:cs typeface="+mn-cs"/>
              </a:rPr>
              <a:t>- </a:t>
            </a:r>
            <a:r>
              <a:rPr lang="zh-CN" altLang="en-US" sz="1200" b="1" kern="1200" baseline="0" smtClean="0">
                <a:solidFill>
                  <a:schemeClr val="tx1"/>
                </a:solidFill>
                <a:effectLst/>
                <a:latin typeface="+mn-lt"/>
                <a:ea typeface="+mn-ea"/>
                <a:cs typeface="+mn-cs"/>
              </a:rPr>
              <a:t>资料</a:t>
            </a:r>
            <a:r>
              <a:rPr lang="en-US" altLang="zh-CN" sz="1200" b="1" kern="1200" baseline="0" smtClean="0">
                <a:solidFill>
                  <a:schemeClr val="tx1"/>
                </a:solidFill>
                <a:effectLst/>
                <a:latin typeface="+mn-lt"/>
                <a:ea typeface="+mn-ea"/>
                <a:cs typeface="+mn-cs"/>
              </a:rPr>
              <a:t>\video\</a:t>
            </a:r>
            <a:endParaRPr lang="en-US" altLang="zh-CN" sz="1200" b="1" kern="1200" baseline="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z="1200" b="1" kern="1200" smtClean="0">
                <a:solidFill>
                  <a:schemeClr val="tx1"/>
                </a:solidFill>
                <a:effectLst/>
                <a:latin typeface="+mn-lt"/>
                <a:ea typeface="+mn-ea"/>
                <a:cs typeface="+mn-cs"/>
              </a:rPr>
              <a:t>capture-4.avi </a:t>
            </a:r>
            <a:r>
              <a:rPr lang="zh-CN" altLang="en-US" sz="1200" b="1" kern="1200" smtClean="0">
                <a:solidFill>
                  <a:schemeClr val="tx1"/>
                </a:solidFill>
                <a:effectLst/>
                <a:latin typeface="+mn-lt"/>
                <a:ea typeface="+mn-ea"/>
                <a:cs typeface="+mn-cs"/>
              </a:rPr>
              <a:t>的</a:t>
            </a:r>
            <a:r>
              <a:rPr lang="en-US" altLang="zh-CN" sz="1200" b="1" kern="1200" smtClean="0">
                <a:solidFill>
                  <a:schemeClr val="tx1"/>
                </a:solidFill>
                <a:effectLst/>
                <a:latin typeface="+mn-lt"/>
                <a:ea typeface="+mn-ea"/>
                <a:cs typeface="+mn-cs"/>
              </a:rPr>
              <a:t>30:00</a:t>
            </a:r>
            <a:r>
              <a:rPr lang="zh-CN" altLang="en-US" sz="1200" b="1" kern="1200" smtClean="0">
                <a:solidFill>
                  <a:schemeClr val="tx1"/>
                </a:solidFill>
                <a:effectLst/>
                <a:latin typeface="+mn-lt"/>
                <a:ea typeface="+mn-ea"/>
                <a:cs typeface="+mn-cs"/>
              </a:rPr>
              <a:t>开始讲的</a:t>
            </a:r>
            <a:endParaRPr lang="zh-CN" altLang="en-US" sz="1200" b="1" kern="1200" smtClean="0">
              <a:solidFill>
                <a:schemeClr val="tx1"/>
              </a:solidFill>
              <a:effectLst/>
              <a:latin typeface="+mn-lt"/>
              <a:ea typeface="+mn-ea"/>
              <a:cs typeface="+mn-cs"/>
            </a:endParaRPr>
          </a:p>
          <a:p>
            <a:endParaRPr lang="en-US" altLang="zh-CN" smtClean="0">
              <a:ea typeface="宋体" panose="02010600030101010101" pitchFamily="2" charset="-122"/>
            </a:endParaRPr>
          </a:p>
          <a:p>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思考</a:t>
            </a:r>
            <a:r>
              <a:rPr lang="en-US" altLang="zh-CN" smtClean="0">
                <a:ea typeface="宋体" panose="02010600030101010101" pitchFamily="2" charset="-122"/>
              </a:rPr>
              <a:t>: </a:t>
            </a:r>
            <a:r>
              <a:rPr lang="zh-CN" altLang="en-US" smtClean="0">
                <a:ea typeface="宋体" panose="02010600030101010101" pitchFamily="2" charset="-122"/>
              </a:rPr>
              <a:t>带上小括号，学员自行考虑</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//java</a:t>
            </a:r>
            <a:r>
              <a:rPr lang="zh-CN" altLang="en-US" smtClean="0">
                <a:ea typeface="宋体" panose="02010600030101010101" pitchFamily="2" charset="-122"/>
              </a:rPr>
              <a:t>的代码</a:t>
            </a:r>
            <a:r>
              <a:rPr lang="en-US" altLang="zh-CN" smtClean="0">
                <a:ea typeface="宋体" panose="02010600030101010101" pitchFamily="2" charset="-122"/>
              </a:rPr>
              <a:t>, </a:t>
            </a:r>
            <a:r>
              <a:rPr lang="zh-CN" altLang="en-US" smtClean="0">
                <a:ea typeface="宋体" panose="02010600030101010101" pitchFamily="2" charset="-122"/>
              </a:rPr>
              <a:t>授课的步骤，先 </a:t>
            </a:r>
            <a:r>
              <a:rPr lang="en-US" altLang="zh-CN" b="1" smtClean="0">
                <a:ea typeface="宋体" panose="02010600030101010101" pitchFamily="2" charset="-122"/>
              </a:rPr>
              <a:t>[</a:t>
            </a:r>
            <a:r>
              <a:rPr lang="zh-CN" altLang="en-US" b="1" smtClean="0">
                <a:ea typeface="宋体" panose="02010600030101010101" pitchFamily="2" charset="-122"/>
              </a:rPr>
              <a:t>解决</a:t>
            </a:r>
            <a:r>
              <a:rPr lang="en-US" altLang="zh-CN" b="1" smtClean="0">
                <a:ea typeface="宋体" panose="02010600030101010101" pitchFamily="2" charset="-122"/>
              </a:rPr>
              <a:t>: </a:t>
            </a:r>
            <a:r>
              <a:rPr lang="en-US" altLang="zh-CN" smtClean="0"/>
              <a:t>3+2*6-2</a:t>
            </a:r>
            <a:r>
              <a:rPr lang="en-US" altLang="zh-CN" b="1" smtClean="0">
                <a:ea typeface="宋体" panose="02010600030101010101" pitchFamily="2" charset="-122"/>
              </a:rPr>
              <a:t>]</a:t>
            </a:r>
            <a:r>
              <a:rPr lang="zh-CN" altLang="en-US" b="1" smtClean="0">
                <a:ea typeface="宋体" panose="02010600030101010101" pitchFamily="2" charset="-122"/>
              </a:rPr>
              <a:t>， 然后逐步解决多位数的计算</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package com.atguigu;</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a:t>
            </a:r>
            <a:r>
              <a:rPr lang="zh-CN" altLang="en-US" smtClean="0">
                <a:ea typeface="宋体" panose="02010600030101010101" pitchFamily="2" charset="-122"/>
              </a:rPr>
              <a:t>考虑对表达式加入 </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public class Calculator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public static void main(String[] args)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TODO Auto-generated method stub</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val expression = "3101+4*(6-2)" =&gt; </a:t>
            </a:r>
            <a:r>
              <a:rPr lang="zh-CN" altLang="en-US" smtClean="0">
                <a:ea typeface="宋体" panose="02010600030101010101" pitchFamily="2" charset="-122"/>
              </a:rPr>
              <a:t>开阔思路</a:t>
            </a:r>
            <a:r>
              <a:rPr lang="en-US" altLang="zh-CN" smtClean="0">
                <a:ea typeface="宋体" panose="02010600030101010101" pitchFamily="2" charset="-122"/>
              </a:rPr>
              <a:t>[</a:t>
            </a:r>
            <a:r>
              <a:rPr lang="zh-CN" altLang="en-US" smtClean="0">
                <a:ea typeface="宋体" panose="02010600030101010101" pitchFamily="2" charset="-122"/>
              </a:rPr>
              <a:t>编程</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String expression = "7*2*2-5+1-5+3-4";</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ArrayStack2 numStack = new ArrayStack2(10);</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ArrayStack2 operStack = new ArrayStack2(10);</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r>
              <a:rPr lang="zh-CN" altLang="en-US" smtClean="0">
                <a:ea typeface="宋体" panose="02010600030101010101" pitchFamily="2" charset="-122"/>
              </a:rPr>
              <a:t>思路</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1 ) </a:t>
            </a:r>
            <a:r>
              <a:rPr lang="zh-CN" altLang="en-US" smtClean="0">
                <a:ea typeface="宋体" panose="02010600030101010101" pitchFamily="2" charset="-122"/>
              </a:rPr>
              <a:t>设计两个栈 </a:t>
            </a:r>
            <a:r>
              <a:rPr lang="en-US" altLang="zh-CN" smtClean="0">
                <a:ea typeface="宋体" panose="02010600030101010101" pitchFamily="2" charset="-122"/>
              </a:rPr>
              <a:t>, </a:t>
            </a:r>
            <a:r>
              <a:rPr lang="zh-CN" altLang="en-US" smtClean="0">
                <a:ea typeface="宋体" panose="02010600030101010101" pitchFamily="2" charset="-122"/>
              </a:rPr>
              <a:t>数栈，符号栈</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2)  </a:t>
            </a:r>
            <a:r>
              <a:rPr lang="zh-CN" altLang="en-US" smtClean="0">
                <a:ea typeface="宋体" panose="02010600030101010101" pitchFamily="2" charset="-122"/>
              </a:rPr>
              <a:t>对 </a:t>
            </a:r>
            <a:r>
              <a:rPr lang="en-US" altLang="zh-CN" smtClean="0">
                <a:ea typeface="宋体" panose="02010600030101010101" pitchFamily="2" charset="-122"/>
              </a:rPr>
              <a:t>exp </a:t>
            </a:r>
            <a:r>
              <a:rPr lang="zh-CN" altLang="en-US" smtClean="0">
                <a:ea typeface="宋体" panose="02010600030101010101" pitchFamily="2" charset="-122"/>
              </a:rPr>
              <a:t>进行扫描 </a:t>
            </a:r>
            <a:r>
              <a:rPr lang="en-US" altLang="zh-CN" smtClean="0">
                <a:ea typeface="宋体" panose="02010600030101010101" pitchFamily="2" charset="-122"/>
              </a:rPr>
              <a:t>, </a:t>
            </a:r>
            <a:r>
              <a:rPr lang="zh-CN" altLang="en-US" smtClean="0">
                <a:ea typeface="宋体" panose="02010600030101010101" pitchFamily="2" charset="-122"/>
              </a:rPr>
              <a:t>一个一个的取出</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3)  </a:t>
            </a:r>
            <a:r>
              <a:rPr lang="zh-CN" altLang="en-US" smtClean="0">
                <a:ea typeface="宋体" panose="02010600030101010101" pitchFamily="2" charset="-122"/>
              </a:rPr>
              <a:t>当取出的字符是数时，就直接入数栈</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4)  </a:t>
            </a:r>
            <a:r>
              <a:rPr lang="zh-CN" altLang="en-US" smtClean="0">
                <a:ea typeface="宋体" panose="02010600030101010101" pitchFamily="2" charset="-122"/>
              </a:rPr>
              <a:t>当取出的字符是符号时</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4.1 </a:t>
            </a:r>
            <a:r>
              <a:rPr lang="zh-CN" altLang="en-US" smtClean="0">
                <a:ea typeface="宋体" panose="02010600030101010101" pitchFamily="2" charset="-122"/>
              </a:rPr>
              <a:t>如果当前符号栈没有数据，就直接入栈</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4.2 </a:t>
            </a:r>
            <a:r>
              <a:rPr lang="zh-CN" altLang="en-US" smtClean="0">
                <a:ea typeface="宋体" panose="02010600030101010101" pitchFamily="2" charset="-122"/>
              </a:rPr>
              <a:t>如果当前符号的优先级 小于等于符号栈的栈顶的符号的优先级，则取出该符号，并从数栈依次</a:t>
            </a:r>
            <a:r>
              <a:rPr lang="en-US" altLang="zh-CN" smtClean="0">
                <a:ea typeface="宋体" panose="02010600030101010101" pitchFamily="2" charset="-122"/>
              </a:rPr>
              <a:t>pop </a:t>
            </a:r>
            <a:r>
              <a:rPr lang="zh-CN" altLang="en-US" smtClean="0">
                <a:ea typeface="宋体" panose="02010600030101010101" pitchFamily="2" charset="-122"/>
              </a:rPr>
              <a:t>出两个数据，进行运算，将结果重新</a:t>
            </a:r>
            <a:r>
              <a:rPr lang="en-US" altLang="zh-CN" smtClean="0">
                <a:ea typeface="宋体" panose="02010600030101010101" pitchFamily="2" charset="-122"/>
              </a:rPr>
              <a:t>puhs</a:t>
            </a:r>
            <a:r>
              <a:rPr lang="zh-CN" altLang="en-US" smtClean="0">
                <a:ea typeface="宋体" panose="02010600030101010101" pitchFamily="2" charset="-122"/>
              </a:rPr>
              <a:t>到 数栈，再将当前符号</a:t>
            </a:r>
            <a:r>
              <a:rPr lang="en-US" altLang="zh-CN" smtClean="0">
                <a:ea typeface="宋体" panose="02010600030101010101" pitchFamily="2" charset="-122"/>
              </a:rPr>
              <a:t>push </a:t>
            </a:r>
            <a:r>
              <a:rPr lang="zh-CN" altLang="en-US" smtClean="0">
                <a:ea typeface="宋体" panose="02010600030101010101" pitchFamily="2" charset="-122"/>
              </a:rPr>
              <a:t>到符号栈</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4.3 </a:t>
            </a:r>
            <a:r>
              <a:rPr lang="zh-CN" altLang="en-US" smtClean="0">
                <a:ea typeface="宋体" panose="02010600030101010101" pitchFamily="2" charset="-122"/>
              </a:rPr>
              <a:t>反之，符号直接入符号栈</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5) </a:t>
            </a:r>
            <a:r>
              <a:rPr lang="zh-CN" altLang="en-US" smtClean="0">
                <a:ea typeface="宋体" panose="02010600030101010101" pitchFamily="2" charset="-122"/>
              </a:rPr>
              <a:t>当整个表达式扫描完毕后，依次从数栈和符号栈取出数据，进行运行，最后在数栈中的数据就是结果</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int index = 0;</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int num1 = 0;</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int num2 = 0;</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int oper = 0;</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int res = 0;</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char ch = '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String keepNum = ""; // </a:t>
            </a:r>
            <a:r>
              <a:rPr lang="zh-CN" altLang="en-US" smtClean="0">
                <a:ea typeface="宋体" panose="02010600030101010101" pitchFamily="2" charset="-122"/>
              </a:rPr>
              <a:t>再进行扫描时，保存上次的数字</a:t>
            </a:r>
            <a:r>
              <a:rPr lang="en-US" altLang="zh-CN" smtClean="0">
                <a:ea typeface="宋体" panose="02010600030101010101" pitchFamily="2" charset="-122"/>
              </a:rPr>
              <a:t>ch ,</a:t>
            </a:r>
            <a:r>
              <a:rPr lang="zh-CN" altLang="en-US" smtClean="0">
                <a:ea typeface="宋体" panose="02010600030101010101" pitchFamily="2" charset="-122"/>
              </a:rPr>
              <a:t>并进行拼接</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a:t>
            </a:r>
            <a:r>
              <a:rPr lang="zh-CN" altLang="en-US" smtClean="0">
                <a:ea typeface="宋体" panose="02010600030101010101" pitchFamily="2" charset="-122"/>
              </a:rPr>
              <a:t>会循环的取出</a:t>
            </a:r>
            <a:r>
              <a:rPr lang="en-US" altLang="zh-CN" smtClean="0">
                <a:ea typeface="宋体" panose="02010600030101010101" pitchFamily="2" charset="-122"/>
              </a:rPr>
              <a:t>expression </a:t>
            </a:r>
            <a:r>
              <a:rPr lang="zh-CN" altLang="en-US" smtClean="0">
                <a:ea typeface="宋体" panose="02010600030101010101" pitchFamily="2" charset="-122"/>
              </a:rPr>
              <a:t>字符</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while (true)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扫描</a:t>
            </a:r>
            <a:r>
              <a:rPr lang="en-US" altLang="zh-CN" smtClean="0">
                <a:ea typeface="宋体" panose="02010600030101010101" pitchFamily="2" charset="-122"/>
              </a:rPr>
              <a:t>expression</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ch = expression.substring(index, index + 1).charAt(0);</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if (operStack.isOper(ch)) { // </a:t>
            </a:r>
            <a:r>
              <a:rPr lang="zh-CN" altLang="en-US" smtClean="0">
                <a:ea typeface="宋体" panose="02010600030101010101" pitchFamily="2" charset="-122"/>
              </a:rPr>
              <a:t>如果是操作符</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if (!operStack.isEmpty())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如果当前符号的优先级 小于等于符号栈的栈顶的符号的优先级，则取出该符号，并从数栈依次 </a:t>
            </a:r>
            <a:r>
              <a:rPr lang="en-US" altLang="zh-CN" smtClean="0">
                <a:ea typeface="宋体" panose="02010600030101010101" pitchFamily="2" charset="-122"/>
              </a:rPr>
              <a:t>//pop</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出两个数据，进行运算，将结果重新</a:t>
            </a:r>
            <a:r>
              <a:rPr lang="en-US" altLang="zh-CN" smtClean="0">
                <a:ea typeface="宋体" panose="02010600030101010101" pitchFamily="2" charset="-122"/>
              </a:rPr>
              <a:t>puhs</a:t>
            </a:r>
            <a:r>
              <a:rPr lang="zh-CN" altLang="en-US" smtClean="0">
                <a:ea typeface="宋体" panose="02010600030101010101" pitchFamily="2" charset="-122"/>
              </a:rPr>
              <a:t>到 数栈，再将当前符号</a:t>
            </a:r>
            <a:r>
              <a:rPr lang="en-US" altLang="zh-CN" smtClean="0">
                <a:ea typeface="宋体" panose="02010600030101010101" pitchFamily="2" charset="-122"/>
              </a:rPr>
              <a:t>push </a:t>
            </a:r>
            <a:r>
              <a:rPr lang="zh-CN" altLang="en-US" smtClean="0">
                <a:ea typeface="宋体" panose="02010600030101010101" pitchFamily="2" charset="-122"/>
              </a:rPr>
              <a:t>到符号栈</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if (operStack.priority(ch) &lt;= operStack.priority(operStack.stack[operStack.top]))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开始计算</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num1 = numStack.pop();</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num2 = numStack.pop();</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oper = operStack.pop();</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res = numStack.cal(num1, num2, oper);</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入数字栈</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numStack.push(res);</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把当前</a:t>
            </a:r>
            <a:r>
              <a:rPr lang="en-US" altLang="zh-CN" smtClean="0">
                <a:ea typeface="宋体" panose="02010600030101010101" pitchFamily="2" charset="-122"/>
              </a:rPr>
              <a:t>ch</a:t>
            </a:r>
            <a:r>
              <a:rPr lang="zh-CN" altLang="en-US" smtClean="0">
                <a:ea typeface="宋体" panose="02010600030101010101" pitchFamily="2" charset="-122"/>
              </a:rPr>
              <a:t>入符号栈</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operStack.push(ch);</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else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如果当前的符号的优先级大于符号栈顶的符号优先级，直接入栈</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operStack.push(ch);</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else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符号就直接入栈</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operStack.push(ch); // '+' =&gt; 43</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else { // </a:t>
            </a:r>
            <a:r>
              <a:rPr lang="zh-CN" altLang="en-US" smtClean="0">
                <a:ea typeface="宋体" panose="02010600030101010101" pitchFamily="2" charset="-122"/>
              </a:rPr>
              <a:t>是数</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 </a:t>
            </a:r>
            <a:r>
              <a:rPr lang="zh-CN" altLang="en-US" smtClean="0">
                <a:ea typeface="宋体" panose="02010600030101010101" pitchFamily="2" charset="-122"/>
              </a:rPr>
              <a:t>处理多位数的逻辑</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keepNum += ch;</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如果</a:t>
            </a:r>
            <a:r>
              <a:rPr lang="en-US" altLang="zh-CN" smtClean="0">
                <a:ea typeface="宋体" panose="02010600030101010101" pitchFamily="2" charset="-122"/>
              </a:rPr>
              <a:t>ch </a:t>
            </a:r>
            <a:r>
              <a:rPr lang="zh-CN" altLang="en-US" smtClean="0">
                <a:ea typeface="宋体" panose="02010600030101010101" pitchFamily="2" charset="-122"/>
              </a:rPr>
              <a:t>已经是</a:t>
            </a:r>
            <a:r>
              <a:rPr lang="en-US" altLang="zh-CN" smtClean="0">
                <a:ea typeface="宋体" panose="02010600030101010101" pitchFamily="2" charset="-122"/>
              </a:rPr>
              <a:t>expression </a:t>
            </a:r>
            <a:r>
              <a:rPr lang="zh-CN" altLang="en-US" smtClean="0">
                <a:ea typeface="宋体" panose="02010600030101010101" pitchFamily="2" charset="-122"/>
              </a:rPr>
              <a:t>最后一个字符</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if (index == expression.length() - 1)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numStack.push(Integer.parseInt(keepNum));</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else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判断</a:t>
            </a:r>
            <a:r>
              <a:rPr lang="en-US" altLang="zh-CN" smtClean="0">
                <a:ea typeface="宋体" panose="02010600030101010101" pitchFamily="2" charset="-122"/>
              </a:rPr>
              <a:t>ch </a:t>
            </a:r>
            <a:r>
              <a:rPr lang="zh-CN" altLang="en-US" smtClean="0">
                <a:ea typeface="宋体" panose="02010600030101010101" pitchFamily="2" charset="-122"/>
              </a:rPr>
              <a:t>的下一个字符是不是数字</a:t>
            </a:r>
            <a:r>
              <a:rPr lang="en-US" altLang="zh-CN" smtClean="0">
                <a:ea typeface="宋体" panose="02010600030101010101" pitchFamily="2" charset="-122"/>
              </a:rPr>
              <a:t>, </a:t>
            </a:r>
            <a:r>
              <a:rPr lang="zh-CN" altLang="en-US" smtClean="0">
                <a:ea typeface="宋体" panose="02010600030101010101" pitchFamily="2" charset="-122"/>
              </a:rPr>
              <a:t>如果是数字，则进行一次扫描，如果是操作符，就直接入栈</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 </a:t>
            </a:r>
            <a:r>
              <a:rPr lang="zh-CN" altLang="en-US" smtClean="0">
                <a:ea typeface="宋体" panose="02010600030101010101" pitchFamily="2" charset="-122"/>
              </a:rPr>
              <a:t>看到</a:t>
            </a:r>
            <a:r>
              <a:rPr lang="en-US" altLang="zh-CN" smtClean="0">
                <a:ea typeface="宋体" panose="02010600030101010101" pitchFamily="2" charset="-122"/>
              </a:rPr>
              <a:t>expresson</a:t>
            </a:r>
            <a:r>
              <a:rPr lang="zh-CN" altLang="en-US" smtClean="0">
                <a:ea typeface="宋体" panose="02010600030101010101" pitchFamily="2" charset="-122"/>
              </a:rPr>
              <a:t>的下一个字符时，不要真正的移动</a:t>
            </a:r>
            <a:r>
              <a:rPr lang="en-US" altLang="zh-CN" smtClean="0">
                <a:ea typeface="宋体" panose="02010600030101010101" pitchFamily="2" charset="-122"/>
              </a:rPr>
              <a:t>index ,</a:t>
            </a:r>
            <a:r>
              <a:rPr lang="zh-CN" altLang="en-US" smtClean="0">
                <a:ea typeface="宋体" panose="02010600030101010101" pitchFamily="2" charset="-122"/>
              </a:rPr>
              <a:t>只是探测一下</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if (operStack.isOper(expression.substring(index + 1, index + 2).charAt(0)))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是操作符入栈</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numStack.push(Integer.parseInt(keepNum));</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keepNum = ""; // </a:t>
            </a:r>
            <a:r>
              <a:rPr lang="zh-CN" altLang="en-US" smtClean="0">
                <a:ea typeface="宋体" panose="02010600030101010101" pitchFamily="2" charset="-122"/>
              </a:rPr>
              <a:t>清空</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numStack.push((ch + "").toInt) // ? '1' =&gt; 49 '3' "1"=&gt; 1</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index </a:t>
            </a:r>
            <a:r>
              <a:rPr lang="zh-CN" altLang="en-US" smtClean="0">
                <a:ea typeface="宋体" panose="02010600030101010101" pitchFamily="2" charset="-122"/>
              </a:rPr>
              <a:t>后移</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index += 1;</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判断是否到表达式的最后</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if (index &gt;= expression.length())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break;</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当整个表达式扫描完毕后，依次从数栈和符号栈取出数据，进行运行，最后在数栈中的数据就是结果</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while (true)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if (operStack.isEmpty())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break;</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r>
              <a:rPr lang="zh-CN" altLang="en-US" smtClean="0">
                <a:ea typeface="宋体" panose="02010600030101010101" pitchFamily="2" charset="-122"/>
              </a:rPr>
              <a:t>开始计算</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num1 = numStack.pop();</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num2 = numStack.pop();</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oper = operStack.pop();</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res = numStack.cal(num1, num2, oper);</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numStack.push(res); // </a:t>
            </a:r>
            <a:r>
              <a:rPr lang="zh-CN" altLang="en-US" smtClean="0">
                <a:ea typeface="宋体" panose="02010600030101010101" pitchFamily="2" charset="-122"/>
              </a:rPr>
              <a:t>入栈</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r>
              <a:rPr lang="zh-CN" altLang="en-US" smtClean="0">
                <a:ea typeface="宋体" panose="02010600030101010101" pitchFamily="2" charset="-122"/>
              </a:rPr>
              <a:t>将数字栈的最后结果</a:t>
            </a:r>
            <a:r>
              <a:rPr lang="en-US" altLang="zh-CN" smtClean="0">
                <a:ea typeface="宋体" panose="02010600030101010101" pitchFamily="2" charset="-122"/>
              </a:rPr>
              <a:t>pop</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int res2 = numStack.pop();</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System.out.printf("</a:t>
            </a:r>
            <a:r>
              <a:rPr lang="zh-CN" altLang="en-US" smtClean="0">
                <a:ea typeface="宋体" panose="02010600030101010101" pitchFamily="2" charset="-122"/>
              </a:rPr>
              <a:t>表达式 </a:t>
            </a:r>
            <a:r>
              <a:rPr lang="en-US" altLang="zh-CN" smtClean="0">
                <a:ea typeface="宋体" panose="02010600030101010101" pitchFamily="2" charset="-122"/>
              </a:rPr>
              <a:t>%s = %d", expression, res2);</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class ArrayStack2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private int maxSize;// </a:t>
            </a:r>
            <a:r>
              <a:rPr lang="zh-CN" altLang="en-US" smtClean="0">
                <a:ea typeface="宋体" panose="02010600030101010101" pitchFamily="2" charset="-122"/>
              </a:rPr>
              <a:t>栈的大小</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public int[] stack;//</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栈顶</a:t>
            </a:r>
            <a:r>
              <a:rPr lang="en-US" altLang="zh-CN" smtClean="0">
                <a:ea typeface="宋体" panose="02010600030101010101" pitchFamily="2" charset="-122"/>
              </a:rPr>
              <a:t>, </a:t>
            </a:r>
            <a:r>
              <a:rPr lang="zh-CN" altLang="en-US" smtClean="0">
                <a:ea typeface="宋体" panose="02010600030101010101" pitchFamily="2" charset="-122"/>
              </a:rPr>
              <a:t>初始化为</a:t>
            </a:r>
            <a:r>
              <a:rPr lang="en-US" altLang="zh-CN" smtClean="0">
                <a:ea typeface="宋体" panose="02010600030101010101" pitchFamily="2" charset="-122"/>
              </a:rPr>
              <a:t>-1</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public int top = -1;</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public ArrayStack2(int size)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maxSize = size;</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stack = new int[maxSize];</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栈满</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public boolean isFull()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return top == maxSize - 1;</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栈空</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public boolean isEmpty()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return top == -1;</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入栈</a:t>
            </a:r>
            <a:r>
              <a:rPr lang="en-US" altLang="zh-CN" smtClean="0">
                <a:ea typeface="宋体" panose="02010600030101010101" pitchFamily="2" charset="-122"/>
              </a:rPr>
              <a:t>, </a:t>
            </a:r>
            <a:r>
              <a:rPr lang="zh-CN" altLang="en-US" smtClean="0">
                <a:ea typeface="宋体" panose="02010600030101010101" pitchFamily="2" charset="-122"/>
              </a:rPr>
              <a:t>放入数据</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public void push(int value)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if (isFull())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System.out.println("</a:t>
            </a:r>
            <a:r>
              <a:rPr lang="zh-CN" altLang="en-US" smtClean="0">
                <a:ea typeface="宋体" panose="02010600030101010101" pitchFamily="2" charset="-122"/>
              </a:rPr>
              <a:t>栈满</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return;</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top += 1;</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stack[top] = value;</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出栈</a:t>
            </a:r>
            <a:r>
              <a:rPr lang="en-US" altLang="zh-CN" smtClean="0">
                <a:ea typeface="宋体" panose="02010600030101010101" pitchFamily="2" charset="-122"/>
              </a:rPr>
              <a:t>, </a:t>
            </a:r>
            <a:r>
              <a:rPr lang="zh-CN" altLang="en-US" smtClean="0">
                <a:ea typeface="宋体" panose="02010600030101010101" pitchFamily="2" charset="-122"/>
              </a:rPr>
              <a:t>取出数据</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public int pop()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if (isEmpty())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throw new RuntimeException("</a:t>
            </a:r>
            <a:r>
              <a:rPr lang="zh-CN" altLang="en-US" smtClean="0">
                <a:ea typeface="宋体" panose="02010600030101010101" pitchFamily="2" charset="-122"/>
              </a:rPr>
              <a:t>栈空</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int value = stack[top];</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top -= 1;</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return value;</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遍历栈</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public void list()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if (isEmpty())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System.out.println("</a:t>
            </a:r>
            <a:r>
              <a:rPr lang="zh-CN" altLang="en-US" smtClean="0">
                <a:ea typeface="宋体" panose="02010600030101010101" pitchFamily="2" charset="-122"/>
              </a:rPr>
              <a:t>栈空，没有数据</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return;</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for (int i = top; i &gt;= 0; i--)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System.out.printf("stack[%d]=%d\n", i, stack[i]);</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返回运算符的优先级</a:t>
            </a:r>
            <a:r>
              <a:rPr lang="en-US" altLang="zh-CN" smtClean="0">
                <a:ea typeface="宋体" panose="02010600030101010101" pitchFamily="2" charset="-122"/>
              </a:rPr>
              <a:t>, </a:t>
            </a:r>
            <a:r>
              <a:rPr lang="zh-CN" altLang="en-US" smtClean="0">
                <a:ea typeface="宋体" panose="02010600030101010101" pitchFamily="2" charset="-122"/>
              </a:rPr>
              <a:t>是程序员定</a:t>
            </a:r>
            <a:r>
              <a:rPr lang="en-US" altLang="zh-CN" smtClean="0">
                <a:ea typeface="宋体" panose="02010600030101010101" pitchFamily="2" charset="-122"/>
              </a:rPr>
              <a:t>, </a:t>
            </a:r>
            <a:r>
              <a:rPr lang="zh-CN" altLang="en-US" smtClean="0">
                <a:ea typeface="宋体" panose="02010600030101010101" pitchFamily="2" charset="-122"/>
              </a:rPr>
              <a:t>数字越大，优先级越高</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 + 1 =&gt; 0 *[] /[] =&gt; 1</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public int priority(int oper)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if (oper == '*' || oper == '/')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return 1;</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else if (oper == '+' || oper == '-')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return 0;</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else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return -1; // </a:t>
            </a:r>
            <a:r>
              <a:rPr lang="zh-CN" altLang="en-US" smtClean="0">
                <a:ea typeface="宋体" panose="02010600030101010101" pitchFamily="2" charset="-122"/>
              </a:rPr>
              <a:t>不正确</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public boolean isOper(char value)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return value == '+' || value == '-' || value == '/' || value ==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计算方法</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public int cal(int num1, int num2, int oper)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int res = 0;</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switch (oper)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case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res = num1 + num2;</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break;</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case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res = num2 - num1;</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break;</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case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res = num1 * num2;</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break;</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case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res = num2 / num1;</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break;</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default:</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break;</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return res;</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a:t>
            </a: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r>
              <a:rPr lang="en-US" altLang="zh-CN" smtClean="0">
                <a:ea typeface="宋体" panose="02010600030101010101" pitchFamily="2" charset="-122"/>
              </a:rPr>
              <a:t>//</a:t>
            </a:r>
            <a:r>
              <a:rPr lang="zh-CN" altLang="en-US" smtClean="0">
                <a:ea typeface="宋体" panose="02010600030101010101" pitchFamily="2" charset="-122"/>
              </a:rPr>
              <a:t>先谈思路</a:t>
            </a:r>
            <a:endParaRPr lang="zh-CN" altLang="en-US" smtClean="0">
              <a:ea typeface="宋体" panose="02010600030101010101" pitchFamily="2" charset="-122"/>
            </a:endParaRPr>
          </a:p>
          <a:p>
            <a:r>
              <a:rPr lang="en-US" altLang="zh-CN" smtClean="0">
                <a:ea typeface="宋体" panose="02010600030101010101" pitchFamily="2" charset="-122"/>
              </a:rPr>
              <a:t>1.</a:t>
            </a:r>
            <a:r>
              <a:rPr lang="zh-CN" altLang="en-US" smtClean="0">
                <a:ea typeface="宋体" panose="02010600030101010101" pitchFamily="2" charset="-122"/>
              </a:rPr>
              <a:t>扫描给出的计算表达式 </a:t>
            </a:r>
            <a:endParaRPr lang="zh-CN" altLang="en-US" smtClean="0">
              <a:ea typeface="宋体" panose="02010600030101010101" pitchFamily="2" charset="-122"/>
            </a:endParaRPr>
          </a:p>
          <a:p>
            <a:r>
              <a:rPr lang="en-US" altLang="zh-CN" smtClean="0">
                <a:ea typeface="宋体" panose="02010600030101010101" pitchFamily="2" charset="-122"/>
              </a:rPr>
              <a:t>2.</a:t>
            </a:r>
            <a:r>
              <a:rPr lang="zh-CN" altLang="en-US" smtClean="0">
                <a:ea typeface="宋体" panose="02010600030101010101" pitchFamily="2" charset="-122"/>
              </a:rPr>
              <a:t>如果是数字，就直接入数栈</a:t>
            </a:r>
            <a:endParaRPr lang="zh-CN" altLang="en-US" smtClean="0">
              <a:ea typeface="宋体" panose="02010600030101010101" pitchFamily="2" charset="-122"/>
            </a:endParaRPr>
          </a:p>
          <a:p>
            <a:r>
              <a:rPr lang="en-US" altLang="zh-CN" smtClean="0">
                <a:ea typeface="宋体" panose="02010600030101010101" pitchFamily="2" charset="-122"/>
              </a:rPr>
              <a:t>3.</a:t>
            </a:r>
            <a:r>
              <a:rPr lang="zh-CN" altLang="en-US" smtClean="0">
                <a:ea typeface="宋体" panose="02010600030101010101" pitchFamily="2" charset="-122"/>
              </a:rPr>
              <a:t>如果是操作符，就分两种情况比较</a:t>
            </a:r>
            <a:r>
              <a:rPr lang="en-US" altLang="zh-CN" smtClean="0">
                <a:ea typeface="宋体" panose="02010600030101010101" pitchFamily="2" charset="-122"/>
              </a:rPr>
              <a:t>:</a:t>
            </a:r>
            <a:endParaRPr lang="en-US" altLang="zh-CN" smtClean="0">
              <a:ea typeface="宋体" panose="02010600030101010101" pitchFamily="2" charset="-122"/>
            </a:endParaRPr>
          </a:p>
          <a:p>
            <a:r>
              <a:rPr lang="en-US" altLang="zh-CN" smtClean="0">
                <a:ea typeface="宋体" panose="02010600030101010101" pitchFamily="2" charset="-122"/>
              </a:rPr>
              <a:t>3.1 </a:t>
            </a:r>
            <a:r>
              <a:rPr lang="zh-CN" altLang="en-US" smtClean="0">
                <a:ea typeface="宋体" panose="02010600030101010101" pitchFamily="2" charset="-122"/>
              </a:rPr>
              <a:t>如果当前操作符栈为空，就入栈</a:t>
            </a:r>
            <a:endParaRPr lang="zh-CN" altLang="en-US" smtClean="0">
              <a:ea typeface="宋体" panose="02010600030101010101" pitchFamily="2" charset="-122"/>
            </a:endParaRPr>
          </a:p>
          <a:p>
            <a:r>
              <a:rPr lang="en-US" altLang="zh-CN" smtClean="0">
                <a:ea typeface="宋体" panose="02010600030101010101" pitchFamily="2" charset="-122"/>
              </a:rPr>
              <a:t>3.2 </a:t>
            </a:r>
            <a:r>
              <a:rPr lang="zh-CN" altLang="en-US" smtClean="0">
                <a:ea typeface="宋体" panose="02010600030101010101" pitchFamily="2" charset="-122"/>
              </a:rPr>
              <a:t>如果操作符栈有操作符，就比较</a:t>
            </a:r>
            <a:r>
              <a:rPr lang="en-US" altLang="zh-CN" smtClean="0">
                <a:ea typeface="宋体" panose="02010600030101010101" pitchFamily="2" charset="-122"/>
              </a:rPr>
              <a:t>.</a:t>
            </a:r>
            <a:r>
              <a:rPr lang="zh-CN" altLang="en-US" smtClean="0">
                <a:ea typeface="宋体" panose="02010600030101010101" pitchFamily="2" charset="-122"/>
              </a:rPr>
              <a:t>如果当前操作符的优先级小于或者栈中的操作符，就要从数栈</a:t>
            </a:r>
            <a:r>
              <a:rPr lang="en-US" altLang="zh-CN" smtClean="0">
                <a:ea typeface="宋体" panose="02010600030101010101" pitchFamily="2" charset="-122"/>
              </a:rPr>
              <a:t>pop</a:t>
            </a:r>
            <a:r>
              <a:rPr lang="zh-CN" altLang="en-US" smtClean="0">
                <a:ea typeface="宋体" panose="02010600030101010101" pitchFamily="2" charset="-122"/>
              </a:rPr>
              <a:t>出两个数，从符号栈中</a:t>
            </a:r>
            <a:r>
              <a:rPr lang="en-US" altLang="zh-CN" smtClean="0">
                <a:ea typeface="宋体" panose="02010600030101010101" pitchFamily="2" charset="-122"/>
              </a:rPr>
              <a:t>pop</a:t>
            </a:r>
            <a:r>
              <a:rPr lang="zh-CN" altLang="en-US" smtClean="0">
                <a:ea typeface="宋体" panose="02010600030101010101" pitchFamily="2" charset="-122"/>
              </a:rPr>
              <a:t>出一个符号，运算结果入数栈</a:t>
            </a:r>
            <a:r>
              <a:rPr lang="en-US" altLang="zh-CN" smtClean="0">
                <a:ea typeface="宋体" panose="02010600030101010101" pitchFamily="2" charset="-122"/>
              </a:rPr>
              <a:t>,</a:t>
            </a:r>
            <a:r>
              <a:rPr lang="zh-CN" altLang="en-US" smtClean="0">
                <a:ea typeface="宋体" panose="02010600030101010101" pitchFamily="2" charset="-122"/>
              </a:rPr>
              <a:t>然后再把当前操作符入符号栈</a:t>
            </a:r>
            <a:endParaRPr lang="zh-CN" altLang="en-US" smtClean="0">
              <a:ea typeface="宋体" panose="02010600030101010101" pitchFamily="2" charset="-122"/>
            </a:endParaRPr>
          </a:p>
          <a:p>
            <a:r>
              <a:rPr lang="en-US" altLang="zh-CN" smtClean="0">
                <a:ea typeface="宋体" panose="02010600030101010101" pitchFamily="2" charset="-122"/>
              </a:rPr>
              <a:t>4. </a:t>
            </a:r>
            <a:r>
              <a:rPr lang="zh-CN" altLang="en-US" smtClean="0">
                <a:ea typeface="宋体" panose="02010600030101010101" pitchFamily="2" charset="-122"/>
              </a:rPr>
              <a:t>当扫描完毕后，顺序弹出数栈和符号栈进行运算</a:t>
            </a:r>
            <a:endParaRPr lang="zh-CN" altLang="en-US" smtClean="0">
              <a:ea typeface="宋体" panose="02010600030101010101" pitchFamily="2" charset="-122"/>
            </a:endParaRPr>
          </a:p>
          <a:p>
            <a:r>
              <a:rPr lang="en-US" altLang="zh-CN" smtClean="0">
                <a:ea typeface="宋体" panose="02010600030101010101" pitchFamily="2" charset="-122"/>
              </a:rPr>
              <a:t>//</a:t>
            </a:r>
            <a:r>
              <a:rPr lang="zh-CN" altLang="en-US" smtClean="0">
                <a:ea typeface="宋体" panose="02010600030101010101" pitchFamily="2" charset="-122"/>
              </a:rPr>
              <a:t>先搞定 </a:t>
            </a:r>
            <a:r>
              <a:rPr lang="en-US" altLang="zh-CN" smtClean="0">
                <a:ea typeface="宋体" panose="02010600030101010101" pitchFamily="2" charset="-122"/>
              </a:rPr>
              <a:t>3+2*6-2=13   // ////</a:t>
            </a:r>
            <a:r>
              <a:rPr lang="zh-CN" altLang="en-US" smtClean="0">
                <a:ea typeface="宋体" panose="02010600030101010101" pitchFamily="2" charset="-122"/>
              </a:rPr>
              <a:t>多位数的 </a:t>
            </a:r>
            <a:r>
              <a:rPr lang="en-US" altLang="zh-CN" smtClean="0">
                <a:ea typeface="宋体" panose="02010600030101010101" pitchFamily="2" charset="-122"/>
              </a:rPr>
              <a:t>30+2*6-2 &amp; "30+21*6-126"; </a:t>
            </a:r>
            <a:endParaRPr lang="en-US" altLang="zh-CN" smtClean="0">
              <a:ea typeface="宋体" panose="02010600030101010101" pitchFamily="2" charset="-122"/>
            </a:endParaRPr>
          </a:p>
          <a:p>
            <a:r>
              <a:rPr lang="en-US" altLang="zh-CN" smtClean="0">
                <a:ea typeface="宋体" panose="02010600030101010101" pitchFamily="2" charset="-122"/>
              </a:rPr>
              <a:t>//</a:t>
            </a:r>
            <a:r>
              <a:rPr lang="zh-CN" altLang="en-US" smtClean="0">
                <a:ea typeface="宋体" panose="02010600030101010101" pitchFamily="2" charset="-122"/>
              </a:rPr>
              <a:t>再搞定  </a:t>
            </a:r>
            <a:r>
              <a:rPr lang="en-US" altLang="zh-CN" smtClean="0">
                <a:ea typeface="宋体" panose="02010600030101010101" pitchFamily="2" charset="-122"/>
              </a:rPr>
              <a:t>7*2*2-5+1-5*3-4  &amp; 7*2*2-5+1-50*3-4; // </a:t>
            </a:r>
            <a:endParaRPr lang="en-US" altLang="zh-CN" smtClean="0">
              <a:ea typeface="宋体" panose="02010600030101010101" pitchFamily="2" charset="-122"/>
            </a:endParaRPr>
          </a:p>
          <a:p>
            <a:endParaRPr lang="en-US" altLang="zh-CN" smtClean="0">
              <a:ea typeface="宋体" panose="02010600030101010101" pitchFamily="2" charset="-122"/>
            </a:endParaRPr>
          </a:p>
          <a:p>
            <a:r>
              <a:rPr lang="zh-CN" altLang="en-US" b="1" smtClean="0">
                <a:ea typeface="宋体" panose="02010600030101010101" pitchFamily="2" charset="-122"/>
              </a:rPr>
              <a:t>给同学们说明目前完成代码的问题和</a:t>
            </a:r>
            <a:r>
              <a:rPr lang="en-US" altLang="zh-CN" b="1" smtClean="0">
                <a:ea typeface="宋体" panose="02010600030101010101" pitchFamily="2" charset="-122"/>
              </a:rPr>
              <a:t>bug</a:t>
            </a:r>
            <a:r>
              <a:rPr lang="en-US" altLang="zh-CN" smtClean="0">
                <a:ea typeface="宋体" panose="02010600030101010101" pitchFamily="2" charset="-122"/>
              </a:rPr>
              <a:t>:</a:t>
            </a:r>
            <a:r>
              <a:rPr lang="en-US" altLang="zh-CN" baseline="0" smtClean="0">
                <a:ea typeface="宋体" panose="02010600030101010101" pitchFamily="2" charset="-122"/>
              </a:rPr>
              <a:t> </a:t>
            </a:r>
            <a:r>
              <a:rPr lang="zh-CN" altLang="en-US" baseline="0" smtClean="0">
                <a:ea typeface="宋体" panose="02010600030101010101" pitchFamily="2" charset="-122"/>
              </a:rPr>
              <a:t>这个代码有</a:t>
            </a:r>
            <a:r>
              <a:rPr lang="en-US" altLang="zh-CN" baseline="0" smtClean="0">
                <a:ea typeface="宋体" panose="02010600030101010101" pitchFamily="2" charset="-122"/>
              </a:rPr>
              <a:t>bug,</a:t>
            </a:r>
            <a:r>
              <a:rPr lang="zh-CN" altLang="en-US" baseline="0" smtClean="0">
                <a:ea typeface="宋体" panose="02010600030101010101" pitchFamily="2" charset="-122"/>
              </a:rPr>
              <a:t>具体规律初步看起来如下</a:t>
            </a:r>
            <a:r>
              <a:rPr lang="en-US" altLang="zh-CN" baseline="0" smtClean="0">
                <a:ea typeface="宋体" panose="02010600030101010101" pitchFamily="2" charset="-122"/>
              </a:rPr>
              <a:t>:</a:t>
            </a:r>
            <a:endParaRPr lang="en-US" altLang="zh-CN" baseline="0" smtClean="0">
              <a:ea typeface="宋体" panose="02010600030101010101" pitchFamily="2" charset="-122"/>
            </a:endParaRPr>
          </a:p>
          <a:p>
            <a:endParaRPr lang="en-US" altLang="zh-CN" baseline="0" smtClean="0">
              <a:ea typeface="宋体" panose="02010600030101010101" pitchFamily="2" charset="-122"/>
            </a:endParaRPr>
          </a:p>
          <a:p>
            <a:pPr marL="228600" marR="0" indent="-228600" algn="l" defTabSz="914400" rtl="0" eaLnBrk="1" fontAlgn="auto" latinLnBrk="0" hangingPunct="1">
              <a:lnSpc>
                <a:spcPct val="100000"/>
              </a:lnSpc>
              <a:spcBef>
                <a:spcPts val="0"/>
              </a:spcBef>
              <a:spcAft>
                <a:spcPts val="0"/>
              </a:spcAft>
              <a:buClrTx/>
              <a:buSzTx/>
              <a:buFontTx/>
              <a:buAutoNum type="arabicParenR"/>
              <a:defRPr/>
            </a:pPr>
            <a:r>
              <a:rPr lang="en-US" altLang="zh-CN" sz="1200" b="1" kern="1200" smtClean="0">
                <a:solidFill>
                  <a:schemeClr val="tx1"/>
                </a:solidFill>
                <a:effectLst/>
                <a:latin typeface="+mn-lt"/>
                <a:ea typeface="+mn-ea"/>
                <a:cs typeface="+mn-cs"/>
              </a:rPr>
              <a:t>"30+2*6-2" 0k</a:t>
            </a:r>
            <a:endParaRPr lang="en-US" altLang="zh-CN" sz="1200" b="1" kern="1200" smtClean="0">
              <a:solidFill>
                <a:schemeClr val="tx1"/>
              </a:solidFill>
              <a:effectLst/>
              <a:latin typeface="+mn-lt"/>
              <a:ea typeface="+mn-ea"/>
              <a:cs typeface="+mn-cs"/>
            </a:endParaRPr>
          </a:p>
          <a:p>
            <a:pPr marL="228600" marR="0" indent="-228600" algn="l" defTabSz="914400" rtl="0" eaLnBrk="1" fontAlgn="auto" latinLnBrk="0" hangingPunct="1">
              <a:lnSpc>
                <a:spcPct val="100000"/>
              </a:lnSpc>
              <a:spcBef>
                <a:spcPts val="0"/>
              </a:spcBef>
              <a:spcAft>
                <a:spcPts val="0"/>
              </a:spcAft>
              <a:buClrTx/>
              <a:buSzTx/>
              <a:buFontTx/>
              <a:buAutoNum type="arabicParenR"/>
              <a:defRPr/>
            </a:pPr>
            <a:r>
              <a:rPr lang="en-US" altLang="zh-CN" sz="1200" b="1" kern="1200" smtClean="0">
                <a:solidFill>
                  <a:schemeClr val="tx1"/>
                </a:solidFill>
                <a:effectLst/>
                <a:latin typeface="+mn-lt"/>
                <a:ea typeface="+mn-ea"/>
                <a:cs typeface="+mn-cs"/>
              </a:rPr>
              <a:t>"30+2*6-2*7" ok</a:t>
            </a:r>
            <a:endParaRPr lang="en-US" altLang="zh-CN" sz="1200" b="1" kern="1200" smtClean="0">
              <a:solidFill>
                <a:schemeClr val="tx1"/>
              </a:solidFill>
              <a:effectLst/>
              <a:latin typeface="+mn-lt"/>
              <a:ea typeface="+mn-ea"/>
              <a:cs typeface="+mn-cs"/>
            </a:endParaRPr>
          </a:p>
          <a:p>
            <a:pPr marL="228600" marR="0" indent="-228600" algn="l" defTabSz="914400" rtl="0" eaLnBrk="1" fontAlgn="auto" latinLnBrk="0" hangingPunct="1">
              <a:lnSpc>
                <a:spcPct val="100000"/>
              </a:lnSpc>
              <a:spcBef>
                <a:spcPts val="0"/>
              </a:spcBef>
              <a:spcAft>
                <a:spcPts val="0"/>
              </a:spcAft>
              <a:buClrTx/>
              <a:buSzTx/>
              <a:buFontTx/>
              <a:buAutoNum type="arabicParenR"/>
              <a:defRPr/>
            </a:pPr>
            <a:r>
              <a:rPr lang="en-US" altLang="zh-CN" sz="1200" b="1" kern="1200" smtClean="0">
                <a:solidFill>
                  <a:schemeClr val="tx1"/>
                </a:solidFill>
                <a:effectLst/>
                <a:latin typeface="+mn-lt"/>
                <a:ea typeface="+mn-ea"/>
                <a:cs typeface="+mn-cs"/>
              </a:rPr>
              <a:t>"30+2*6-2*7-10" // </a:t>
            </a:r>
            <a:r>
              <a:rPr lang="zh-CN" altLang="en-US" sz="1200" b="1" kern="1200" smtClean="0">
                <a:solidFill>
                  <a:schemeClr val="tx1"/>
                </a:solidFill>
                <a:effectLst/>
                <a:latin typeface="+mn-lt"/>
                <a:ea typeface="+mn-ea"/>
                <a:cs typeface="+mn-cs"/>
              </a:rPr>
              <a:t>计算有问题</a:t>
            </a:r>
            <a:endParaRPr lang="en-US" altLang="zh-CN" sz="1200" b="1" kern="1200" smtClean="0">
              <a:solidFill>
                <a:schemeClr val="tx1"/>
              </a:solidFill>
              <a:effectLst/>
              <a:latin typeface="+mn-lt"/>
              <a:ea typeface="+mn-ea"/>
              <a:cs typeface="+mn-cs"/>
            </a:endParaRPr>
          </a:p>
          <a:p>
            <a:pPr marL="228600" marR="0" indent="-228600" algn="l" defTabSz="914400" rtl="0" eaLnBrk="1" fontAlgn="auto" latinLnBrk="0" hangingPunct="1">
              <a:lnSpc>
                <a:spcPct val="100000"/>
              </a:lnSpc>
              <a:spcBef>
                <a:spcPts val="0"/>
              </a:spcBef>
              <a:spcAft>
                <a:spcPts val="0"/>
              </a:spcAft>
              <a:buClrTx/>
              <a:buSzTx/>
              <a:buFontTx/>
              <a:buAutoNum type="arabicParenR"/>
              <a:defRPr/>
            </a:pPr>
            <a:endParaRPr lang="en-US" altLang="zh-CN" sz="1200" b="1" kern="120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sz="1200" b="1" kern="1200" smtClean="0">
                <a:solidFill>
                  <a:schemeClr val="tx1"/>
                </a:solidFill>
                <a:effectLst/>
                <a:latin typeface="+mn-lt"/>
                <a:ea typeface="+mn-ea"/>
                <a:cs typeface="+mn-cs"/>
              </a:rPr>
              <a:t>总结：好像是出现一次</a:t>
            </a:r>
            <a:r>
              <a:rPr lang="en-US" altLang="zh-CN" sz="1200" b="1" kern="1200" smtClean="0">
                <a:solidFill>
                  <a:schemeClr val="tx1"/>
                </a:solidFill>
                <a:effectLst/>
                <a:latin typeface="+mn-lt"/>
                <a:ea typeface="+mn-ea"/>
                <a:cs typeface="+mn-cs"/>
              </a:rPr>
              <a:t>*</a:t>
            </a:r>
            <a:r>
              <a:rPr lang="zh-CN" altLang="en-US" sz="1200" b="1" kern="1200" smtClean="0">
                <a:solidFill>
                  <a:schemeClr val="tx1"/>
                </a:solidFill>
                <a:effectLst/>
                <a:latin typeface="+mn-lt"/>
                <a:ea typeface="+mn-ea"/>
                <a:cs typeface="+mn-cs"/>
              </a:rPr>
              <a:t>号后，后面还可以出现</a:t>
            </a:r>
            <a:r>
              <a:rPr lang="en-US" altLang="zh-CN" sz="1200" b="1" kern="1200" smtClean="0">
                <a:solidFill>
                  <a:schemeClr val="tx1"/>
                </a:solidFill>
                <a:effectLst/>
                <a:latin typeface="+mn-lt"/>
                <a:ea typeface="+mn-ea"/>
                <a:cs typeface="+mn-cs"/>
              </a:rPr>
              <a:t>*</a:t>
            </a:r>
            <a:r>
              <a:rPr lang="en-US" altLang="zh-CN" sz="1200" b="1" kern="1200" baseline="0" smtClean="0">
                <a:solidFill>
                  <a:schemeClr val="tx1"/>
                </a:solidFill>
                <a:effectLst/>
                <a:latin typeface="+mn-lt"/>
                <a:ea typeface="+mn-ea"/>
                <a:cs typeface="+mn-cs"/>
              </a:rPr>
              <a:t> </a:t>
            </a:r>
            <a:r>
              <a:rPr lang="zh-CN" altLang="en-US" sz="1200" b="1" kern="1200" baseline="0" smtClean="0">
                <a:solidFill>
                  <a:schemeClr val="tx1"/>
                </a:solidFill>
                <a:effectLst/>
                <a:latin typeface="+mn-lt"/>
                <a:ea typeface="+mn-ea"/>
                <a:cs typeface="+mn-cs"/>
              </a:rPr>
              <a:t>但是第二次出现</a:t>
            </a:r>
            <a:r>
              <a:rPr lang="en-US" altLang="zh-CN" sz="1200" b="1" kern="1200" baseline="0" smtClean="0">
                <a:solidFill>
                  <a:schemeClr val="tx1"/>
                </a:solidFill>
                <a:effectLst/>
                <a:latin typeface="+mn-lt"/>
                <a:ea typeface="+mn-ea"/>
                <a:cs typeface="+mn-cs"/>
              </a:rPr>
              <a:t>*</a:t>
            </a:r>
            <a:r>
              <a:rPr lang="zh-CN" altLang="en-US" sz="1200" b="1" kern="1200" baseline="0" smtClean="0">
                <a:solidFill>
                  <a:schemeClr val="tx1"/>
                </a:solidFill>
                <a:effectLst/>
                <a:latin typeface="+mn-lt"/>
                <a:ea typeface="+mn-ea"/>
                <a:cs typeface="+mn-cs"/>
              </a:rPr>
              <a:t>号后，就不能再有其它的运算符了</a:t>
            </a:r>
            <a:r>
              <a:rPr lang="en-US" altLang="zh-CN" sz="1200" b="1" kern="1200" baseline="0" smtClean="0">
                <a:solidFill>
                  <a:schemeClr val="tx1"/>
                </a:solidFill>
                <a:effectLst/>
                <a:latin typeface="+mn-lt"/>
                <a:ea typeface="+mn-ea"/>
                <a:cs typeface="+mn-cs"/>
              </a:rPr>
              <a:t>(</a:t>
            </a:r>
            <a:r>
              <a:rPr lang="zh-CN" altLang="en-US" sz="1200" b="1" kern="1200" baseline="0" smtClean="0">
                <a:solidFill>
                  <a:schemeClr val="tx1"/>
                </a:solidFill>
                <a:effectLst/>
                <a:latin typeface="+mn-lt"/>
                <a:ea typeface="+mn-ea"/>
                <a:cs typeface="+mn-cs"/>
              </a:rPr>
              <a:t>比如</a:t>
            </a:r>
            <a:r>
              <a:rPr lang="en-US" altLang="zh-CN" sz="1200" b="1" kern="1200" baseline="0" smtClean="0">
                <a:solidFill>
                  <a:schemeClr val="tx1"/>
                </a:solidFill>
                <a:effectLst/>
                <a:latin typeface="+mn-lt"/>
                <a:ea typeface="+mn-ea"/>
                <a:cs typeface="+mn-cs"/>
              </a:rPr>
              <a:t>+,-)</a:t>
            </a:r>
            <a:endParaRPr lang="zh-CN" altLang="en-US" sz="1200" b="1" kern="1200" smtClean="0">
              <a:solidFill>
                <a:schemeClr val="tx1"/>
              </a:solidFill>
              <a:effectLst/>
              <a:latin typeface="+mn-lt"/>
              <a:ea typeface="+mn-ea"/>
              <a:cs typeface="+mn-cs"/>
            </a:endParaRPr>
          </a:p>
          <a:p>
            <a:pPr marL="228600" marR="0" indent="-228600" algn="l" defTabSz="914400" rtl="0" eaLnBrk="1" fontAlgn="auto" latinLnBrk="0" hangingPunct="1">
              <a:lnSpc>
                <a:spcPct val="100000"/>
              </a:lnSpc>
              <a:spcBef>
                <a:spcPts val="0"/>
              </a:spcBef>
              <a:spcAft>
                <a:spcPts val="0"/>
              </a:spcAft>
              <a:buClrTx/>
              <a:buSzTx/>
              <a:buFontTx/>
              <a:buAutoNum type="arabicParenR"/>
              <a:defRPr/>
            </a:pPr>
            <a:endParaRPr lang="en-US" altLang="zh-CN" sz="1200" b="1" kern="120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sz="1200" b="1" kern="1200" smtClean="0">
                <a:solidFill>
                  <a:schemeClr val="tx1"/>
                </a:solidFill>
                <a:effectLst/>
                <a:latin typeface="+mn-lt"/>
                <a:ea typeface="+mn-ea"/>
                <a:cs typeface="+mn-cs"/>
              </a:rPr>
              <a:t>注意：我再讲</a:t>
            </a:r>
            <a:r>
              <a:rPr lang="en-US" altLang="zh-CN" sz="1200" b="1" kern="1200" smtClean="0">
                <a:solidFill>
                  <a:schemeClr val="tx1"/>
                </a:solidFill>
                <a:effectLst/>
                <a:latin typeface="+mn-lt"/>
                <a:ea typeface="+mn-ea"/>
                <a:cs typeface="+mn-cs"/>
              </a:rPr>
              <a:t>php</a:t>
            </a:r>
            <a:r>
              <a:rPr lang="zh-CN" altLang="en-US" sz="1200" b="1" kern="1200" smtClean="0">
                <a:solidFill>
                  <a:schemeClr val="tx1"/>
                </a:solidFill>
                <a:effectLst/>
                <a:latin typeface="+mn-lt"/>
                <a:ea typeface="+mn-ea"/>
                <a:cs typeface="+mn-cs"/>
              </a:rPr>
              <a:t>算法时，代码和这个有微小区别，是不是已经修复过了，在看看我的</a:t>
            </a:r>
            <a:r>
              <a:rPr lang="en-US" altLang="zh-CN" sz="1200" b="1" kern="1200" smtClean="0">
                <a:solidFill>
                  <a:schemeClr val="tx1"/>
                </a:solidFill>
                <a:effectLst/>
                <a:latin typeface="+mn-lt"/>
                <a:ea typeface="+mn-ea"/>
                <a:cs typeface="+mn-cs"/>
              </a:rPr>
              <a:t>php</a:t>
            </a:r>
            <a:r>
              <a:rPr lang="zh-CN" altLang="en-US" sz="1200" b="1" kern="1200" smtClean="0">
                <a:solidFill>
                  <a:schemeClr val="tx1"/>
                </a:solidFill>
                <a:effectLst/>
                <a:latin typeface="+mn-lt"/>
                <a:ea typeface="+mn-ea"/>
                <a:cs typeface="+mn-cs"/>
              </a:rPr>
              <a:t>算法公开课，看看能否解决</a:t>
            </a:r>
            <a:r>
              <a:rPr lang="en-US" altLang="zh-CN" sz="1200" b="1" kern="1200" smtClean="0">
                <a:solidFill>
                  <a:schemeClr val="tx1"/>
                </a:solidFill>
                <a:effectLst/>
                <a:latin typeface="+mn-lt"/>
                <a:ea typeface="+mn-ea"/>
                <a:cs typeface="+mn-cs"/>
              </a:rPr>
              <a:t>!!!</a:t>
            </a:r>
            <a:endParaRPr lang="zh-CN" altLang="en-US" sz="1200" b="1" kern="120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sz="1200" b="1" kern="1200" smtClean="0">
                <a:solidFill>
                  <a:schemeClr val="tx1"/>
                </a:solidFill>
                <a:effectLst/>
                <a:latin typeface="+mn-lt"/>
                <a:ea typeface="+mn-ea"/>
                <a:cs typeface="+mn-cs"/>
              </a:rPr>
              <a:t>具体视频：</a:t>
            </a:r>
            <a:r>
              <a:rPr lang="zh-CN" altLang="en-US" sz="1200" b="1" kern="1200" baseline="0" smtClean="0">
                <a:solidFill>
                  <a:schemeClr val="tx1"/>
                </a:solidFill>
                <a:effectLst/>
                <a:latin typeface="+mn-lt"/>
                <a:ea typeface="+mn-ea"/>
                <a:cs typeface="+mn-cs"/>
              </a:rPr>
              <a:t> </a:t>
            </a:r>
            <a:r>
              <a:rPr lang="en-US" altLang="zh-CN" sz="1200" b="1" kern="1200" baseline="0" smtClean="0">
                <a:solidFill>
                  <a:schemeClr val="tx1"/>
                </a:solidFill>
                <a:effectLst/>
                <a:latin typeface="+mn-lt"/>
                <a:ea typeface="+mn-ea"/>
                <a:cs typeface="+mn-cs"/>
              </a:rPr>
              <a:t>I:\z\1\</a:t>
            </a:r>
            <a:r>
              <a:rPr lang="zh-CN" altLang="en-US" sz="1200" b="1" kern="1200" baseline="0" smtClean="0">
                <a:solidFill>
                  <a:schemeClr val="tx1"/>
                </a:solidFill>
                <a:effectLst/>
                <a:latin typeface="+mn-lt"/>
                <a:ea typeface="+mn-ea"/>
                <a:cs typeface="+mn-cs"/>
              </a:rPr>
              <a:t>公开课 工资 营销资料等</a:t>
            </a:r>
            <a:r>
              <a:rPr lang="en-US" altLang="zh-CN" sz="1200" b="1" kern="1200" baseline="0" smtClean="0">
                <a:solidFill>
                  <a:schemeClr val="tx1"/>
                </a:solidFill>
                <a:effectLst/>
                <a:latin typeface="+mn-lt"/>
                <a:ea typeface="+mn-ea"/>
                <a:cs typeface="+mn-cs"/>
              </a:rPr>
              <a:t>\backup-new\</a:t>
            </a:r>
            <a:r>
              <a:rPr lang="zh-CN" altLang="en-US" sz="1200" b="1" kern="1200" baseline="0" smtClean="0">
                <a:solidFill>
                  <a:schemeClr val="tx1"/>
                </a:solidFill>
                <a:effectLst/>
                <a:latin typeface="+mn-lt"/>
                <a:ea typeface="+mn-ea"/>
                <a:cs typeface="+mn-cs"/>
              </a:rPr>
              <a:t>韩顺平</a:t>
            </a:r>
            <a:r>
              <a:rPr lang="en-US" altLang="zh-CN" sz="1200" b="1" kern="1200" baseline="0" smtClean="0">
                <a:solidFill>
                  <a:schemeClr val="tx1"/>
                </a:solidFill>
                <a:effectLst/>
                <a:latin typeface="+mn-lt"/>
                <a:ea typeface="+mn-ea"/>
                <a:cs typeface="+mn-cs"/>
              </a:rPr>
              <a:t>PHP</a:t>
            </a:r>
            <a:r>
              <a:rPr lang="zh-CN" altLang="en-US" sz="1200" b="1" kern="1200" baseline="0" smtClean="0">
                <a:solidFill>
                  <a:schemeClr val="tx1"/>
                </a:solidFill>
                <a:effectLst/>
                <a:latin typeface="+mn-lt"/>
                <a:ea typeface="+mn-ea"/>
                <a:cs typeface="+mn-cs"/>
              </a:rPr>
              <a:t>公开课</a:t>
            </a:r>
            <a:r>
              <a:rPr lang="en-US" altLang="zh-CN" sz="1200" b="1" kern="1200" baseline="0" smtClean="0">
                <a:solidFill>
                  <a:schemeClr val="tx1"/>
                </a:solidFill>
                <a:effectLst/>
                <a:latin typeface="+mn-lt"/>
                <a:ea typeface="+mn-ea"/>
                <a:cs typeface="+mn-cs"/>
              </a:rPr>
              <a:t>\php</a:t>
            </a:r>
            <a:r>
              <a:rPr lang="zh-CN" altLang="en-US" sz="1200" b="1" kern="1200" baseline="0" smtClean="0">
                <a:solidFill>
                  <a:schemeClr val="tx1"/>
                </a:solidFill>
                <a:effectLst/>
                <a:latin typeface="+mn-lt"/>
                <a:ea typeface="+mn-ea"/>
                <a:cs typeface="+mn-cs"/>
              </a:rPr>
              <a:t>程序员玩转算法</a:t>
            </a:r>
            <a:r>
              <a:rPr lang="en-US" altLang="zh-CN" sz="1200" b="1" kern="1200" baseline="0" smtClean="0">
                <a:solidFill>
                  <a:schemeClr val="tx1"/>
                </a:solidFill>
                <a:effectLst/>
                <a:latin typeface="+mn-lt"/>
                <a:ea typeface="+mn-ea"/>
                <a:cs typeface="+mn-cs"/>
              </a:rPr>
              <a:t>\php</a:t>
            </a:r>
            <a:r>
              <a:rPr lang="zh-CN" altLang="en-US" sz="1200" b="1" kern="1200" baseline="0" smtClean="0">
                <a:solidFill>
                  <a:schemeClr val="tx1"/>
                </a:solidFill>
                <a:effectLst/>
                <a:latin typeface="+mn-lt"/>
                <a:ea typeface="+mn-ea"/>
                <a:cs typeface="+mn-cs"/>
              </a:rPr>
              <a:t>程序员玩转算法 </a:t>
            </a:r>
            <a:r>
              <a:rPr lang="en-US" altLang="zh-CN" sz="1200" b="1" kern="1200" baseline="0" smtClean="0">
                <a:solidFill>
                  <a:schemeClr val="tx1"/>
                </a:solidFill>
                <a:effectLst/>
                <a:latin typeface="+mn-lt"/>
                <a:ea typeface="+mn-ea"/>
                <a:cs typeface="+mn-cs"/>
              </a:rPr>
              <a:t>- </a:t>
            </a:r>
            <a:r>
              <a:rPr lang="zh-CN" altLang="en-US" sz="1200" b="1" kern="1200" baseline="0" smtClean="0">
                <a:solidFill>
                  <a:schemeClr val="tx1"/>
                </a:solidFill>
                <a:effectLst/>
                <a:latin typeface="+mn-lt"/>
                <a:ea typeface="+mn-ea"/>
                <a:cs typeface="+mn-cs"/>
              </a:rPr>
              <a:t>资料</a:t>
            </a:r>
            <a:r>
              <a:rPr lang="en-US" altLang="zh-CN" sz="1200" b="1" kern="1200" baseline="0" smtClean="0">
                <a:solidFill>
                  <a:schemeClr val="tx1"/>
                </a:solidFill>
                <a:effectLst/>
                <a:latin typeface="+mn-lt"/>
                <a:ea typeface="+mn-ea"/>
                <a:cs typeface="+mn-cs"/>
              </a:rPr>
              <a:t>\video\</a:t>
            </a:r>
            <a:endParaRPr lang="en-US" altLang="zh-CN" sz="1200" b="1" kern="1200" baseline="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z="1200" b="1" kern="1200" smtClean="0">
                <a:solidFill>
                  <a:schemeClr val="tx1"/>
                </a:solidFill>
                <a:effectLst/>
                <a:latin typeface="+mn-lt"/>
                <a:ea typeface="+mn-ea"/>
                <a:cs typeface="+mn-cs"/>
              </a:rPr>
              <a:t>capture-4.avi </a:t>
            </a:r>
            <a:r>
              <a:rPr lang="zh-CN" altLang="en-US" sz="1200" b="1" kern="1200" smtClean="0">
                <a:solidFill>
                  <a:schemeClr val="tx1"/>
                </a:solidFill>
                <a:effectLst/>
                <a:latin typeface="+mn-lt"/>
                <a:ea typeface="+mn-ea"/>
                <a:cs typeface="+mn-cs"/>
              </a:rPr>
              <a:t>的</a:t>
            </a:r>
            <a:r>
              <a:rPr lang="en-US" altLang="zh-CN" sz="1200" b="1" kern="1200" smtClean="0">
                <a:solidFill>
                  <a:schemeClr val="tx1"/>
                </a:solidFill>
                <a:effectLst/>
                <a:latin typeface="+mn-lt"/>
                <a:ea typeface="+mn-ea"/>
                <a:cs typeface="+mn-cs"/>
              </a:rPr>
              <a:t>30:00</a:t>
            </a:r>
            <a:r>
              <a:rPr lang="zh-CN" altLang="en-US" sz="1200" b="1" kern="1200" smtClean="0">
                <a:solidFill>
                  <a:schemeClr val="tx1"/>
                </a:solidFill>
                <a:effectLst/>
                <a:latin typeface="+mn-lt"/>
                <a:ea typeface="+mn-ea"/>
                <a:cs typeface="+mn-cs"/>
              </a:rPr>
              <a:t>开始讲的</a:t>
            </a:r>
            <a:endParaRPr lang="zh-CN" altLang="en-US" sz="1200" b="1" kern="1200" smtClean="0">
              <a:solidFill>
                <a:schemeClr val="tx1"/>
              </a:solidFill>
              <a:effectLst/>
              <a:latin typeface="+mn-lt"/>
              <a:ea typeface="+mn-ea"/>
              <a:cs typeface="+mn-cs"/>
            </a:endParaRPr>
          </a:p>
          <a:p>
            <a:endParaRPr lang="en-US" altLang="zh-CN" smtClean="0">
              <a:ea typeface="宋体" panose="02010600030101010101" pitchFamily="2" charset="-122"/>
            </a:endParaRPr>
          </a:p>
          <a:p>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思考</a:t>
            </a:r>
            <a:r>
              <a:rPr lang="en-US" altLang="zh-CN" smtClean="0">
                <a:ea typeface="宋体" panose="02010600030101010101" pitchFamily="2" charset="-122"/>
              </a:rPr>
              <a:t>: </a:t>
            </a:r>
            <a:r>
              <a:rPr lang="zh-CN" altLang="en-US" smtClean="0">
                <a:ea typeface="宋体" panose="02010600030101010101" pitchFamily="2" charset="-122"/>
              </a:rPr>
              <a:t>带上小括号，学员自行考虑</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//java</a:t>
            </a:r>
            <a:r>
              <a:rPr lang="zh-CN" altLang="en-US" smtClean="0">
                <a:ea typeface="宋体" panose="02010600030101010101" pitchFamily="2" charset="-122"/>
              </a:rPr>
              <a:t>的代码</a:t>
            </a:r>
            <a:r>
              <a:rPr lang="en-US" altLang="zh-CN" smtClean="0">
                <a:ea typeface="宋体" panose="02010600030101010101" pitchFamily="2" charset="-122"/>
              </a:rPr>
              <a:t>, </a:t>
            </a:r>
            <a:r>
              <a:rPr lang="zh-CN" altLang="en-US" smtClean="0">
                <a:ea typeface="宋体" panose="02010600030101010101" pitchFamily="2" charset="-122"/>
              </a:rPr>
              <a:t>授课的步骤，先 </a:t>
            </a:r>
            <a:r>
              <a:rPr lang="en-US" altLang="zh-CN" b="1" smtClean="0">
                <a:ea typeface="宋体" panose="02010600030101010101" pitchFamily="2" charset="-122"/>
              </a:rPr>
              <a:t>[</a:t>
            </a:r>
            <a:r>
              <a:rPr lang="zh-CN" altLang="en-US" b="1" smtClean="0">
                <a:ea typeface="宋体" panose="02010600030101010101" pitchFamily="2" charset="-122"/>
              </a:rPr>
              <a:t>解决</a:t>
            </a:r>
            <a:r>
              <a:rPr lang="en-US" altLang="zh-CN" b="1" smtClean="0">
                <a:ea typeface="宋体" panose="02010600030101010101" pitchFamily="2" charset="-122"/>
              </a:rPr>
              <a:t>: </a:t>
            </a:r>
            <a:r>
              <a:rPr lang="en-US" altLang="zh-CN" smtClean="0"/>
              <a:t>3+2*6-2</a:t>
            </a:r>
            <a:r>
              <a:rPr lang="en-US" altLang="zh-CN" b="1" smtClean="0">
                <a:ea typeface="宋体" panose="02010600030101010101" pitchFamily="2" charset="-122"/>
              </a:rPr>
              <a:t>]</a:t>
            </a:r>
            <a:r>
              <a:rPr lang="zh-CN" altLang="en-US" b="1" smtClean="0">
                <a:ea typeface="宋体" panose="02010600030101010101" pitchFamily="2" charset="-122"/>
              </a:rPr>
              <a:t>， 然后逐步解决多位数的计算</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package com.atguigu;</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a:t>
            </a:r>
            <a:r>
              <a:rPr lang="zh-CN" altLang="en-US" smtClean="0">
                <a:ea typeface="宋体" panose="02010600030101010101" pitchFamily="2" charset="-122"/>
              </a:rPr>
              <a:t>考虑对表达式加入 </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public class Calculator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public static void main(String[] args)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TODO Auto-generated method stub</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val expression = "3101+4*(6-2)" =&gt; </a:t>
            </a:r>
            <a:r>
              <a:rPr lang="zh-CN" altLang="en-US" smtClean="0">
                <a:ea typeface="宋体" panose="02010600030101010101" pitchFamily="2" charset="-122"/>
              </a:rPr>
              <a:t>开阔思路</a:t>
            </a:r>
            <a:r>
              <a:rPr lang="en-US" altLang="zh-CN" smtClean="0">
                <a:ea typeface="宋体" panose="02010600030101010101" pitchFamily="2" charset="-122"/>
              </a:rPr>
              <a:t>[</a:t>
            </a:r>
            <a:r>
              <a:rPr lang="zh-CN" altLang="en-US" smtClean="0">
                <a:ea typeface="宋体" panose="02010600030101010101" pitchFamily="2" charset="-122"/>
              </a:rPr>
              <a:t>编程</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String expression = "7*2*2-5+1-5+3-4";</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ArrayStack2 numStack = new ArrayStack2(10);</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ArrayStack2 operStack = new ArrayStack2(10);</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r>
              <a:rPr lang="zh-CN" altLang="en-US" smtClean="0">
                <a:ea typeface="宋体" panose="02010600030101010101" pitchFamily="2" charset="-122"/>
              </a:rPr>
              <a:t>思路</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1 ) </a:t>
            </a:r>
            <a:r>
              <a:rPr lang="zh-CN" altLang="en-US" smtClean="0">
                <a:ea typeface="宋体" panose="02010600030101010101" pitchFamily="2" charset="-122"/>
              </a:rPr>
              <a:t>设计两个栈 </a:t>
            </a:r>
            <a:r>
              <a:rPr lang="en-US" altLang="zh-CN" smtClean="0">
                <a:ea typeface="宋体" panose="02010600030101010101" pitchFamily="2" charset="-122"/>
              </a:rPr>
              <a:t>, </a:t>
            </a:r>
            <a:r>
              <a:rPr lang="zh-CN" altLang="en-US" smtClean="0">
                <a:ea typeface="宋体" panose="02010600030101010101" pitchFamily="2" charset="-122"/>
              </a:rPr>
              <a:t>数栈，符号栈</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2)  </a:t>
            </a:r>
            <a:r>
              <a:rPr lang="zh-CN" altLang="en-US" smtClean="0">
                <a:ea typeface="宋体" panose="02010600030101010101" pitchFamily="2" charset="-122"/>
              </a:rPr>
              <a:t>对 </a:t>
            </a:r>
            <a:r>
              <a:rPr lang="en-US" altLang="zh-CN" smtClean="0">
                <a:ea typeface="宋体" panose="02010600030101010101" pitchFamily="2" charset="-122"/>
              </a:rPr>
              <a:t>exp </a:t>
            </a:r>
            <a:r>
              <a:rPr lang="zh-CN" altLang="en-US" smtClean="0">
                <a:ea typeface="宋体" panose="02010600030101010101" pitchFamily="2" charset="-122"/>
              </a:rPr>
              <a:t>进行扫描 </a:t>
            </a:r>
            <a:r>
              <a:rPr lang="en-US" altLang="zh-CN" smtClean="0">
                <a:ea typeface="宋体" panose="02010600030101010101" pitchFamily="2" charset="-122"/>
              </a:rPr>
              <a:t>, </a:t>
            </a:r>
            <a:r>
              <a:rPr lang="zh-CN" altLang="en-US" smtClean="0">
                <a:ea typeface="宋体" panose="02010600030101010101" pitchFamily="2" charset="-122"/>
              </a:rPr>
              <a:t>一个一个的取出</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3)  </a:t>
            </a:r>
            <a:r>
              <a:rPr lang="zh-CN" altLang="en-US" smtClean="0">
                <a:ea typeface="宋体" panose="02010600030101010101" pitchFamily="2" charset="-122"/>
              </a:rPr>
              <a:t>当取出的字符是数时，就直接入数栈</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4)  </a:t>
            </a:r>
            <a:r>
              <a:rPr lang="zh-CN" altLang="en-US" smtClean="0">
                <a:ea typeface="宋体" panose="02010600030101010101" pitchFamily="2" charset="-122"/>
              </a:rPr>
              <a:t>当取出的字符是符号时</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4.1 </a:t>
            </a:r>
            <a:r>
              <a:rPr lang="zh-CN" altLang="en-US" smtClean="0">
                <a:ea typeface="宋体" panose="02010600030101010101" pitchFamily="2" charset="-122"/>
              </a:rPr>
              <a:t>如果当前符号栈没有数据，就直接入栈</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4.2 </a:t>
            </a:r>
            <a:r>
              <a:rPr lang="zh-CN" altLang="en-US" smtClean="0">
                <a:ea typeface="宋体" panose="02010600030101010101" pitchFamily="2" charset="-122"/>
              </a:rPr>
              <a:t>如果当前符号的优先级 小于等于符号栈的栈顶的符号的优先级，则取出该符号，并从数栈依次</a:t>
            </a:r>
            <a:r>
              <a:rPr lang="en-US" altLang="zh-CN" smtClean="0">
                <a:ea typeface="宋体" panose="02010600030101010101" pitchFamily="2" charset="-122"/>
              </a:rPr>
              <a:t>pop </a:t>
            </a:r>
            <a:r>
              <a:rPr lang="zh-CN" altLang="en-US" smtClean="0">
                <a:ea typeface="宋体" panose="02010600030101010101" pitchFamily="2" charset="-122"/>
              </a:rPr>
              <a:t>出两个数据，进行运算，将结果重新</a:t>
            </a:r>
            <a:r>
              <a:rPr lang="en-US" altLang="zh-CN" smtClean="0">
                <a:ea typeface="宋体" panose="02010600030101010101" pitchFamily="2" charset="-122"/>
              </a:rPr>
              <a:t>puhs</a:t>
            </a:r>
            <a:r>
              <a:rPr lang="zh-CN" altLang="en-US" smtClean="0">
                <a:ea typeface="宋体" panose="02010600030101010101" pitchFamily="2" charset="-122"/>
              </a:rPr>
              <a:t>到 数栈，再将当前符号</a:t>
            </a:r>
            <a:r>
              <a:rPr lang="en-US" altLang="zh-CN" smtClean="0">
                <a:ea typeface="宋体" panose="02010600030101010101" pitchFamily="2" charset="-122"/>
              </a:rPr>
              <a:t>push </a:t>
            </a:r>
            <a:r>
              <a:rPr lang="zh-CN" altLang="en-US" smtClean="0">
                <a:ea typeface="宋体" panose="02010600030101010101" pitchFamily="2" charset="-122"/>
              </a:rPr>
              <a:t>到符号栈</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4.3 </a:t>
            </a:r>
            <a:r>
              <a:rPr lang="zh-CN" altLang="en-US" smtClean="0">
                <a:ea typeface="宋体" panose="02010600030101010101" pitchFamily="2" charset="-122"/>
              </a:rPr>
              <a:t>反之，符号直接入符号栈</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5) </a:t>
            </a:r>
            <a:r>
              <a:rPr lang="zh-CN" altLang="en-US" smtClean="0">
                <a:ea typeface="宋体" panose="02010600030101010101" pitchFamily="2" charset="-122"/>
              </a:rPr>
              <a:t>当整个表达式扫描完毕后，依次从数栈和符号栈取出数据，进行运行，最后在数栈中的数据就是结果</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int index = 0;</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int num1 = 0;</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int num2 = 0;</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int oper = 0;</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int res = 0;</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char ch = '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String keepNum = ""; // </a:t>
            </a:r>
            <a:r>
              <a:rPr lang="zh-CN" altLang="en-US" smtClean="0">
                <a:ea typeface="宋体" panose="02010600030101010101" pitchFamily="2" charset="-122"/>
              </a:rPr>
              <a:t>再进行扫描时，保存上次的数字</a:t>
            </a:r>
            <a:r>
              <a:rPr lang="en-US" altLang="zh-CN" smtClean="0">
                <a:ea typeface="宋体" panose="02010600030101010101" pitchFamily="2" charset="-122"/>
              </a:rPr>
              <a:t>ch ,</a:t>
            </a:r>
            <a:r>
              <a:rPr lang="zh-CN" altLang="en-US" smtClean="0">
                <a:ea typeface="宋体" panose="02010600030101010101" pitchFamily="2" charset="-122"/>
              </a:rPr>
              <a:t>并进行拼接</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a:t>
            </a:r>
            <a:r>
              <a:rPr lang="zh-CN" altLang="en-US" smtClean="0">
                <a:ea typeface="宋体" panose="02010600030101010101" pitchFamily="2" charset="-122"/>
              </a:rPr>
              <a:t>会循环的取出</a:t>
            </a:r>
            <a:r>
              <a:rPr lang="en-US" altLang="zh-CN" smtClean="0">
                <a:ea typeface="宋体" panose="02010600030101010101" pitchFamily="2" charset="-122"/>
              </a:rPr>
              <a:t>expression </a:t>
            </a:r>
            <a:r>
              <a:rPr lang="zh-CN" altLang="en-US" smtClean="0">
                <a:ea typeface="宋体" panose="02010600030101010101" pitchFamily="2" charset="-122"/>
              </a:rPr>
              <a:t>字符</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while (true)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扫描</a:t>
            </a:r>
            <a:r>
              <a:rPr lang="en-US" altLang="zh-CN" smtClean="0">
                <a:ea typeface="宋体" panose="02010600030101010101" pitchFamily="2" charset="-122"/>
              </a:rPr>
              <a:t>expression</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ch = expression.substring(index, index + 1).charAt(0);</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if (operStack.isOper(ch)) { // </a:t>
            </a:r>
            <a:r>
              <a:rPr lang="zh-CN" altLang="en-US" smtClean="0">
                <a:ea typeface="宋体" panose="02010600030101010101" pitchFamily="2" charset="-122"/>
              </a:rPr>
              <a:t>如果是操作符</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if (!operStack.isEmpty())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如果当前符号的优先级 小于等于符号栈的栈顶的符号的优先级，则取出该符号，并从数栈依次 </a:t>
            </a:r>
            <a:r>
              <a:rPr lang="en-US" altLang="zh-CN" smtClean="0">
                <a:ea typeface="宋体" panose="02010600030101010101" pitchFamily="2" charset="-122"/>
              </a:rPr>
              <a:t>//pop</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出两个数据，进行运算，将结果重新</a:t>
            </a:r>
            <a:r>
              <a:rPr lang="en-US" altLang="zh-CN" smtClean="0">
                <a:ea typeface="宋体" panose="02010600030101010101" pitchFamily="2" charset="-122"/>
              </a:rPr>
              <a:t>puhs</a:t>
            </a:r>
            <a:r>
              <a:rPr lang="zh-CN" altLang="en-US" smtClean="0">
                <a:ea typeface="宋体" panose="02010600030101010101" pitchFamily="2" charset="-122"/>
              </a:rPr>
              <a:t>到 数栈，再将当前符号</a:t>
            </a:r>
            <a:r>
              <a:rPr lang="en-US" altLang="zh-CN" smtClean="0">
                <a:ea typeface="宋体" panose="02010600030101010101" pitchFamily="2" charset="-122"/>
              </a:rPr>
              <a:t>push </a:t>
            </a:r>
            <a:r>
              <a:rPr lang="zh-CN" altLang="en-US" smtClean="0">
                <a:ea typeface="宋体" panose="02010600030101010101" pitchFamily="2" charset="-122"/>
              </a:rPr>
              <a:t>到符号栈</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if (operStack.priority(ch) &lt;= operStack.priority(operStack.stack[operStack.top]))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开始计算</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num1 = numStack.pop();</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num2 = numStack.pop();</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oper = operStack.pop();</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res = numStack.cal(num1, num2, oper);</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入数字栈</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numStack.push(res);</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把当前</a:t>
            </a:r>
            <a:r>
              <a:rPr lang="en-US" altLang="zh-CN" smtClean="0">
                <a:ea typeface="宋体" panose="02010600030101010101" pitchFamily="2" charset="-122"/>
              </a:rPr>
              <a:t>ch</a:t>
            </a:r>
            <a:r>
              <a:rPr lang="zh-CN" altLang="en-US" smtClean="0">
                <a:ea typeface="宋体" panose="02010600030101010101" pitchFamily="2" charset="-122"/>
              </a:rPr>
              <a:t>入符号栈</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operStack.push(ch);</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else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如果当前的符号的优先级大于符号栈顶的符号优先级，直接入栈</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operStack.push(ch);</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else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符号就直接入栈</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operStack.push(ch); // '+' =&gt; 43</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else { // </a:t>
            </a:r>
            <a:r>
              <a:rPr lang="zh-CN" altLang="en-US" smtClean="0">
                <a:ea typeface="宋体" panose="02010600030101010101" pitchFamily="2" charset="-122"/>
              </a:rPr>
              <a:t>是数</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 </a:t>
            </a:r>
            <a:r>
              <a:rPr lang="zh-CN" altLang="en-US" smtClean="0">
                <a:ea typeface="宋体" panose="02010600030101010101" pitchFamily="2" charset="-122"/>
              </a:rPr>
              <a:t>处理多位数的逻辑</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keepNum += ch;</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如果</a:t>
            </a:r>
            <a:r>
              <a:rPr lang="en-US" altLang="zh-CN" smtClean="0">
                <a:ea typeface="宋体" panose="02010600030101010101" pitchFamily="2" charset="-122"/>
              </a:rPr>
              <a:t>ch </a:t>
            </a:r>
            <a:r>
              <a:rPr lang="zh-CN" altLang="en-US" smtClean="0">
                <a:ea typeface="宋体" panose="02010600030101010101" pitchFamily="2" charset="-122"/>
              </a:rPr>
              <a:t>已经是</a:t>
            </a:r>
            <a:r>
              <a:rPr lang="en-US" altLang="zh-CN" smtClean="0">
                <a:ea typeface="宋体" panose="02010600030101010101" pitchFamily="2" charset="-122"/>
              </a:rPr>
              <a:t>expression </a:t>
            </a:r>
            <a:r>
              <a:rPr lang="zh-CN" altLang="en-US" smtClean="0">
                <a:ea typeface="宋体" panose="02010600030101010101" pitchFamily="2" charset="-122"/>
              </a:rPr>
              <a:t>最后一个字符</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if (index == expression.length() - 1)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numStack.push(Integer.parseInt(keepNum));</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else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判断</a:t>
            </a:r>
            <a:r>
              <a:rPr lang="en-US" altLang="zh-CN" smtClean="0">
                <a:ea typeface="宋体" panose="02010600030101010101" pitchFamily="2" charset="-122"/>
              </a:rPr>
              <a:t>ch </a:t>
            </a:r>
            <a:r>
              <a:rPr lang="zh-CN" altLang="en-US" smtClean="0">
                <a:ea typeface="宋体" panose="02010600030101010101" pitchFamily="2" charset="-122"/>
              </a:rPr>
              <a:t>的下一个字符是不是数字</a:t>
            </a:r>
            <a:r>
              <a:rPr lang="en-US" altLang="zh-CN" smtClean="0">
                <a:ea typeface="宋体" panose="02010600030101010101" pitchFamily="2" charset="-122"/>
              </a:rPr>
              <a:t>, </a:t>
            </a:r>
            <a:r>
              <a:rPr lang="zh-CN" altLang="en-US" smtClean="0">
                <a:ea typeface="宋体" panose="02010600030101010101" pitchFamily="2" charset="-122"/>
              </a:rPr>
              <a:t>如果是数字，则进行一次扫描，如果是操作符，就直接入栈</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 </a:t>
            </a:r>
            <a:r>
              <a:rPr lang="zh-CN" altLang="en-US" smtClean="0">
                <a:ea typeface="宋体" panose="02010600030101010101" pitchFamily="2" charset="-122"/>
              </a:rPr>
              <a:t>看到</a:t>
            </a:r>
            <a:r>
              <a:rPr lang="en-US" altLang="zh-CN" smtClean="0">
                <a:ea typeface="宋体" panose="02010600030101010101" pitchFamily="2" charset="-122"/>
              </a:rPr>
              <a:t>expresson</a:t>
            </a:r>
            <a:r>
              <a:rPr lang="zh-CN" altLang="en-US" smtClean="0">
                <a:ea typeface="宋体" panose="02010600030101010101" pitchFamily="2" charset="-122"/>
              </a:rPr>
              <a:t>的下一个字符时，不要真正的移动</a:t>
            </a:r>
            <a:r>
              <a:rPr lang="en-US" altLang="zh-CN" smtClean="0">
                <a:ea typeface="宋体" panose="02010600030101010101" pitchFamily="2" charset="-122"/>
              </a:rPr>
              <a:t>index ,</a:t>
            </a:r>
            <a:r>
              <a:rPr lang="zh-CN" altLang="en-US" smtClean="0">
                <a:ea typeface="宋体" panose="02010600030101010101" pitchFamily="2" charset="-122"/>
              </a:rPr>
              <a:t>只是探测一下</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if (operStack.isOper(expression.substring(index + 1, index + 2).charAt(0)))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是操作符入栈</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numStack.push(Integer.parseInt(keepNum));</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keepNum = ""; // </a:t>
            </a:r>
            <a:r>
              <a:rPr lang="zh-CN" altLang="en-US" smtClean="0">
                <a:ea typeface="宋体" panose="02010600030101010101" pitchFamily="2" charset="-122"/>
              </a:rPr>
              <a:t>清空</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numStack.push((ch + "").toInt) // ? '1' =&gt; 49 '3' "1"=&gt; 1</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index </a:t>
            </a:r>
            <a:r>
              <a:rPr lang="zh-CN" altLang="en-US" smtClean="0">
                <a:ea typeface="宋体" panose="02010600030101010101" pitchFamily="2" charset="-122"/>
              </a:rPr>
              <a:t>后移</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index += 1;</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判断是否到表达式的最后</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if (index &gt;= expression.length())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break;</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当整个表达式扫描完毕后，依次从数栈和符号栈取出数据，进行运行，最后在数栈中的数据就是结果</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while (true)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if (operStack.isEmpty())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break;</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r>
              <a:rPr lang="zh-CN" altLang="en-US" smtClean="0">
                <a:ea typeface="宋体" panose="02010600030101010101" pitchFamily="2" charset="-122"/>
              </a:rPr>
              <a:t>开始计算</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num1 = numStack.pop();</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num2 = numStack.pop();</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oper = operStack.pop();</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res = numStack.cal(num1, num2, oper);</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numStack.push(res); // </a:t>
            </a:r>
            <a:r>
              <a:rPr lang="zh-CN" altLang="en-US" smtClean="0">
                <a:ea typeface="宋体" panose="02010600030101010101" pitchFamily="2" charset="-122"/>
              </a:rPr>
              <a:t>入栈</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r>
              <a:rPr lang="zh-CN" altLang="en-US" smtClean="0">
                <a:ea typeface="宋体" panose="02010600030101010101" pitchFamily="2" charset="-122"/>
              </a:rPr>
              <a:t>将数字栈的最后结果</a:t>
            </a:r>
            <a:r>
              <a:rPr lang="en-US" altLang="zh-CN" smtClean="0">
                <a:ea typeface="宋体" panose="02010600030101010101" pitchFamily="2" charset="-122"/>
              </a:rPr>
              <a:t>pop</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int res2 = numStack.pop();</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System.out.printf("</a:t>
            </a:r>
            <a:r>
              <a:rPr lang="zh-CN" altLang="en-US" smtClean="0">
                <a:ea typeface="宋体" panose="02010600030101010101" pitchFamily="2" charset="-122"/>
              </a:rPr>
              <a:t>表达式 </a:t>
            </a:r>
            <a:r>
              <a:rPr lang="en-US" altLang="zh-CN" smtClean="0">
                <a:ea typeface="宋体" panose="02010600030101010101" pitchFamily="2" charset="-122"/>
              </a:rPr>
              <a:t>%s = %d", expression, res2);</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class ArrayStack2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private int maxSize;// </a:t>
            </a:r>
            <a:r>
              <a:rPr lang="zh-CN" altLang="en-US" smtClean="0">
                <a:ea typeface="宋体" panose="02010600030101010101" pitchFamily="2" charset="-122"/>
              </a:rPr>
              <a:t>栈的大小</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public int[] stack;//</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栈顶</a:t>
            </a:r>
            <a:r>
              <a:rPr lang="en-US" altLang="zh-CN" smtClean="0">
                <a:ea typeface="宋体" panose="02010600030101010101" pitchFamily="2" charset="-122"/>
              </a:rPr>
              <a:t>, </a:t>
            </a:r>
            <a:r>
              <a:rPr lang="zh-CN" altLang="en-US" smtClean="0">
                <a:ea typeface="宋体" panose="02010600030101010101" pitchFamily="2" charset="-122"/>
              </a:rPr>
              <a:t>初始化为</a:t>
            </a:r>
            <a:r>
              <a:rPr lang="en-US" altLang="zh-CN" smtClean="0">
                <a:ea typeface="宋体" panose="02010600030101010101" pitchFamily="2" charset="-122"/>
              </a:rPr>
              <a:t>-1</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public int top = -1;</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public ArrayStack2(int size)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maxSize = size;</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stack = new int[maxSize];</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栈满</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public boolean isFull()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return top == maxSize - 1;</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栈空</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public boolean isEmpty()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return top == -1;</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入栈</a:t>
            </a:r>
            <a:r>
              <a:rPr lang="en-US" altLang="zh-CN" smtClean="0">
                <a:ea typeface="宋体" panose="02010600030101010101" pitchFamily="2" charset="-122"/>
              </a:rPr>
              <a:t>, </a:t>
            </a:r>
            <a:r>
              <a:rPr lang="zh-CN" altLang="en-US" smtClean="0">
                <a:ea typeface="宋体" panose="02010600030101010101" pitchFamily="2" charset="-122"/>
              </a:rPr>
              <a:t>放入数据</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public void push(int value)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if (isFull())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System.out.println("</a:t>
            </a:r>
            <a:r>
              <a:rPr lang="zh-CN" altLang="en-US" smtClean="0">
                <a:ea typeface="宋体" panose="02010600030101010101" pitchFamily="2" charset="-122"/>
              </a:rPr>
              <a:t>栈满</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return;</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top += 1;</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stack[top] = value;</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出栈</a:t>
            </a:r>
            <a:r>
              <a:rPr lang="en-US" altLang="zh-CN" smtClean="0">
                <a:ea typeface="宋体" panose="02010600030101010101" pitchFamily="2" charset="-122"/>
              </a:rPr>
              <a:t>, </a:t>
            </a:r>
            <a:r>
              <a:rPr lang="zh-CN" altLang="en-US" smtClean="0">
                <a:ea typeface="宋体" panose="02010600030101010101" pitchFamily="2" charset="-122"/>
              </a:rPr>
              <a:t>取出数据</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public int pop()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if (isEmpty())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throw new RuntimeException("</a:t>
            </a:r>
            <a:r>
              <a:rPr lang="zh-CN" altLang="en-US" smtClean="0">
                <a:ea typeface="宋体" panose="02010600030101010101" pitchFamily="2" charset="-122"/>
              </a:rPr>
              <a:t>栈空</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int value = stack[top];</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top -= 1;</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return value;</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遍历栈</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public void list()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if (isEmpty())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System.out.println("</a:t>
            </a:r>
            <a:r>
              <a:rPr lang="zh-CN" altLang="en-US" smtClean="0">
                <a:ea typeface="宋体" panose="02010600030101010101" pitchFamily="2" charset="-122"/>
              </a:rPr>
              <a:t>栈空，没有数据</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return;</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for (int i = top; i &gt;= 0; i--)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System.out.printf("stack[%d]=%d\n", i, stack[i]);</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返回运算符的优先级</a:t>
            </a:r>
            <a:r>
              <a:rPr lang="en-US" altLang="zh-CN" smtClean="0">
                <a:ea typeface="宋体" panose="02010600030101010101" pitchFamily="2" charset="-122"/>
              </a:rPr>
              <a:t>, </a:t>
            </a:r>
            <a:r>
              <a:rPr lang="zh-CN" altLang="en-US" smtClean="0">
                <a:ea typeface="宋体" panose="02010600030101010101" pitchFamily="2" charset="-122"/>
              </a:rPr>
              <a:t>是程序员定</a:t>
            </a:r>
            <a:r>
              <a:rPr lang="en-US" altLang="zh-CN" smtClean="0">
                <a:ea typeface="宋体" panose="02010600030101010101" pitchFamily="2" charset="-122"/>
              </a:rPr>
              <a:t>, </a:t>
            </a:r>
            <a:r>
              <a:rPr lang="zh-CN" altLang="en-US" smtClean="0">
                <a:ea typeface="宋体" panose="02010600030101010101" pitchFamily="2" charset="-122"/>
              </a:rPr>
              <a:t>数字越大，优先级越高</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 + 1 =&gt; 0 *[] /[] =&gt; 1</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public int priority(int oper)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if (oper == '*' || oper == '/')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return 1;</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else if (oper == '+' || oper == '-')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return 0;</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else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return -1; // </a:t>
            </a:r>
            <a:r>
              <a:rPr lang="zh-CN" altLang="en-US" smtClean="0">
                <a:ea typeface="宋体" panose="02010600030101010101" pitchFamily="2" charset="-122"/>
              </a:rPr>
              <a:t>不正确</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public boolean isOper(char value)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return value == '+' || value == '-' || value == '/' || value ==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计算方法</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public int cal(int num1, int num2, int oper)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int res = 0;</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switch (oper)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case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res = num1 + num2;</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break;</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case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res = num2 - num1;</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break;</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case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res = num1 * num2;</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break;</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case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res = num2 / num1;</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break;</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default:</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break;</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return res;</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a:t>
            </a: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r>
              <a:rPr lang="en-US" altLang="zh-CN" smtClean="0">
                <a:ea typeface="宋体" panose="02010600030101010101" pitchFamily="2" charset="-122"/>
              </a:rPr>
              <a:t>//</a:t>
            </a:r>
            <a:r>
              <a:rPr lang="zh-CN" altLang="en-US" smtClean="0">
                <a:ea typeface="宋体" panose="02010600030101010101" pitchFamily="2" charset="-122"/>
              </a:rPr>
              <a:t>代码如下</a:t>
            </a:r>
            <a:r>
              <a:rPr lang="en-US" altLang="zh-CN" smtClean="0">
                <a:ea typeface="宋体" panose="02010600030101010101" pitchFamily="2" charset="-122"/>
              </a:rPr>
              <a:t>:</a:t>
            </a:r>
            <a:endParaRPr lang="en-US" altLang="zh-CN" smtClean="0">
              <a:ea typeface="宋体" panose="02010600030101010101" pitchFamily="2" charset="-122"/>
            </a:endParaRPr>
          </a:p>
          <a:p>
            <a:endParaRPr lang="en-US" altLang="zh-CN" smtClean="0">
              <a:ea typeface="宋体" panose="02010600030101010101" pitchFamily="2" charset="-122"/>
            </a:endParaRPr>
          </a:p>
          <a:p>
            <a:r>
              <a:rPr lang="en-US" altLang="zh-CN" smtClean="0">
                <a:ea typeface="宋体" panose="02010600030101010101" pitchFamily="2" charset="-122"/>
              </a:rPr>
              <a:t>package com.atguigu.reversepolishcal;</a:t>
            </a:r>
            <a:endParaRPr lang="en-US" altLang="zh-CN" smtClean="0">
              <a:ea typeface="宋体" panose="02010600030101010101" pitchFamily="2" charset="-122"/>
            </a:endParaRPr>
          </a:p>
          <a:p>
            <a:endParaRPr lang="en-US" altLang="zh-CN" smtClean="0">
              <a:ea typeface="宋体" panose="02010600030101010101" pitchFamily="2" charset="-122"/>
            </a:endParaRPr>
          </a:p>
          <a:p>
            <a:r>
              <a:rPr lang="en-US" altLang="zh-CN" smtClean="0">
                <a:ea typeface="宋体" panose="02010600030101010101" pitchFamily="2" charset="-122"/>
              </a:rPr>
              <a:t>import java.util.ArrayList;</a:t>
            </a:r>
            <a:endParaRPr lang="en-US" altLang="zh-CN" smtClean="0">
              <a:ea typeface="宋体" panose="02010600030101010101" pitchFamily="2" charset="-122"/>
            </a:endParaRPr>
          </a:p>
          <a:p>
            <a:r>
              <a:rPr lang="en-US" altLang="zh-CN" smtClean="0">
                <a:ea typeface="宋体" panose="02010600030101010101" pitchFamily="2" charset="-122"/>
              </a:rPr>
              <a:t>import java.util.List;</a:t>
            </a:r>
            <a:endParaRPr lang="en-US" altLang="zh-CN" smtClean="0">
              <a:ea typeface="宋体" panose="02010600030101010101" pitchFamily="2" charset="-122"/>
            </a:endParaRPr>
          </a:p>
          <a:p>
            <a:r>
              <a:rPr lang="en-US" altLang="zh-CN" smtClean="0">
                <a:ea typeface="宋体" panose="02010600030101010101" pitchFamily="2" charset="-122"/>
              </a:rPr>
              <a:t>import java.util.Stack;</a:t>
            </a:r>
            <a:endParaRPr lang="en-US" altLang="zh-CN" smtClean="0">
              <a:ea typeface="宋体" panose="02010600030101010101" pitchFamily="2" charset="-122"/>
            </a:endParaRPr>
          </a:p>
          <a:p>
            <a:endParaRPr lang="en-US" altLang="zh-CN" smtClean="0">
              <a:ea typeface="宋体" panose="02010600030101010101" pitchFamily="2" charset="-122"/>
            </a:endParaRPr>
          </a:p>
          <a:p>
            <a:endParaRPr lang="en-US" altLang="zh-CN" smtClean="0">
              <a:ea typeface="宋体" panose="02010600030101010101" pitchFamily="2" charset="-122"/>
            </a:endParaRPr>
          </a:p>
          <a:p>
            <a:endParaRPr lang="en-US" altLang="zh-CN" smtClean="0">
              <a:ea typeface="宋体" panose="02010600030101010101" pitchFamily="2" charset="-122"/>
            </a:endParaRPr>
          </a:p>
          <a:p>
            <a:r>
              <a:rPr lang="en-US" altLang="zh-CN" smtClean="0">
                <a:ea typeface="宋体" panose="02010600030101010101" pitchFamily="2" charset="-122"/>
              </a:rPr>
              <a:t>public class ReversePolishCalCase {</a:t>
            </a:r>
            <a:endParaRPr lang="en-US" altLang="zh-CN" smtClean="0">
              <a:ea typeface="宋体" panose="02010600030101010101" pitchFamily="2" charset="-122"/>
            </a:endParaRPr>
          </a:p>
          <a:p>
            <a:endParaRPr lang="en-US" altLang="zh-CN" smtClean="0">
              <a:ea typeface="宋体" panose="02010600030101010101" pitchFamily="2" charset="-122"/>
            </a:endParaRPr>
          </a:p>
          <a:p>
            <a:r>
              <a:rPr lang="en-US" altLang="zh-CN" smtClean="0">
                <a:ea typeface="宋体" panose="02010600030101010101" pitchFamily="2" charset="-122"/>
              </a:rPr>
              <a:t>	public static void main(String[] args) {</a:t>
            </a:r>
            <a:endParaRPr lang="en-US" altLang="zh-CN" smtClean="0">
              <a:ea typeface="宋体" panose="02010600030101010101" pitchFamily="2" charset="-122"/>
            </a:endParaRPr>
          </a:p>
          <a:p>
            <a:r>
              <a:rPr lang="en-US" altLang="zh-CN" smtClean="0">
                <a:ea typeface="宋体" panose="02010600030101010101" pitchFamily="2" charset="-122"/>
              </a:rPr>
              <a:t>		//</a:t>
            </a:r>
            <a:r>
              <a:rPr lang="zh-CN" altLang="en-US" smtClean="0">
                <a:ea typeface="宋体" panose="02010600030101010101" pitchFamily="2" charset="-122"/>
              </a:rPr>
              <a:t>举例</a:t>
            </a:r>
            <a:r>
              <a:rPr lang="en-US" altLang="zh-CN" smtClean="0">
                <a:ea typeface="宋体" panose="02010600030101010101" pitchFamily="2" charset="-122"/>
              </a:rPr>
              <a:t>1: 2 + (3-4) =&gt; 2 3 4 - +</a:t>
            </a:r>
            <a:endParaRPr lang="en-US" altLang="zh-CN" smtClean="0">
              <a:ea typeface="宋体" panose="02010600030101010101" pitchFamily="2" charset="-122"/>
            </a:endParaRPr>
          </a:p>
          <a:p>
            <a:r>
              <a:rPr lang="en-US" altLang="zh-CN" smtClean="0">
                <a:ea typeface="宋体" panose="02010600030101010101" pitchFamily="2" charset="-122"/>
              </a:rPr>
              <a:t>	 	//</a:t>
            </a:r>
            <a:r>
              <a:rPr lang="zh-CN" altLang="en-US" smtClean="0">
                <a:ea typeface="宋体" panose="02010600030101010101" pitchFamily="2" charset="-122"/>
              </a:rPr>
              <a:t>举例</a:t>
            </a:r>
            <a:r>
              <a:rPr lang="en-US" altLang="zh-CN" smtClean="0">
                <a:ea typeface="宋体" panose="02010600030101010101" pitchFamily="2" charset="-122"/>
              </a:rPr>
              <a:t>2: 4 * 5 - 8 + 60 + 8 / 2 = 4 5 * 8 - 60 + 8 2 / + </a:t>
            </a:r>
            <a:endParaRPr lang="en-US" altLang="zh-CN" smtClean="0">
              <a:ea typeface="宋体" panose="02010600030101010101" pitchFamily="2" charset="-122"/>
            </a:endParaRPr>
          </a:p>
          <a:p>
            <a:r>
              <a:rPr lang="en-US" altLang="zh-CN" smtClean="0">
                <a:ea typeface="宋体" panose="02010600030101010101" pitchFamily="2" charset="-122"/>
              </a:rPr>
              <a:t>	 	//</a:t>
            </a:r>
            <a:r>
              <a:rPr lang="zh-CN" altLang="en-US" smtClean="0">
                <a:ea typeface="宋体" panose="02010600030101010101" pitchFamily="2" charset="-122"/>
              </a:rPr>
              <a:t>举例</a:t>
            </a:r>
            <a:r>
              <a:rPr lang="en-US" altLang="zh-CN" smtClean="0">
                <a:ea typeface="宋体" panose="02010600030101010101" pitchFamily="2" charset="-122"/>
              </a:rPr>
              <a:t>3: (3+4)×5-6 =&gt; 3 4 + 5 * 6 -</a:t>
            </a:r>
            <a:endParaRPr lang="en-US" altLang="zh-CN" smtClean="0">
              <a:ea typeface="宋体" panose="02010600030101010101" pitchFamily="2" charset="-122"/>
            </a:endParaRPr>
          </a:p>
          <a:p>
            <a:r>
              <a:rPr lang="en-US" altLang="zh-CN" smtClean="0">
                <a:ea typeface="宋体" panose="02010600030101010101" pitchFamily="2" charset="-122"/>
              </a:rPr>
              <a:t>		//String suffixExperss = "4 5 * 8 - 60 + 8 2 / +";</a:t>
            </a:r>
            <a:endParaRPr lang="en-US" altLang="zh-CN" smtClean="0">
              <a:ea typeface="宋体" panose="02010600030101010101" pitchFamily="2" charset="-122"/>
            </a:endParaRPr>
          </a:p>
          <a:p>
            <a:r>
              <a:rPr lang="en-US" altLang="zh-CN" smtClean="0">
                <a:ea typeface="宋体" panose="02010600030101010101" pitchFamily="2" charset="-122"/>
              </a:rPr>
              <a:t>		//String suffixExperss = "2 3 4 - +";</a:t>
            </a:r>
            <a:endParaRPr lang="en-US" altLang="zh-CN" smtClean="0">
              <a:ea typeface="宋体" panose="02010600030101010101" pitchFamily="2" charset="-122"/>
            </a:endParaRPr>
          </a:p>
          <a:p>
            <a:r>
              <a:rPr lang="en-US" altLang="zh-CN" smtClean="0">
                <a:ea typeface="宋体" panose="02010600030101010101" pitchFamily="2" charset="-122"/>
              </a:rPr>
              <a:t>		String suffixExperss = "3 4 + 5 * 6 -";</a:t>
            </a:r>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r>
              <a:rPr lang="en-US" altLang="zh-CN" smtClean="0">
                <a:ea typeface="宋体" panose="02010600030101010101" pitchFamily="2" charset="-122"/>
              </a:rPr>
              <a:t>		ReversePolishCal reversePolishCal = new ReversePolishCal();</a:t>
            </a:r>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r>
              <a:rPr lang="en-US" altLang="zh-CN" smtClean="0">
                <a:ea typeface="宋体" panose="02010600030101010101" pitchFamily="2" charset="-122"/>
              </a:rPr>
              <a:t>		List &lt;String&gt; suffixExpressionList = reversePolishCal.getListBySuffixExpression(suffixExperss);</a:t>
            </a:r>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r>
              <a:rPr lang="en-US" altLang="zh-CN" smtClean="0">
                <a:ea typeface="宋体" panose="02010600030101010101" pitchFamily="2" charset="-122"/>
              </a:rPr>
              <a:t>        System.out.println("</a:t>
            </a:r>
            <a:r>
              <a:rPr lang="zh-CN" altLang="en-US" smtClean="0">
                <a:ea typeface="宋体" panose="02010600030101010101" pitchFamily="2" charset="-122"/>
              </a:rPr>
              <a:t>计算结果</a:t>
            </a:r>
            <a:r>
              <a:rPr lang="en-US" altLang="zh-CN" smtClean="0">
                <a:ea typeface="宋体" panose="02010600030101010101" pitchFamily="2" charset="-122"/>
              </a:rPr>
              <a:t>:"+ reversePolishCal.calculate(suffixExpressionList));</a:t>
            </a:r>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endParaRPr lang="en-US" altLang="zh-CN" smtClean="0">
              <a:ea typeface="宋体" panose="02010600030101010101" pitchFamily="2" charset="-122"/>
            </a:endParaRPr>
          </a:p>
          <a:p>
            <a:r>
              <a:rPr lang="en-US" altLang="zh-CN" smtClean="0">
                <a:ea typeface="宋体" panose="02010600030101010101" pitchFamily="2" charset="-122"/>
              </a:rPr>
              <a:t>}</a:t>
            </a:r>
            <a:endParaRPr lang="en-US" altLang="zh-CN" smtClean="0">
              <a:ea typeface="宋体" panose="02010600030101010101" pitchFamily="2" charset="-122"/>
            </a:endParaRPr>
          </a:p>
          <a:p>
            <a:endParaRPr lang="en-US" altLang="zh-CN" smtClean="0">
              <a:ea typeface="宋体" panose="02010600030101010101" pitchFamily="2" charset="-122"/>
            </a:endParaRPr>
          </a:p>
          <a:p>
            <a:r>
              <a:rPr lang="en-US" altLang="zh-CN" smtClean="0">
                <a:ea typeface="宋体" panose="02010600030101010101" pitchFamily="2" charset="-122"/>
              </a:rPr>
              <a:t>class ReversePolishCal {</a:t>
            </a:r>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r>
              <a:rPr lang="en-US" altLang="zh-CN" smtClean="0">
                <a:ea typeface="宋体" panose="02010600030101010101" pitchFamily="2" charset="-122"/>
              </a:rPr>
              <a:t>	//</a:t>
            </a:r>
            <a:r>
              <a:rPr lang="zh-CN" altLang="en-US" smtClean="0">
                <a:ea typeface="宋体" panose="02010600030101010101" pitchFamily="2" charset="-122"/>
              </a:rPr>
              <a:t>将一个后缀表达式，依次放入到</a:t>
            </a:r>
            <a:r>
              <a:rPr lang="en-US" altLang="zh-CN" smtClean="0">
                <a:ea typeface="宋体" panose="02010600030101010101" pitchFamily="2" charset="-122"/>
              </a:rPr>
              <a:t>List&lt;String&gt;</a:t>
            </a:r>
            <a:r>
              <a:rPr lang="zh-CN" altLang="en-US" smtClean="0">
                <a:ea typeface="宋体" panose="02010600030101010101" pitchFamily="2" charset="-122"/>
              </a:rPr>
              <a:t>中</a:t>
            </a:r>
            <a:endParaRPr lang="zh-CN" altLang="en-US" smtClean="0">
              <a:ea typeface="宋体" panose="02010600030101010101" pitchFamily="2" charset="-122"/>
            </a:endParaRPr>
          </a:p>
          <a:p>
            <a:r>
              <a:rPr lang="zh-CN" altLang="en-US" smtClean="0">
                <a:ea typeface="宋体" panose="02010600030101010101" pitchFamily="2" charset="-122"/>
              </a:rPr>
              <a:t>	</a:t>
            </a:r>
            <a:r>
              <a:rPr lang="en-US" altLang="zh-CN" smtClean="0">
                <a:ea typeface="宋体" panose="02010600030101010101" pitchFamily="2" charset="-122"/>
              </a:rPr>
              <a:t>public List&lt;String&gt; getListBySuffixExpression(String suffixExpression) {</a:t>
            </a:r>
            <a:endParaRPr lang="en-US" altLang="zh-CN" smtClean="0">
              <a:ea typeface="宋体" panose="02010600030101010101" pitchFamily="2" charset="-122"/>
            </a:endParaRPr>
          </a:p>
          <a:p>
            <a:r>
              <a:rPr lang="en-US" altLang="zh-CN" smtClean="0">
                <a:ea typeface="宋体" panose="02010600030101010101" pitchFamily="2" charset="-122"/>
              </a:rPr>
              <a:t>		String[] split = suffixExpression.split(" ");</a:t>
            </a:r>
            <a:endParaRPr lang="en-US" altLang="zh-CN" smtClean="0">
              <a:ea typeface="宋体" panose="02010600030101010101" pitchFamily="2" charset="-122"/>
            </a:endParaRPr>
          </a:p>
          <a:p>
            <a:r>
              <a:rPr lang="en-US" altLang="zh-CN" smtClean="0">
                <a:ea typeface="宋体" panose="02010600030101010101" pitchFamily="2" charset="-122"/>
              </a:rPr>
              <a:t>		List&lt;String&gt; list = new ArrayList&lt;String&gt;();</a:t>
            </a:r>
            <a:endParaRPr lang="en-US" altLang="zh-CN" smtClean="0">
              <a:ea typeface="宋体" panose="02010600030101010101" pitchFamily="2" charset="-122"/>
            </a:endParaRPr>
          </a:p>
          <a:p>
            <a:r>
              <a:rPr lang="en-US" altLang="zh-CN" smtClean="0">
                <a:ea typeface="宋体" panose="02010600030101010101" pitchFamily="2" charset="-122"/>
              </a:rPr>
              <a:t>		for (String element : split) {</a:t>
            </a:r>
            <a:endParaRPr lang="en-US" altLang="zh-CN" smtClean="0">
              <a:ea typeface="宋体" panose="02010600030101010101" pitchFamily="2" charset="-122"/>
            </a:endParaRPr>
          </a:p>
          <a:p>
            <a:r>
              <a:rPr lang="en-US" altLang="zh-CN" smtClean="0">
                <a:ea typeface="宋体" panose="02010600030101010101" pitchFamily="2" charset="-122"/>
              </a:rPr>
              <a:t>			list.add(element);</a:t>
            </a:r>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r>
              <a:rPr lang="en-US" altLang="zh-CN" smtClean="0">
                <a:ea typeface="宋体" panose="02010600030101010101" pitchFamily="2" charset="-122"/>
              </a:rPr>
              <a:t>		return list;</a:t>
            </a:r>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r>
              <a:rPr lang="en-US" altLang="zh-CN" smtClean="0">
                <a:ea typeface="宋体" panose="02010600030101010101" pitchFamily="2" charset="-122"/>
              </a:rPr>
              <a:t>	 * </a:t>
            </a:r>
            <a:endParaRPr lang="en-US" altLang="zh-CN" smtClean="0">
              <a:ea typeface="宋体" panose="02010600030101010101" pitchFamily="2" charset="-122"/>
            </a:endParaRPr>
          </a:p>
          <a:p>
            <a:r>
              <a:rPr lang="en-US" altLang="zh-CN" smtClean="0">
                <a:ea typeface="宋体" panose="02010600030101010101" pitchFamily="2" charset="-122"/>
              </a:rPr>
              <a:t>	 * @param ls </a:t>
            </a:r>
            <a:r>
              <a:rPr lang="zh-CN" altLang="en-US" smtClean="0">
                <a:ea typeface="宋体" panose="02010600030101010101" pitchFamily="2" charset="-122"/>
              </a:rPr>
              <a:t>是一个按照逆波兰表达式得到衣蛾</a:t>
            </a:r>
            <a:r>
              <a:rPr lang="en-US" altLang="zh-CN" smtClean="0">
                <a:ea typeface="宋体" panose="02010600030101010101" pitchFamily="2" charset="-122"/>
              </a:rPr>
              <a:t>List </a:t>
            </a:r>
            <a:endParaRPr lang="en-US" altLang="zh-CN" smtClean="0">
              <a:ea typeface="宋体" panose="02010600030101010101" pitchFamily="2" charset="-122"/>
            </a:endParaRPr>
          </a:p>
          <a:p>
            <a:r>
              <a:rPr lang="en-US" altLang="zh-CN" smtClean="0">
                <a:ea typeface="宋体" panose="02010600030101010101" pitchFamily="2" charset="-122"/>
              </a:rPr>
              <a:t>	 * @return</a:t>
            </a:r>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r>
              <a:rPr lang="en-US" altLang="zh-CN" smtClean="0">
                <a:ea typeface="宋体" panose="02010600030101010101" pitchFamily="2" charset="-122"/>
              </a:rPr>
              <a:t>    public int calculate(List&lt;String&gt; ls) {</a:t>
            </a:r>
            <a:endParaRPr lang="en-US" altLang="zh-CN" smtClean="0">
              <a:ea typeface="宋体" panose="02010600030101010101" pitchFamily="2" charset="-122"/>
            </a:endParaRPr>
          </a:p>
          <a:p>
            <a:r>
              <a:rPr lang="en-US" altLang="zh-CN" smtClean="0">
                <a:ea typeface="宋体" panose="02010600030101010101" pitchFamily="2" charset="-122"/>
              </a:rPr>
              <a:t>    	Stack&lt;String&gt; s=new Stack&lt;String&gt;();</a:t>
            </a:r>
            <a:endParaRPr lang="en-US" altLang="zh-CN" smtClean="0">
              <a:ea typeface="宋体" panose="02010600030101010101" pitchFamily="2" charset="-122"/>
            </a:endParaRPr>
          </a:p>
          <a:p>
            <a:r>
              <a:rPr lang="en-US" altLang="zh-CN" smtClean="0">
                <a:ea typeface="宋体" panose="02010600030101010101" pitchFamily="2" charset="-122"/>
              </a:rPr>
              <a:t>        for (String str : ls) {</a:t>
            </a:r>
            <a:endParaRPr lang="en-US" altLang="zh-CN" smtClean="0">
              <a:ea typeface="宋体" panose="02010600030101010101" pitchFamily="2" charset="-122"/>
            </a:endParaRPr>
          </a:p>
          <a:p>
            <a:r>
              <a:rPr lang="en-US" altLang="zh-CN" smtClean="0">
                <a:ea typeface="宋体" panose="02010600030101010101" pitchFamily="2" charset="-122"/>
              </a:rPr>
              <a:t>            if (str.matches("\\d+")) {</a:t>
            </a:r>
            <a:endParaRPr lang="en-US" altLang="zh-CN" smtClean="0">
              <a:ea typeface="宋体" panose="02010600030101010101" pitchFamily="2" charset="-122"/>
            </a:endParaRPr>
          </a:p>
          <a:p>
            <a:r>
              <a:rPr lang="en-US" altLang="zh-CN" smtClean="0">
                <a:ea typeface="宋体" panose="02010600030101010101" pitchFamily="2" charset="-122"/>
              </a:rPr>
              <a:t>                s.push(str);</a:t>
            </a:r>
            <a:endParaRPr lang="en-US" altLang="zh-CN" smtClean="0">
              <a:ea typeface="宋体" panose="02010600030101010101" pitchFamily="2" charset="-122"/>
            </a:endParaRPr>
          </a:p>
          <a:p>
            <a:r>
              <a:rPr lang="en-US" altLang="zh-CN" smtClean="0">
                <a:ea typeface="宋体" panose="02010600030101010101" pitchFamily="2" charset="-122"/>
              </a:rPr>
              <a:t>            } else {</a:t>
            </a:r>
            <a:endParaRPr lang="en-US" altLang="zh-CN" smtClean="0">
              <a:ea typeface="宋体" panose="02010600030101010101" pitchFamily="2" charset="-122"/>
            </a:endParaRPr>
          </a:p>
          <a:p>
            <a:r>
              <a:rPr lang="en-US" altLang="zh-CN" smtClean="0">
                <a:ea typeface="宋体" panose="02010600030101010101" pitchFamily="2" charset="-122"/>
              </a:rPr>
              <a:t>                int b = Integer.parseInt(s.pop());</a:t>
            </a:r>
            <a:endParaRPr lang="en-US" altLang="zh-CN" smtClean="0">
              <a:ea typeface="宋体" panose="02010600030101010101" pitchFamily="2" charset="-122"/>
            </a:endParaRPr>
          </a:p>
          <a:p>
            <a:r>
              <a:rPr lang="en-US" altLang="zh-CN" smtClean="0">
                <a:ea typeface="宋体" panose="02010600030101010101" pitchFamily="2" charset="-122"/>
              </a:rPr>
              <a:t>                int a = Integer.parseInt(s.pop());</a:t>
            </a:r>
            <a:endParaRPr lang="en-US" altLang="zh-CN" smtClean="0">
              <a:ea typeface="宋体" panose="02010600030101010101" pitchFamily="2" charset="-122"/>
            </a:endParaRPr>
          </a:p>
          <a:p>
            <a:r>
              <a:rPr lang="en-US" altLang="zh-CN" smtClean="0">
                <a:ea typeface="宋体" panose="02010600030101010101" pitchFamily="2" charset="-122"/>
              </a:rPr>
              <a:t>                int result=0;</a:t>
            </a:r>
            <a:endParaRPr lang="en-US" altLang="zh-CN" smtClean="0">
              <a:ea typeface="宋体" panose="02010600030101010101" pitchFamily="2" charset="-122"/>
            </a:endParaRPr>
          </a:p>
          <a:p>
            <a:r>
              <a:rPr lang="en-US" altLang="zh-CN" smtClean="0">
                <a:ea typeface="宋体" panose="02010600030101010101" pitchFamily="2" charset="-122"/>
              </a:rPr>
              <a:t>                if (str.equals("+")) {</a:t>
            </a:r>
            <a:endParaRPr lang="en-US" altLang="zh-CN" smtClean="0">
              <a:ea typeface="宋体" panose="02010600030101010101" pitchFamily="2" charset="-122"/>
            </a:endParaRPr>
          </a:p>
          <a:p>
            <a:r>
              <a:rPr lang="en-US" altLang="zh-CN" smtClean="0">
                <a:ea typeface="宋体" panose="02010600030101010101" pitchFamily="2" charset="-122"/>
              </a:rPr>
              <a:t>                    result = a + b;</a:t>
            </a:r>
            <a:endParaRPr lang="en-US" altLang="zh-CN" smtClean="0">
              <a:ea typeface="宋体" panose="02010600030101010101" pitchFamily="2" charset="-122"/>
            </a:endParaRPr>
          </a:p>
          <a:p>
            <a:r>
              <a:rPr lang="en-US" altLang="zh-CN" smtClean="0">
                <a:ea typeface="宋体" panose="02010600030101010101" pitchFamily="2" charset="-122"/>
              </a:rPr>
              <a:t>                } else if (str.equals("-")) {</a:t>
            </a:r>
            <a:endParaRPr lang="en-US" altLang="zh-CN" smtClean="0">
              <a:ea typeface="宋体" panose="02010600030101010101" pitchFamily="2" charset="-122"/>
            </a:endParaRPr>
          </a:p>
          <a:p>
            <a:r>
              <a:rPr lang="en-US" altLang="zh-CN" smtClean="0">
                <a:ea typeface="宋体" panose="02010600030101010101" pitchFamily="2" charset="-122"/>
              </a:rPr>
              <a:t>                    result = a - b;</a:t>
            </a:r>
            <a:endParaRPr lang="en-US" altLang="zh-CN" smtClean="0">
              <a:ea typeface="宋体" panose="02010600030101010101" pitchFamily="2" charset="-122"/>
            </a:endParaRPr>
          </a:p>
          <a:p>
            <a:r>
              <a:rPr lang="en-US" altLang="zh-CN" smtClean="0">
                <a:ea typeface="宋体" panose="02010600030101010101" pitchFamily="2" charset="-122"/>
              </a:rPr>
              <a:t>                } else if (str.equals("*")) {</a:t>
            </a:r>
            <a:endParaRPr lang="en-US" altLang="zh-CN" smtClean="0">
              <a:ea typeface="宋体" panose="02010600030101010101" pitchFamily="2" charset="-122"/>
            </a:endParaRPr>
          </a:p>
          <a:p>
            <a:r>
              <a:rPr lang="en-US" altLang="zh-CN" smtClean="0">
                <a:ea typeface="宋体" panose="02010600030101010101" pitchFamily="2" charset="-122"/>
              </a:rPr>
              <a:t>                    result = a * b;</a:t>
            </a:r>
            <a:endParaRPr lang="en-US" altLang="zh-CN" smtClean="0">
              <a:ea typeface="宋体" panose="02010600030101010101" pitchFamily="2" charset="-122"/>
            </a:endParaRPr>
          </a:p>
          <a:p>
            <a:r>
              <a:rPr lang="en-US" altLang="zh-CN" smtClean="0">
                <a:ea typeface="宋体" panose="02010600030101010101" pitchFamily="2" charset="-122"/>
              </a:rPr>
              <a:t>                } else if (str.equals("/")) {</a:t>
            </a:r>
            <a:endParaRPr lang="en-US" altLang="zh-CN" smtClean="0">
              <a:ea typeface="宋体" panose="02010600030101010101" pitchFamily="2" charset="-122"/>
            </a:endParaRPr>
          </a:p>
          <a:p>
            <a:r>
              <a:rPr lang="en-US" altLang="zh-CN" smtClean="0">
                <a:ea typeface="宋体" panose="02010600030101010101" pitchFamily="2" charset="-122"/>
              </a:rPr>
              <a:t>                    result = a / b;</a:t>
            </a:r>
            <a:endParaRPr lang="en-US" altLang="zh-CN" smtClean="0">
              <a:ea typeface="宋体" panose="02010600030101010101" pitchFamily="2" charset="-122"/>
            </a:endParaRPr>
          </a:p>
          <a:p>
            <a:r>
              <a:rPr lang="en-US" altLang="zh-CN" smtClean="0">
                <a:ea typeface="宋体" panose="02010600030101010101" pitchFamily="2" charset="-122"/>
              </a:rPr>
              <a:t>                } else {</a:t>
            </a:r>
            <a:endParaRPr lang="en-US" altLang="zh-CN" smtClean="0">
              <a:ea typeface="宋体" panose="02010600030101010101" pitchFamily="2" charset="-122"/>
            </a:endParaRPr>
          </a:p>
          <a:p>
            <a:r>
              <a:rPr lang="en-US" altLang="zh-CN" smtClean="0">
                <a:ea typeface="宋体" panose="02010600030101010101" pitchFamily="2" charset="-122"/>
              </a:rPr>
              <a:t>                	throw new RuntimeException("</a:t>
            </a:r>
            <a:r>
              <a:rPr lang="zh-CN" altLang="en-US" smtClean="0">
                <a:ea typeface="宋体" panose="02010600030101010101" pitchFamily="2" charset="-122"/>
              </a:rPr>
              <a:t>符号错误</a:t>
            </a:r>
            <a:r>
              <a:rPr lang="en-US" altLang="zh-CN" smtClean="0">
                <a:ea typeface="宋体" panose="02010600030101010101" pitchFamily="2" charset="-122"/>
              </a:rPr>
              <a:t>");</a:t>
            </a:r>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r>
              <a:rPr lang="en-US" altLang="zh-CN" smtClean="0">
                <a:ea typeface="宋体" panose="02010600030101010101" pitchFamily="2" charset="-122"/>
              </a:rPr>
              <a:t>                s.push("" + result);</a:t>
            </a:r>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r>
              <a:rPr lang="en-US" altLang="zh-CN" smtClean="0">
                <a:ea typeface="宋体" panose="02010600030101010101" pitchFamily="2" charset="-122"/>
              </a:rPr>
              <a:t>        //System.out.println(s.peek()); </a:t>
            </a:r>
            <a:endParaRPr lang="en-US" altLang="zh-CN" smtClean="0">
              <a:ea typeface="宋体" panose="02010600030101010101" pitchFamily="2" charset="-122"/>
            </a:endParaRPr>
          </a:p>
          <a:p>
            <a:r>
              <a:rPr lang="en-US" altLang="zh-CN" smtClean="0">
                <a:ea typeface="宋体" panose="02010600030101010101" pitchFamily="2" charset="-122"/>
              </a:rPr>
              <a:t>        return Integer.parseInt(s.pop());</a:t>
            </a:r>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r>
              <a:rPr lang="en-US" altLang="zh-CN" smtClean="0">
                <a:ea typeface="宋体" panose="02010600030101010101" pitchFamily="2" charset="-122"/>
              </a:rPr>
              <a:t>}</a:t>
            </a:r>
            <a:endParaRPr lang="en-US" altLang="zh-CN" smtClean="0">
              <a:ea typeface="宋体" panose="02010600030101010101" pitchFamily="2" charset="-122"/>
            </a:endParaRPr>
          </a:p>
          <a:p>
            <a:endParaRPr lang="en-US" altLang="zh-CN" smtClean="0">
              <a:ea typeface="宋体" panose="02010600030101010101" pitchFamily="2" charset="-122"/>
            </a:endParaRPr>
          </a:p>
          <a:p>
            <a:endParaRPr lang="en-US" altLang="zh-CN" smtClean="0">
              <a:ea typeface="宋体" panose="02010600030101010101" pitchFamily="2" charset="-122"/>
            </a:endParaRPr>
          </a:p>
          <a:p>
            <a:r>
              <a:rPr lang="en-US" altLang="zh-CN" smtClean="0">
                <a:ea typeface="宋体" panose="02010600030101010101" pitchFamily="2" charset="-122"/>
              </a:rPr>
              <a:t>class Operation {</a:t>
            </a:r>
            <a:endParaRPr lang="en-US" altLang="zh-CN" smtClean="0">
              <a:ea typeface="宋体" panose="02010600030101010101" pitchFamily="2" charset="-122"/>
            </a:endParaRPr>
          </a:p>
          <a:p>
            <a:r>
              <a:rPr lang="en-US" altLang="zh-CN" smtClean="0">
                <a:ea typeface="宋体" panose="02010600030101010101" pitchFamily="2" charset="-122"/>
              </a:rPr>
              <a:t>    private static int ADDITION=1;</a:t>
            </a:r>
            <a:endParaRPr lang="en-US" altLang="zh-CN" smtClean="0">
              <a:ea typeface="宋体" panose="02010600030101010101" pitchFamily="2" charset="-122"/>
            </a:endParaRPr>
          </a:p>
          <a:p>
            <a:r>
              <a:rPr lang="en-US" altLang="zh-CN" smtClean="0">
                <a:ea typeface="宋体" panose="02010600030101010101" pitchFamily="2" charset="-122"/>
              </a:rPr>
              <a:t>    private static int SUBTRACTION=1;</a:t>
            </a:r>
            <a:endParaRPr lang="en-US" altLang="zh-CN" smtClean="0">
              <a:ea typeface="宋体" panose="02010600030101010101" pitchFamily="2" charset="-122"/>
            </a:endParaRPr>
          </a:p>
          <a:p>
            <a:r>
              <a:rPr lang="en-US" altLang="zh-CN" smtClean="0">
                <a:ea typeface="宋体" panose="02010600030101010101" pitchFamily="2" charset="-122"/>
              </a:rPr>
              <a:t>    private static int MULTIPLICATION=2;</a:t>
            </a:r>
            <a:endParaRPr lang="en-US" altLang="zh-CN" smtClean="0">
              <a:ea typeface="宋体" panose="02010600030101010101" pitchFamily="2" charset="-122"/>
            </a:endParaRPr>
          </a:p>
          <a:p>
            <a:r>
              <a:rPr lang="en-US" altLang="zh-CN" smtClean="0">
                <a:ea typeface="宋体" panose="02010600030101010101" pitchFamily="2" charset="-122"/>
              </a:rPr>
              <a:t>    private static int DIVISION=2;</a:t>
            </a:r>
            <a:endParaRPr lang="en-US" altLang="zh-CN" smtClean="0">
              <a:ea typeface="宋体" panose="02010600030101010101" pitchFamily="2" charset="-122"/>
            </a:endParaRPr>
          </a:p>
          <a:p>
            <a:endParaRPr lang="en-US" altLang="zh-CN" smtClean="0">
              <a:ea typeface="宋体" panose="02010600030101010101" pitchFamily="2" charset="-122"/>
            </a:endParaRPr>
          </a:p>
          <a:p>
            <a:r>
              <a:rPr lang="en-US" altLang="zh-CN" smtClean="0">
                <a:ea typeface="宋体" panose="02010600030101010101" pitchFamily="2" charset="-122"/>
              </a:rPr>
              <a:t>    public static int getValue(String operation){</a:t>
            </a:r>
            <a:endParaRPr lang="en-US" altLang="zh-CN" smtClean="0">
              <a:ea typeface="宋体" panose="02010600030101010101" pitchFamily="2" charset="-122"/>
            </a:endParaRPr>
          </a:p>
          <a:p>
            <a:r>
              <a:rPr lang="en-US" altLang="zh-CN" smtClean="0">
                <a:ea typeface="宋体" panose="02010600030101010101" pitchFamily="2" charset="-122"/>
              </a:rPr>
              <a:t>        int result;</a:t>
            </a:r>
            <a:endParaRPr lang="en-US" altLang="zh-CN" smtClean="0">
              <a:ea typeface="宋体" panose="02010600030101010101" pitchFamily="2" charset="-122"/>
            </a:endParaRPr>
          </a:p>
          <a:p>
            <a:r>
              <a:rPr lang="en-US" altLang="zh-CN" smtClean="0">
                <a:ea typeface="宋体" panose="02010600030101010101" pitchFamily="2" charset="-122"/>
              </a:rPr>
              <a:t>        switch (operation){</a:t>
            </a:r>
            <a:endParaRPr lang="en-US" altLang="zh-CN" smtClean="0">
              <a:ea typeface="宋体" panose="02010600030101010101" pitchFamily="2" charset="-122"/>
            </a:endParaRPr>
          </a:p>
          <a:p>
            <a:r>
              <a:rPr lang="en-US" altLang="zh-CN" smtClean="0">
                <a:ea typeface="宋体" panose="02010600030101010101" pitchFamily="2" charset="-122"/>
              </a:rPr>
              <a:t>            case "+":</a:t>
            </a:r>
            <a:endParaRPr lang="en-US" altLang="zh-CN" smtClean="0">
              <a:ea typeface="宋体" panose="02010600030101010101" pitchFamily="2" charset="-122"/>
            </a:endParaRPr>
          </a:p>
          <a:p>
            <a:r>
              <a:rPr lang="en-US" altLang="zh-CN" smtClean="0">
                <a:ea typeface="宋体" panose="02010600030101010101" pitchFamily="2" charset="-122"/>
              </a:rPr>
              <a:t>                result=ADDITION;</a:t>
            </a:r>
            <a:endParaRPr lang="en-US" altLang="zh-CN" smtClean="0">
              <a:ea typeface="宋体" panose="02010600030101010101" pitchFamily="2" charset="-122"/>
            </a:endParaRPr>
          </a:p>
          <a:p>
            <a:r>
              <a:rPr lang="en-US" altLang="zh-CN" smtClean="0">
                <a:ea typeface="宋体" panose="02010600030101010101" pitchFamily="2" charset="-122"/>
              </a:rPr>
              <a:t>                break;</a:t>
            </a:r>
            <a:endParaRPr lang="en-US" altLang="zh-CN" smtClean="0">
              <a:ea typeface="宋体" panose="02010600030101010101" pitchFamily="2" charset="-122"/>
            </a:endParaRPr>
          </a:p>
          <a:p>
            <a:r>
              <a:rPr lang="en-US" altLang="zh-CN" smtClean="0">
                <a:ea typeface="宋体" panose="02010600030101010101" pitchFamily="2" charset="-122"/>
              </a:rPr>
              <a:t>            case "-":</a:t>
            </a:r>
            <a:endParaRPr lang="en-US" altLang="zh-CN" smtClean="0">
              <a:ea typeface="宋体" panose="02010600030101010101" pitchFamily="2" charset="-122"/>
            </a:endParaRPr>
          </a:p>
          <a:p>
            <a:r>
              <a:rPr lang="en-US" altLang="zh-CN" smtClean="0">
                <a:ea typeface="宋体" panose="02010600030101010101" pitchFamily="2" charset="-122"/>
              </a:rPr>
              <a:t>                result=SUBTRACTION;</a:t>
            </a:r>
            <a:endParaRPr lang="en-US" altLang="zh-CN" smtClean="0">
              <a:ea typeface="宋体" panose="02010600030101010101" pitchFamily="2" charset="-122"/>
            </a:endParaRPr>
          </a:p>
          <a:p>
            <a:r>
              <a:rPr lang="en-US" altLang="zh-CN" smtClean="0">
                <a:ea typeface="宋体" panose="02010600030101010101" pitchFamily="2" charset="-122"/>
              </a:rPr>
              <a:t>                break;</a:t>
            </a:r>
            <a:endParaRPr lang="en-US" altLang="zh-CN" smtClean="0">
              <a:ea typeface="宋体" panose="02010600030101010101" pitchFamily="2" charset="-122"/>
            </a:endParaRPr>
          </a:p>
          <a:p>
            <a:r>
              <a:rPr lang="en-US" altLang="zh-CN" smtClean="0">
                <a:ea typeface="宋体" panose="02010600030101010101" pitchFamily="2" charset="-122"/>
              </a:rPr>
              <a:t>            case "*":</a:t>
            </a:r>
            <a:endParaRPr lang="en-US" altLang="zh-CN" smtClean="0">
              <a:ea typeface="宋体" panose="02010600030101010101" pitchFamily="2" charset="-122"/>
            </a:endParaRPr>
          </a:p>
          <a:p>
            <a:r>
              <a:rPr lang="en-US" altLang="zh-CN" smtClean="0">
                <a:ea typeface="宋体" panose="02010600030101010101" pitchFamily="2" charset="-122"/>
              </a:rPr>
              <a:t>                result=MULTIPLICATION;</a:t>
            </a:r>
            <a:endParaRPr lang="en-US" altLang="zh-CN" smtClean="0">
              <a:ea typeface="宋体" panose="02010600030101010101" pitchFamily="2" charset="-122"/>
            </a:endParaRPr>
          </a:p>
          <a:p>
            <a:r>
              <a:rPr lang="en-US" altLang="zh-CN" smtClean="0">
                <a:ea typeface="宋体" panose="02010600030101010101" pitchFamily="2" charset="-122"/>
              </a:rPr>
              <a:t>                break;</a:t>
            </a:r>
            <a:endParaRPr lang="en-US" altLang="zh-CN" smtClean="0">
              <a:ea typeface="宋体" panose="02010600030101010101" pitchFamily="2" charset="-122"/>
            </a:endParaRPr>
          </a:p>
          <a:p>
            <a:r>
              <a:rPr lang="en-US" altLang="zh-CN" smtClean="0">
                <a:ea typeface="宋体" panose="02010600030101010101" pitchFamily="2" charset="-122"/>
              </a:rPr>
              <a:t>            case "/":</a:t>
            </a:r>
            <a:endParaRPr lang="en-US" altLang="zh-CN" smtClean="0">
              <a:ea typeface="宋体" panose="02010600030101010101" pitchFamily="2" charset="-122"/>
            </a:endParaRPr>
          </a:p>
          <a:p>
            <a:r>
              <a:rPr lang="en-US" altLang="zh-CN" smtClean="0">
                <a:ea typeface="宋体" panose="02010600030101010101" pitchFamily="2" charset="-122"/>
              </a:rPr>
              <a:t>                result=DIVISION;</a:t>
            </a:r>
            <a:endParaRPr lang="en-US" altLang="zh-CN" smtClean="0">
              <a:ea typeface="宋体" panose="02010600030101010101" pitchFamily="2" charset="-122"/>
            </a:endParaRPr>
          </a:p>
          <a:p>
            <a:r>
              <a:rPr lang="en-US" altLang="zh-CN" smtClean="0">
                <a:ea typeface="宋体" panose="02010600030101010101" pitchFamily="2" charset="-122"/>
              </a:rPr>
              <a:t>                break;</a:t>
            </a:r>
            <a:endParaRPr lang="en-US" altLang="zh-CN" smtClean="0">
              <a:ea typeface="宋体" panose="02010600030101010101" pitchFamily="2" charset="-122"/>
            </a:endParaRPr>
          </a:p>
          <a:p>
            <a:r>
              <a:rPr lang="en-US" altLang="zh-CN" smtClean="0">
                <a:ea typeface="宋体" panose="02010600030101010101" pitchFamily="2" charset="-122"/>
              </a:rPr>
              <a:t>            default:</a:t>
            </a:r>
            <a:endParaRPr lang="en-US" altLang="zh-CN" smtClean="0">
              <a:ea typeface="宋体" panose="02010600030101010101" pitchFamily="2" charset="-122"/>
            </a:endParaRPr>
          </a:p>
          <a:p>
            <a:r>
              <a:rPr lang="en-US" altLang="zh-CN" smtClean="0">
                <a:ea typeface="宋体" panose="02010600030101010101" pitchFamily="2" charset="-122"/>
              </a:rPr>
              <a:t>//                System.out.println("</a:t>
            </a:r>
            <a:r>
              <a:rPr lang="zh-CN" altLang="en-US" smtClean="0">
                <a:ea typeface="宋体" panose="02010600030101010101" pitchFamily="2" charset="-122"/>
              </a:rPr>
              <a:t>不存在该运算符</a:t>
            </a:r>
            <a:r>
              <a:rPr lang="en-US" altLang="zh-CN" smtClean="0">
                <a:ea typeface="宋体" panose="02010600030101010101" pitchFamily="2" charset="-122"/>
              </a:rPr>
              <a:t>");</a:t>
            </a:r>
            <a:endParaRPr lang="en-US" altLang="zh-CN" smtClean="0">
              <a:ea typeface="宋体" panose="02010600030101010101" pitchFamily="2" charset="-122"/>
            </a:endParaRPr>
          </a:p>
          <a:p>
            <a:r>
              <a:rPr lang="en-US" altLang="zh-CN" smtClean="0">
                <a:ea typeface="宋体" panose="02010600030101010101" pitchFamily="2" charset="-122"/>
              </a:rPr>
              <a:t>                result=0;</a:t>
            </a:r>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r>
              <a:rPr lang="en-US" altLang="zh-CN" smtClean="0">
                <a:ea typeface="宋体" panose="02010600030101010101" pitchFamily="2" charset="-122"/>
              </a:rPr>
              <a:t>        return result;</a:t>
            </a:r>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r>
              <a:rPr lang="en-US" altLang="zh-CN" smtClean="0">
                <a:ea typeface="宋体" panose="02010600030101010101" pitchFamily="2" charset="-122"/>
              </a:rPr>
              <a:t>}</a:t>
            </a: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r>
              <a:rPr lang="en-US" altLang="zh-CN" smtClean="0">
                <a:ea typeface="宋体" panose="02010600030101010101" pitchFamily="2" charset="-122"/>
              </a:rPr>
              <a:t>//</a:t>
            </a:r>
            <a:r>
              <a:rPr lang="zh-CN" altLang="en-US" smtClean="0">
                <a:ea typeface="宋体" panose="02010600030101010101" pitchFamily="2" charset="-122"/>
              </a:rPr>
              <a:t>代码如下</a:t>
            </a:r>
            <a:r>
              <a:rPr lang="en-US" altLang="zh-CN" smtClean="0">
                <a:ea typeface="宋体" panose="02010600030101010101" pitchFamily="2" charset="-122"/>
              </a:rPr>
              <a:t>:</a:t>
            </a:r>
            <a:endParaRPr lang="en-US" altLang="zh-CN" smtClean="0">
              <a:ea typeface="宋体" panose="02010600030101010101" pitchFamily="2" charset="-122"/>
            </a:endParaRPr>
          </a:p>
          <a:p>
            <a:endParaRPr lang="en-US" altLang="zh-CN" smtClean="0">
              <a:ea typeface="宋体" panose="02010600030101010101" pitchFamily="2" charset="-122"/>
            </a:endParaRPr>
          </a:p>
          <a:p>
            <a:r>
              <a:rPr lang="en-US" altLang="zh-CN" smtClean="0">
                <a:ea typeface="宋体" panose="02010600030101010101" pitchFamily="2" charset="-122"/>
              </a:rPr>
              <a:t>package com.atguigu.reversepolishcal;</a:t>
            </a:r>
            <a:endParaRPr lang="en-US" altLang="zh-CN" smtClean="0">
              <a:ea typeface="宋体" panose="02010600030101010101" pitchFamily="2" charset="-122"/>
            </a:endParaRPr>
          </a:p>
          <a:p>
            <a:endParaRPr lang="en-US" altLang="zh-CN" smtClean="0">
              <a:ea typeface="宋体" panose="02010600030101010101" pitchFamily="2" charset="-122"/>
            </a:endParaRPr>
          </a:p>
          <a:p>
            <a:r>
              <a:rPr lang="en-US" altLang="zh-CN" smtClean="0">
                <a:ea typeface="宋体" panose="02010600030101010101" pitchFamily="2" charset="-122"/>
              </a:rPr>
              <a:t>import java.util.ArrayList;</a:t>
            </a:r>
            <a:endParaRPr lang="en-US" altLang="zh-CN" smtClean="0">
              <a:ea typeface="宋体" panose="02010600030101010101" pitchFamily="2" charset="-122"/>
            </a:endParaRPr>
          </a:p>
          <a:p>
            <a:r>
              <a:rPr lang="en-US" altLang="zh-CN" smtClean="0">
                <a:ea typeface="宋体" panose="02010600030101010101" pitchFamily="2" charset="-122"/>
              </a:rPr>
              <a:t>import java.util.Collections;</a:t>
            </a:r>
            <a:endParaRPr lang="en-US" altLang="zh-CN" smtClean="0">
              <a:ea typeface="宋体" panose="02010600030101010101" pitchFamily="2" charset="-122"/>
            </a:endParaRPr>
          </a:p>
          <a:p>
            <a:r>
              <a:rPr lang="en-US" altLang="zh-CN" smtClean="0">
                <a:ea typeface="宋体" panose="02010600030101010101" pitchFamily="2" charset="-122"/>
              </a:rPr>
              <a:t>import java.util.List;</a:t>
            </a:r>
            <a:endParaRPr lang="en-US" altLang="zh-CN" smtClean="0">
              <a:ea typeface="宋体" panose="02010600030101010101" pitchFamily="2" charset="-122"/>
            </a:endParaRPr>
          </a:p>
          <a:p>
            <a:r>
              <a:rPr lang="en-US" altLang="zh-CN" smtClean="0">
                <a:ea typeface="宋体" panose="02010600030101010101" pitchFamily="2" charset="-122"/>
              </a:rPr>
              <a:t>import java.util.Stack;</a:t>
            </a:r>
            <a:endParaRPr lang="en-US" altLang="zh-CN" smtClean="0">
              <a:ea typeface="宋体" panose="02010600030101010101" pitchFamily="2" charset="-122"/>
            </a:endParaRPr>
          </a:p>
          <a:p>
            <a:r>
              <a:rPr lang="en-US" altLang="zh-CN" smtClean="0">
                <a:ea typeface="宋体" panose="02010600030101010101" pitchFamily="2" charset="-122"/>
              </a:rPr>
              <a:t>import java.util.regex.Pattern;</a:t>
            </a:r>
            <a:endParaRPr lang="en-US" altLang="zh-CN" smtClean="0">
              <a:ea typeface="宋体" panose="02010600030101010101" pitchFamily="2" charset="-122"/>
            </a:endParaRPr>
          </a:p>
          <a:p>
            <a:endParaRPr lang="en-US" altLang="zh-CN" smtClean="0">
              <a:ea typeface="宋体" panose="02010600030101010101" pitchFamily="2" charset="-122"/>
            </a:endParaRPr>
          </a:p>
          <a:p>
            <a:r>
              <a:rPr lang="en-US" altLang="zh-CN" smtClean="0">
                <a:ea typeface="宋体" panose="02010600030101010101" pitchFamily="2" charset="-122"/>
              </a:rPr>
              <a:t>public class ReversePolishMultiCalc {</a:t>
            </a:r>
            <a:endParaRPr lang="en-US" altLang="zh-CN" smtClean="0">
              <a:ea typeface="宋体" panose="02010600030101010101" pitchFamily="2" charset="-122"/>
            </a:endParaRPr>
          </a:p>
          <a:p>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r>
              <a:rPr lang="en-US" altLang="zh-CN" smtClean="0">
                <a:ea typeface="宋体" panose="02010600030101010101" pitchFamily="2" charset="-122"/>
              </a:rPr>
              <a:t>     * </a:t>
            </a:r>
            <a:r>
              <a:rPr lang="zh-CN" altLang="en-US" smtClean="0">
                <a:ea typeface="宋体" panose="02010600030101010101" pitchFamily="2" charset="-122"/>
              </a:rPr>
              <a:t>匹配 </a:t>
            </a:r>
            <a:r>
              <a:rPr lang="en-US" altLang="zh-CN" smtClean="0">
                <a:ea typeface="宋体" panose="02010600030101010101" pitchFamily="2" charset="-122"/>
              </a:rPr>
              <a:t>+ - * / ( ) </a:t>
            </a:r>
            <a:r>
              <a:rPr lang="zh-CN" altLang="en-US" smtClean="0">
                <a:ea typeface="宋体" panose="02010600030101010101" pitchFamily="2" charset="-122"/>
              </a:rPr>
              <a:t>运算符</a:t>
            </a:r>
            <a:endParaRPr lang="zh-CN" altLang="en-US" smtClean="0">
              <a:ea typeface="宋体" panose="02010600030101010101" pitchFamily="2" charset="-122"/>
            </a:endParaRPr>
          </a:p>
          <a:p>
            <a:r>
              <a:rPr lang="zh-CN" altLang="en-US" smtClean="0">
                <a:ea typeface="宋体" panose="02010600030101010101" pitchFamily="2" charset="-122"/>
              </a:rPr>
              <a:t>     *</a:t>
            </a:r>
            <a:r>
              <a:rPr lang="en-US" altLang="zh-CN" smtClean="0">
                <a:ea typeface="宋体" panose="02010600030101010101" pitchFamily="2" charset="-122"/>
              </a:rPr>
              <a:t>/</a:t>
            </a:r>
            <a:endParaRPr lang="en-US" altLang="zh-CN" smtClean="0">
              <a:ea typeface="宋体" panose="02010600030101010101" pitchFamily="2" charset="-122"/>
            </a:endParaRPr>
          </a:p>
          <a:p>
            <a:r>
              <a:rPr lang="en-US" altLang="zh-CN" smtClean="0">
                <a:ea typeface="宋体" panose="02010600030101010101" pitchFamily="2" charset="-122"/>
              </a:rPr>
              <a:t>    static final String SYMBOL = "\\+|-|\\*|/|\\(|\\)";</a:t>
            </a:r>
            <a:endParaRPr lang="en-US" altLang="zh-CN" smtClean="0">
              <a:ea typeface="宋体" panose="02010600030101010101" pitchFamily="2" charset="-122"/>
            </a:endParaRPr>
          </a:p>
          <a:p>
            <a:endParaRPr lang="en-US" altLang="zh-CN" smtClean="0">
              <a:ea typeface="宋体" panose="02010600030101010101" pitchFamily="2" charset="-122"/>
            </a:endParaRPr>
          </a:p>
          <a:p>
            <a:r>
              <a:rPr lang="en-US" altLang="zh-CN" smtClean="0">
                <a:ea typeface="宋体" panose="02010600030101010101" pitchFamily="2" charset="-122"/>
              </a:rPr>
              <a:t>    static final String LEFT = "(";</a:t>
            </a:r>
            <a:endParaRPr lang="en-US" altLang="zh-CN" smtClean="0">
              <a:ea typeface="宋体" panose="02010600030101010101" pitchFamily="2" charset="-122"/>
            </a:endParaRPr>
          </a:p>
          <a:p>
            <a:r>
              <a:rPr lang="en-US" altLang="zh-CN" smtClean="0">
                <a:ea typeface="宋体" panose="02010600030101010101" pitchFamily="2" charset="-122"/>
              </a:rPr>
              <a:t>    static final String RIGHT = ")";</a:t>
            </a:r>
            <a:endParaRPr lang="en-US" altLang="zh-CN" smtClean="0">
              <a:ea typeface="宋体" panose="02010600030101010101" pitchFamily="2" charset="-122"/>
            </a:endParaRPr>
          </a:p>
          <a:p>
            <a:r>
              <a:rPr lang="en-US" altLang="zh-CN" smtClean="0">
                <a:ea typeface="宋体" panose="02010600030101010101" pitchFamily="2" charset="-122"/>
              </a:rPr>
              <a:t>    static final String ADD = "+";</a:t>
            </a:r>
            <a:endParaRPr lang="en-US" altLang="zh-CN" smtClean="0">
              <a:ea typeface="宋体" panose="02010600030101010101" pitchFamily="2" charset="-122"/>
            </a:endParaRPr>
          </a:p>
          <a:p>
            <a:r>
              <a:rPr lang="en-US" altLang="zh-CN" smtClean="0">
                <a:ea typeface="宋体" panose="02010600030101010101" pitchFamily="2" charset="-122"/>
              </a:rPr>
              <a:t>    static final String MINUS= "-";</a:t>
            </a:r>
            <a:endParaRPr lang="en-US" altLang="zh-CN" smtClean="0">
              <a:ea typeface="宋体" panose="02010600030101010101" pitchFamily="2" charset="-122"/>
            </a:endParaRPr>
          </a:p>
          <a:p>
            <a:r>
              <a:rPr lang="en-US" altLang="zh-CN" smtClean="0">
                <a:ea typeface="宋体" panose="02010600030101010101" pitchFamily="2" charset="-122"/>
              </a:rPr>
              <a:t>    static final String TIMES = "*";</a:t>
            </a:r>
            <a:endParaRPr lang="en-US" altLang="zh-CN" smtClean="0">
              <a:ea typeface="宋体" panose="02010600030101010101" pitchFamily="2" charset="-122"/>
            </a:endParaRPr>
          </a:p>
          <a:p>
            <a:r>
              <a:rPr lang="en-US" altLang="zh-CN" smtClean="0">
                <a:ea typeface="宋体" panose="02010600030101010101" pitchFamily="2" charset="-122"/>
              </a:rPr>
              <a:t>    static final String DIVISION = "/";</a:t>
            </a:r>
            <a:endParaRPr lang="en-US" altLang="zh-CN" smtClean="0">
              <a:ea typeface="宋体" panose="02010600030101010101" pitchFamily="2" charset="-122"/>
            </a:endParaRPr>
          </a:p>
          <a:p>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r>
              <a:rPr lang="en-US" altLang="zh-CN" smtClean="0">
                <a:ea typeface="宋体" panose="02010600030101010101" pitchFamily="2" charset="-122"/>
              </a:rPr>
              <a:t>     * </a:t>
            </a:r>
            <a:r>
              <a:rPr lang="zh-CN" altLang="en-US" smtClean="0">
                <a:ea typeface="宋体" panose="02010600030101010101" pitchFamily="2" charset="-122"/>
              </a:rPr>
              <a:t>加減 </a:t>
            </a:r>
            <a:r>
              <a:rPr lang="en-US" altLang="zh-CN" smtClean="0">
                <a:ea typeface="宋体" panose="02010600030101010101" pitchFamily="2" charset="-122"/>
              </a:rPr>
              <a:t>+ -</a:t>
            </a:r>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r>
              <a:rPr lang="en-US" altLang="zh-CN" smtClean="0">
                <a:ea typeface="宋体" panose="02010600030101010101" pitchFamily="2" charset="-122"/>
              </a:rPr>
              <a:t>    static final int LEVEL_01 = 1;</a:t>
            </a:r>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r>
              <a:rPr lang="en-US" altLang="zh-CN" smtClean="0">
                <a:ea typeface="宋体" panose="02010600030101010101" pitchFamily="2" charset="-122"/>
              </a:rPr>
              <a:t>     * </a:t>
            </a:r>
            <a:r>
              <a:rPr lang="zh-CN" altLang="en-US" smtClean="0">
                <a:ea typeface="宋体" panose="02010600030101010101" pitchFamily="2" charset="-122"/>
              </a:rPr>
              <a:t>乘除 * </a:t>
            </a:r>
            <a:r>
              <a:rPr lang="en-US" altLang="zh-CN" smtClean="0">
                <a:ea typeface="宋体" panose="02010600030101010101" pitchFamily="2" charset="-122"/>
              </a:rPr>
              <a:t>/</a:t>
            </a:r>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r>
              <a:rPr lang="en-US" altLang="zh-CN" smtClean="0">
                <a:ea typeface="宋体" panose="02010600030101010101" pitchFamily="2" charset="-122"/>
              </a:rPr>
              <a:t>    static final int LEVEL_02 = 2;</a:t>
            </a:r>
            <a:endParaRPr lang="en-US" altLang="zh-CN" smtClean="0">
              <a:ea typeface="宋体" panose="02010600030101010101" pitchFamily="2" charset="-122"/>
            </a:endParaRPr>
          </a:p>
          <a:p>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r>
              <a:rPr lang="en-US" altLang="zh-CN" smtClean="0">
                <a:ea typeface="宋体" panose="02010600030101010101" pitchFamily="2" charset="-122"/>
              </a:rPr>
              <a:t>     * </a:t>
            </a:r>
            <a:r>
              <a:rPr lang="zh-CN" altLang="en-US" smtClean="0">
                <a:ea typeface="宋体" panose="02010600030101010101" pitchFamily="2" charset="-122"/>
              </a:rPr>
              <a:t>括号</a:t>
            </a:r>
            <a:endParaRPr lang="zh-CN" altLang="en-US" smtClean="0">
              <a:ea typeface="宋体" panose="02010600030101010101" pitchFamily="2" charset="-122"/>
            </a:endParaRPr>
          </a:p>
          <a:p>
            <a:r>
              <a:rPr lang="zh-CN" altLang="en-US" smtClean="0">
                <a:ea typeface="宋体" panose="02010600030101010101" pitchFamily="2" charset="-122"/>
              </a:rPr>
              <a:t>     *</a:t>
            </a:r>
            <a:r>
              <a:rPr lang="en-US" altLang="zh-CN" smtClean="0">
                <a:ea typeface="宋体" panose="02010600030101010101" pitchFamily="2" charset="-122"/>
              </a:rPr>
              <a:t>/</a:t>
            </a:r>
            <a:endParaRPr lang="en-US" altLang="zh-CN" smtClean="0">
              <a:ea typeface="宋体" panose="02010600030101010101" pitchFamily="2" charset="-122"/>
            </a:endParaRPr>
          </a:p>
          <a:p>
            <a:r>
              <a:rPr lang="en-US" altLang="zh-CN" smtClean="0">
                <a:ea typeface="宋体" panose="02010600030101010101" pitchFamily="2" charset="-122"/>
              </a:rPr>
              <a:t>    static final int LEVEL_HIGH = Integer.MAX_VALUE;</a:t>
            </a:r>
            <a:endParaRPr lang="en-US" altLang="zh-CN" smtClean="0">
              <a:ea typeface="宋体" panose="02010600030101010101" pitchFamily="2" charset="-122"/>
            </a:endParaRPr>
          </a:p>
          <a:p>
            <a:endParaRPr lang="en-US" altLang="zh-CN" smtClean="0">
              <a:ea typeface="宋体" panose="02010600030101010101" pitchFamily="2" charset="-122"/>
            </a:endParaRPr>
          </a:p>
          <a:p>
            <a:endParaRPr lang="en-US" altLang="zh-CN" smtClean="0">
              <a:ea typeface="宋体" panose="02010600030101010101" pitchFamily="2" charset="-122"/>
            </a:endParaRPr>
          </a:p>
          <a:p>
            <a:r>
              <a:rPr lang="en-US" altLang="zh-CN" smtClean="0">
                <a:ea typeface="宋体" panose="02010600030101010101" pitchFamily="2" charset="-122"/>
              </a:rPr>
              <a:t>    static Stack&lt;String&gt; stack = new Stack&lt;&gt;();</a:t>
            </a:r>
            <a:endParaRPr lang="en-US" altLang="zh-CN" smtClean="0">
              <a:ea typeface="宋体" panose="02010600030101010101" pitchFamily="2" charset="-122"/>
            </a:endParaRPr>
          </a:p>
          <a:p>
            <a:r>
              <a:rPr lang="en-US" altLang="zh-CN" smtClean="0">
                <a:ea typeface="宋体" panose="02010600030101010101" pitchFamily="2" charset="-122"/>
              </a:rPr>
              <a:t>    static List&lt;String&gt; data = Collections.synchronizedList(new ArrayList&lt;String&gt;());</a:t>
            </a:r>
            <a:endParaRPr lang="en-US" altLang="zh-CN" smtClean="0">
              <a:ea typeface="宋体" panose="02010600030101010101" pitchFamily="2" charset="-122"/>
            </a:endParaRPr>
          </a:p>
          <a:p>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r>
              <a:rPr lang="en-US" altLang="zh-CN" smtClean="0">
                <a:ea typeface="宋体" panose="02010600030101010101" pitchFamily="2" charset="-122"/>
              </a:rPr>
              <a:t>     * </a:t>
            </a:r>
            <a:r>
              <a:rPr lang="zh-CN" altLang="en-US" smtClean="0">
                <a:ea typeface="宋体" panose="02010600030101010101" pitchFamily="2" charset="-122"/>
              </a:rPr>
              <a:t>去除所有空白符</a:t>
            </a:r>
            <a:endParaRPr lang="zh-CN" altLang="en-US" smtClean="0">
              <a:ea typeface="宋体" panose="02010600030101010101" pitchFamily="2" charset="-122"/>
            </a:endParaRPr>
          </a:p>
          <a:p>
            <a:r>
              <a:rPr lang="zh-CN" altLang="en-US" smtClean="0">
                <a:ea typeface="宋体" panose="02010600030101010101" pitchFamily="2" charset="-122"/>
              </a:rPr>
              <a:t>     * </a:t>
            </a:r>
            <a:r>
              <a:rPr lang="en-US" altLang="zh-CN" smtClean="0">
                <a:ea typeface="宋体" panose="02010600030101010101" pitchFamily="2" charset="-122"/>
              </a:rPr>
              <a:t>@param s</a:t>
            </a:r>
            <a:endParaRPr lang="en-US" altLang="zh-CN" smtClean="0">
              <a:ea typeface="宋体" panose="02010600030101010101" pitchFamily="2" charset="-122"/>
            </a:endParaRPr>
          </a:p>
          <a:p>
            <a:r>
              <a:rPr lang="en-US" altLang="zh-CN" smtClean="0">
                <a:ea typeface="宋体" panose="02010600030101010101" pitchFamily="2" charset="-122"/>
              </a:rPr>
              <a:t>     * @return</a:t>
            </a:r>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r>
              <a:rPr lang="en-US" altLang="zh-CN" smtClean="0">
                <a:ea typeface="宋体" panose="02010600030101010101" pitchFamily="2" charset="-122"/>
              </a:rPr>
              <a:t>    public static String replaceAllBlank(String s ){</a:t>
            </a:r>
            <a:endParaRPr lang="en-US" altLang="zh-CN" smtClean="0">
              <a:ea typeface="宋体" panose="02010600030101010101" pitchFamily="2" charset="-122"/>
            </a:endParaRPr>
          </a:p>
          <a:p>
            <a:r>
              <a:rPr lang="en-US" altLang="zh-CN" smtClean="0">
                <a:ea typeface="宋体" panose="02010600030101010101" pitchFamily="2" charset="-122"/>
              </a:rPr>
              <a:t>        // \\s+ </a:t>
            </a:r>
            <a:r>
              <a:rPr lang="zh-CN" altLang="en-US" smtClean="0">
                <a:ea typeface="宋体" panose="02010600030101010101" pitchFamily="2" charset="-122"/>
              </a:rPr>
              <a:t>匹配任何空白字符，包括空格、制表符、换页符等等</a:t>
            </a:r>
            <a:r>
              <a:rPr lang="en-US" altLang="zh-CN" smtClean="0">
                <a:ea typeface="宋体" panose="02010600030101010101" pitchFamily="2" charset="-122"/>
              </a:rPr>
              <a:t>, </a:t>
            </a:r>
            <a:r>
              <a:rPr lang="zh-CN" altLang="en-US" smtClean="0">
                <a:ea typeface="宋体" panose="02010600030101010101" pitchFamily="2" charset="-122"/>
              </a:rPr>
              <a:t>等价于</a:t>
            </a:r>
            <a:r>
              <a:rPr lang="en-US" altLang="zh-CN" smtClean="0">
                <a:ea typeface="宋体" panose="02010600030101010101" pitchFamily="2" charset="-122"/>
              </a:rPr>
              <a:t>[ \f\n\r\t\v]</a:t>
            </a:r>
            <a:endParaRPr lang="en-US" altLang="zh-CN" smtClean="0">
              <a:ea typeface="宋体" panose="02010600030101010101" pitchFamily="2" charset="-122"/>
            </a:endParaRPr>
          </a:p>
          <a:p>
            <a:r>
              <a:rPr lang="en-US" altLang="zh-CN" smtClean="0">
                <a:ea typeface="宋体" panose="02010600030101010101" pitchFamily="2" charset="-122"/>
              </a:rPr>
              <a:t>        return s.replaceAll("\\s+","");</a:t>
            </a:r>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r>
              <a:rPr lang="en-US" altLang="zh-CN" smtClean="0">
                <a:ea typeface="宋体" panose="02010600030101010101" pitchFamily="2" charset="-122"/>
              </a:rPr>
              <a:t>     * </a:t>
            </a:r>
            <a:r>
              <a:rPr lang="zh-CN" altLang="en-US" smtClean="0">
                <a:ea typeface="宋体" panose="02010600030101010101" pitchFamily="2" charset="-122"/>
              </a:rPr>
              <a:t>判断是不是数字 </a:t>
            </a:r>
            <a:r>
              <a:rPr lang="en-US" altLang="zh-CN" smtClean="0">
                <a:ea typeface="宋体" panose="02010600030101010101" pitchFamily="2" charset="-122"/>
              </a:rPr>
              <a:t>int double long float</a:t>
            </a:r>
            <a:endParaRPr lang="en-US" altLang="zh-CN" smtClean="0">
              <a:ea typeface="宋体" panose="02010600030101010101" pitchFamily="2" charset="-122"/>
            </a:endParaRPr>
          </a:p>
          <a:p>
            <a:r>
              <a:rPr lang="en-US" altLang="zh-CN" smtClean="0">
                <a:ea typeface="宋体" panose="02010600030101010101" pitchFamily="2" charset="-122"/>
              </a:rPr>
              <a:t>     * @param s</a:t>
            </a:r>
            <a:endParaRPr lang="en-US" altLang="zh-CN" smtClean="0">
              <a:ea typeface="宋体" panose="02010600030101010101" pitchFamily="2" charset="-122"/>
            </a:endParaRPr>
          </a:p>
          <a:p>
            <a:r>
              <a:rPr lang="en-US" altLang="zh-CN" smtClean="0">
                <a:ea typeface="宋体" panose="02010600030101010101" pitchFamily="2" charset="-122"/>
              </a:rPr>
              <a:t>     * @return</a:t>
            </a:r>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r>
              <a:rPr lang="en-US" altLang="zh-CN" smtClean="0">
                <a:ea typeface="宋体" panose="02010600030101010101" pitchFamily="2" charset="-122"/>
              </a:rPr>
              <a:t>    public static boolean isNumber(String s){</a:t>
            </a:r>
            <a:endParaRPr lang="en-US" altLang="zh-CN" smtClean="0">
              <a:ea typeface="宋体" panose="02010600030101010101" pitchFamily="2" charset="-122"/>
            </a:endParaRPr>
          </a:p>
          <a:p>
            <a:r>
              <a:rPr lang="en-US" altLang="zh-CN" smtClean="0">
                <a:ea typeface="宋体" panose="02010600030101010101" pitchFamily="2" charset="-122"/>
              </a:rPr>
              <a:t>        Pattern pattern = Pattern.compile("^[-\\+]?[.\\d]*$");</a:t>
            </a:r>
            <a:endParaRPr lang="en-US" altLang="zh-CN" smtClean="0">
              <a:ea typeface="宋体" panose="02010600030101010101" pitchFamily="2" charset="-122"/>
            </a:endParaRPr>
          </a:p>
          <a:p>
            <a:r>
              <a:rPr lang="en-US" altLang="zh-CN" smtClean="0">
                <a:ea typeface="宋体" panose="02010600030101010101" pitchFamily="2" charset="-122"/>
              </a:rPr>
              <a:t>        return pattern.matcher(s).matches();</a:t>
            </a:r>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r>
              <a:rPr lang="en-US" altLang="zh-CN" smtClean="0">
                <a:ea typeface="宋体" panose="02010600030101010101" pitchFamily="2" charset="-122"/>
              </a:rPr>
              <a:t>     * </a:t>
            </a:r>
            <a:r>
              <a:rPr lang="zh-CN" altLang="en-US" smtClean="0">
                <a:ea typeface="宋体" panose="02010600030101010101" pitchFamily="2" charset="-122"/>
              </a:rPr>
              <a:t>判断是不是运算符</a:t>
            </a:r>
            <a:endParaRPr lang="zh-CN" altLang="en-US" smtClean="0">
              <a:ea typeface="宋体" panose="02010600030101010101" pitchFamily="2" charset="-122"/>
            </a:endParaRPr>
          </a:p>
          <a:p>
            <a:r>
              <a:rPr lang="zh-CN" altLang="en-US" smtClean="0">
                <a:ea typeface="宋体" panose="02010600030101010101" pitchFamily="2" charset="-122"/>
              </a:rPr>
              <a:t>     * </a:t>
            </a:r>
            <a:r>
              <a:rPr lang="en-US" altLang="zh-CN" smtClean="0">
                <a:ea typeface="宋体" panose="02010600030101010101" pitchFamily="2" charset="-122"/>
              </a:rPr>
              <a:t>@param s</a:t>
            </a:r>
            <a:endParaRPr lang="en-US" altLang="zh-CN" smtClean="0">
              <a:ea typeface="宋体" panose="02010600030101010101" pitchFamily="2" charset="-122"/>
            </a:endParaRPr>
          </a:p>
          <a:p>
            <a:r>
              <a:rPr lang="en-US" altLang="zh-CN" smtClean="0">
                <a:ea typeface="宋体" panose="02010600030101010101" pitchFamily="2" charset="-122"/>
              </a:rPr>
              <a:t>     * @return</a:t>
            </a:r>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r>
              <a:rPr lang="en-US" altLang="zh-CN" smtClean="0">
                <a:ea typeface="宋体" panose="02010600030101010101" pitchFamily="2" charset="-122"/>
              </a:rPr>
              <a:t>    public static boolean isSymbol(String s){</a:t>
            </a:r>
            <a:endParaRPr lang="en-US" altLang="zh-CN" smtClean="0">
              <a:ea typeface="宋体" panose="02010600030101010101" pitchFamily="2" charset="-122"/>
            </a:endParaRPr>
          </a:p>
          <a:p>
            <a:r>
              <a:rPr lang="en-US" altLang="zh-CN" smtClean="0">
                <a:ea typeface="宋体" panose="02010600030101010101" pitchFamily="2" charset="-122"/>
              </a:rPr>
              <a:t>        return s.matches(SYMBOL);</a:t>
            </a:r>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r>
              <a:rPr lang="en-US" altLang="zh-CN" smtClean="0">
                <a:ea typeface="宋体" panose="02010600030101010101" pitchFamily="2" charset="-122"/>
              </a:rPr>
              <a:t>     * </a:t>
            </a:r>
            <a:r>
              <a:rPr lang="zh-CN" altLang="en-US" smtClean="0">
                <a:ea typeface="宋体" panose="02010600030101010101" pitchFamily="2" charset="-122"/>
              </a:rPr>
              <a:t>匹配运算等级</a:t>
            </a:r>
            <a:endParaRPr lang="zh-CN" altLang="en-US" smtClean="0">
              <a:ea typeface="宋体" panose="02010600030101010101" pitchFamily="2" charset="-122"/>
            </a:endParaRPr>
          </a:p>
          <a:p>
            <a:r>
              <a:rPr lang="zh-CN" altLang="en-US" smtClean="0">
                <a:ea typeface="宋体" panose="02010600030101010101" pitchFamily="2" charset="-122"/>
              </a:rPr>
              <a:t>     * </a:t>
            </a:r>
            <a:r>
              <a:rPr lang="en-US" altLang="zh-CN" smtClean="0">
                <a:ea typeface="宋体" panose="02010600030101010101" pitchFamily="2" charset="-122"/>
              </a:rPr>
              <a:t>@param s</a:t>
            </a:r>
            <a:endParaRPr lang="en-US" altLang="zh-CN" smtClean="0">
              <a:ea typeface="宋体" panose="02010600030101010101" pitchFamily="2" charset="-122"/>
            </a:endParaRPr>
          </a:p>
          <a:p>
            <a:r>
              <a:rPr lang="en-US" altLang="zh-CN" smtClean="0">
                <a:ea typeface="宋体" panose="02010600030101010101" pitchFamily="2" charset="-122"/>
              </a:rPr>
              <a:t>     * @return</a:t>
            </a:r>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r>
              <a:rPr lang="en-US" altLang="zh-CN" smtClean="0">
                <a:ea typeface="宋体" panose="02010600030101010101" pitchFamily="2" charset="-122"/>
              </a:rPr>
              <a:t>    public static int calcLevel(String s){</a:t>
            </a:r>
            <a:endParaRPr lang="en-US" altLang="zh-CN" smtClean="0">
              <a:ea typeface="宋体" panose="02010600030101010101" pitchFamily="2" charset="-122"/>
            </a:endParaRPr>
          </a:p>
          <a:p>
            <a:r>
              <a:rPr lang="en-US" altLang="zh-CN" smtClean="0">
                <a:ea typeface="宋体" panose="02010600030101010101" pitchFamily="2" charset="-122"/>
              </a:rPr>
              <a:t>        if("+".equals(s) || "-".equals(s)){</a:t>
            </a:r>
            <a:endParaRPr lang="en-US" altLang="zh-CN" smtClean="0">
              <a:ea typeface="宋体" panose="02010600030101010101" pitchFamily="2" charset="-122"/>
            </a:endParaRPr>
          </a:p>
          <a:p>
            <a:r>
              <a:rPr lang="en-US" altLang="zh-CN" smtClean="0">
                <a:ea typeface="宋体" panose="02010600030101010101" pitchFamily="2" charset="-122"/>
              </a:rPr>
              <a:t>            return LEVEL_01;</a:t>
            </a:r>
            <a:endParaRPr lang="en-US" altLang="zh-CN" smtClean="0">
              <a:ea typeface="宋体" panose="02010600030101010101" pitchFamily="2" charset="-122"/>
            </a:endParaRPr>
          </a:p>
          <a:p>
            <a:r>
              <a:rPr lang="en-US" altLang="zh-CN" smtClean="0">
                <a:ea typeface="宋体" panose="02010600030101010101" pitchFamily="2" charset="-122"/>
              </a:rPr>
              <a:t>        } else if("*".equals(s) || "/".equals(s)){</a:t>
            </a:r>
            <a:endParaRPr lang="en-US" altLang="zh-CN" smtClean="0">
              <a:ea typeface="宋体" panose="02010600030101010101" pitchFamily="2" charset="-122"/>
            </a:endParaRPr>
          </a:p>
          <a:p>
            <a:r>
              <a:rPr lang="en-US" altLang="zh-CN" smtClean="0">
                <a:ea typeface="宋体" panose="02010600030101010101" pitchFamily="2" charset="-122"/>
              </a:rPr>
              <a:t>            return LEVEL_02;</a:t>
            </a:r>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r>
              <a:rPr lang="en-US" altLang="zh-CN" smtClean="0">
                <a:ea typeface="宋体" panose="02010600030101010101" pitchFamily="2" charset="-122"/>
              </a:rPr>
              <a:t>        return LEVEL_HIGH;</a:t>
            </a:r>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r>
              <a:rPr lang="en-US" altLang="zh-CN" smtClean="0">
                <a:ea typeface="宋体" panose="02010600030101010101" pitchFamily="2" charset="-122"/>
              </a:rPr>
              <a:t>     * </a:t>
            </a:r>
            <a:r>
              <a:rPr lang="zh-CN" altLang="en-US" smtClean="0">
                <a:ea typeface="宋体" panose="02010600030101010101" pitchFamily="2" charset="-122"/>
              </a:rPr>
              <a:t>匹配</a:t>
            </a:r>
            <a:endParaRPr lang="zh-CN" altLang="en-US" smtClean="0">
              <a:ea typeface="宋体" panose="02010600030101010101" pitchFamily="2" charset="-122"/>
            </a:endParaRPr>
          </a:p>
          <a:p>
            <a:r>
              <a:rPr lang="zh-CN" altLang="en-US" smtClean="0">
                <a:ea typeface="宋体" panose="02010600030101010101" pitchFamily="2" charset="-122"/>
              </a:rPr>
              <a:t>     * </a:t>
            </a:r>
            <a:r>
              <a:rPr lang="en-US" altLang="zh-CN" smtClean="0">
                <a:ea typeface="宋体" panose="02010600030101010101" pitchFamily="2" charset="-122"/>
              </a:rPr>
              <a:t>@param s</a:t>
            </a:r>
            <a:endParaRPr lang="en-US" altLang="zh-CN" smtClean="0">
              <a:ea typeface="宋体" panose="02010600030101010101" pitchFamily="2" charset="-122"/>
            </a:endParaRPr>
          </a:p>
          <a:p>
            <a:r>
              <a:rPr lang="en-US" altLang="zh-CN" smtClean="0">
                <a:ea typeface="宋体" panose="02010600030101010101" pitchFamily="2" charset="-122"/>
              </a:rPr>
              <a:t>     * @throws Exception</a:t>
            </a:r>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r>
              <a:rPr lang="en-US" altLang="zh-CN" smtClean="0">
                <a:ea typeface="宋体" panose="02010600030101010101" pitchFamily="2" charset="-122"/>
              </a:rPr>
              <a:t>    public static List&lt;String&gt; doMatch (String s) throws Exception{</a:t>
            </a:r>
            <a:endParaRPr lang="en-US" altLang="zh-CN" smtClean="0">
              <a:ea typeface="宋体" panose="02010600030101010101" pitchFamily="2" charset="-122"/>
            </a:endParaRPr>
          </a:p>
          <a:p>
            <a:r>
              <a:rPr lang="en-US" altLang="zh-CN" smtClean="0">
                <a:ea typeface="宋体" panose="02010600030101010101" pitchFamily="2" charset="-122"/>
              </a:rPr>
              <a:t>        if(s == null || "".equals(s.trim())) throw new RuntimeException("data is empty");</a:t>
            </a:r>
            <a:endParaRPr lang="en-US" altLang="zh-CN" smtClean="0">
              <a:ea typeface="宋体" panose="02010600030101010101" pitchFamily="2" charset="-122"/>
            </a:endParaRPr>
          </a:p>
          <a:p>
            <a:r>
              <a:rPr lang="en-US" altLang="zh-CN" smtClean="0">
                <a:ea typeface="宋体" panose="02010600030101010101" pitchFamily="2" charset="-122"/>
              </a:rPr>
              <a:t>        if(!isNumber(s.charAt(0)+"")) throw new RuntimeException("data illeagle,start not with a number");</a:t>
            </a:r>
            <a:endParaRPr lang="en-US" altLang="zh-CN" smtClean="0">
              <a:ea typeface="宋体" panose="02010600030101010101" pitchFamily="2" charset="-122"/>
            </a:endParaRPr>
          </a:p>
          <a:p>
            <a:endParaRPr lang="en-US" altLang="zh-CN" smtClean="0">
              <a:ea typeface="宋体" panose="02010600030101010101" pitchFamily="2" charset="-122"/>
            </a:endParaRPr>
          </a:p>
          <a:p>
            <a:r>
              <a:rPr lang="en-US" altLang="zh-CN" smtClean="0">
                <a:ea typeface="宋体" panose="02010600030101010101" pitchFamily="2" charset="-122"/>
              </a:rPr>
              <a:t>        s = replaceAllBlank(s);</a:t>
            </a:r>
            <a:endParaRPr lang="en-US" altLang="zh-CN" smtClean="0">
              <a:ea typeface="宋体" panose="02010600030101010101" pitchFamily="2" charset="-122"/>
            </a:endParaRPr>
          </a:p>
          <a:p>
            <a:endParaRPr lang="en-US" altLang="zh-CN" smtClean="0">
              <a:ea typeface="宋体" panose="02010600030101010101" pitchFamily="2" charset="-122"/>
            </a:endParaRPr>
          </a:p>
          <a:p>
            <a:r>
              <a:rPr lang="en-US" altLang="zh-CN" smtClean="0">
                <a:ea typeface="宋体" panose="02010600030101010101" pitchFamily="2" charset="-122"/>
              </a:rPr>
              <a:t>        String each;</a:t>
            </a:r>
            <a:endParaRPr lang="en-US" altLang="zh-CN" smtClean="0">
              <a:ea typeface="宋体" panose="02010600030101010101" pitchFamily="2" charset="-122"/>
            </a:endParaRPr>
          </a:p>
          <a:p>
            <a:r>
              <a:rPr lang="en-US" altLang="zh-CN" smtClean="0">
                <a:ea typeface="宋体" panose="02010600030101010101" pitchFamily="2" charset="-122"/>
              </a:rPr>
              <a:t>        int start = 0;</a:t>
            </a:r>
            <a:endParaRPr lang="en-US" altLang="zh-CN" smtClean="0">
              <a:ea typeface="宋体" panose="02010600030101010101" pitchFamily="2" charset="-122"/>
            </a:endParaRPr>
          </a:p>
          <a:p>
            <a:endParaRPr lang="en-US" altLang="zh-CN" smtClean="0">
              <a:ea typeface="宋体" panose="02010600030101010101" pitchFamily="2" charset="-122"/>
            </a:endParaRPr>
          </a:p>
          <a:p>
            <a:r>
              <a:rPr lang="en-US" altLang="zh-CN" smtClean="0">
                <a:ea typeface="宋体" panose="02010600030101010101" pitchFamily="2" charset="-122"/>
              </a:rPr>
              <a:t>        for (int i = 0; i &lt; s.length(); i++) {</a:t>
            </a:r>
            <a:endParaRPr lang="en-US" altLang="zh-CN" smtClean="0">
              <a:ea typeface="宋体" panose="02010600030101010101" pitchFamily="2" charset="-122"/>
            </a:endParaRPr>
          </a:p>
          <a:p>
            <a:r>
              <a:rPr lang="en-US" altLang="zh-CN" smtClean="0">
                <a:ea typeface="宋体" panose="02010600030101010101" pitchFamily="2" charset="-122"/>
              </a:rPr>
              <a:t>            if(isSymbol(s.charAt(i)+"")){</a:t>
            </a:r>
            <a:endParaRPr lang="en-US" altLang="zh-CN" smtClean="0">
              <a:ea typeface="宋体" panose="02010600030101010101" pitchFamily="2" charset="-122"/>
            </a:endParaRPr>
          </a:p>
          <a:p>
            <a:r>
              <a:rPr lang="en-US" altLang="zh-CN" smtClean="0">
                <a:ea typeface="宋体" panose="02010600030101010101" pitchFamily="2" charset="-122"/>
              </a:rPr>
              <a:t>                each = s.charAt(i)+"";</a:t>
            </a:r>
            <a:endParaRPr lang="en-US" altLang="zh-CN" smtClean="0">
              <a:ea typeface="宋体" panose="02010600030101010101" pitchFamily="2" charset="-122"/>
            </a:endParaRPr>
          </a:p>
          <a:p>
            <a:r>
              <a:rPr lang="en-US" altLang="zh-CN" smtClean="0">
                <a:ea typeface="宋体" panose="02010600030101010101" pitchFamily="2" charset="-122"/>
              </a:rPr>
              <a:t>                //</a:t>
            </a:r>
            <a:r>
              <a:rPr lang="zh-CN" altLang="en-US" smtClean="0">
                <a:ea typeface="宋体" panose="02010600030101010101" pitchFamily="2" charset="-122"/>
              </a:rPr>
              <a:t>栈为空，</a:t>
            </a:r>
            <a:r>
              <a:rPr lang="en-US" altLang="zh-CN" smtClean="0">
                <a:ea typeface="宋体" panose="02010600030101010101" pitchFamily="2" charset="-122"/>
              </a:rPr>
              <a:t>(</a:t>
            </a:r>
            <a:r>
              <a:rPr lang="zh-CN" altLang="en-US" smtClean="0">
                <a:ea typeface="宋体" panose="02010600030101010101" pitchFamily="2" charset="-122"/>
              </a:rPr>
              <a:t>操作符，或者 操作符优先级大于栈顶优先级 </a:t>
            </a:r>
            <a:r>
              <a:rPr lang="en-US" altLang="zh-CN" smtClean="0">
                <a:ea typeface="宋体" panose="02010600030101010101" pitchFamily="2" charset="-122"/>
              </a:rPr>
              <a:t>&amp;&amp; </a:t>
            </a:r>
            <a:r>
              <a:rPr lang="zh-CN" altLang="en-US" smtClean="0">
                <a:ea typeface="宋体" panose="02010600030101010101" pitchFamily="2" charset="-122"/>
              </a:rPr>
              <a:t>操作符优先级不是</a:t>
            </a:r>
            <a:r>
              <a:rPr lang="en-US" altLang="zh-CN" smtClean="0">
                <a:ea typeface="宋体" panose="02010600030101010101" pitchFamily="2" charset="-122"/>
              </a:rPr>
              <a:t>( )</a:t>
            </a:r>
            <a:r>
              <a:rPr lang="zh-CN" altLang="en-US" smtClean="0">
                <a:ea typeface="宋体" panose="02010600030101010101" pitchFamily="2" charset="-122"/>
              </a:rPr>
              <a:t>的优先级 及是 </a:t>
            </a:r>
            <a:r>
              <a:rPr lang="en-US" altLang="zh-CN" smtClean="0">
                <a:ea typeface="宋体" panose="02010600030101010101" pitchFamily="2" charset="-122"/>
              </a:rPr>
              <a:t>) </a:t>
            </a:r>
            <a:r>
              <a:rPr lang="zh-CN" altLang="en-US" smtClean="0">
                <a:ea typeface="宋体" panose="02010600030101010101" pitchFamily="2" charset="-122"/>
              </a:rPr>
              <a:t>不能直接入栈</a:t>
            </a:r>
            <a:endParaRPr lang="zh-CN" altLang="en-US" smtClean="0">
              <a:ea typeface="宋体" panose="02010600030101010101" pitchFamily="2" charset="-122"/>
            </a:endParaRPr>
          </a:p>
          <a:p>
            <a:r>
              <a:rPr lang="zh-CN" altLang="en-US" smtClean="0">
                <a:ea typeface="宋体" panose="02010600030101010101" pitchFamily="2" charset="-122"/>
              </a:rPr>
              <a:t>                </a:t>
            </a:r>
            <a:r>
              <a:rPr lang="en-US" altLang="zh-CN" smtClean="0">
                <a:ea typeface="宋体" panose="02010600030101010101" pitchFamily="2" charset="-122"/>
              </a:rPr>
              <a:t>if(stack.isEmpty() || LEFT.equals(each)</a:t>
            </a:r>
            <a:endParaRPr lang="en-US" altLang="zh-CN" smtClean="0">
              <a:ea typeface="宋体" panose="02010600030101010101" pitchFamily="2" charset="-122"/>
            </a:endParaRPr>
          </a:p>
          <a:p>
            <a:r>
              <a:rPr lang="en-US" altLang="zh-CN" smtClean="0">
                <a:ea typeface="宋体" panose="02010600030101010101" pitchFamily="2" charset="-122"/>
              </a:rPr>
              <a:t>                        || ((calcLevel(each) &gt; calcLevel(stack.peek())) &amp;&amp; calcLevel(each) &lt; LEVEL_HIGH)){</a:t>
            </a:r>
            <a:endParaRPr lang="en-US" altLang="zh-CN" smtClean="0">
              <a:ea typeface="宋体" panose="02010600030101010101" pitchFamily="2" charset="-122"/>
            </a:endParaRPr>
          </a:p>
          <a:p>
            <a:r>
              <a:rPr lang="en-US" altLang="zh-CN" smtClean="0">
                <a:ea typeface="宋体" panose="02010600030101010101" pitchFamily="2" charset="-122"/>
              </a:rPr>
              <a:t>                    stack.push(each);</a:t>
            </a:r>
            <a:endParaRPr lang="en-US" altLang="zh-CN" smtClean="0">
              <a:ea typeface="宋体" panose="02010600030101010101" pitchFamily="2" charset="-122"/>
            </a:endParaRPr>
          </a:p>
          <a:p>
            <a:r>
              <a:rPr lang="en-US" altLang="zh-CN" smtClean="0">
                <a:ea typeface="宋体" panose="02010600030101010101" pitchFamily="2" charset="-122"/>
              </a:rPr>
              <a:t>                }else if( !stack.isEmpty() &amp;&amp; calcLevel(each) &lt;= calcLevel(stack.peek())){</a:t>
            </a:r>
            <a:endParaRPr lang="en-US" altLang="zh-CN" smtClean="0">
              <a:ea typeface="宋体" panose="02010600030101010101" pitchFamily="2" charset="-122"/>
            </a:endParaRPr>
          </a:p>
          <a:p>
            <a:r>
              <a:rPr lang="en-US" altLang="zh-CN" smtClean="0">
                <a:ea typeface="宋体" panose="02010600030101010101" pitchFamily="2" charset="-122"/>
              </a:rPr>
              <a:t>                    //</a:t>
            </a:r>
            <a:r>
              <a:rPr lang="zh-CN" altLang="en-US" smtClean="0">
                <a:ea typeface="宋体" panose="02010600030101010101" pitchFamily="2" charset="-122"/>
              </a:rPr>
              <a:t>栈非空，操作符优先级小于等于栈顶优先级时出栈入列，直到栈为空，或者遇到了</a:t>
            </a:r>
            <a:r>
              <a:rPr lang="en-US" altLang="zh-CN" smtClean="0">
                <a:ea typeface="宋体" panose="02010600030101010101" pitchFamily="2" charset="-122"/>
              </a:rPr>
              <a:t>(</a:t>
            </a:r>
            <a:r>
              <a:rPr lang="zh-CN" altLang="en-US" smtClean="0">
                <a:ea typeface="宋体" panose="02010600030101010101" pitchFamily="2" charset="-122"/>
              </a:rPr>
              <a:t>，最后操作符入栈</a:t>
            </a:r>
            <a:endParaRPr lang="zh-CN" altLang="en-US" smtClean="0">
              <a:ea typeface="宋体" panose="02010600030101010101" pitchFamily="2" charset="-122"/>
            </a:endParaRPr>
          </a:p>
          <a:p>
            <a:r>
              <a:rPr lang="zh-CN" altLang="en-US" smtClean="0">
                <a:ea typeface="宋体" panose="02010600030101010101" pitchFamily="2" charset="-122"/>
              </a:rPr>
              <a:t>                    </a:t>
            </a:r>
            <a:r>
              <a:rPr lang="en-US" altLang="zh-CN" smtClean="0">
                <a:ea typeface="宋体" panose="02010600030101010101" pitchFamily="2" charset="-122"/>
              </a:rPr>
              <a:t>while (!stack.isEmpty() &amp;&amp; calcLevel(each) &lt;= calcLevel(stack.peek()) ){</a:t>
            </a:r>
            <a:endParaRPr lang="en-US" altLang="zh-CN" smtClean="0">
              <a:ea typeface="宋体" panose="02010600030101010101" pitchFamily="2" charset="-122"/>
            </a:endParaRPr>
          </a:p>
          <a:p>
            <a:r>
              <a:rPr lang="en-US" altLang="zh-CN" smtClean="0">
                <a:ea typeface="宋体" panose="02010600030101010101" pitchFamily="2" charset="-122"/>
              </a:rPr>
              <a:t>                        if(calcLevel(stack.peek()) == LEVEL_HIGH){</a:t>
            </a:r>
            <a:endParaRPr lang="en-US" altLang="zh-CN" smtClean="0">
              <a:ea typeface="宋体" panose="02010600030101010101" pitchFamily="2" charset="-122"/>
            </a:endParaRPr>
          </a:p>
          <a:p>
            <a:r>
              <a:rPr lang="en-US" altLang="zh-CN" smtClean="0">
                <a:ea typeface="宋体" panose="02010600030101010101" pitchFamily="2" charset="-122"/>
              </a:rPr>
              <a:t>                            break;</a:t>
            </a:r>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r>
              <a:rPr lang="en-US" altLang="zh-CN" smtClean="0">
                <a:ea typeface="宋体" panose="02010600030101010101" pitchFamily="2" charset="-122"/>
              </a:rPr>
              <a:t>                        data.add(stack.pop());</a:t>
            </a:r>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r>
              <a:rPr lang="en-US" altLang="zh-CN" smtClean="0">
                <a:ea typeface="宋体" panose="02010600030101010101" pitchFamily="2" charset="-122"/>
              </a:rPr>
              <a:t>                    stack.push(each);</a:t>
            </a:r>
            <a:endParaRPr lang="en-US" altLang="zh-CN" smtClean="0">
              <a:ea typeface="宋体" panose="02010600030101010101" pitchFamily="2" charset="-122"/>
            </a:endParaRPr>
          </a:p>
          <a:p>
            <a:r>
              <a:rPr lang="en-US" altLang="zh-CN" smtClean="0">
                <a:ea typeface="宋体" panose="02010600030101010101" pitchFamily="2" charset="-122"/>
              </a:rPr>
              <a:t>                }else if(RIGHT.equals(each)){</a:t>
            </a:r>
            <a:endParaRPr lang="en-US" altLang="zh-CN" smtClean="0">
              <a:ea typeface="宋体" panose="02010600030101010101" pitchFamily="2" charset="-122"/>
            </a:endParaRPr>
          </a:p>
          <a:p>
            <a:r>
              <a:rPr lang="en-US" altLang="zh-CN" smtClean="0">
                <a:ea typeface="宋体" panose="02010600030101010101" pitchFamily="2" charset="-122"/>
              </a:rPr>
              <a:t>                    // ) </a:t>
            </a:r>
            <a:r>
              <a:rPr lang="zh-CN" altLang="en-US" smtClean="0">
                <a:ea typeface="宋体" panose="02010600030101010101" pitchFamily="2" charset="-122"/>
              </a:rPr>
              <a:t>操作符，依次出栈入列直到空栈或者遇到了第一个</a:t>
            </a:r>
            <a:r>
              <a:rPr lang="en-US" altLang="zh-CN" smtClean="0">
                <a:ea typeface="宋体" panose="02010600030101010101" pitchFamily="2" charset="-122"/>
              </a:rPr>
              <a:t>)</a:t>
            </a:r>
            <a:r>
              <a:rPr lang="zh-CN" altLang="en-US" smtClean="0">
                <a:ea typeface="宋体" panose="02010600030101010101" pitchFamily="2" charset="-122"/>
              </a:rPr>
              <a:t>操作符，此时</a:t>
            </a:r>
            <a:r>
              <a:rPr lang="en-US" altLang="zh-CN" smtClean="0">
                <a:ea typeface="宋体" panose="02010600030101010101" pitchFamily="2" charset="-122"/>
              </a:rPr>
              <a:t>)</a:t>
            </a:r>
            <a:r>
              <a:rPr lang="zh-CN" altLang="en-US" smtClean="0">
                <a:ea typeface="宋体" panose="02010600030101010101" pitchFamily="2" charset="-122"/>
              </a:rPr>
              <a:t>出栈</a:t>
            </a:r>
            <a:endParaRPr lang="zh-CN" altLang="en-US" smtClean="0">
              <a:ea typeface="宋体" panose="02010600030101010101" pitchFamily="2" charset="-122"/>
            </a:endParaRPr>
          </a:p>
          <a:p>
            <a:r>
              <a:rPr lang="zh-CN" altLang="en-US" smtClean="0">
                <a:ea typeface="宋体" panose="02010600030101010101" pitchFamily="2" charset="-122"/>
              </a:rPr>
              <a:t>                    </a:t>
            </a:r>
            <a:r>
              <a:rPr lang="en-US" altLang="zh-CN" smtClean="0">
                <a:ea typeface="宋体" panose="02010600030101010101" pitchFamily="2" charset="-122"/>
              </a:rPr>
              <a:t>while (!stack.isEmpty() &amp;&amp; LEVEL_HIGH &gt;= calcLevel(stack.peek())){</a:t>
            </a:r>
            <a:endParaRPr lang="en-US" altLang="zh-CN" smtClean="0">
              <a:ea typeface="宋体" panose="02010600030101010101" pitchFamily="2" charset="-122"/>
            </a:endParaRPr>
          </a:p>
          <a:p>
            <a:r>
              <a:rPr lang="en-US" altLang="zh-CN" smtClean="0">
                <a:ea typeface="宋体" panose="02010600030101010101" pitchFamily="2" charset="-122"/>
              </a:rPr>
              <a:t>                        if(LEVEL_HIGH == calcLevel(stack.peek())){</a:t>
            </a:r>
            <a:endParaRPr lang="en-US" altLang="zh-CN" smtClean="0">
              <a:ea typeface="宋体" panose="02010600030101010101" pitchFamily="2" charset="-122"/>
            </a:endParaRPr>
          </a:p>
          <a:p>
            <a:r>
              <a:rPr lang="en-US" altLang="zh-CN" smtClean="0">
                <a:ea typeface="宋体" panose="02010600030101010101" pitchFamily="2" charset="-122"/>
              </a:rPr>
              <a:t>                            stack.pop();</a:t>
            </a:r>
            <a:endParaRPr lang="en-US" altLang="zh-CN" smtClean="0">
              <a:ea typeface="宋体" panose="02010600030101010101" pitchFamily="2" charset="-122"/>
            </a:endParaRPr>
          </a:p>
          <a:p>
            <a:r>
              <a:rPr lang="en-US" altLang="zh-CN" smtClean="0">
                <a:ea typeface="宋体" panose="02010600030101010101" pitchFamily="2" charset="-122"/>
              </a:rPr>
              <a:t>                            break;</a:t>
            </a:r>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r>
              <a:rPr lang="en-US" altLang="zh-CN" smtClean="0">
                <a:ea typeface="宋体" panose="02010600030101010101" pitchFamily="2" charset="-122"/>
              </a:rPr>
              <a:t>                        data.add(stack.pop());</a:t>
            </a:r>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r>
              <a:rPr lang="en-US" altLang="zh-CN" smtClean="0">
                <a:ea typeface="宋体" panose="02010600030101010101" pitchFamily="2" charset="-122"/>
              </a:rPr>
              <a:t>                start = i ;    //</a:t>
            </a:r>
            <a:r>
              <a:rPr lang="zh-CN" altLang="en-US" smtClean="0">
                <a:ea typeface="宋体" panose="02010600030101010101" pitchFamily="2" charset="-122"/>
              </a:rPr>
              <a:t>前一个运算符的位置</a:t>
            </a:r>
            <a:endParaRPr lang="zh-CN" altLang="en-US" smtClean="0">
              <a:ea typeface="宋体" panose="02010600030101010101" pitchFamily="2" charset="-122"/>
            </a:endParaRPr>
          </a:p>
          <a:p>
            <a:r>
              <a:rPr lang="zh-CN" altLang="en-US" smtClean="0">
                <a:ea typeface="宋体" panose="02010600030101010101" pitchFamily="2" charset="-122"/>
              </a:rPr>
              <a:t>            </a:t>
            </a:r>
            <a:r>
              <a:rPr lang="en-US" altLang="zh-CN" smtClean="0">
                <a:ea typeface="宋体" panose="02010600030101010101" pitchFamily="2" charset="-122"/>
              </a:rPr>
              <a:t>}else if( i == s.length()-1 || isSymbol(s.charAt(i+1)+"") ){</a:t>
            </a:r>
            <a:endParaRPr lang="en-US" altLang="zh-CN" smtClean="0">
              <a:ea typeface="宋体" panose="02010600030101010101" pitchFamily="2" charset="-122"/>
            </a:endParaRPr>
          </a:p>
          <a:p>
            <a:r>
              <a:rPr lang="en-US" altLang="zh-CN" smtClean="0">
                <a:ea typeface="宋体" panose="02010600030101010101" pitchFamily="2" charset="-122"/>
              </a:rPr>
              <a:t>                each = start == 0 ? s.substring(start,i+1) : s.substring(start+1,i+1);</a:t>
            </a:r>
            <a:endParaRPr lang="en-US" altLang="zh-CN" smtClean="0">
              <a:ea typeface="宋体" panose="02010600030101010101" pitchFamily="2" charset="-122"/>
            </a:endParaRPr>
          </a:p>
          <a:p>
            <a:r>
              <a:rPr lang="en-US" altLang="zh-CN" smtClean="0">
                <a:ea typeface="宋体" panose="02010600030101010101" pitchFamily="2" charset="-122"/>
              </a:rPr>
              <a:t>                if(isNumber(each)) {</a:t>
            </a:r>
            <a:endParaRPr lang="en-US" altLang="zh-CN" smtClean="0">
              <a:ea typeface="宋体" panose="02010600030101010101" pitchFamily="2" charset="-122"/>
            </a:endParaRPr>
          </a:p>
          <a:p>
            <a:r>
              <a:rPr lang="en-US" altLang="zh-CN" smtClean="0">
                <a:ea typeface="宋体" panose="02010600030101010101" pitchFamily="2" charset="-122"/>
              </a:rPr>
              <a:t>                    data.add(each);</a:t>
            </a:r>
            <a:endParaRPr lang="en-US" altLang="zh-CN" smtClean="0">
              <a:ea typeface="宋体" panose="02010600030101010101" pitchFamily="2" charset="-122"/>
            </a:endParaRPr>
          </a:p>
          <a:p>
            <a:r>
              <a:rPr lang="en-US" altLang="zh-CN" smtClean="0">
                <a:ea typeface="宋体" panose="02010600030101010101" pitchFamily="2" charset="-122"/>
              </a:rPr>
              <a:t>                    continue;</a:t>
            </a:r>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r>
              <a:rPr lang="en-US" altLang="zh-CN" smtClean="0">
                <a:ea typeface="宋体" panose="02010600030101010101" pitchFamily="2" charset="-122"/>
              </a:rPr>
              <a:t>                throw new RuntimeException("data not match number");</a:t>
            </a:r>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r>
              <a:rPr lang="en-US" altLang="zh-CN" smtClean="0">
                <a:ea typeface="宋体" panose="02010600030101010101" pitchFamily="2" charset="-122"/>
              </a:rPr>
              <a:t>        //</a:t>
            </a:r>
            <a:r>
              <a:rPr lang="zh-CN" altLang="en-US" smtClean="0">
                <a:ea typeface="宋体" panose="02010600030101010101" pitchFamily="2" charset="-122"/>
              </a:rPr>
              <a:t>如果栈里还有元素，此时元素需要依次出栈入列，可以想象栈里剩下栈顶为</a:t>
            </a:r>
            <a:r>
              <a:rPr lang="en-US" altLang="zh-CN" smtClean="0">
                <a:ea typeface="宋体" panose="02010600030101010101" pitchFamily="2" charset="-122"/>
              </a:rPr>
              <a:t>/</a:t>
            </a:r>
            <a:r>
              <a:rPr lang="zh-CN" altLang="en-US" smtClean="0">
                <a:ea typeface="宋体" panose="02010600030101010101" pitchFamily="2" charset="-122"/>
              </a:rPr>
              <a:t>，栈底为</a:t>
            </a:r>
            <a:r>
              <a:rPr lang="en-US" altLang="zh-CN" smtClean="0">
                <a:ea typeface="宋体" panose="02010600030101010101" pitchFamily="2" charset="-122"/>
              </a:rPr>
              <a:t>+</a:t>
            </a:r>
            <a:r>
              <a:rPr lang="zh-CN" altLang="en-US" smtClean="0">
                <a:ea typeface="宋体" panose="02010600030101010101" pitchFamily="2" charset="-122"/>
              </a:rPr>
              <a:t>，应该依次出栈入列，可以直接翻转整个</a:t>
            </a:r>
            <a:r>
              <a:rPr lang="en-US" altLang="zh-CN" smtClean="0">
                <a:ea typeface="宋体" panose="02010600030101010101" pitchFamily="2" charset="-122"/>
              </a:rPr>
              <a:t>stack </a:t>
            </a:r>
            <a:r>
              <a:rPr lang="zh-CN" altLang="en-US" smtClean="0">
                <a:ea typeface="宋体" panose="02010600030101010101" pitchFamily="2" charset="-122"/>
              </a:rPr>
              <a:t>添加到队列</a:t>
            </a:r>
            <a:endParaRPr lang="zh-CN" altLang="en-US" smtClean="0">
              <a:ea typeface="宋体" panose="02010600030101010101" pitchFamily="2" charset="-122"/>
            </a:endParaRPr>
          </a:p>
          <a:p>
            <a:r>
              <a:rPr lang="zh-CN" altLang="en-US" smtClean="0">
                <a:ea typeface="宋体" panose="02010600030101010101" pitchFamily="2" charset="-122"/>
              </a:rPr>
              <a:t>        </a:t>
            </a:r>
            <a:r>
              <a:rPr lang="en-US" altLang="zh-CN" smtClean="0">
                <a:ea typeface="宋体" panose="02010600030101010101" pitchFamily="2" charset="-122"/>
              </a:rPr>
              <a:t>Collections.reverse(stack);</a:t>
            </a:r>
            <a:endParaRPr lang="en-US" altLang="zh-CN" smtClean="0">
              <a:ea typeface="宋体" panose="02010600030101010101" pitchFamily="2" charset="-122"/>
            </a:endParaRPr>
          </a:p>
          <a:p>
            <a:r>
              <a:rPr lang="en-US" altLang="zh-CN" smtClean="0">
                <a:ea typeface="宋体" panose="02010600030101010101" pitchFamily="2" charset="-122"/>
              </a:rPr>
              <a:t>        data.addAll(new ArrayList&lt;&gt;(stack));</a:t>
            </a:r>
            <a:endParaRPr lang="en-US" altLang="zh-CN" smtClean="0">
              <a:ea typeface="宋体" panose="02010600030101010101" pitchFamily="2" charset="-122"/>
            </a:endParaRPr>
          </a:p>
          <a:p>
            <a:endParaRPr lang="en-US" altLang="zh-CN" smtClean="0">
              <a:ea typeface="宋体" panose="02010600030101010101" pitchFamily="2" charset="-122"/>
            </a:endParaRPr>
          </a:p>
          <a:p>
            <a:r>
              <a:rPr lang="en-US" altLang="zh-CN" smtClean="0">
                <a:ea typeface="宋体" panose="02010600030101010101" pitchFamily="2" charset="-122"/>
              </a:rPr>
              <a:t>        System.out.println(data);</a:t>
            </a:r>
            <a:endParaRPr lang="en-US" altLang="zh-CN" smtClean="0">
              <a:ea typeface="宋体" panose="02010600030101010101" pitchFamily="2" charset="-122"/>
            </a:endParaRPr>
          </a:p>
          <a:p>
            <a:r>
              <a:rPr lang="en-US" altLang="zh-CN" smtClean="0">
                <a:ea typeface="宋体" panose="02010600030101010101" pitchFamily="2" charset="-122"/>
              </a:rPr>
              <a:t>        return data;</a:t>
            </a:r>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r>
              <a:rPr lang="en-US" altLang="zh-CN" smtClean="0">
                <a:ea typeface="宋体" panose="02010600030101010101" pitchFamily="2" charset="-122"/>
              </a:rPr>
              <a:t>     * </a:t>
            </a:r>
            <a:r>
              <a:rPr lang="zh-CN" altLang="en-US" smtClean="0">
                <a:ea typeface="宋体" panose="02010600030101010101" pitchFamily="2" charset="-122"/>
              </a:rPr>
              <a:t>算出结果</a:t>
            </a:r>
            <a:endParaRPr lang="zh-CN" altLang="en-US" smtClean="0">
              <a:ea typeface="宋体" panose="02010600030101010101" pitchFamily="2" charset="-122"/>
            </a:endParaRPr>
          </a:p>
          <a:p>
            <a:r>
              <a:rPr lang="zh-CN" altLang="en-US" smtClean="0">
                <a:ea typeface="宋体" panose="02010600030101010101" pitchFamily="2" charset="-122"/>
              </a:rPr>
              <a:t>     * </a:t>
            </a:r>
            <a:r>
              <a:rPr lang="en-US" altLang="zh-CN" smtClean="0">
                <a:ea typeface="宋体" panose="02010600030101010101" pitchFamily="2" charset="-122"/>
              </a:rPr>
              <a:t>@param list</a:t>
            </a:r>
            <a:endParaRPr lang="en-US" altLang="zh-CN" smtClean="0">
              <a:ea typeface="宋体" panose="02010600030101010101" pitchFamily="2" charset="-122"/>
            </a:endParaRPr>
          </a:p>
          <a:p>
            <a:r>
              <a:rPr lang="en-US" altLang="zh-CN" smtClean="0">
                <a:ea typeface="宋体" panose="02010600030101010101" pitchFamily="2" charset="-122"/>
              </a:rPr>
              <a:t>     * @return</a:t>
            </a:r>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r>
              <a:rPr lang="en-US" altLang="zh-CN" smtClean="0">
                <a:ea typeface="宋体" panose="02010600030101010101" pitchFamily="2" charset="-122"/>
              </a:rPr>
              <a:t>    public static Double doCalc(List&lt;String&gt; list){</a:t>
            </a:r>
            <a:endParaRPr lang="en-US" altLang="zh-CN" smtClean="0">
              <a:ea typeface="宋体" panose="02010600030101010101" pitchFamily="2" charset="-122"/>
            </a:endParaRPr>
          </a:p>
          <a:p>
            <a:r>
              <a:rPr lang="en-US" altLang="zh-CN" smtClean="0">
                <a:ea typeface="宋体" panose="02010600030101010101" pitchFamily="2" charset="-122"/>
              </a:rPr>
              <a:t>        Double d = 0d;</a:t>
            </a:r>
            <a:endParaRPr lang="en-US" altLang="zh-CN" smtClean="0">
              <a:ea typeface="宋体" panose="02010600030101010101" pitchFamily="2" charset="-122"/>
            </a:endParaRPr>
          </a:p>
          <a:p>
            <a:r>
              <a:rPr lang="en-US" altLang="zh-CN" smtClean="0">
                <a:ea typeface="宋体" panose="02010600030101010101" pitchFamily="2" charset="-122"/>
              </a:rPr>
              <a:t>        if(list == null || list.isEmpty()){</a:t>
            </a:r>
            <a:endParaRPr lang="en-US" altLang="zh-CN" smtClean="0">
              <a:ea typeface="宋体" panose="02010600030101010101" pitchFamily="2" charset="-122"/>
            </a:endParaRPr>
          </a:p>
          <a:p>
            <a:r>
              <a:rPr lang="en-US" altLang="zh-CN" smtClean="0">
                <a:ea typeface="宋体" panose="02010600030101010101" pitchFamily="2" charset="-122"/>
              </a:rPr>
              <a:t>            return null;</a:t>
            </a:r>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r>
              <a:rPr lang="en-US" altLang="zh-CN" smtClean="0">
                <a:ea typeface="宋体" panose="02010600030101010101" pitchFamily="2" charset="-122"/>
              </a:rPr>
              <a:t>        if (list.size() == 1){</a:t>
            </a:r>
            <a:endParaRPr lang="en-US" altLang="zh-CN" smtClean="0">
              <a:ea typeface="宋体" panose="02010600030101010101" pitchFamily="2" charset="-122"/>
            </a:endParaRPr>
          </a:p>
          <a:p>
            <a:r>
              <a:rPr lang="en-US" altLang="zh-CN" smtClean="0">
                <a:ea typeface="宋体" panose="02010600030101010101" pitchFamily="2" charset="-122"/>
              </a:rPr>
              <a:t>            System.out.println(list);</a:t>
            </a:r>
            <a:endParaRPr lang="en-US" altLang="zh-CN" smtClean="0">
              <a:ea typeface="宋体" panose="02010600030101010101" pitchFamily="2" charset="-122"/>
            </a:endParaRPr>
          </a:p>
          <a:p>
            <a:r>
              <a:rPr lang="en-US" altLang="zh-CN" smtClean="0">
                <a:ea typeface="宋体" panose="02010600030101010101" pitchFamily="2" charset="-122"/>
              </a:rPr>
              <a:t>            d = Double.valueOf(list.get(0));</a:t>
            </a:r>
            <a:endParaRPr lang="en-US" altLang="zh-CN" smtClean="0">
              <a:ea typeface="宋体" panose="02010600030101010101" pitchFamily="2" charset="-122"/>
            </a:endParaRPr>
          </a:p>
          <a:p>
            <a:r>
              <a:rPr lang="en-US" altLang="zh-CN" smtClean="0">
                <a:ea typeface="宋体" panose="02010600030101010101" pitchFamily="2" charset="-122"/>
              </a:rPr>
              <a:t>            return d;</a:t>
            </a:r>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r>
              <a:rPr lang="en-US" altLang="zh-CN" smtClean="0">
                <a:ea typeface="宋体" panose="02010600030101010101" pitchFamily="2" charset="-122"/>
              </a:rPr>
              <a:t>        ArrayList&lt;String&gt; list1 = new ArrayList&lt;&gt;();</a:t>
            </a:r>
            <a:endParaRPr lang="en-US" altLang="zh-CN" smtClean="0">
              <a:ea typeface="宋体" panose="02010600030101010101" pitchFamily="2" charset="-122"/>
            </a:endParaRPr>
          </a:p>
          <a:p>
            <a:r>
              <a:rPr lang="en-US" altLang="zh-CN" smtClean="0">
                <a:ea typeface="宋体" panose="02010600030101010101" pitchFamily="2" charset="-122"/>
              </a:rPr>
              <a:t>        for (int i = 0; i &lt; list.size(); i++) {</a:t>
            </a:r>
            <a:endParaRPr lang="en-US" altLang="zh-CN" smtClean="0">
              <a:ea typeface="宋体" panose="02010600030101010101" pitchFamily="2" charset="-122"/>
            </a:endParaRPr>
          </a:p>
          <a:p>
            <a:r>
              <a:rPr lang="en-US" altLang="zh-CN" smtClean="0">
                <a:ea typeface="宋体" panose="02010600030101010101" pitchFamily="2" charset="-122"/>
              </a:rPr>
              <a:t>            list1.add(list.get(i));</a:t>
            </a:r>
            <a:endParaRPr lang="en-US" altLang="zh-CN" smtClean="0">
              <a:ea typeface="宋体" panose="02010600030101010101" pitchFamily="2" charset="-122"/>
            </a:endParaRPr>
          </a:p>
          <a:p>
            <a:r>
              <a:rPr lang="en-US" altLang="zh-CN" smtClean="0">
                <a:ea typeface="宋体" panose="02010600030101010101" pitchFamily="2" charset="-122"/>
              </a:rPr>
              <a:t>            if(isSymbol(list.get(i))){</a:t>
            </a:r>
            <a:endParaRPr lang="en-US" altLang="zh-CN" smtClean="0">
              <a:ea typeface="宋体" panose="02010600030101010101" pitchFamily="2" charset="-122"/>
            </a:endParaRPr>
          </a:p>
          <a:p>
            <a:r>
              <a:rPr lang="en-US" altLang="zh-CN" smtClean="0">
                <a:ea typeface="宋体" panose="02010600030101010101" pitchFamily="2" charset="-122"/>
              </a:rPr>
              <a:t>                Double d1 = doTheMath(list.get(i - 2), list.get(i - 1), list.get(i));</a:t>
            </a:r>
            <a:endParaRPr lang="en-US" altLang="zh-CN" smtClean="0">
              <a:ea typeface="宋体" panose="02010600030101010101" pitchFamily="2" charset="-122"/>
            </a:endParaRPr>
          </a:p>
          <a:p>
            <a:r>
              <a:rPr lang="en-US" altLang="zh-CN" smtClean="0">
                <a:ea typeface="宋体" panose="02010600030101010101" pitchFamily="2" charset="-122"/>
              </a:rPr>
              <a:t>                list1.remove(i);</a:t>
            </a:r>
            <a:endParaRPr lang="en-US" altLang="zh-CN" smtClean="0">
              <a:ea typeface="宋体" panose="02010600030101010101" pitchFamily="2" charset="-122"/>
            </a:endParaRPr>
          </a:p>
          <a:p>
            <a:r>
              <a:rPr lang="en-US" altLang="zh-CN" smtClean="0">
                <a:ea typeface="宋体" panose="02010600030101010101" pitchFamily="2" charset="-122"/>
              </a:rPr>
              <a:t>                list1.remove(i-1);</a:t>
            </a:r>
            <a:endParaRPr lang="en-US" altLang="zh-CN" smtClean="0">
              <a:ea typeface="宋体" panose="02010600030101010101" pitchFamily="2" charset="-122"/>
            </a:endParaRPr>
          </a:p>
          <a:p>
            <a:r>
              <a:rPr lang="en-US" altLang="zh-CN" smtClean="0">
                <a:ea typeface="宋体" panose="02010600030101010101" pitchFamily="2" charset="-122"/>
              </a:rPr>
              <a:t>                list1.set(i-2,d1+"");</a:t>
            </a:r>
            <a:endParaRPr lang="en-US" altLang="zh-CN" smtClean="0">
              <a:ea typeface="宋体" panose="02010600030101010101" pitchFamily="2" charset="-122"/>
            </a:endParaRPr>
          </a:p>
          <a:p>
            <a:r>
              <a:rPr lang="en-US" altLang="zh-CN" smtClean="0">
                <a:ea typeface="宋体" panose="02010600030101010101" pitchFamily="2" charset="-122"/>
              </a:rPr>
              <a:t>                list1.addAll(list.subList(i+1,list.size()));</a:t>
            </a:r>
            <a:endParaRPr lang="en-US" altLang="zh-CN" smtClean="0">
              <a:ea typeface="宋体" panose="02010600030101010101" pitchFamily="2" charset="-122"/>
            </a:endParaRPr>
          </a:p>
          <a:p>
            <a:r>
              <a:rPr lang="en-US" altLang="zh-CN" smtClean="0">
                <a:ea typeface="宋体" panose="02010600030101010101" pitchFamily="2" charset="-122"/>
              </a:rPr>
              <a:t>                break;</a:t>
            </a:r>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r>
              <a:rPr lang="en-US" altLang="zh-CN" smtClean="0">
                <a:ea typeface="宋体" panose="02010600030101010101" pitchFamily="2" charset="-122"/>
              </a:rPr>
              <a:t>        doCalc(list1);</a:t>
            </a:r>
            <a:endParaRPr lang="en-US" altLang="zh-CN" smtClean="0">
              <a:ea typeface="宋体" panose="02010600030101010101" pitchFamily="2" charset="-122"/>
            </a:endParaRPr>
          </a:p>
          <a:p>
            <a:r>
              <a:rPr lang="en-US" altLang="zh-CN" smtClean="0">
                <a:ea typeface="宋体" panose="02010600030101010101" pitchFamily="2" charset="-122"/>
              </a:rPr>
              <a:t>        return d;</a:t>
            </a:r>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r>
              <a:rPr lang="en-US" altLang="zh-CN" smtClean="0">
                <a:ea typeface="宋体" panose="02010600030101010101" pitchFamily="2" charset="-122"/>
              </a:rPr>
              <a:t>     * </a:t>
            </a:r>
            <a:r>
              <a:rPr lang="zh-CN" altLang="en-US" smtClean="0">
                <a:ea typeface="宋体" panose="02010600030101010101" pitchFamily="2" charset="-122"/>
              </a:rPr>
              <a:t>运算</a:t>
            </a:r>
            <a:endParaRPr lang="zh-CN" altLang="en-US" smtClean="0">
              <a:ea typeface="宋体" panose="02010600030101010101" pitchFamily="2" charset="-122"/>
            </a:endParaRPr>
          </a:p>
          <a:p>
            <a:r>
              <a:rPr lang="zh-CN" altLang="en-US" smtClean="0">
                <a:ea typeface="宋体" panose="02010600030101010101" pitchFamily="2" charset="-122"/>
              </a:rPr>
              <a:t>     * </a:t>
            </a:r>
            <a:r>
              <a:rPr lang="en-US" altLang="zh-CN" smtClean="0">
                <a:ea typeface="宋体" panose="02010600030101010101" pitchFamily="2" charset="-122"/>
              </a:rPr>
              <a:t>@param s1</a:t>
            </a:r>
            <a:endParaRPr lang="en-US" altLang="zh-CN" smtClean="0">
              <a:ea typeface="宋体" panose="02010600030101010101" pitchFamily="2" charset="-122"/>
            </a:endParaRPr>
          </a:p>
          <a:p>
            <a:r>
              <a:rPr lang="en-US" altLang="zh-CN" smtClean="0">
                <a:ea typeface="宋体" panose="02010600030101010101" pitchFamily="2" charset="-122"/>
              </a:rPr>
              <a:t>     * @param s2</a:t>
            </a:r>
            <a:endParaRPr lang="en-US" altLang="zh-CN" smtClean="0">
              <a:ea typeface="宋体" panose="02010600030101010101" pitchFamily="2" charset="-122"/>
            </a:endParaRPr>
          </a:p>
          <a:p>
            <a:r>
              <a:rPr lang="en-US" altLang="zh-CN" smtClean="0">
                <a:ea typeface="宋体" panose="02010600030101010101" pitchFamily="2" charset="-122"/>
              </a:rPr>
              <a:t>     * @param symbol</a:t>
            </a:r>
            <a:endParaRPr lang="en-US" altLang="zh-CN" smtClean="0">
              <a:ea typeface="宋体" panose="02010600030101010101" pitchFamily="2" charset="-122"/>
            </a:endParaRPr>
          </a:p>
          <a:p>
            <a:r>
              <a:rPr lang="en-US" altLang="zh-CN" smtClean="0">
                <a:ea typeface="宋体" panose="02010600030101010101" pitchFamily="2" charset="-122"/>
              </a:rPr>
              <a:t>     * @return</a:t>
            </a:r>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r>
              <a:rPr lang="en-US" altLang="zh-CN" smtClean="0">
                <a:ea typeface="宋体" panose="02010600030101010101" pitchFamily="2" charset="-122"/>
              </a:rPr>
              <a:t>    public static Double doTheMath(String s1,String s2,String symbol){</a:t>
            </a:r>
            <a:endParaRPr lang="en-US" altLang="zh-CN" smtClean="0">
              <a:ea typeface="宋体" panose="02010600030101010101" pitchFamily="2" charset="-122"/>
            </a:endParaRPr>
          </a:p>
          <a:p>
            <a:r>
              <a:rPr lang="en-US" altLang="zh-CN" smtClean="0">
                <a:ea typeface="宋体" panose="02010600030101010101" pitchFamily="2" charset="-122"/>
              </a:rPr>
              <a:t>        Double result ;</a:t>
            </a:r>
            <a:endParaRPr lang="en-US" altLang="zh-CN" smtClean="0">
              <a:ea typeface="宋体" panose="02010600030101010101" pitchFamily="2" charset="-122"/>
            </a:endParaRPr>
          </a:p>
          <a:p>
            <a:r>
              <a:rPr lang="en-US" altLang="zh-CN" smtClean="0">
                <a:ea typeface="宋体" panose="02010600030101010101" pitchFamily="2" charset="-122"/>
              </a:rPr>
              <a:t>        switch (symbol){</a:t>
            </a:r>
            <a:endParaRPr lang="en-US" altLang="zh-CN" smtClean="0">
              <a:ea typeface="宋体" panose="02010600030101010101" pitchFamily="2" charset="-122"/>
            </a:endParaRPr>
          </a:p>
          <a:p>
            <a:r>
              <a:rPr lang="en-US" altLang="zh-CN" smtClean="0">
                <a:ea typeface="宋体" panose="02010600030101010101" pitchFamily="2" charset="-122"/>
              </a:rPr>
              <a:t>            case ADD : result = Double.valueOf(s1) + Double.valueOf(s2); break;</a:t>
            </a:r>
            <a:endParaRPr lang="en-US" altLang="zh-CN" smtClean="0">
              <a:ea typeface="宋体" panose="02010600030101010101" pitchFamily="2" charset="-122"/>
            </a:endParaRPr>
          </a:p>
          <a:p>
            <a:r>
              <a:rPr lang="en-US" altLang="zh-CN" smtClean="0">
                <a:ea typeface="宋体" panose="02010600030101010101" pitchFamily="2" charset="-122"/>
              </a:rPr>
              <a:t>            case MINUS : result = Double.valueOf(s1) - Double.valueOf(s2); break;</a:t>
            </a:r>
            <a:endParaRPr lang="en-US" altLang="zh-CN" smtClean="0">
              <a:ea typeface="宋体" panose="02010600030101010101" pitchFamily="2" charset="-122"/>
            </a:endParaRPr>
          </a:p>
          <a:p>
            <a:r>
              <a:rPr lang="en-US" altLang="zh-CN" smtClean="0">
                <a:ea typeface="宋体" panose="02010600030101010101" pitchFamily="2" charset="-122"/>
              </a:rPr>
              <a:t>            case TIMES : result = Double.valueOf(s1) * Double.valueOf(s2); break;</a:t>
            </a:r>
            <a:endParaRPr lang="en-US" altLang="zh-CN" smtClean="0">
              <a:ea typeface="宋体" panose="02010600030101010101" pitchFamily="2" charset="-122"/>
            </a:endParaRPr>
          </a:p>
          <a:p>
            <a:r>
              <a:rPr lang="en-US" altLang="zh-CN" smtClean="0">
                <a:ea typeface="宋体" panose="02010600030101010101" pitchFamily="2" charset="-122"/>
              </a:rPr>
              <a:t>            case DIVISION : result = Double.valueOf(s1) / Double.valueOf(s2); break;</a:t>
            </a:r>
            <a:endParaRPr lang="en-US" altLang="zh-CN" smtClean="0">
              <a:ea typeface="宋体" panose="02010600030101010101" pitchFamily="2" charset="-122"/>
            </a:endParaRPr>
          </a:p>
          <a:p>
            <a:r>
              <a:rPr lang="en-US" altLang="zh-CN" smtClean="0">
                <a:ea typeface="宋体" panose="02010600030101010101" pitchFamily="2" charset="-122"/>
              </a:rPr>
              <a:t>            default : result = null;</a:t>
            </a:r>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r>
              <a:rPr lang="en-US" altLang="zh-CN" smtClean="0">
                <a:ea typeface="宋体" panose="02010600030101010101" pitchFamily="2" charset="-122"/>
              </a:rPr>
              <a:t>        return result;</a:t>
            </a:r>
            <a:endParaRPr lang="en-US" altLang="zh-CN" smtClean="0">
              <a:ea typeface="宋体" panose="02010600030101010101" pitchFamily="2" charset="-122"/>
            </a:endParaRPr>
          </a:p>
          <a:p>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endParaRPr lang="en-US" altLang="zh-CN" smtClean="0">
              <a:ea typeface="宋体" panose="02010600030101010101" pitchFamily="2" charset="-122"/>
            </a:endParaRPr>
          </a:p>
          <a:p>
            <a:r>
              <a:rPr lang="en-US" altLang="zh-CN" smtClean="0">
                <a:ea typeface="宋体" panose="02010600030101010101" pitchFamily="2" charset="-122"/>
              </a:rPr>
              <a:t>    public static void main(String[] args) {</a:t>
            </a:r>
            <a:endParaRPr lang="en-US" altLang="zh-CN" smtClean="0">
              <a:ea typeface="宋体" panose="02010600030101010101" pitchFamily="2" charset="-122"/>
            </a:endParaRPr>
          </a:p>
          <a:p>
            <a:r>
              <a:rPr lang="en-US" altLang="zh-CN" smtClean="0">
                <a:ea typeface="宋体" panose="02010600030101010101" pitchFamily="2" charset="-122"/>
              </a:rPr>
              <a:t>        //String math = "9+(3-1)*3+10/2";</a:t>
            </a:r>
            <a:endParaRPr lang="en-US" altLang="zh-CN" smtClean="0">
              <a:ea typeface="宋体" panose="02010600030101010101" pitchFamily="2" charset="-122"/>
            </a:endParaRPr>
          </a:p>
          <a:p>
            <a:r>
              <a:rPr lang="en-US" altLang="zh-CN" smtClean="0">
                <a:ea typeface="宋体" panose="02010600030101010101" pitchFamily="2" charset="-122"/>
              </a:rPr>
              <a:t>        String math = "12.8 + (2 - 3.55)*4+10/5.0";</a:t>
            </a:r>
            <a:endParaRPr lang="en-US" altLang="zh-CN" smtClean="0">
              <a:ea typeface="宋体" panose="02010600030101010101" pitchFamily="2" charset="-122"/>
            </a:endParaRPr>
          </a:p>
          <a:p>
            <a:r>
              <a:rPr lang="en-US" altLang="zh-CN" smtClean="0">
                <a:ea typeface="宋体" panose="02010600030101010101" pitchFamily="2" charset="-122"/>
              </a:rPr>
              <a:t>        try {</a:t>
            </a:r>
            <a:endParaRPr lang="en-US" altLang="zh-CN" smtClean="0">
              <a:ea typeface="宋体" panose="02010600030101010101" pitchFamily="2" charset="-122"/>
            </a:endParaRPr>
          </a:p>
          <a:p>
            <a:r>
              <a:rPr lang="en-US" altLang="zh-CN" smtClean="0">
                <a:ea typeface="宋体" panose="02010600030101010101" pitchFamily="2" charset="-122"/>
              </a:rPr>
              <a:t>            doCalc(doMatch(math));</a:t>
            </a:r>
            <a:endParaRPr lang="en-US" altLang="zh-CN" smtClean="0">
              <a:ea typeface="宋体" panose="02010600030101010101" pitchFamily="2" charset="-122"/>
            </a:endParaRPr>
          </a:p>
          <a:p>
            <a:r>
              <a:rPr lang="en-US" altLang="zh-CN" smtClean="0">
                <a:ea typeface="宋体" panose="02010600030101010101" pitchFamily="2" charset="-122"/>
              </a:rPr>
              <a:t>        } catch (Exception e) {</a:t>
            </a:r>
            <a:endParaRPr lang="en-US" altLang="zh-CN" smtClean="0">
              <a:ea typeface="宋体" panose="02010600030101010101" pitchFamily="2" charset="-122"/>
            </a:endParaRPr>
          </a:p>
          <a:p>
            <a:r>
              <a:rPr lang="en-US" altLang="zh-CN" smtClean="0">
                <a:ea typeface="宋体" panose="02010600030101010101" pitchFamily="2" charset="-122"/>
              </a:rPr>
              <a:t>            e.printStackTrace();</a:t>
            </a:r>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endParaRPr lang="en-US" altLang="zh-CN" smtClean="0">
              <a:ea typeface="宋体" panose="02010600030101010101" pitchFamily="2" charset="-122"/>
            </a:endParaRPr>
          </a:p>
          <a:p>
            <a:r>
              <a:rPr lang="en-US" altLang="zh-CN" smtClean="0">
                <a:ea typeface="宋体" panose="02010600030101010101" pitchFamily="2" charset="-122"/>
              </a:rPr>
              <a:t>}</a:t>
            </a:r>
            <a:endParaRPr lang="en-US" altLang="zh-CN" smtClean="0">
              <a:ea typeface="宋体" panose="02010600030101010101" pitchFamily="2" charset="-122"/>
            </a:endParaRPr>
          </a:p>
          <a:p>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panose="02010600030101010101" pitchFamily="2" charset="-122"/>
              </a:rPr>
              <a:t>说明</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zh-CN" altLang="en-US" smtClean="0">
                <a:ea typeface="宋体" panose="02010600030101010101" pitchFamily="2" charset="-122"/>
              </a:rPr>
              <a:t>给同学们演示下这个案例，说明小球移动的路线是可以通过递归来确定的。</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panose="02010600030101010101" pitchFamily="2" charset="-122"/>
              </a:rPr>
              <a:t>说明</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1)</a:t>
            </a:r>
            <a:r>
              <a:rPr lang="en-US" altLang="zh-CN" baseline="0" smtClean="0">
                <a:ea typeface="宋体" panose="02010600030101010101" pitchFamily="2" charset="-122"/>
              </a:rPr>
              <a:t> </a:t>
            </a:r>
            <a:r>
              <a:rPr lang="zh-CN" altLang="en-US" baseline="0" smtClean="0">
                <a:ea typeface="宋体" panose="02010600030101010101" pitchFamily="2" charset="-122"/>
              </a:rPr>
              <a:t>参考前面我们讲过的递归调用，再给同学们回顾下</a:t>
            </a: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smtClean="0">
                <a:ea typeface="宋体" panose="02010600030101010101" pitchFamily="2" charset="-122"/>
              </a:rPr>
              <a:t>---</a:t>
            </a:r>
            <a:r>
              <a:rPr lang="zh-CN" altLang="en-US" smtClean="0">
                <a:ea typeface="宋体" panose="02010600030101010101" pitchFamily="2" charset="-122"/>
              </a:rPr>
              <a:t>带学员看 资料的</a:t>
            </a:r>
            <a:r>
              <a:rPr lang="en-US" altLang="zh-CN" smtClean="0">
                <a:ea typeface="宋体" panose="02010600030101010101" pitchFamily="2" charset="-122"/>
              </a:rPr>
              <a:t>-&gt;google</a:t>
            </a:r>
            <a:r>
              <a:rPr lang="zh-CN" altLang="en-US" smtClean="0">
                <a:ea typeface="宋体" panose="02010600030101010101" pitchFamily="2" charset="-122"/>
              </a:rPr>
              <a:t>算法编程大赛</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panose="02010600030101010101" pitchFamily="2" charset="-122"/>
              </a:rPr>
              <a:t>//</a:t>
            </a:r>
            <a:r>
              <a:rPr lang="zh-CN" altLang="en-US" smtClean="0">
                <a:ea typeface="宋体" panose="02010600030101010101" pitchFamily="2" charset="-122"/>
              </a:rPr>
              <a:t>注解版</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marL="342900" lvl="0" indent="-342900">
              <a:buAutoNum type="arabicParenR"/>
            </a:pPr>
            <a:r>
              <a:rPr lang="zh-CN" altLang="en-US" smtClean="0"/>
              <a:t>执行一个方法时，就创建一个新的受保护的独立空间</a:t>
            </a:r>
            <a:r>
              <a:rPr lang="en-US" altLang="zh-CN" smtClean="0"/>
              <a:t>(</a:t>
            </a:r>
            <a:r>
              <a:rPr lang="zh-CN" altLang="en-US" smtClean="0"/>
              <a:t>栈空间</a:t>
            </a:r>
            <a:r>
              <a:rPr lang="en-US" altLang="zh-CN" smtClean="0"/>
              <a:t>)</a:t>
            </a:r>
            <a:endParaRPr lang="en-US" altLang="zh-CN" smtClean="0"/>
          </a:p>
          <a:p>
            <a:pPr marL="342900" lvl="0" indent="-342900">
              <a:buAutoNum type="arabicParenR"/>
            </a:pPr>
            <a:r>
              <a:rPr lang="zh-CN" altLang="en-US" smtClean="0"/>
              <a:t>方法的局部变量是独立的，不会相互影响</a:t>
            </a:r>
            <a:endParaRPr lang="en-US" altLang="zh-CN" smtClean="0"/>
          </a:p>
          <a:p>
            <a:pPr marL="342900" lvl="0" indent="-342900">
              <a:buAutoNum type="arabicParenR"/>
            </a:pPr>
            <a:r>
              <a:rPr lang="zh-CN" altLang="en-US" smtClean="0"/>
              <a:t>方法中使用的变量是引用类型，则各个栈就会共享该数据空间</a:t>
            </a:r>
            <a:r>
              <a:rPr lang="en-US" altLang="zh-CN" smtClean="0"/>
              <a:t>.</a:t>
            </a:r>
            <a:endParaRPr lang="en-US" altLang="zh-CN" smtClean="0"/>
          </a:p>
          <a:p>
            <a:pPr marL="342900" lvl="0" indent="-342900">
              <a:buAutoNum type="arabicParenR"/>
            </a:pPr>
            <a:r>
              <a:rPr lang="zh-CN" altLang="en-US" smtClean="0"/>
              <a:t>递归必须向退出递归的条件逼近，否则就是无限递归，死龟了</a:t>
            </a:r>
            <a:r>
              <a:rPr lang="en-US" altLang="zh-CN" smtClean="0"/>
              <a:t>:)</a:t>
            </a:r>
            <a:endParaRPr lang="en-US" altLang="zh-CN" smtClean="0"/>
          </a:p>
          <a:p>
            <a:pPr marL="342900" lvl="0" indent="-342900">
              <a:buAutoNum type="arabicParenR"/>
            </a:pPr>
            <a:r>
              <a:rPr lang="zh-CN" altLang="en-US" smtClean="0"/>
              <a:t>当一个方法执行完毕，或者遇到</a:t>
            </a:r>
            <a:r>
              <a:rPr lang="en-US" altLang="zh-CN" smtClean="0"/>
              <a:t>return</a:t>
            </a:r>
            <a:r>
              <a:rPr lang="zh-CN" altLang="en-US" smtClean="0"/>
              <a:t>，就会返回，遵守谁调用，就将结果返回给谁，同时当方法执行完毕或者返回时，该方法也就执行完毕</a:t>
            </a: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panose="02010600030101010101" pitchFamily="2" charset="-122"/>
              </a:rPr>
              <a:t>代码如下</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zh-CN" altLang="en-US" smtClean="0"/>
              <a:t>思考</a:t>
            </a:r>
            <a:r>
              <a:rPr lang="en-US" altLang="zh-CN" smtClean="0"/>
              <a:t>: </a:t>
            </a:r>
            <a:r>
              <a:rPr lang="zh-CN" altLang="en-US" smtClean="0"/>
              <a:t>如何求出最短路径</a:t>
            </a:r>
            <a:r>
              <a:rPr lang="en-US" altLang="zh-CN" smtClean="0"/>
              <a:t>? =&gt; </a:t>
            </a:r>
            <a:r>
              <a:rPr lang="zh-CN" altLang="en-US" smtClean="0"/>
              <a:t>最简单的方法就是对上下左右的找路策略进行穷举，然后比较哪个最短即可</a:t>
            </a:r>
            <a:r>
              <a:rPr lang="en-US" altLang="zh-CN" smtClean="0"/>
              <a:t>.</a:t>
            </a:r>
            <a:endParaRPr lang="en-US" altLang="zh-CN" smtClean="0"/>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package com.atguigu;</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public class MiGong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static void main(String[] args)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TODO Auto-generated method stub</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地图</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int[][] map = new int[8][7];</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上下全部置</a:t>
            </a:r>
            <a:r>
              <a:rPr lang="en-US" altLang="zh-CN" smtClean="0">
                <a:ea typeface="宋体" panose="02010600030101010101" pitchFamily="2" charset="-122"/>
              </a:rPr>
              <a:t>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for(int i = 0 ; i&lt;7;i++){</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map[0][i] = 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map[7][i] = 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左右全部置</a:t>
            </a:r>
            <a:r>
              <a:rPr lang="en-US" altLang="zh-CN" smtClean="0">
                <a:ea typeface="宋体" panose="02010600030101010101" pitchFamily="2" charset="-122"/>
              </a:rPr>
              <a:t>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for (int i = 0; i&lt; 8; i++)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map[i][0] = 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map[i][6] = 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设置挡板</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map[3][1] = 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map[3][2] = 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打印地图</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for(int i = 0; i&lt; 8; i++)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for (int j=0;j &lt;7;j++)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System.out.print(map[i][j] + "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setWay2(map, 1, 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打印新地图</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System.out.println("</a:t>
            </a:r>
            <a:r>
              <a:rPr lang="zh-CN" altLang="en-US" smtClean="0">
                <a:ea typeface="宋体" panose="02010600030101010101" pitchFamily="2" charset="-122"/>
              </a:rPr>
              <a:t>递归回溯后</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for(int i = 0; i&lt; 8; i++)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for (int j=0;j &lt;7;j++)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System.out.print(map[i][j] + "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使用递归回溯来找路</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1. map </a:t>
            </a:r>
            <a:r>
              <a:rPr lang="zh-CN" altLang="en-US" smtClean="0">
                <a:ea typeface="宋体" panose="02010600030101010101" pitchFamily="2" charset="-122"/>
              </a:rPr>
              <a:t>表示地图</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2. i j </a:t>
            </a:r>
            <a:r>
              <a:rPr lang="zh-CN" altLang="en-US" smtClean="0">
                <a:ea typeface="宋体" panose="02010600030101010101" pitchFamily="2" charset="-122"/>
              </a:rPr>
              <a:t>是指定从地图的哪个点开始出发 </a:t>
            </a:r>
            <a:r>
              <a:rPr lang="en-US" altLang="zh-CN" smtClean="0">
                <a:ea typeface="宋体" panose="02010600030101010101" pitchFamily="2" charset="-122"/>
              </a:rPr>
              <a:t>(1,1)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3. </a:t>
            </a:r>
            <a:r>
              <a:rPr lang="zh-CN" altLang="en-US" smtClean="0">
                <a:ea typeface="宋体" panose="02010600030101010101" pitchFamily="2" charset="-122"/>
              </a:rPr>
              <a:t>约定 元素的值 </a:t>
            </a:r>
            <a:r>
              <a:rPr lang="en-US" altLang="zh-CN" smtClean="0">
                <a:ea typeface="宋体" panose="02010600030101010101" pitchFamily="2" charset="-122"/>
              </a:rPr>
              <a:t>0: </a:t>
            </a:r>
            <a:r>
              <a:rPr lang="zh-CN" altLang="en-US" smtClean="0">
                <a:ea typeface="宋体" panose="02010600030101010101" pitchFamily="2" charset="-122"/>
              </a:rPr>
              <a:t>可以走还没有走 </a:t>
            </a:r>
            <a:r>
              <a:rPr lang="en-US" altLang="zh-CN" smtClean="0">
                <a:ea typeface="宋体" panose="02010600030101010101" pitchFamily="2" charset="-122"/>
              </a:rPr>
              <a:t>1 : </a:t>
            </a:r>
            <a:r>
              <a:rPr lang="zh-CN" altLang="en-US" smtClean="0">
                <a:ea typeface="宋体" panose="02010600030101010101" pitchFamily="2" charset="-122"/>
              </a:rPr>
              <a:t>墙 </a:t>
            </a:r>
            <a:r>
              <a:rPr lang="en-US" altLang="zh-CN" smtClean="0">
                <a:ea typeface="宋体" panose="02010600030101010101" pitchFamily="2" charset="-122"/>
              </a:rPr>
              <a:t>2: </a:t>
            </a:r>
            <a:r>
              <a:rPr lang="zh-CN" altLang="en-US" smtClean="0">
                <a:ea typeface="宋体" panose="02010600030101010101" pitchFamily="2" charset="-122"/>
              </a:rPr>
              <a:t>表示可以走 </a:t>
            </a:r>
            <a:r>
              <a:rPr lang="en-US" altLang="zh-CN" smtClean="0">
                <a:ea typeface="宋体" panose="02010600030101010101" pitchFamily="2" charset="-122"/>
              </a:rPr>
              <a:t>3 : </a:t>
            </a:r>
            <a:r>
              <a:rPr lang="zh-CN" altLang="en-US" smtClean="0">
                <a:ea typeface="宋体" panose="02010600030101010101" pitchFamily="2" charset="-122"/>
              </a:rPr>
              <a:t>表示已经走过，但是是死路</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a:t>
            </a:r>
            <a:r>
              <a:rPr lang="zh-CN" altLang="en-US" smtClean="0">
                <a:ea typeface="宋体" panose="02010600030101010101" pitchFamily="2" charset="-122"/>
              </a:rPr>
              <a:t>确定一个策略</a:t>
            </a:r>
            <a:r>
              <a:rPr lang="en-US" altLang="zh-CN" smtClean="0">
                <a:ea typeface="宋体" panose="02010600030101010101" pitchFamily="2" charset="-122"/>
              </a:rPr>
              <a:t>: </a:t>
            </a:r>
            <a:r>
              <a:rPr lang="zh-CN" altLang="en-US" smtClean="0">
                <a:ea typeface="宋体" panose="02010600030101010101" pitchFamily="2" charset="-122"/>
              </a:rPr>
              <a:t>下</a:t>
            </a:r>
            <a:r>
              <a:rPr lang="en-US" altLang="zh-CN" smtClean="0">
                <a:ea typeface="宋体" panose="02010600030101010101" pitchFamily="2" charset="-122"/>
              </a:rPr>
              <a:t>=》</a:t>
            </a:r>
            <a:r>
              <a:rPr lang="zh-CN" altLang="en-US" smtClean="0">
                <a:ea typeface="宋体" panose="02010600030101010101" pitchFamily="2" charset="-122"/>
              </a:rPr>
              <a:t>右</a:t>
            </a:r>
            <a:r>
              <a:rPr lang="en-US" altLang="zh-CN" smtClean="0">
                <a:ea typeface="宋体" panose="02010600030101010101" pitchFamily="2" charset="-122"/>
              </a:rPr>
              <a:t>=》</a:t>
            </a:r>
            <a:r>
              <a:rPr lang="zh-CN" altLang="en-US" smtClean="0">
                <a:ea typeface="宋体" panose="02010600030101010101" pitchFamily="2" charset="-122"/>
              </a:rPr>
              <a:t>上</a:t>
            </a:r>
            <a:r>
              <a:rPr lang="en-US" altLang="zh-CN" smtClean="0">
                <a:ea typeface="宋体" panose="02010600030101010101" pitchFamily="2" charset="-122"/>
              </a:rPr>
              <a:t>=》</a:t>
            </a:r>
            <a:r>
              <a:rPr lang="zh-CN" altLang="en-US" smtClean="0">
                <a:ea typeface="宋体" panose="02010600030101010101" pitchFamily="2" charset="-122"/>
              </a:rPr>
              <a:t>左</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a:t>
            </a:r>
            <a:r>
              <a:rPr lang="zh-CN" altLang="en-US" smtClean="0">
                <a:ea typeface="宋体" panose="02010600030101010101" pitchFamily="2" charset="-122"/>
              </a:rPr>
              <a:t>修改策略 上</a:t>
            </a:r>
            <a:r>
              <a:rPr lang="en-US" altLang="zh-CN" smtClean="0">
                <a:ea typeface="宋体" panose="02010600030101010101" pitchFamily="2" charset="-122"/>
              </a:rPr>
              <a:t>=》</a:t>
            </a:r>
            <a:r>
              <a:rPr lang="zh-CN" altLang="en-US" smtClean="0">
                <a:ea typeface="宋体" panose="02010600030101010101" pitchFamily="2" charset="-122"/>
              </a:rPr>
              <a:t>右</a:t>
            </a:r>
            <a:r>
              <a:rPr lang="en-US" altLang="zh-CN" smtClean="0">
                <a:ea typeface="宋体" panose="02010600030101010101" pitchFamily="2" charset="-122"/>
              </a:rPr>
              <a:t>=》</a:t>
            </a:r>
            <a:r>
              <a:rPr lang="zh-CN" altLang="en-US" smtClean="0">
                <a:ea typeface="宋体" panose="02010600030101010101" pitchFamily="2" charset="-122"/>
              </a:rPr>
              <a:t>下</a:t>
            </a:r>
            <a:r>
              <a:rPr lang="en-US" altLang="zh-CN" smtClean="0">
                <a:ea typeface="宋体" panose="02010600030101010101" pitchFamily="2" charset="-122"/>
              </a:rPr>
              <a:t>=》</a:t>
            </a:r>
            <a:r>
              <a:rPr lang="zh-CN" altLang="en-US" smtClean="0">
                <a:ea typeface="宋体" panose="02010600030101010101" pitchFamily="2" charset="-122"/>
              </a:rPr>
              <a:t>左</a:t>
            </a:r>
            <a:endParaRPr lang="zh-CN" altLang="en-US" smtClean="0">
              <a:ea typeface="宋体" panose="02010600030101010101" pitchFamily="2" charset="-122"/>
            </a:endParaRPr>
          </a:p>
          <a:p>
            <a:pPr eaLnBrk="1" hangingPunct="1"/>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static boolean setWay(int[][] map, int i, int j)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(map[6][5] == 2) { // </a:t>
            </a:r>
            <a:r>
              <a:rPr lang="zh-CN" altLang="en-US" smtClean="0">
                <a:ea typeface="宋体" panose="02010600030101010101" pitchFamily="2" charset="-122"/>
              </a:rPr>
              <a:t>表示路已经找到了</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return true;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else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(map[i][j] == 0) { // 0: </a:t>
            </a:r>
            <a:r>
              <a:rPr lang="zh-CN" altLang="en-US" smtClean="0">
                <a:ea typeface="宋体" panose="02010600030101010101" pitchFamily="2" charset="-122"/>
              </a:rPr>
              <a:t>可以走还没有走</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a:t>
            </a:r>
            <a:r>
              <a:rPr lang="zh-CN" altLang="en-US" smtClean="0">
                <a:ea typeface="宋体" panose="02010600030101010101" pitchFamily="2" charset="-122"/>
              </a:rPr>
              <a:t>这里开始递归回溯</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map[i][j] = 2; // </a:t>
            </a:r>
            <a:r>
              <a:rPr lang="zh-CN" altLang="en-US" smtClean="0">
                <a:ea typeface="宋体" panose="02010600030101010101" pitchFamily="2" charset="-122"/>
              </a:rPr>
              <a:t>认为该点是可以走通</a:t>
            </a:r>
            <a:r>
              <a:rPr lang="en-US" altLang="zh-CN" smtClean="0">
                <a:ea typeface="宋体" panose="02010600030101010101" pitchFamily="2" charset="-122"/>
              </a:rPr>
              <a:t>,</a:t>
            </a:r>
            <a:r>
              <a:rPr lang="zh-CN" altLang="en-US" smtClean="0">
                <a:ea typeface="宋体" panose="02010600030101010101" pitchFamily="2" charset="-122"/>
              </a:rPr>
              <a:t>但是不一定</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if (setWay(map, i + 1, j)) { // </a:t>
            </a:r>
            <a:r>
              <a:rPr lang="zh-CN" altLang="en-US" smtClean="0">
                <a:ea typeface="宋体" panose="02010600030101010101" pitchFamily="2" charset="-122"/>
              </a:rPr>
              <a:t>下找</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return true;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else if (setWay(map, i, j + 1)) { // </a:t>
            </a:r>
            <a:r>
              <a:rPr lang="zh-CN" altLang="en-US" smtClean="0">
                <a:ea typeface="宋体" panose="02010600030101010101" pitchFamily="2" charset="-122"/>
              </a:rPr>
              <a:t>右</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return true;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else if (setWay(map, i - 1, j)) { // </a:t>
            </a:r>
            <a:r>
              <a:rPr lang="zh-CN" altLang="en-US" smtClean="0">
                <a:ea typeface="宋体" panose="02010600030101010101" pitchFamily="2" charset="-122"/>
              </a:rPr>
              <a:t>上</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return true;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else if (setWay(map, i, j - 1)) { // </a:t>
            </a:r>
            <a:r>
              <a:rPr lang="zh-CN" altLang="en-US" smtClean="0">
                <a:ea typeface="宋体" panose="02010600030101010101" pitchFamily="2" charset="-122"/>
              </a:rPr>
              <a:t>左</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return true;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else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走不通</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map[i][j] = 3;</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false;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else { // </a:t>
            </a:r>
            <a:r>
              <a:rPr lang="zh-CN" altLang="en-US" smtClean="0">
                <a:ea typeface="宋体" panose="02010600030101010101" pitchFamily="2" charset="-122"/>
              </a:rPr>
              <a:t>如果</a:t>
            </a:r>
            <a:r>
              <a:rPr lang="en-US" altLang="zh-CN" smtClean="0">
                <a:ea typeface="宋体" panose="02010600030101010101" pitchFamily="2" charset="-122"/>
              </a:rPr>
              <a:t>map(i)(j)!=0 //</a:t>
            </a:r>
            <a:r>
              <a:rPr lang="zh-CN" altLang="en-US" smtClean="0">
                <a:ea typeface="宋体" panose="02010600030101010101" pitchFamily="2" charset="-122"/>
              </a:rPr>
              <a:t>则值 </a:t>
            </a:r>
            <a:r>
              <a:rPr lang="en-US" altLang="zh-CN" smtClean="0">
                <a:ea typeface="宋体" panose="02010600030101010101" pitchFamily="2" charset="-122"/>
              </a:rPr>
              <a:t>1,2,3</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false;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修改策略 上</a:t>
            </a:r>
            <a:r>
              <a:rPr lang="en-US" altLang="zh-CN" smtClean="0">
                <a:ea typeface="宋体" panose="02010600030101010101" pitchFamily="2" charset="-122"/>
              </a:rPr>
              <a:t>=》</a:t>
            </a:r>
            <a:r>
              <a:rPr lang="zh-CN" altLang="en-US" smtClean="0">
                <a:ea typeface="宋体" panose="02010600030101010101" pitchFamily="2" charset="-122"/>
              </a:rPr>
              <a:t>右</a:t>
            </a:r>
            <a:r>
              <a:rPr lang="en-US" altLang="zh-CN" smtClean="0">
                <a:ea typeface="宋体" panose="02010600030101010101" pitchFamily="2" charset="-122"/>
              </a:rPr>
              <a:t>=》</a:t>
            </a:r>
            <a:r>
              <a:rPr lang="zh-CN" altLang="en-US" smtClean="0">
                <a:ea typeface="宋体" panose="02010600030101010101" pitchFamily="2" charset="-122"/>
              </a:rPr>
              <a:t>下</a:t>
            </a:r>
            <a:r>
              <a:rPr lang="en-US" altLang="zh-CN" smtClean="0">
                <a:ea typeface="宋体" panose="02010600030101010101" pitchFamily="2" charset="-122"/>
              </a:rPr>
              <a:t>=》</a:t>
            </a:r>
            <a:r>
              <a:rPr lang="zh-CN" altLang="en-US" smtClean="0">
                <a:ea typeface="宋体" panose="02010600030101010101" pitchFamily="2" charset="-122"/>
              </a:rPr>
              <a:t>左</a:t>
            </a:r>
            <a:r>
              <a:rPr lang="en-US" altLang="zh-CN" smtClean="0">
                <a:ea typeface="宋体" panose="02010600030101010101" pitchFamily="2" charset="-122"/>
              </a:rPr>
              <a:t>, </a:t>
            </a:r>
            <a:r>
              <a:rPr lang="zh-CN" altLang="en-US" smtClean="0">
                <a:ea typeface="宋体" panose="02010600030101010101" pitchFamily="2" charset="-122"/>
              </a:rPr>
              <a:t>注意修改的地方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//1. if (setWay2(map, i - 1, j)) { // </a:t>
            </a:r>
            <a:r>
              <a:rPr lang="zh-CN" altLang="en-US" smtClean="0">
                <a:ea typeface="宋体" panose="02010600030101010101" pitchFamily="2" charset="-122"/>
              </a:rPr>
              <a:t>上找 </a:t>
            </a:r>
            <a:r>
              <a:rPr lang="en-US" altLang="zh-CN" smtClean="0">
                <a:ea typeface="宋体" panose="02010600030101010101" pitchFamily="2" charset="-122"/>
              </a:rPr>
              <a:t>[setWay2 </a:t>
            </a:r>
            <a:r>
              <a:rPr lang="zh-CN" altLang="en-US" smtClean="0">
                <a:ea typeface="宋体" panose="02010600030101010101" pitchFamily="2" charset="-122"/>
              </a:rPr>
              <a:t>和 </a:t>
            </a:r>
            <a:r>
              <a:rPr lang="en-US" altLang="zh-CN" smtClean="0">
                <a:ea typeface="宋体" panose="02010600030101010101" pitchFamily="2" charset="-122"/>
              </a:rPr>
              <a:t>i - 1]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//2. } else if (setWay2(map, i + 1, j)) { // </a:t>
            </a:r>
            <a:r>
              <a:rPr lang="zh-CN" altLang="en-US" smtClean="0">
                <a:ea typeface="宋体" panose="02010600030101010101" pitchFamily="2" charset="-122"/>
              </a:rPr>
              <a:t>下 </a:t>
            </a:r>
            <a:r>
              <a:rPr lang="en-US" altLang="zh-CN" smtClean="0">
                <a:ea typeface="宋体" panose="02010600030101010101" pitchFamily="2" charset="-122"/>
              </a:rPr>
              <a:t>[setWay2 </a:t>
            </a:r>
            <a:r>
              <a:rPr lang="zh-CN" altLang="en-US" smtClean="0">
                <a:ea typeface="宋体" panose="02010600030101010101" pitchFamily="2" charset="-122"/>
              </a:rPr>
              <a:t>和 </a:t>
            </a:r>
            <a:r>
              <a:rPr lang="en-US" altLang="zh-CN" smtClean="0">
                <a:ea typeface="宋体" panose="02010600030101010101" pitchFamily="2" charset="-122"/>
              </a:rPr>
              <a:t>i + 1]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static boolean setWay2(int[][] map, int i, int j)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(map[6][5] == 2) { // </a:t>
            </a:r>
            <a:r>
              <a:rPr lang="zh-CN" altLang="en-US" smtClean="0">
                <a:ea typeface="宋体" panose="02010600030101010101" pitchFamily="2" charset="-122"/>
              </a:rPr>
              <a:t>表示路已经找到了</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return true;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else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(map[i][j] == 0) { // 0: </a:t>
            </a:r>
            <a:r>
              <a:rPr lang="zh-CN" altLang="en-US" smtClean="0">
                <a:ea typeface="宋体" panose="02010600030101010101" pitchFamily="2" charset="-122"/>
              </a:rPr>
              <a:t>可以走还没有走</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a:t>
            </a:r>
            <a:r>
              <a:rPr lang="zh-CN" altLang="en-US" smtClean="0">
                <a:ea typeface="宋体" panose="02010600030101010101" pitchFamily="2" charset="-122"/>
              </a:rPr>
              <a:t>这里开始递归回溯</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map[i][j] = 2; // </a:t>
            </a:r>
            <a:r>
              <a:rPr lang="zh-CN" altLang="en-US" smtClean="0">
                <a:ea typeface="宋体" panose="02010600030101010101" pitchFamily="2" charset="-122"/>
              </a:rPr>
              <a:t>认为该点是可以走通</a:t>
            </a:r>
            <a:r>
              <a:rPr lang="en-US" altLang="zh-CN" smtClean="0">
                <a:ea typeface="宋体" panose="02010600030101010101" pitchFamily="2" charset="-122"/>
              </a:rPr>
              <a:t>,</a:t>
            </a:r>
            <a:r>
              <a:rPr lang="zh-CN" altLang="en-US" smtClean="0">
                <a:ea typeface="宋体" panose="02010600030101010101" pitchFamily="2" charset="-122"/>
              </a:rPr>
              <a:t>但是不一定</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if (setWay2(map, i - 1, j)) { // </a:t>
            </a:r>
            <a:r>
              <a:rPr lang="zh-CN" altLang="en-US" smtClean="0">
                <a:ea typeface="宋体" panose="02010600030101010101" pitchFamily="2" charset="-122"/>
              </a:rPr>
              <a:t>上找</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return true;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else if (setWay2(map, i, j + 1)) { // </a:t>
            </a:r>
            <a:r>
              <a:rPr lang="zh-CN" altLang="en-US" smtClean="0">
                <a:ea typeface="宋体" panose="02010600030101010101" pitchFamily="2" charset="-122"/>
              </a:rPr>
              <a:t>右</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return true;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else if (setWay2(map, i + 1, j)) { // </a:t>
            </a:r>
            <a:r>
              <a:rPr lang="zh-CN" altLang="en-US" smtClean="0">
                <a:ea typeface="宋体" panose="02010600030101010101" pitchFamily="2" charset="-122"/>
              </a:rPr>
              <a:t>下</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return true;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else if (setWay2(map, i, j - 1)) { // </a:t>
            </a:r>
            <a:r>
              <a:rPr lang="zh-CN" altLang="en-US" smtClean="0">
                <a:ea typeface="宋体" panose="02010600030101010101" pitchFamily="2" charset="-122"/>
              </a:rPr>
              <a:t>左</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return true;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else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走不通</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map[i][j] = 3;</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false;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else { // </a:t>
            </a:r>
            <a:r>
              <a:rPr lang="zh-CN" altLang="en-US" smtClean="0">
                <a:ea typeface="宋体" panose="02010600030101010101" pitchFamily="2" charset="-122"/>
              </a:rPr>
              <a:t>如果</a:t>
            </a:r>
            <a:r>
              <a:rPr lang="en-US" altLang="zh-CN" smtClean="0">
                <a:ea typeface="宋体" panose="02010600030101010101" pitchFamily="2" charset="-122"/>
              </a:rPr>
              <a:t>map(i)(j)!=0 //</a:t>
            </a:r>
            <a:r>
              <a:rPr lang="zh-CN" altLang="en-US" smtClean="0">
                <a:ea typeface="宋体" panose="02010600030101010101" pitchFamily="2" charset="-122"/>
              </a:rPr>
              <a:t>则值 </a:t>
            </a:r>
            <a:r>
              <a:rPr lang="en-US" altLang="zh-CN" smtClean="0">
                <a:ea typeface="宋体" panose="02010600030101010101" pitchFamily="2" charset="-122"/>
              </a:rPr>
              <a:t>1,2,3</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false;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panose="02010600030101010101" pitchFamily="2" charset="-122"/>
              </a:rPr>
              <a:t>说明</a:t>
            </a:r>
            <a:r>
              <a:rPr lang="en-US" altLang="zh-CN" smtClean="0">
                <a:ea typeface="宋体" panose="02010600030101010101" pitchFamily="2" charset="-122"/>
              </a:rPr>
              <a:t>:</a:t>
            </a:r>
            <a:r>
              <a:rPr lang="en-US" altLang="zh-CN" baseline="0" smtClean="0">
                <a:ea typeface="宋体" panose="02010600030101010101" pitchFamily="2" charset="-122"/>
              </a:rPr>
              <a:t> </a:t>
            </a:r>
            <a:r>
              <a:rPr lang="zh-CN" altLang="en-US" baseline="0" smtClean="0">
                <a:ea typeface="宋体" panose="02010600030101010101" pitchFamily="2" charset="-122"/>
              </a:rPr>
              <a:t>右图就是一个八皇后的解</a:t>
            </a:r>
            <a:r>
              <a:rPr lang="en-US" altLang="zh-CN" baseline="0" smtClean="0">
                <a:ea typeface="宋体" panose="02010600030101010101" pitchFamily="2" charset="-122"/>
              </a:rPr>
              <a:t>(</a:t>
            </a:r>
            <a:r>
              <a:rPr lang="zh-CN" altLang="en-US" baseline="0" smtClean="0">
                <a:ea typeface="宋体" panose="02010600030101010101" pitchFamily="2" charset="-122"/>
              </a:rPr>
              <a:t>数独</a:t>
            </a:r>
            <a:r>
              <a:rPr lang="en-US" altLang="zh-CN" baseline="0" smtClean="0">
                <a:ea typeface="宋体" panose="02010600030101010101" pitchFamily="2" charset="-122"/>
              </a:rPr>
              <a:t>)</a:t>
            </a:r>
            <a:endParaRPr lang="en-US" altLang="zh-CN" baseline="0" smtClean="0">
              <a:ea typeface="宋体" panose="02010600030101010101" pitchFamily="2" charset="-122"/>
            </a:endParaRPr>
          </a:p>
          <a:p>
            <a:pPr eaLnBrk="1" hangingPunct="1"/>
            <a:endParaRPr lang="en-US" altLang="zh-CN" baseline="0" smtClean="0">
              <a:ea typeface="宋体" panose="02010600030101010101" pitchFamily="2" charset="-122"/>
            </a:endParaRPr>
          </a:p>
          <a:p>
            <a:pPr eaLnBrk="1" hangingPunct="1"/>
            <a:r>
              <a:rPr lang="zh-CN" altLang="en-US" baseline="0" smtClean="0">
                <a:ea typeface="宋体" panose="02010600030101010101" pitchFamily="2" charset="-122"/>
              </a:rPr>
              <a:t>游戏完成</a:t>
            </a:r>
            <a:r>
              <a:rPr lang="en-US" altLang="zh-CN" baseline="0" smtClean="0">
                <a:ea typeface="宋体" panose="02010600030101010101" pitchFamily="2" charset="-122"/>
              </a:rPr>
              <a:t>: </a:t>
            </a:r>
            <a:r>
              <a:rPr lang="en-US" altLang="zh-CN" sz="1200" kern="1200" smtClean="0">
                <a:solidFill>
                  <a:schemeClr val="tx1"/>
                </a:solidFill>
                <a:latin typeface="+mn-lt"/>
                <a:ea typeface="+mn-ea"/>
                <a:cs typeface="+mn-cs"/>
              </a:rPr>
              <a:t>0 4 7 5 2 6 1 3 </a:t>
            </a: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panose="02010600030101010101" pitchFamily="2" charset="-122"/>
              </a:rPr>
              <a:t>说明</a:t>
            </a:r>
            <a:r>
              <a:rPr lang="en-US" altLang="zh-CN" smtClean="0">
                <a:ea typeface="宋体" panose="02010600030101010101" pitchFamily="2" charset="-122"/>
              </a:rPr>
              <a:t>:</a:t>
            </a:r>
            <a:r>
              <a:rPr lang="en-US" altLang="zh-CN" baseline="0" smtClean="0">
                <a:ea typeface="宋体" panose="02010600030101010101" pitchFamily="2" charset="-122"/>
              </a:rPr>
              <a:t> </a:t>
            </a:r>
            <a:r>
              <a:rPr lang="zh-CN" altLang="en-US" baseline="0" smtClean="0">
                <a:ea typeface="宋体" panose="02010600030101010101" pitchFamily="2" charset="-122"/>
              </a:rPr>
              <a:t>右图就是一个八皇后的解</a:t>
            </a:r>
            <a:r>
              <a:rPr lang="en-US" altLang="zh-CN" baseline="0" smtClean="0">
                <a:ea typeface="宋体" panose="02010600030101010101" pitchFamily="2" charset="-122"/>
              </a:rPr>
              <a:t>(</a:t>
            </a:r>
            <a:r>
              <a:rPr lang="zh-CN" altLang="en-US" baseline="0" smtClean="0">
                <a:ea typeface="宋体" panose="02010600030101010101" pitchFamily="2" charset="-122"/>
              </a:rPr>
              <a:t>数独</a:t>
            </a:r>
            <a:r>
              <a:rPr lang="en-US" altLang="zh-CN" baseline="0" smtClean="0">
                <a:ea typeface="宋体" panose="02010600030101010101" pitchFamily="2" charset="-122"/>
              </a:rPr>
              <a:t>)</a:t>
            </a: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panose="02010600030101010101" pitchFamily="2" charset="-122"/>
              </a:rPr>
              <a:t>//</a:t>
            </a:r>
            <a:r>
              <a:rPr lang="zh-CN" altLang="en-US" smtClean="0">
                <a:ea typeface="宋体" panose="02010600030101010101" pitchFamily="2" charset="-122"/>
              </a:rPr>
              <a:t>代码如下：</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package com.atguigu.queen8;</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public class Queen8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一共有多少个皇后（此时设置为</a:t>
            </a:r>
            <a:r>
              <a:rPr lang="en-US" altLang="zh-CN" smtClean="0">
                <a:ea typeface="宋体" panose="02010600030101010101" pitchFamily="2" charset="-122"/>
              </a:rPr>
              <a:t>8</a:t>
            </a:r>
            <a:r>
              <a:rPr lang="zh-CN" altLang="en-US" smtClean="0">
                <a:ea typeface="宋体" panose="02010600030101010101" pitchFamily="2" charset="-122"/>
              </a:rPr>
              <a:t>皇后在</a:t>
            </a:r>
            <a:r>
              <a:rPr lang="en-US" altLang="zh-CN" smtClean="0">
                <a:ea typeface="宋体" panose="02010600030101010101" pitchFamily="2" charset="-122"/>
              </a:rPr>
              <a:t>8X8</a:t>
            </a:r>
            <a:r>
              <a:rPr lang="zh-CN" altLang="en-US" smtClean="0">
                <a:ea typeface="宋体" panose="02010600030101010101" pitchFamily="2" charset="-122"/>
              </a:rPr>
              <a:t>棋盘）</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int max = 8;</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该数组保存结果，第一个皇后摆在</a:t>
            </a:r>
            <a:r>
              <a:rPr lang="en-US" altLang="zh-CN" smtClean="0">
                <a:ea typeface="宋体" panose="02010600030101010101" pitchFamily="2" charset="-122"/>
              </a:rPr>
              <a:t>array[0]</a:t>
            </a:r>
            <a:r>
              <a:rPr lang="zh-CN" altLang="en-US" smtClean="0">
                <a:ea typeface="宋体" panose="02010600030101010101" pitchFamily="2" charset="-122"/>
              </a:rPr>
              <a:t>列，第二个摆在</a:t>
            </a:r>
            <a:r>
              <a:rPr lang="en-US" altLang="zh-CN" smtClean="0">
                <a:ea typeface="宋体" panose="02010600030101010101" pitchFamily="2" charset="-122"/>
              </a:rPr>
              <a:t>array[1]</a:t>
            </a:r>
            <a:r>
              <a:rPr lang="zh-CN" altLang="en-US" smtClean="0">
                <a:ea typeface="宋体" panose="02010600030101010101" pitchFamily="2" charset="-122"/>
              </a:rPr>
              <a:t>列</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int[]  array = new int[max];</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static int  count = 0;</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static void main(String[] args)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Queen8 queen8 = new Queen8();</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queen8.check(0);</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a:t>
            </a:r>
            <a:r>
              <a:rPr lang="zh-CN" altLang="en-US" smtClean="0">
                <a:ea typeface="宋体" panose="02010600030101010101" pitchFamily="2" charset="-122"/>
              </a:rPr>
              <a:t>一共有</a:t>
            </a:r>
            <a:r>
              <a:rPr lang="en-US" altLang="zh-CN" smtClean="0">
                <a:ea typeface="宋体" panose="02010600030101010101" pitchFamily="2" charset="-122"/>
              </a:rPr>
              <a:t>" + count + "</a:t>
            </a:r>
            <a:r>
              <a:rPr lang="zh-CN" altLang="en-US" smtClean="0">
                <a:ea typeface="宋体" panose="02010600030101010101" pitchFamily="2" charset="-122"/>
              </a:rPr>
              <a:t>种解法</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n</a:t>
            </a:r>
            <a:r>
              <a:rPr lang="zh-CN" altLang="en-US" smtClean="0">
                <a:ea typeface="宋体" panose="02010600030101010101" pitchFamily="2" charset="-122"/>
              </a:rPr>
              <a:t>代表当前是第几个皇后 </a:t>
            </a:r>
            <a:r>
              <a:rPr lang="en-US" altLang="zh-CN" smtClean="0">
                <a:ea typeface="宋体" panose="02010600030101010101" pitchFamily="2" charset="-122"/>
              </a:rPr>
              <a:t>[n </a:t>
            </a:r>
            <a:r>
              <a:rPr lang="zh-CN" altLang="en-US" smtClean="0">
                <a:ea typeface="宋体" panose="02010600030101010101" pitchFamily="2" charset="-122"/>
              </a:rPr>
              <a:t>是从 </a:t>
            </a:r>
            <a:r>
              <a:rPr lang="en-US" altLang="zh-CN" smtClean="0">
                <a:ea typeface="宋体" panose="02010600030101010101" pitchFamily="2" charset="-122"/>
              </a:rPr>
              <a:t>0 </a:t>
            </a:r>
            <a:r>
              <a:rPr lang="zh-CN" altLang="en-US" smtClean="0">
                <a:ea typeface="宋体" panose="02010600030101010101" pitchFamily="2" charset="-122"/>
              </a:rPr>
              <a:t>开始算的，即</a:t>
            </a:r>
            <a:r>
              <a:rPr lang="en-US" altLang="zh-CN" smtClean="0">
                <a:ea typeface="宋体" panose="02010600030101010101" pitchFamily="2" charset="-122"/>
              </a:rPr>
              <a:t>0 </a:t>
            </a:r>
            <a:r>
              <a:rPr lang="zh-CN" altLang="en-US" smtClean="0">
                <a:ea typeface="宋体" panose="02010600030101010101" pitchFamily="2" charset="-122"/>
              </a:rPr>
              <a:t>表示第一个皇后</a:t>
            </a:r>
            <a:r>
              <a:rPr lang="en-US" altLang="zh-CN" smtClean="0">
                <a:ea typeface="宋体" panose="02010600030101010101" pitchFamily="2" charset="-122"/>
              </a:rPr>
              <a:t>, </a:t>
            </a:r>
            <a:r>
              <a:rPr lang="zh-CN" altLang="en-US" smtClean="0">
                <a:ea typeface="宋体" panose="02010600030101010101" pitchFamily="2" charset="-122"/>
              </a:rPr>
              <a:t>同时</a:t>
            </a:r>
            <a:r>
              <a:rPr lang="en-US" altLang="zh-CN" smtClean="0">
                <a:ea typeface="宋体" panose="02010600030101010101" pitchFamily="2" charset="-122"/>
              </a:rPr>
              <a:t>n</a:t>
            </a:r>
            <a:r>
              <a:rPr lang="zh-CN" altLang="en-US" smtClean="0">
                <a:ea typeface="宋体" panose="02010600030101010101" pitchFamily="2" charset="-122"/>
              </a:rPr>
              <a:t>也表示第几行</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即 第</a:t>
            </a:r>
            <a:r>
              <a:rPr lang="en-US" altLang="zh-CN" smtClean="0">
                <a:ea typeface="宋体" panose="02010600030101010101" pitchFamily="2" charset="-122"/>
              </a:rPr>
              <a:t>1</a:t>
            </a:r>
            <a:r>
              <a:rPr lang="zh-CN" altLang="en-US" smtClean="0">
                <a:ea typeface="宋体" panose="02010600030101010101" pitchFamily="2" charset="-122"/>
              </a:rPr>
              <a:t>行是第一个皇后</a:t>
            </a:r>
            <a:r>
              <a:rPr lang="en-US" altLang="zh-CN" smtClean="0">
                <a:ea typeface="宋体" panose="02010600030101010101" pitchFamily="2" charset="-122"/>
              </a:rPr>
              <a:t>(n=0)</a:t>
            </a:r>
            <a:r>
              <a:rPr lang="zh-CN" altLang="en-US" smtClean="0">
                <a:ea typeface="宋体" panose="02010600030101010101" pitchFamily="2" charset="-122"/>
              </a:rPr>
              <a:t>，第</a:t>
            </a:r>
            <a:r>
              <a:rPr lang="en-US" altLang="zh-CN" smtClean="0">
                <a:ea typeface="宋体" panose="02010600030101010101" pitchFamily="2" charset="-122"/>
              </a:rPr>
              <a:t>2</a:t>
            </a:r>
            <a:r>
              <a:rPr lang="zh-CN" altLang="en-US" smtClean="0">
                <a:ea typeface="宋体" panose="02010600030101010101" pitchFamily="2" charset="-122"/>
              </a:rPr>
              <a:t>行是第二个皇后</a:t>
            </a:r>
            <a:r>
              <a:rPr lang="en-US" altLang="zh-CN" smtClean="0">
                <a:ea typeface="宋体" panose="02010600030101010101" pitchFamily="2" charset="-122"/>
              </a:rPr>
              <a:t>(n=1), </a:t>
            </a:r>
            <a:r>
              <a:rPr lang="zh-CN" altLang="en-US" smtClean="0">
                <a:ea typeface="宋体" panose="02010600030101010101" pitchFamily="2" charset="-122"/>
              </a:rPr>
              <a:t>第</a:t>
            </a:r>
            <a:r>
              <a:rPr lang="en-US" altLang="zh-CN" smtClean="0">
                <a:ea typeface="宋体" panose="02010600030101010101" pitchFamily="2" charset="-122"/>
              </a:rPr>
              <a:t>8</a:t>
            </a:r>
            <a:r>
              <a:rPr lang="zh-CN" altLang="en-US" smtClean="0">
                <a:ea typeface="宋体" panose="02010600030101010101" pitchFamily="2" charset="-122"/>
              </a:rPr>
              <a:t>行是第</a:t>
            </a:r>
            <a:r>
              <a:rPr lang="en-US" altLang="zh-CN" smtClean="0">
                <a:ea typeface="宋体" panose="02010600030101010101" pitchFamily="2" charset="-122"/>
              </a:rPr>
              <a:t>8</a:t>
            </a:r>
            <a:r>
              <a:rPr lang="zh-CN" altLang="en-US" smtClean="0">
                <a:ea typeface="宋体" panose="02010600030101010101" pitchFamily="2" charset="-122"/>
              </a:rPr>
              <a:t>个皇后</a:t>
            </a:r>
            <a:r>
              <a:rPr lang="en-US" altLang="zh-CN" smtClean="0">
                <a:ea typeface="宋体" panose="02010600030101010101" pitchFamily="2" charset="-122"/>
              </a:rPr>
              <a:t>(n=7)</a:t>
            </a:r>
            <a:r>
              <a:rPr lang="zh-CN" altLang="en-US" smtClean="0">
                <a:ea typeface="宋体" panose="02010600030101010101" pitchFamily="2" charset="-122"/>
              </a:rPr>
              <a:t>，如果遍历到第</a:t>
            </a:r>
            <a:r>
              <a:rPr lang="en-US" altLang="zh-CN" smtClean="0">
                <a:ea typeface="宋体" panose="02010600030101010101" pitchFamily="2" charset="-122"/>
              </a:rPr>
              <a:t>9</a:t>
            </a:r>
            <a:r>
              <a:rPr lang="zh-CN" altLang="en-US" smtClean="0">
                <a:ea typeface="宋体" panose="02010600030101010101" pitchFamily="2" charset="-122"/>
              </a:rPr>
              <a:t>行</a:t>
            </a:r>
            <a:r>
              <a:rPr lang="en-US" altLang="zh-CN" smtClean="0">
                <a:ea typeface="宋体" panose="02010600030101010101" pitchFamily="2" charset="-122"/>
              </a:rPr>
              <a:t>(n=8)</a:t>
            </a:r>
            <a:r>
              <a:rPr lang="zh-CN" altLang="en-US" smtClean="0">
                <a:ea typeface="宋体" panose="02010600030101010101" pitchFamily="2" charset="-122"/>
              </a:rPr>
              <a:t>，说明</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 皇后全部放置好了</a:t>
            </a:r>
            <a:r>
              <a:rPr lang="en-US" altLang="zh-CN" smtClean="0">
                <a:ea typeface="宋体" panose="02010600030101010101" pitchFamily="2" charset="-122"/>
              </a:rPr>
              <a:t>, </a:t>
            </a:r>
            <a:r>
              <a:rPr lang="zh-CN" altLang="en-US" smtClean="0">
                <a:ea typeface="宋体" panose="02010600030101010101" pitchFamily="2" charset="-122"/>
              </a:rPr>
              <a:t>就相应的得到了一种解法</a:t>
            </a: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然后回溯 ，又将第一个皇后，放置第</a:t>
            </a:r>
            <a:r>
              <a:rPr lang="en-US" altLang="zh-CN" smtClean="0">
                <a:ea typeface="宋体" panose="02010600030101010101" pitchFamily="2" charset="-122"/>
              </a:rPr>
              <a:t>1</a:t>
            </a:r>
            <a:r>
              <a:rPr lang="zh-CN" altLang="en-US" smtClean="0">
                <a:ea typeface="宋体" panose="02010600030101010101" pitchFamily="2" charset="-122"/>
              </a:rPr>
              <a:t>行的第</a:t>
            </a:r>
            <a:r>
              <a:rPr lang="en-US" altLang="zh-CN" smtClean="0">
                <a:ea typeface="宋体" panose="02010600030101010101" pitchFamily="2" charset="-122"/>
              </a:rPr>
              <a:t>2</a:t>
            </a:r>
            <a:r>
              <a:rPr lang="zh-CN" altLang="en-US" smtClean="0">
                <a:ea typeface="宋体" panose="02010600030101010101" pitchFamily="2" charset="-122"/>
              </a:rPr>
              <a:t>列</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@param n</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皇后</a:t>
            </a:r>
            <a:r>
              <a:rPr lang="en-US" altLang="zh-CN" smtClean="0">
                <a:ea typeface="宋体" panose="02010600030101010101" pitchFamily="2" charset="-122"/>
              </a:rPr>
              <a:t>n</a:t>
            </a:r>
            <a:r>
              <a:rPr lang="zh-CN" altLang="en-US" smtClean="0">
                <a:ea typeface="宋体" panose="02010600030101010101" pitchFamily="2" charset="-122"/>
              </a:rPr>
              <a:t>在</a:t>
            </a:r>
            <a:r>
              <a:rPr lang="en-US" altLang="zh-CN" smtClean="0">
                <a:ea typeface="宋体" panose="02010600030101010101" pitchFamily="2" charset="-122"/>
              </a:rPr>
              <a:t>array[n]</a:t>
            </a:r>
            <a:r>
              <a:rPr lang="zh-CN" altLang="en-US" smtClean="0">
                <a:ea typeface="宋体" panose="02010600030101010101" pitchFamily="2" charset="-122"/>
              </a:rPr>
              <a:t>列</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private void check(int n)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终止条件是最后一行已经摆完，</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a:t>
            </a:r>
            <a:r>
              <a:rPr lang="zh-CN" altLang="en-US" smtClean="0">
                <a:ea typeface="宋体" panose="02010600030101010101" pitchFamily="2" charset="-122"/>
              </a:rPr>
              <a:t>由于每摆一步都会校验是否有冲突，</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a:t>
            </a:r>
            <a:r>
              <a:rPr lang="zh-CN" altLang="en-US" smtClean="0">
                <a:ea typeface="宋体" panose="02010600030101010101" pitchFamily="2" charset="-122"/>
              </a:rPr>
              <a:t>所以只要最后一行摆完，说明已经得到了一个正确解</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if (n == max)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print();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将第</a:t>
            </a:r>
            <a:r>
              <a:rPr lang="en-US" altLang="zh-CN" smtClean="0">
                <a:ea typeface="宋体" panose="02010600030101010101" pitchFamily="2" charset="-122"/>
              </a:rPr>
              <a:t>n</a:t>
            </a:r>
            <a:r>
              <a:rPr lang="zh-CN" altLang="en-US" smtClean="0">
                <a:ea typeface="宋体" panose="02010600030101010101" pitchFamily="2" charset="-122"/>
              </a:rPr>
              <a:t>个皇后从</a:t>
            </a:r>
            <a:r>
              <a:rPr lang="en-US" altLang="zh-CN" smtClean="0">
                <a:ea typeface="宋体" panose="02010600030101010101" pitchFamily="2" charset="-122"/>
              </a:rPr>
              <a:t>.</a:t>
            </a:r>
            <a:r>
              <a:rPr lang="zh-CN" altLang="en-US" smtClean="0">
                <a:ea typeface="宋体" panose="02010600030101010101" pitchFamily="2" charset="-122"/>
              </a:rPr>
              <a:t>第一列开始放值，然后判断是否和本行本列本斜线有冲突，如果</a:t>
            </a:r>
            <a:r>
              <a:rPr lang="en-US" altLang="zh-CN" smtClean="0">
                <a:ea typeface="宋体" panose="02010600030101010101" pitchFamily="2" charset="-122"/>
              </a:rPr>
              <a:t>OK</a:t>
            </a:r>
            <a:r>
              <a:rPr lang="zh-CN" altLang="en-US" smtClean="0">
                <a:ea typeface="宋体" panose="02010600030101010101" pitchFamily="2" charset="-122"/>
              </a:rPr>
              <a:t>，就进入下一行的逻辑</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for (int i = 0; i &lt; max; i++)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array[n] = i; //</a:t>
            </a:r>
            <a:r>
              <a:rPr lang="zh-CN" altLang="en-US" smtClean="0">
                <a:ea typeface="宋体" panose="02010600030101010101" pitchFamily="2" charset="-122"/>
              </a:rPr>
              <a:t>先将第一个皇后放置第一行的第一列 </a:t>
            </a:r>
            <a:r>
              <a:rPr lang="en-US" altLang="zh-CN" smtClean="0">
                <a:ea typeface="宋体" panose="02010600030101010101" pitchFamily="2" charset="-122"/>
              </a:rPr>
              <a:t>array[0] = 0</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(judge(n)) {  // </a:t>
            </a:r>
            <a:r>
              <a:rPr lang="zh-CN" altLang="en-US" smtClean="0">
                <a:ea typeface="宋体" panose="02010600030101010101" pitchFamily="2" charset="-122"/>
              </a:rPr>
              <a:t>如果 该皇后没有和其它皇后冲突</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check(n + 1); // </a:t>
            </a:r>
            <a:r>
              <a:rPr lang="zh-CN" altLang="en-US" smtClean="0">
                <a:ea typeface="宋体" panose="02010600030101010101" pitchFamily="2" charset="-122"/>
              </a:rPr>
              <a:t>放第二个皇后，因为是递归，因此大家可以思考，第二个皇后是从 第二行的第</a:t>
            </a:r>
            <a:r>
              <a:rPr lang="en-US" altLang="zh-CN" smtClean="0">
                <a:ea typeface="宋体" panose="02010600030101010101" pitchFamily="2" charset="-122"/>
              </a:rPr>
              <a:t>1</a:t>
            </a:r>
            <a:r>
              <a:rPr lang="zh-CN" altLang="en-US" smtClean="0">
                <a:ea typeface="宋体" panose="02010600030101010101" pitchFamily="2" charset="-122"/>
              </a:rPr>
              <a:t>列开始放</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查看</a:t>
            </a:r>
            <a:r>
              <a:rPr lang="en-US" altLang="zh-CN" smtClean="0">
                <a:ea typeface="宋体" panose="02010600030101010101" pitchFamily="2" charset="-122"/>
              </a:rPr>
              <a:t>n</a:t>
            </a:r>
            <a:r>
              <a:rPr lang="zh-CN" altLang="en-US" smtClean="0">
                <a:ea typeface="宋体" panose="02010600030101010101" pitchFamily="2" charset="-122"/>
              </a:rPr>
              <a:t>皇后是否满足约束条件</a:t>
            </a:r>
            <a:r>
              <a:rPr lang="en-US" altLang="zh-CN" smtClean="0">
                <a:ea typeface="宋体" panose="02010600030101010101" pitchFamily="2" charset="-122"/>
              </a:rPr>
              <a:t>(</a:t>
            </a:r>
            <a:r>
              <a:rPr lang="zh-CN" altLang="en-US" smtClean="0">
                <a:ea typeface="宋体" panose="02010600030101010101" pitchFamily="2" charset="-122"/>
              </a:rPr>
              <a:t>即：检查皇后</a:t>
            </a:r>
            <a:r>
              <a:rPr lang="en-US" altLang="zh-CN" smtClean="0">
                <a:ea typeface="宋体" panose="02010600030101010101" pitchFamily="2" charset="-122"/>
              </a:rPr>
              <a:t>n</a:t>
            </a:r>
            <a:r>
              <a:rPr lang="zh-CN" altLang="en-US" smtClean="0">
                <a:ea typeface="宋体" panose="02010600030101010101" pitchFamily="2" charset="-122"/>
              </a:rPr>
              <a:t>是否会发生冲突</a:t>
            </a: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如果冲突，返回 </a:t>
            </a:r>
            <a:r>
              <a:rPr lang="en-US" altLang="zh-CN" smtClean="0">
                <a:ea typeface="宋体" panose="02010600030101010101" pitchFamily="2" charset="-122"/>
              </a:rPr>
              <a:t>false , </a:t>
            </a:r>
            <a:r>
              <a:rPr lang="zh-CN" altLang="en-US" smtClean="0">
                <a:ea typeface="宋体" panose="02010600030101010101" pitchFamily="2" charset="-122"/>
              </a:rPr>
              <a:t>如果不冲突返回</a:t>
            </a:r>
            <a:r>
              <a:rPr lang="en-US" altLang="zh-CN" smtClean="0">
                <a:ea typeface="宋体" panose="02010600030101010101" pitchFamily="2" charset="-122"/>
              </a:rPr>
              <a:t>true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0 4 7 5 2 6 1 3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@param n</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@return</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private boolean judge(int n)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for (int i = 0; i &lt; n; i++)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说明</a:t>
            </a: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//1. array[i] == array[n] </a:t>
            </a:r>
            <a:r>
              <a:rPr lang="zh-CN" altLang="en-US" smtClean="0">
                <a:ea typeface="宋体" panose="02010600030101010101" pitchFamily="2" charset="-122"/>
              </a:rPr>
              <a:t>判断 是不是在同一列</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//2. Math.abs(n - i) == Math.abs(array[n] - array[i]) </a:t>
            </a:r>
            <a:r>
              <a:rPr lang="zh-CN" altLang="en-US" smtClean="0">
                <a:ea typeface="宋体" panose="02010600030101010101" pitchFamily="2" charset="-122"/>
              </a:rPr>
              <a:t>判断是不是在同一条斜线</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//3. </a:t>
            </a:r>
            <a:r>
              <a:rPr lang="zh-CN" altLang="en-US" smtClean="0">
                <a:ea typeface="宋体" panose="02010600030101010101" pitchFamily="2" charset="-122"/>
              </a:rPr>
              <a:t>不用判断是不是在同一行，因为我们每放一个皇后，行是递增的</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(array[i] == array[n] || Math.abs(n - i) == Math.abs(array[n] - array[i]))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false;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true;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打印这个满足条件的八皇后的放置位置</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private void print()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count++;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for (int i = 0; i &lt; array.length; i++)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System.out.print(array[i] + "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panose="02010600030101010101" pitchFamily="2" charset="-122"/>
              </a:rPr>
              <a:t>详解版</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marL="342900" indent="-342900">
              <a:spcBef>
                <a:spcPct val="0"/>
              </a:spcBef>
              <a:buAutoNum type="arabicParenR"/>
            </a:pPr>
            <a:r>
              <a:rPr lang="zh-CN" altLang="en-US" b="1" smtClean="0"/>
              <a:t>时间频度</a:t>
            </a:r>
            <a:r>
              <a:rPr lang="zh-CN" altLang="en-US" smtClean="0"/>
              <a:t>：一个算法执行所耗费的时间，从理论上是不能算出来的，必须上机运行测试才能知道。但我们不可能也没有必要对每个算法都上机测试，只需知道哪个算法花费的时间多，哪个算法花费的时间少就可以了。并且一个算法花费的时间与算法中语句的执行次数成正比例，哪个算法中语句执行次数多，它花费时间就多。一个算法中的语句执行次数称为语句频度或时间频度。记为</a:t>
            </a:r>
            <a:r>
              <a:rPr lang="en-US" altLang="zh-CN" smtClean="0"/>
              <a:t>T(n)</a:t>
            </a:r>
            <a:r>
              <a:rPr lang="zh-CN" altLang="en-US" smtClean="0"/>
              <a:t>。</a:t>
            </a:r>
            <a:endParaRPr lang="en-US" altLang="zh-CN" smtClean="0"/>
          </a:p>
          <a:p>
            <a:pPr marL="342900" indent="-342900">
              <a:spcBef>
                <a:spcPct val="0"/>
              </a:spcBef>
              <a:buAutoNum type="arabicParenR"/>
            </a:pPr>
            <a:endParaRPr lang="en-US" altLang="zh-CN" sz="1050" smtClean="0"/>
          </a:p>
          <a:p>
            <a:pPr marL="342900" indent="-342900">
              <a:spcBef>
                <a:spcPct val="0"/>
              </a:spcBef>
              <a:buAutoNum type="arabicParenR"/>
            </a:pPr>
            <a:r>
              <a:rPr lang="zh-CN" altLang="en-US" b="1" smtClean="0"/>
              <a:t>时间复杂度：</a:t>
            </a:r>
            <a:r>
              <a:rPr lang="zh-CN" altLang="en-US" smtClean="0"/>
              <a:t> 在刚才提到的时间频度中，</a:t>
            </a:r>
            <a:r>
              <a:rPr lang="en-US" altLang="zh-CN" smtClean="0"/>
              <a:t>n</a:t>
            </a:r>
            <a:r>
              <a:rPr lang="zh-CN" altLang="en-US" smtClean="0"/>
              <a:t>称为问题的规模，当</a:t>
            </a:r>
            <a:r>
              <a:rPr lang="en-US" altLang="zh-CN" smtClean="0"/>
              <a:t>n</a:t>
            </a:r>
            <a:r>
              <a:rPr lang="zh-CN" altLang="en-US" smtClean="0"/>
              <a:t>不断变化时，时间频度</a:t>
            </a:r>
            <a:r>
              <a:rPr lang="en-US" altLang="zh-CN" smtClean="0"/>
              <a:t>T(n)</a:t>
            </a:r>
            <a:r>
              <a:rPr lang="zh-CN" altLang="en-US" smtClean="0"/>
              <a:t>也会不断变化。但有时我们想知道它变化时呈现什么规律。为此，我们引入时间复杂度概念。 一般情况下，算法中基本操作重复执行的次数是问题规模</a:t>
            </a:r>
            <a:r>
              <a:rPr lang="en-US" altLang="zh-CN" smtClean="0"/>
              <a:t>n</a:t>
            </a:r>
            <a:r>
              <a:rPr lang="zh-CN" altLang="en-US" smtClean="0"/>
              <a:t>的某个函数，用</a:t>
            </a:r>
            <a:r>
              <a:rPr lang="en-US" altLang="zh-CN" smtClean="0"/>
              <a:t>T(n)</a:t>
            </a:r>
            <a:r>
              <a:rPr lang="zh-CN" altLang="en-US" smtClean="0"/>
              <a:t>表示，若有某个辅助函数</a:t>
            </a:r>
            <a:r>
              <a:rPr lang="en-US" altLang="zh-CN" smtClean="0"/>
              <a:t>f(n),</a:t>
            </a:r>
            <a:r>
              <a:rPr lang="zh-CN" altLang="en-US" smtClean="0"/>
              <a:t>使得当</a:t>
            </a:r>
            <a:r>
              <a:rPr lang="en-US" altLang="zh-CN" smtClean="0"/>
              <a:t>n</a:t>
            </a:r>
            <a:r>
              <a:rPr lang="zh-CN" altLang="en-US" smtClean="0"/>
              <a:t>趋近于无穷大时，</a:t>
            </a:r>
            <a:r>
              <a:rPr lang="en-US" altLang="zh-CN" b="1" smtClean="0"/>
              <a:t>T(n)/f(n)</a:t>
            </a:r>
            <a:r>
              <a:rPr lang="zh-CN" altLang="en-US" smtClean="0"/>
              <a:t>的极限值为不等于零的常数，则称</a:t>
            </a:r>
            <a:r>
              <a:rPr lang="en-US" altLang="zh-CN" smtClean="0"/>
              <a:t>f(n)</a:t>
            </a:r>
            <a:r>
              <a:rPr lang="zh-CN" altLang="en-US" smtClean="0"/>
              <a:t>是</a:t>
            </a:r>
            <a:r>
              <a:rPr lang="en-US" altLang="zh-CN" smtClean="0"/>
              <a:t>T(n)</a:t>
            </a:r>
            <a:r>
              <a:rPr lang="zh-CN" altLang="en-US" smtClean="0"/>
              <a:t>的同数量级函数。记作</a:t>
            </a:r>
            <a:r>
              <a:rPr lang="en-US" altLang="zh-CN" b="1" smtClean="0"/>
              <a:t>T(n)=</a:t>
            </a:r>
            <a:r>
              <a:rPr lang="zh-CN" altLang="en-US" b="1" smtClean="0"/>
              <a:t>Ｏ</a:t>
            </a:r>
            <a:r>
              <a:rPr lang="en-US" altLang="zh-CN" b="1" smtClean="0"/>
              <a:t>(f(n)),</a:t>
            </a:r>
            <a:r>
              <a:rPr lang="zh-CN" altLang="en-US" smtClean="0"/>
              <a:t>称</a:t>
            </a:r>
            <a:r>
              <a:rPr lang="zh-CN" altLang="en-US" b="1" smtClean="0"/>
              <a:t>Ｏ</a:t>
            </a:r>
            <a:r>
              <a:rPr lang="en-US" altLang="zh-CN" b="1" smtClean="0"/>
              <a:t>(f(n))</a:t>
            </a:r>
            <a:r>
              <a:rPr lang="en-US" altLang="zh-CN" smtClean="0"/>
              <a:t> </a:t>
            </a:r>
            <a:r>
              <a:rPr lang="zh-CN" altLang="en-US" smtClean="0"/>
              <a:t>为算法的渐进时间复杂度，简称时间复杂度</a:t>
            </a:r>
            <a:endParaRPr kumimoji="1" lang="en-US" altLang="zh-CN" smtClean="0"/>
          </a:p>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panose="02010600030101010101" pitchFamily="2" charset="-122"/>
              </a:rPr>
              <a:t>说明</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1.</a:t>
            </a:r>
            <a:r>
              <a:rPr lang="zh-CN" altLang="en-US" smtClean="0">
                <a:ea typeface="宋体" panose="02010600030101010101" pitchFamily="2" charset="-122"/>
              </a:rPr>
              <a:t>第一种算法的</a:t>
            </a:r>
            <a:r>
              <a:rPr lang="en-US" altLang="zh-CN" smtClean="0">
                <a:ea typeface="宋体" panose="02010600030101010101" pitchFamily="2" charset="-122"/>
              </a:rPr>
              <a:t>T(n)</a:t>
            </a:r>
            <a:r>
              <a:rPr lang="en-US" altLang="zh-CN" baseline="0" smtClean="0">
                <a:ea typeface="宋体" panose="02010600030101010101" pitchFamily="2" charset="-122"/>
              </a:rPr>
              <a:t> = n + 1 </a:t>
            </a:r>
            <a:r>
              <a:rPr lang="zh-CN" altLang="en-US" baseline="0" smtClean="0">
                <a:ea typeface="宋体" panose="02010600030101010101" pitchFamily="2" charset="-122"/>
              </a:rPr>
              <a:t>， </a:t>
            </a:r>
            <a:r>
              <a:rPr lang="en-US" altLang="zh-CN" baseline="0" smtClean="0">
                <a:ea typeface="宋体" panose="02010600030101010101" pitchFamily="2" charset="-122"/>
              </a:rPr>
              <a:t>+ 1</a:t>
            </a:r>
            <a:r>
              <a:rPr lang="zh-CN" altLang="en-US" baseline="0" smtClean="0">
                <a:ea typeface="宋体" panose="02010600030101010101" pitchFamily="2" charset="-122"/>
              </a:rPr>
              <a:t>的原因是，需要做最后一次判断，才能退出</a:t>
            </a:r>
            <a:r>
              <a:rPr lang="en-US" altLang="zh-CN" baseline="0" smtClean="0">
                <a:ea typeface="宋体" panose="02010600030101010101" pitchFamily="2" charset="-122"/>
              </a:rPr>
              <a:t>,</a:t>
            </a:r>
            <a:r>
              <a:rPr lang="zh-CN" altLang="en-US" baseline="0" smtClean="0">
                <a:ea typeface="宋体" panose="02010600030101010101" pitchFamily="2" charset="-122"/>
              </a:rPr>
              <a:t>因此 </a:t>
            </a:r>
            <a:r>
              <a:rPr lang="en-US" altLang="zh-CN" baseline="0" smtClean="0">
                <a:ea typeface="宋体" panose="02010600030101010101" pitchFamily="2" charset="-122"/>
              </a:rPr>
              <a:t>n</a:t>
            </a:r>
            <a:r>
              <a:rPr lang="zh-CN" altLang="en-US" baseline="0" smtClean="0">
                <a:ea typeface="宋体" panose="02010600030101010101" pitchFamily="2" charset="-122"/>
              </a:rPr>
              <a:t>个数据的计算 一共是  </a:t>
            </a:r>
            <a:r>
              <a:rPr lang="en-US" altLang="zh-CN" baseline="0" smtClean="0">
                <a:ea typeface="宋体" panose="02010600030101010101" pitchFamily="2" charset="-122"/>
              </a:rPr>
              <a:t>n+1</a:t>
            </a:r>
            <a:r>
              <a:rPr lang="zh-CN" altLang="en-US" baseline="0" smtClean="0">
                <a:ea typeface="宋体" panose="02010600030101010101" pitchFamily="2" charset="-122"/>
              </a:rPr>
              <a:t>次操作</a:t>
            </a:r>
            <a:endParaRPr lang="en-US" altLang="zh-CN" baseline="0" smtClean="0">
              <a:ea typeface="宋体" panose="02010600030101010101" pitchFamily="2" charset="-122"/>
            </a:endParaRPr>
          </a:p>
          <a:p>
            <a:pPr eaLnBrk="1" hangingPunct="1"/>
            <a:r>
              <a:rPr lang="en-US" altLang="zh-CN" baseline="0" smtClean="0">
                <a:ea typeface="宋体" panose="02010600030101010101" pitchFamily="2" charset="-122"/>
              </a:rPr>
              <a:t>2.</a:t>
            </a:r>
            <a:r>
              <a:rPr lang="zh-CN" altLang="en-US" baseline="0" smtClean="0">
                <a:ea typeface="宋体" panose="02010600030101010101" pitchFamily="2" charset="-122"/>
              </a:rPr>
              <a:t>第二种算法</a:t>
            </a:r>
            <a:r>
              <a:rPr lang="en-US" altLang="zh-CN" baseline="0" smtClean="0">
                <a:ea typeface="宋体" panose="02010600030101010101" pitchFamily="2" charset="-122"/>
              </a:rPr>
              <a:t>T(n) = 1, </a:t>
            </a:r>
            <a:r>
              <a:rPr lang="zh-CN" altLang="en-US" baseline="0" smtClean="0">
                <a:ea typeface="宋体" panose="02010600030101010101" pitchFamily="2" charset="-122"/>
              </a:rPr>
              <a:t>是因为一次计算就可以得到结果</a:t>
            </a: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r>
              <a:rPr lang="en-US" altLang="zh-CN" sz="1200" smtClean="0"/>
              <a:t>//</a:t>
            </a:r>
            <a:r>
              <a:rPr lang="zh-CN" altLang="en-US" sz="1200" smtClean="0"/>
              <a:t>理解</a:t>
            </a:r>
            <a:r>
              <a:rPr lang="en-US" altLang="zh-CN" sz="1200" smtClean="0"/>
              <a:t>[</a:t>
            </a:r>
            <a:r>
              <a:rPr lang="zh-CN" altLang="en-US" sz="1200" smtClean="0"/>
              <a:t>待</a:t>
            </a:r>
            <a:r>
              <a:rPr lang="en-US" altLang="zh-CN" sz="1200" smtClean="0"/>
              <a:t>.]</a:t>
            </a:r>
            <a:endParaRPr lang="en-US" altLang="zh-CN" sz="1200" smtClean="0"/>
          </a:p>
          <a:p>
            <a:r>
              <a:rPr lang="zh-CN" altLang="en-US" sz="1200" smtClean="0"/>
              <a:t>结论</a:t>
            </a:r>
            <a:r>
              <a:rPr lang="en-US" altLang="zh-CN" sz="1200" smtClean="0"/>
              <a:t>: </a:t>
            </a:r>
            <a:endParaRPr lang="en-US" altLang="zh-CN" sz="1200" smtClean="0"/>
          </a:p>
          <a:p>
            <a:pPr marL="342900" indent="-342900">
              <a:buAutoNum type="arabicParenR"/>
            </a:pPr>
            <a:r>
              <a:rPr lang="zh-CN" altLang="en-US" sz="1200" smtClean="0"/>
              <a:t>随着</a:t>
            </a:r>
            <a:r>
              <a:rPr lang="en-US" altLang="zh-CN" sz="1200" smtClean="0"/>
              <a:t>n</a:t>
            </a:r>
            <a:r>
              <a:rPr lang="zh-CN" altLang="en-US" sz="1200" smtClean="0"/>
              <a:t>值变大，</a:t>
            </a:r>
            <a:r>
              <a:rPr lang="en-US" altLang="zh-CN" sz="1200" smtClean="0"/>
              <a:t>5n^2+7n </a:t>
            </a:r>
            <a:r>
              <a:rPr lang="zh-CN" altLang="en-US" sz="1200" smtClean="0"/>
              <a:t>和 </a:t>
            </a:r>
            <a:r>
              <a:rPr lang="en-US" altLang="zh-CN" sz="1200" smtClean="0"/>
              <a:t>3n^2 + 2n </a:t>
            </a:r>
            <a:r>
              <a:rPr lang="zh-CN" altLang="en-US" sz="1200" smtClean="0"/>
              <a:t>，执行曲线重合</a:t>
            </a:r>
            <a:r>
              <a:rPr lang="en-US" altLang="zh-CN" sz="1200" smtClean="0"/>
              <a:t>, </a:t>
            </a:r>
            <a:r>
              <a:rPr lang="zh-CN" altLang="en-US" sz="1200" smtClean="0"/>
              <a:t>说明  这种情况下</a:t>
            </a:r>
            <a:r>
              <a:rPr lang="en-US" altLang="zh-CN" sz="1200" smtClean="0"/>
              <a:t>, 5</a:t>
            </a:r>
            <a:r>
              <a:rPr lang="zh-CN" altLang="en-US" sz="1200" smtClean="0"/>
              <a:t>和</a:t>
            </a:r>
            <a:r>
              <a:rPr lang="en-US" altLang="zh-CN" sz="1200" smtClean="0"/>
              <a:t>3</a:t>
            </a:r>
            <a:r>
              <a:rPr lang="zh-CN" altLang="en-US" sz="1200" smtClean="0"/>
              <a:t>可以忽略。</a:t>
            </a:r>
            <a:endParaRPr lang="en-US" altLang="zh-CN" sz="1200" smtClean="0"/>
          </a:p>
          <a:p>
            <a:pPr marL="342900" indent="-342900">
              <a:buAutoNum type="arabicParenR"/>
            </a:pPr>
            <a:r>
              <a:rPr lang="zh-CN" altLang="en-US" sz="1200" smtClean="0"/>
              <a:t>而</a:t>
            </a:r>
            <a:r>
              <a:rPr lang="en-US" altLang="zh-CN" sz="1200" smtClean="0"/>
              <a:t>n^3+5n </a:t>
            </a:r>
            <a:r>
              <a:rPr lang="zh-CN" altLang="en-US" sz="1200" smtClean="0"/>
              <a:t>和 </a:t>
            </a:r>
            <a:r>
              <a:rPr lang="en-US" altLang="zh-CN" sz="1200" smtClean="0"/>
              <a:t>6n^3+4n  </a:t>
            </a:r>
            <a:r>
              <a:rPr lang="zh-CN" altLang="en-US" sz="1200" smtClean="0"/>
              <a:t>，执行曲线分离，说明多少次方式关键</a:t>
            </a:r>
            <a:endParaRPr lang="zh-CN" altLang="en-US" sz="1200" smtClean="0"/>
          </a:p>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panose="02010600030101010101" pitchFamily="2" charset="-122"/>
              </a:rPr>
              <a:t>说明</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kumimoji="1" lang="zh-CN" altLang="en-US" smtClean="0"/>
              <a:t>计算时间复杂度的方法</a:t>
            </a:r>
            <a:r>
              <a:rPr kumimoji="1" lang="en-US" altLang="zh-CN" smtClean="0"/>
              <a:t>, </a:t>
            </a:r>
            <a:r>
              <a:rPr kumimoji="1" lang="zh-CN" altLang="en-US" smtClean="0"/>
              <a:t>以 </a:t>
            </a:r>
            <a:r>
              <a:rPr kumimoji="1" lang="en-US" altLang="zh-CN" smtClean="0"/>
              <a:t>T(n)=n²+7n+6 </a:t>
            </a:r>
            <a:r>
              <a:rPr kumimoji="1" lang="zh-CN" altLang="en-US" smtClean="0"/>
              <a:t>与 </a:t>
            </a:r>
            <a:r>
              <a:rPr kumimoji="1" lang="en-US" altLang="zh-CN" smtClean="0"/>
              <a:t>T(n)=3n²+2n+2  </a:t>
            </a:r>
            <a:r>
              <a:rPr kumimoji="1" lang="zh-CN" altLang="en-US" smtClean="0"/>
              <a:t>说明即可</a:t>
            </a:r>
            <a:r>
              <a:rPr kumimoji="1" lang="en-US" altLang="zh-CN" smtClean="0"/>
              <a:t>.</a:t>
            </a: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panose="02010600030101010101" pitchFamily="2" charset="-122"/>
              </a:rPr>
              <a:t>//</a:t>
            </a:r>
            <a:r>
              <a:rPr lang="zh-CN" altLang="en-US" smtClean="0">
                <a:ea typeface="宋体" panose="02010600030101010101" pitchFamily="2" charset="-122"/>
              </a:rPr>
              <a:t>理解</a:t>
            </a:r>
            <a:r>
              <a:rPr lang="en-US" altLang="zh-CN" smtClean="0">
                <a:ea typeface="宋体" panose="02010600030101010101" pitchFamily="2" charset="-122"/>
              </a:rPr>
              <a:t>log </a:t>
            </a:r>
            <a:endParaRPr lang="en-US" altLang="zh-CN" smtClean="0">
              <a:ea typeface="宋体" panose="02010600030101010101" pitchFamily="2" charset="-122"/>
            </a:endParaRPr>
          </a:p>
          <a:p>
            <a:r>
              <a:rPr lang="zh-CN" altLang="en-US" sz="1200" b="0" i="0" kern="1200" smtClean="0">
                <a:solidFill>
                  <a:schemeClr val="tx1"/>
                </a:solidFill>
                <a:effectLst/>
                <a:latin typeface="+mn-lt"/>
                <a:ea typeface="+mn-ea"/>
                <a:cs typeface="+mn-cs"/>
              </a:rPr>
              <a:t>如果 ，即</a:t>
            </a:r>
            <a:r>
              <a:rPr lang="en-US" altLang="zh-CN" sz="1200" b="0" i="1" kern="1200" smtClean="0">
                <a:solidFill>
                  <a:schemeClr val="tx1"/>
                </a:solidFill>
                <a:effectLst/>
                <a:latin typeface="+mn-lt"/>
                <a:ea typeface="+mn-ea"/>
                <a:cs typeface="+mn-cs"/>
              </a:rPr>
              <a:t>a</a:t>
            </a:r>
            <a:r>
              <a:rPr lang="zh-CN" altLang="en-US" sz="1200" b="0" i="0" kern="1200" smtClean="0">
                <a:solidFill>
                  <a:schemeClr val="tx1"/>
                </a:solidFill>
                <a:effectLst/>
                <a:latin typeface="+mn-lt"/>
                <a:ea typeface="+mn-ea"/>
                <a:cs typeface="+mn-cs"/>
              </a:rPr>
              <a:t>的</a:t>
            </a:r>
            <a:r>
              <a:rPr lang="en-US" altLang="zh-CN" sz="1200" b="0" i="1" kern="1200" smtClean="0">
                <a:solidFill>
                  <a:schemeClr val="tx1"/>
                </a:solidFill>
                <a:effectLst/>
                <a:latin typeface="+mn-lt"/>
                <a:ea typeface="+mn-ea"/>
                <a:cs typeface="+mn-cs"/>
              </a:rPr>
              <a:t>x</a:t>
            </a:r>
            <a:r>
              <a:rPr lang="zh-CN" altLang="en-US" sz="1200" b="0" i="0" kern="1200" smtClean="0">
                <a:solidFill>
                  <a:schemeClr val="tx1"/>
                </a:solidFill>
                <a:effectLst/>
                <a:latin typeface="+mn-lt"/>
                <a:ea typeface="+mn-ea"/>
                <a:cs typeface="+mn-cs"/>
              </a:rPr>
              <a:t>次方等于</a:t>
            </a:r>
            <a:r>
              <a:rPr lang="en-US" altLang="zh-CN" sz="1200" b="0" i="1" kern="1200" smtClean="0">
                <a:solidFill>
                  <a:schemeClr val="tx1"/>
                </a:solidFill>
                <a:effectLst/>
                <a:latin typeface="+mn-lt"/>
                <a:ea typeface="+mn-ea"/>
                <a:cs typeface="+mn-cs"/>
              </a:rPr>
              <a:t>N</a:t>
            </a:r>
            <a:r>
              <a:rPr lang="zh-CN" altLang="en-US" sz="1200" b="0" i="0" kern="1200" smtClean="0">
                <a:solidFill>
                  <a:schemeClr val="tx1"/>
                </a:solidFill>
                <a:effectLst/>
                <a:latin typeface="+mn-lt"/>
                <a:ea typeface="+mn-ea"/>
                <a:cs typeface="+mn-cs"/>
              </a:rPr>
              <a:t>（</a:t>
            </a:r>
            <a:r>
              <a:rPr lang="en-US" altLang="zh-CN" sz="1200" b="0" i="1" kern="1200" smtClean="0">
                <a:solidFill>
                  <a:schemeClr val="tx1"/>
                </a:solidFill>
                <a:effectLst/>
                <a:latin typeface="+mn-lt"/>
                <a:ea typeface="+mn-ea"/>
                <a:cs typeface="+mn-cs"/>
              </a:rPr>
              <a:t>a</a:t>
            </a:r>
            <a:r>
              <a:rPr lang="en-US" altLang="zh-CN" sz="1200" b="0" i="0" kern="1200" smtClean="0">
                <a:solidFill>
                  <a:schemeClr val="tx1"/>
                </a:solidFill>
                <a:effectLst/>
                <a:latin typeface="+mn-lt"/>
                <a:ea typeface="+mn-ea"/>
                <a:cs typeface="+mn-cs"/>
              </a:rPr>
              <a:t>&gt;0</a:t>
            </a:r>
            <a:r>
              <a:rPr lang="zh-CN" altLang="en-US" sz="1200" b="0" i="0" kern="1200" smtClean="0">
                <a:solidFill>
                  <a:schemeClr val="tx1"/>
                </a:solidFill>
                <a:effectLst/>
                <a:latin typeface="+mn-lt"/>
                <a:ea typeface="+mn-ea"/>
                <a:cs typeface="+mn-cs"/>
              </a:rPr>
              <a:t>，且</a:t>
            </a:r>
            <a:r>
              <a:rPr lang="en-US" altLang="zh-CN" sz="1200" b="0" i="1" kern="1200" smtClean="0">
                <a:solidFill>
                  <a:schemeClr val="tx1"/>
                </a:solidFill>
                <a:effectLst/>
                <a:latin typeface="+mn-lt"/>
                <a:ea typeface="+mn-ea"/>
                <a:cs typeface="+mn-cs"/>
              </a:rPr>
              <a:t>a</a:t>
            </a:r>
            <a:r>
              <a:rPr lang="en-US" altLang="zh-CN" sz="1200" b="0" i="0" kern="1200" smtClean="0">
                <a:solidFill>
                  <a:schemeClr val="tx1"/>
                </a:solidFill>
                <a:effectLst/>
                <a:latin typeface="+mn-lt"/>
                <a:ea typeface="+mn-ea"/>
                <a:cs typeface="+mn-cs"/>
              </a:rPr>
              <a:t>≠1</a:t>
            </a:r>
            <a:r>
              <a:rPr lang="zh-CN" altLang="en-US" sz="1200" b="0" i="0" kern="1200" smtClean="0">
                <a:solidFill>
                  <a:schemeClr val="tx1"/>
                </a:solidFill>
                <a:effectLst/>
                <a:latin typeface="+mn-lt"/>
                <a:ea typeface="+mn-ea"/>
                <a:cs typeface="+mn-cs"/>
              </a:rPr>
              <a:t>），那么数</a:t>
            </a:r>
            <a:r>
              <a:rPr lang="en-US" altLang="zh-CN" sz="1200" b="0" i="1" kern="1200" smtClean="0">
                <a:solidFill>
                  <a:schemeClr val="tx1"/>
                </a:solidFill>
                <a:effectLst/>
                <a:latin typeface="+mn-lt"/>
                <a:ea typeface="+mn-ea"/>
                <a:cs typeface="+mn-cs"/>
              </a:rPr>
              <a:t>x</a:t>
            </a:r>
            <a:r>
              <a:rPr lang="zh-CN" altLang="en-US" sz="1200" b="0" i="0" kern="1200" smtClean="0">
                <a:solidFill>
                  <a:schemeClr val="tx1"/>
                </a:solidFill>
                <a:effectLst/>
                <a:latin typeface="+mn-lt"/>
                <a:ea typeface="+mn-ea"/>
                <a:cs typeface="+mn-cs"/>
              </a:rPr>
              <a:t>叫做以</a:t>
            </a:r>
            <a:r>
              <a:rPr lang="en-US" altLang="zh-CN" sz="1200" b="0" i="1" kern="1200" smtClean="0">
                <a:solidFill>
                  <a:schemeClr val="tx1"/>
                </a:solidFill>
                <a:effectLst/>
                <a:latin typeface="+mn-lt"/>
                <a:ea typeface="+mn-ea"/>
                <a:cs typeface="+mn-cs"/>
              </a:rPr>
              <a:t>a</a:t>
            </a:r>
            <a:r>
              <a:rPr lang="zh-CN" altLang="en-US" sz="1200" b="0" i="0" kern="1200" smtClean="0">
                <a:solidFill>
                  <a:schemeClr val="tx1"/>
                </a:solidFill>
                <a:effectLst/>
                <a:latin typeface="+mn-lt"/>
                <a:ea typeface="+mn-ea"/>
                <a:cs typeface="+mn-cs"/>
              </a:rPr>
              <a:t>为底</a:t>
            </a:r>
            <a:r>
              <a:rPr lang="en-US" altLang="zh-CN" sz="1200" b="0" i="1" kern="1200" smtClean="0">
                <a:solidFill>
                  <a:schemeClr val="tx1"/>
                </a:solidFill>
                <a:effectLst/>
                <a:latin typeface="+mn-lt"/>
                <a:ea typeface="+mn-ea"/>
                <a:cs typeface="+mn-cs"/>
              </a:rPr>
              <a:t>N</a:t>
            </a:r>
            <a:r>
              <a:rPr lang="zh-CN" altLang="en-US" sz="1200" b="0" i="0" kern="1200" smtClean="0">
                <a:solidFill>
                  <a:schemeClr val="tx1"/>
                </a:solidFill>
                <a:effectLst/>
                <a:latin typeface="+mn-lt"/>
                <a:ea typeface="+mn-ea"/>
                <a:cs typeface="+mn-cs"/>
              </a:rPr>
              <a:t>的对数（</a:t>
            </a:r>
            <a:r>
              <a:rPr lang="en-US" altLang="zh-CN" sz="1200" b="0" i="0" kern="1200" smtClean="0">
                <a:solidFill>
                  <a:schemeClr val="tx1"/>
                </a:solidFill>
                <a:effectLst/>
                <a:latin typeface="+mn-lt"/>
                <a:ea typeface="+mn-ea"/>
                <a:cs typeface="+mn-cs"/>
              </a:rPr>
              <a:t>logarithm</a:t>
            </a:r>
            <a:r>
              <a:rPr lang="zh-CN" altLang="en-US" sz="1200" b="0" i="0" kern="1200" smtClean="0">
                <a:solidFill>
                  <a:schemeClr val="tx1"/>
                </a:solidFill>
                <a:effectLst/>
                <a:latin typeface="+mn-lt"/>
                <a:ea typeface="+mn-ea"/>
                <a:cs typeface="+mn-cs"/>
              </a:rPr>
              <a:t>），记作  </a:t>
            </a:r>
            <a:endParaRPr lang="zh-CN" altLang="en-US" sz="1200" b="0" i="0" kern="1200" smtClean="0">
              <a:solidFill>
                <a:schemeClr val="tx1"/>
              </a:solidFill>
              <a:effectLst/>
              <a:latin typeface="+mn-lt"/>
              <a:ea typeface="+mn-ea"/>
              <a:cs typeface="+mn-cs"/>
            </a:endParaRPr>
          </a:p>
          <a:p>
            <a:r>
              <a:rPr lang="zh-CN" altLang="en-US" sz="1200" b="0" i="0" kern="1200" smtClean="0">
                <a:solidFill>
                  <a:schemeClr val="tx1"/>
                </a:solidFill>
                <a:effectLst/>
                <a:latin typeface="+mn-lt"/>
                <a:ea typeface="+mn-ea"/>
                <a:cs typeface="+mn-cs"/>
              </a:rPr>
              <a:t>。其中，</a:t>
            </a:r>
            <a:r>
              <a:rPr lang="en-US" altLang="zh-CN" sz="1200" b="0" i="1" kern="1200" smtClean="0">
                <a:solidFill>
                  <a:schemeClr val="tx1"/>
                </a:solidFill>
                <a:effectLst/>
                <a:latin typeface="+mn-lt"/>
                <a:ea typeface="+mn-ea"/>
                <a:cs typeface="+mn-cs"/>
              </a:rPr>
              <a:t>a</a:t>
            </a:r>
            <a:r>
              <a:rPr lang="zh-CN" altLang="en-US" sz="1200" b="0" i="0" kern="1200" smtClean="0">
                <a:solidFill>
                  <a:schemeClr val="tx1"/>
                </a:solidFill>
                <a:effectLst/>
                <a:latin typeface="+mn-lt"/>
                <a:ea typeface="+mn-ea"/>
                <a:cs typeface="+mn-cs"/>
              </a:rPr>
              <a:t>叫做对数的</a:t>
            </a:r>
            <a:r>
              <a:rPr lang="zh-CN" altLang="en-US" sz="1200" b="0" i="0" u="none" strike="noStrike" kern="1200" smtClean="0">
                <a:solidFill>
                  <a:schemeClr val="tx1"/>
                </a:solidFill>
                <a:effectLst/>
                <a:latin typeface="+mn-lt"/>
                <a:ea typeface="+mn-ea"/>
                <a:cs typeface="+mn-cs"/>
                <a:hlinkClick r:id="rId3"/>
              </a:rPr>
              <a:t>底数</a:t>
            </a:r>
            <a:r>
              <a:rPr lang="zh-CN" altLang="en-US" sz="1200" b="0" i="0" kern="1200" smtClean="0">
                <a:solidFill>
                  <a:schemeClr val="tx1"/>
                </a:solidFill>
                <a:effectLst/>
                <a:latin typeface="+mn-lt"/>
                <a:ea typeface="+mn-ea"/>
                <a:cs typeface="+mn-cs"/>
              </a:rPr>
              <a:t>，</a:t>
            </a:r>
            <a:r>
              <a:rPr lang="en-US" altLang="zh-CN" sz="1200" b="0" i="1" kern="1200" smtClean="0">
                <a:solidFill>
                  <a:schemeClr val="tx1"/>
                </a:solidFill>
                <a:effectLst/>
                <a:latin typeface="+mn-lt"/>
                <a:ea typeface="+mn-ea"/>
                <a:cs typeface="+mn-cs"/>
              </a:rPr>
              <a:t>N</a:t>
            </a:r>
            <a:r>
              <a:rPr lang="zh-CN" altLang="en-US" sz="1200" b="0" i="0" kern="1200" smtClean="0">
                <a:solidFill>
                  <a:schemeClr val="tx1"/>
                </a:solidFill>
                <a:effectLst/>
                <a:latin typeface="+mn-lt"/>
                <a:ea typeface="+mn-ea"/>
                <a:cs typeface="+mn-cs"/>
              </a:rPr>
              <a:t>叫做</a:t>
            </a:r>
            <a:r>
              <a:rPr lang="zh-CN" altLang="en-US" sz="1200" b="0" i="0" u="none" strike="noStrike" kern="1200" smtClean="0">
                <a:solidFill>
                  <a:schemeClr val="tx1"/>
                </a:solidFill>
                <a:effectLst/>
                <a:latin typeface="+mn-lt"/>
                <a:ea typeface="+mn-ea"/>
                <a:cs typeface="+mn-cs"/>
                <a:hlinkClick r:id="rId4"/>
              </a:rPr>
              <a:t>真数</a:t>
            </a:r>
            <a:r>
              <a:rPr lang="zh-CN" altLang="en-US" sz="1200" b="0" i="0" kern="1200" smtClean="0">
                <a:solidFill>
                  <a:schemeClr val="tx1"/>
                </a:solidFill>
                <a:effectLst/>
                <a:latin typeface="+mn-lt"/>
                <a:ea typeface="+mn-ea"/>
                <a:cs typeface="+mn-cs"/>
              </a:rPr>
              <a:t>，</a:t>
            </a:r>
            <a:r>
              <a:rPr lang="en-US" altLang="zh-CN" sz="1200" b="0" i="1" kern="1200" smtClean="0">
                <a:solidFill>
                  <a:schemeClr val="tx1"/>
                </a:solidFill>
                <a:effectLst/>
                <a:latin typeface="+mn-lt"/>
                <a:ea typeface="+mn-ea"/>
                <a:cs typeface="+mn-cs"/>
              </a:rPr>
              <a:t>x</a:t>
            </a:r>
            <a:r>
              <a:rPr lang="zh-CN" altLang="en-US" sz="1200" b="0" i="0" kern="1200" smtClean="0">
                <a:solidFill>
                  <a:schemeClr val="tx1"/>
                </a:solidFill>
                <a:effectLst/>
                <a:latin typeface="+mn-lt"/>
                <a:ea typeface="+mn-ea"/>
                <a:cs typeface="+mn-cs"/>
              </a:rPr>
              <a:t>叫做“以</a:t>
            </a:r>
            <a:r>
              <a:rPr lang="en-US" altLang="zh-CN" sz="1200" b="0" i="1" kern="1200" smtClean="0">
                <a:solidFill>
                  <a:schemeClr val="tx1"/>
                </a:solidFill>
                <a:effectLst/>
                <a:latin typeface="+mn-lt"/>
                <a:ea typeface="+mn-ea"/>
                <a:cs typeface="+mn-cs"/>
              </a:rPr>
              <a:t>a</a:t>
            </a:r>
            <a:r>
              <a:rPr lang="zh-CN" altLang="en-US" sz="1200" b="0" i="0" kern="1200" smtClean="0">
                <a:solidFill>
                  <a:schemeClr val="tx1"/>
                </a:solidFill>
                <a:effectLst/>
                <a:latin typeface="+mn-lt"/>
                <a:ea typeface="+mn-ea"/>
                <a:cs typeface="+mn-cs"/>
              </a:rPr>
              <a:t>为底</a:t>
            </a:r>
            <a:r>
              <a:rPr lang="en-US" altLang="zh-CN" sz="1200" b="0" i="1" kern="1200" smtClean="0">
                <a:solidFill>
                  <a:schemeClr val="tx1"/>
                </a:solidFill>
                <a:effectLst/>
                <a:latin typeface="+mn-lt"/>
                <a:ea typeface="+mn-ea"/>
                <a:cs typeface="+mn-cs"/>
              </a:rPr>
              <a:t>N</a:t>
            </a:r>
            <a:r>
              <a:rPr lang="zh-CN" altLang="en-US" sz="1200" b="0" i="0" kern="1200" smtClean="0">
                <a:solidFill>
                  <a:schemeClr val="tx1"/>
                </a:solidFill>
                <a:effectLst/>
                <a:latin typeface="+mn-lt"/>
                <a:ea typeface="+mn-ea"/>
                <a:cs typeface="+mn-cs"/>
              </a:rPr>
              <a:t>的</a:t>
            </a:r>
            <a:r>
              <a:rPr lang="zh-CN" altLang="en-US" sz="1200" b="1" i="0" kern="1200" smtClean="0">
                <a:solidFill>
                  <a:schemeClr val="tx1"/>
                </a:solidFill>
                <a:effectLst/>
                <a:latin typeface="+mn-lt"/>
                <a:ea typeface="+mn-ea"/>
                <a:cs typeface="+mn-cs"/>
              </a:rPr>
              <a:t>对数</a:t>
            </a:r>
            <a:r>
              <a:rPr lang="zh-CN" altLang="en-US" sz="1200" b="0" i="0" kern="1200" smtClean="0">
                <a:solidFill>
                  <a:schemeClr val="tx1"/>
                </a:solidFill>
                <a:effectLst/>
                <a:latin typeface="+mn-lt"/>
                <a:ea typeface="+mn-ea"/>
                <a:cs typeface="+mn-cs"/>
              </a:rPr>
              <a:t>”。</a:t>
            </a: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panose="02010600030101010101" pitchFamily="2" charset="-122"/>
              </a:rPr>
              <a:t>//</a:t>
            </a:r>
            <a:r>
              <a:rPr lang="zh-CN" altLang="en-US" smtClean="0">
                <a:ea typeface="宋体" panose="02010600030101010101" pitchFamily="2" charset="-122"/>
              </a:rPr>
              <a:t>理解</a:t>
            </a:r>
            <a:r>
              <a:rPr lang="en-US" altLang="zh-CN" smtClean="0">
                <a:ea typeface="宋体" panose="02010600030101010101" pitchFamily="2" charset="-122"/>
              </a:rPr>
              <a:t>log </a:t>
            </a:r>
            <a:endParaRPr lang="en-US" altLang="zh-CN" smtClean="0">
              <a:ea typeface="宋体" panose="02010600030101010101" pitchFamily="2" charset="-122"/>
            </a:endParaRPr>
          </a:p>
          <a:p>
            <a:r>
              <a:rPr lang="zh-CN" altLang="en-US" sz="1200" b="0" i="0" kern="1200" smtClean="0">
                <a:solidFill>
                  <a:schemeClr val="tx1"/>
                </a:solidFill>
                <a:effectLst/>
                <a:latin typeface="+mn-lt"/>
                <a:ea typeface="+mn-ea"/>
                <a:cs typeface="+mn-cs"/>
              </a:rPr>
              <a:t>如果 ，即</a:t>
            </a:r>
            <a:r>
              <a:rPr lang="en-US" altLang="zh-CN" sz="1200" b="0" i="1" kern="1200" smtClean="0">
                <a:solidFill>
                  <a:schemeClr val="tx1"/>
                </a:solidFill>
                <a:effectLst/>
                <a:latin typeface="+mn-lt"/>
                <a:ea typeface="+mn-ea"/>
                <a:cs typeface="+mn-cs"/>
              </a:rPr>
              <a:t>a</a:t>
            </a:r>
            <a:r>
              <a:rPr lang="zh-CN" altLang="en-US" sz="1200" b="0" i="0" kern="1200" smtClean="0">
                <a:solidFill>
                  <a:schemeClr val="tx1"/>
                </a:solidFill>
                <a:effectLst/>
                <a:latin typeface="+mn-lt"/>
                <a:ea typeface="+mn-ea"/>
                <a:cs typeface="+mn-cs"/>
              </a:rPr>
              <a:t>的</a:t>
            </a:r>
            <a:r>
              <a:rPr lang="en-US" altLang="zh-CN" sz="1200" b="0" i="1" kern="1200" smtClean="0">
                <a:solidFill>
                  <a:schemeClr val="tx1"/>
                </a:solidFill>
                <a:effectLst/>
                <a:latin typeface="+mn-lt"/>
                <a:ea typeface="+mn-ea"/>
                <a:cs typeface="+mn-cs"/>
              </a:rPr>
              <a:t>x</a:t>
            </a:r>
            <a:r>
              <a:rPr lang="zh-CN" altLang="en-US" sz="1200" b="0" i="0" kern="1200" smtClean="0">
                <a:solidFill>
                  <a:schemeClr val="tx1"/>
                </a:solidFill>
                <a:effectLst/>
                <a:latin typeface="+mn-lt"/>
                <a:ea typeface="+mn-ea"/>
                <a:cs typeface="+mn-cs"/>
              </a:rPr>
              <a:t>次方等于</a:t>
            </a:r>
            <a:r>
              <a:rPr lang="en-US" altLang="zh-CN" sz="1200" b="0" i="1" kern="1200" smtClean="0">
                <a:solidFill>
                  <a:schemeClr val="tx1"/>
                </a:solidFill>
                <a:effectLst/>
                <a:latin typeface="+mn-lt"/>
                <a:ea typeface="+mn-ea"/>
                <a:cs typeface="+mn-cs"/>
              </a:rPr>
              <a:t>N</a:t>
            </a:r>
            <a:r>
              <a:rPr lang="zh-CN" altLang="en-US" sz="1200" b="0" i="0" kern="1200" smtClean="0">
                <a:solidFill>
                  <a:schemeClr val="tx1"/>
                </a:solidFill>
                <a:effectLst/>
                <a:latin typeface="+mn-lt"/>
                <a:ea typeface="+mn-ea"/>
                <a:cs typeface="+mn-cs"/>
              </a:rPr>
              <a:t>（</a:t>
            </a:r>
            <a:r>
              <a:rPr lang="en-US" altLang="zh-CN" sz="1200" b="0" i="1" kern="1200" smtClean="0">
                <a:solidFill>
                  <a:schemeClr val="tx1"/>
                </a:solidFill>
                <a:effectLst/>
                <a:latin typeface="+mn-lt"/>
                <a:ea typeface="+mn-ea"/>
                <a:cs typeface="+mn-cs"/>
              </a:rPr>
              <a:t>a</a:t>
            </a:r>
            <a:r>
              <a:rPr lang="en-US" altLang="zh-CN" sz="1200" b="0" i="0" kern="1200" smtClean="0">
                <a:solidFill>
                  <a:schemeClr val="tx1"/>
                </a:solidFill>
                <a:effectLst/>
                <a:latin typeface="+mn-lt"/>
                <a:ea typeface="+mn-ea"/>
                <a:cs typeface="+mn-cs"/>
              </a:rPr>
              <a:t>&gt;0</a:t>
            </a:r>
            <a:r>
              <a:rPr lang="zh-CN" altLang="en-US" sz="1200" b="0" i="0" kern="1200" smtClean="0">
                <a:solidFill>
                  <a:schemeClr val="tx1"/>
                </a:solidFill>
                <a:effectLst/>
                <a:latin typeface="+mn-lt"/>
                <a:ea typeface="+mn-ea"/>
                <a:cs typeface="+mn-cs"/>
              </a:rPr>
              <a:t>，且</a:t>
            </a:r>
            <a:r>
              <a:rPr lang="en-US" altLang="zh-CN" sz="1200" b="0" i="1" kern="1200" smtClean="0">
                <a:solidFill>
                  <a:schemeClr val="tx1"/>
                </a:solidFill>
                <a:effectLst/>
                <a:latin typeface="+mn-lt"/>
                <a:ea typeface="+mn-ea"/>
                <a:cs typeface="+mn-cs"/>
              </a:rPr>
              <a:t>a</a:t>
            </a:r>
            <a:r>
              <a:rPr lang="en-US" altLang="zh-CN" sz="1200" b="0" i="0" kern="1200" smtClean="0">
                <a:solidFill>
                  <a:schemeClr val="tx1"/>
                </a:solidFill>
                <a:effectLst/>
                <a:latin typeface="+mn-lt"/>
                <a:ea typeface="+mn-ea"/>
                <a:cs typeface="+mn-cs"/>
              </a:rPr>
              <a:t>≠1</a:t>
            </a:r>
            <a:r>
              <a:rPr lang="zh-CN" altLang="en-US" sz="1200" b="0" i="0" kern="1200" smtClean="0">
                <a:solidFill>
                  <a:schemeClr val="tx1"/>
                </a:solidFill>
                <a:effectLst/>
                <a:latin typeface="+mn-lt"/>
                <a:ea typeface="+mn-ea"/>
                <a:cs typeface="+mn-cs"/>
              </a:rPr>
              <a:t>），那么数</a:t>
            </a:r>
            <a:r>
              <a:rPr lang="en-US" altLang="zh-CN" sz="1200" b="0" i="1" kern="1200" smtClean="0">
                <a:solidFill>
                  <a:schemeClr val="tx1"/>
                </a:solidFill>
                <a:effectLst/>
                <a:latin typeface="+mn-lt"/>
                <a:ea typeface="+mn-ea"/>
                <a:cs typeface="+mn-cs"/>
              </a:rPr>
              <a:t>x</a:t>
            </a:r>
            <a:r>
              <a:rPr lang="zh-CN" altLang="en-US" sz="1200" b="0" i="0" kern="1200" smtClean="0">
                <a:solidFill>
                  <a:schemeClr val="tx1"/>
                </a:solidFill>
                <a:effectLst/>
                <a:latin typeface="+mn-lt"/>
                <a:ea typeface="+mn-ea"/>
                <a:cs typeface="+mn-cs"/>
              </a:rPr>
              <a:t>叫做以</a:t>
            </a:r>
            <a:r>
              <a:rPr lang="en-US" altLang="zh-CN" sz="1200" b="0" i="1" kern="1200" smtClean="0">
                <a:solidFill>
                  <a:schemeClr val="tx1"/>
                </a:solidFill>
                <a:effectLst/>
                <a:latin typeface="+mn-lt"/>
                <a:ea typeface="+mn-ea"/>
                <a:cs typeface="+mn-cs"/>
              </a:rPr>
              <a:t>a</a:t>
            </a:r>
            <a:r>
              <a:rPr lang="zh-CN" altLang="en-US" sz="1200" b="0" i="0" kern="1200" smtClean="0">
                <a:solidFill>
                  <a:schemeClr val="tx1"/>
                </a:solidFill>
                <a:effectLst/>
                <a:latin typeface="+mn-lt"/>
                <a:ea typeface="+mn-ea"/>
                <a:cs typeface="+mn-cs"/>
              </a:rPr>
              <a:t>为底</a:t>
            </a:r>
            <a:r>
              <a:rPr lang="en-US" altLang="zh-CN" sz="1200" b="0" i="1" kern="1200" smtClean="0">
                <a:solidFill>
                  <a:schemeClr val="tx1"/>
                </a:solidFill>
                <a:effectLst/>
                <a:latin typeface="+mn-lt"/>
                <a:ea typeface="+mn-ea"/>
                <a:cs typeface="+mn-cs"/>
              </a:rPr>
              <a:t>N</a:t>
            </a:r>
            <a:r>
              <a:rPr lang="zh-CN" altLang="en-US" sz="1200" b="0" i="0" kern="1200" smtClean="0">
                <a:solidFill>
                  <a:schemeClr val="tx1"/>
                </a:solidFill>
                <a:effectLst/>
                <a:latin typeface="+mn-lt"/>
                <a:ea typeface="+mn-ea"/>
                <a:cs typeface="+mn-cs"/>
              </a:rPr>
              <a:t>的对数（</a:t>
            </a:r>
            <a:r>
              <a:rPr lang="en-US" altLang="zh-CN" sz="1200" b="0" i="0" kern="1200" smtClean="0">
                <a:solidFill>
                  <a:schemeClr val="tx1"/>
                </a:solidFill>
                <a:effectLst/>
                <a:latin typeface="+mn-lt"/>
                <a:ea typeface="+mn-ea"/>
                <a:cs typeface="+mn-cs"/>
              </a:rPr>
              <a:t>logarithm</a:t>
            </a:r>
            <a:r>
              <a:rPr lang="zh-CN" altLang="en-US" sz="1200" b="0" i="0" kern="1200" smtClean="0">
                <a:solidFill>
                  <a:schemeClr val="tx1"/>
                </a:solidFill>
                <a:effectLst/>
                <a:latin typeface="+mn-lt"/>
                <a:ea typeface="+mn-ea"/>
                <a:cs typeface="+mn-cs"/>
              </a:rPr>
              <a:t>），记作  </a:t>
            </a:r>
            <a:endParaRPr lang="zh-CN" altLang="en-US" sz="1200" b="0" i="0" kern="1200" smtClean="0">
              <a:solidFill>
                <a:schemeClr val="tx1"/>
              </a:solidFill>
              <a:effectLst/>
              <a:latin typeface="+mn-lt"/>
              <a:ea typeface="+mn-ea"/>
              <a:cs typeface="+mn-cs"/>
            </a:endParaRPr>
          </a:p>
          <a:p>
            <a:r>
              <a:rPr lang="zh-CN" altLang="en-US" sz="1200" b="0" i="0" kern="1200" smtClean="0">
                <a:solidFill>
                  <a:schemeClr val="tx1"/>
                </a:solidFill>
                <a:effectLst/>
                <a:latin typeface="+mn-lt"/>
                <a:ea typeface="+mn-ea"/>
                <a:cs typeface="+mn-cs"/>
              </a:rPr>
              <a:t>。其中，</a:t>
            </a:r>
            <a:r>
              <a:rPr lang="en-US" altLang="zh-CN" sz="1200" b="0" i="1" kern="1200" smtClean="0">
                <a:solidFill>
                  <a:schemeClr val="tx1"/>
                </a:solidFill>
                <a:effectLst/>
                <a:latin typeface="+mn-lt"/>
                <a:ea typeface="+mn-ea"/>
                <a:cs typeface="+mn-cs"/>
              </a:rPr>
              <a:t>a</a:t>
            </a:r>
            <a:r>
              <a:rPr lang="zh-CN" altLang="en-US" sz="1200" b="0" i="0" kern="1200" smtClean="0">
                <a:solidFill>
                  <a:schemeClr val="tx1"/>
                </a:solidFill>
                <a:effectLst/>
                <a:latin typeface="+mn-lt"/>
                <a:ea typeface="+mn-ea"/>
                <a:cs typeface="+mn-cs"/>
              </a:rPr>
              <a:t>叫做对数的</a:t>
            </a:r>
            <a:r>
              <a:rPr lang="zh-CN" altLang="en-US" sz="1200" b="0" i="0" u="none" strike="noStrike" kern="1200" smtClean="0">
                <a:solidFill>
                  <a:schemeClr val="tx1"/>
                </a:solidFill>
                <a:effectLst/>
                <a:latin typeface="+mn-lt"/>
                <a:ea typeface="+mn-ea"/>
                <a:cs typeface="+mn-cs"/>
                <a:hlinkClick r:id="rId3"/>
              </a:rPr>
              <a:t>底数</a:t>
            </a:r>
            <a:r>
              <a:rPr lang="zh-CN" altLang="en-US" sz="1200" b="0" i="0" kern="1200" smtClean="0">
                <a:solidFill>
                  <a:schemeClr val="tx1"/>
                </a:solidFill>
                <a:effectLst/>
                <a:latin typeface="+mn-lt"/>
                <a:ea typeface="+mn-ea"/>
                <a:cs typeface="+mn-cs"/>
              </a:rPr>
              <a:t>，</a:t>
            </a:r>
            <a:r>
              <a:rPr lang="en-US" altLang="zh-CN" sz="1200" b="0" i="1" kern="1200" smtClean="0">
                <a:solidFill>
                  <a:schemeClr val="tx1"/>
                </a:solidFill>
                <a:effectLst/>
                <a:latin typeface="+mn-lt"/>
                <a:ea typeface="+mn-ea"/>
                <a:cs typeface="+mn-cs"/>
              </a:rPr>
              <a:t>N</a:t>
            </a:r>
            <a:r>
              <a:rPr lang="zh-CN" altLang="en-US" sz="1200" b="0" i="0" kern="1200" smtClean="0">
                <a:solidFill>
                  <a:schemeClr val="tx1"/>
                </a:solidFill>
                <a:effectLst/>
                <a:latin typeface="+mn-lt"/>
                <a:ea typeface="+mn-ea"/>
                <a:cs typeface="+mn-cs"/>
              </a:rPr>
              <a:t>叫做</a:t>
            </a:r>
            <a:r>
              <a:rPr lang="zh-CN" altLang="en-US" sz="1200" b="0" i="0" u="none" strike="noStrike" kern="1200" smtClean="0">
                <a:solidFill>
                  <a:schemeClr val="tx1"/>
                </a:solidFill>
                <a:effectLst/>
                <a:latin typeface="+mn-lt"/>
                <a:ea typeface="+mn-ea"/>
                <a:cs typeface="+mn-cs"/>
                <a:hlinkClick r:id="rId4"/>
              </a:rPr>
              <a:t>真数</a:t>
            </a:r>
            <a:r>
              <a:rPr lang="zh-CN" altLang="en-US" sz="1200" b="0" i="0" kern="1200" smtClean="0">
                <a:solidFill>
                  <a:schemeClr val="tx1"/>
                </a:solidFill>
                <a:effectLst/>
                <a:latin typeface="+mn-lt"/>
                <a:ea typeface="+mn-ea"/>
                <a:cs typeface="+mn-cs"/>
              </a:rPr>
              <a:t>，</a:t>
            </a:r>
            <a:r>
              <a:rPr lang="en-US" altLang="zh-CN" sz="1200" b="0" i="1" kern="1200" smtClean="0">
                <a:solidFill>
                  <a:schemeClr val="tx1"/>
                </a:solidFill>
                <a:effectLst/>
                <a:latin typeface="+mn-lt"/>
                <a:ea typeface="+mn-ea"/>
                <a:cs typeface="+mn-cs"/>
              </a:rPr>
              <a:t>x</a:t>
            </a:r>
            <a:r>
              <a:rPr lang="zh-CN" altLang="en-US" sz="1200" b="0" i="0" kern="1200" smtClean="0">
                <a:solidFill>
                  <a:schemeClr val="tx1"/>
                </a:solidFill>
                <a:effectLst/>
                <a:latin typeface="+mn-lt"/>
                <a:ea typeface="+mn-ea"/>
                <a:cs typeface="+mn-cs"/>
              </a:rPr>
              <a:t>叫做“以</a:t>
            </a:r>
            <a:r>
              <a:rPr lang="en-US" altLang="zh-CN" sz="1200" b="0" i="1" kern="1200" smtClean="0">
                <a:solidFill>
                  <a:schemeClr val="tx1"/>
                </a:solidFill>
                <a:effectLst/>
                <a:latin typeface="+mn-lt"/>
                <a:ea typeface="+mn-ea"/>
                <a:cs typeface="+mn-cs"/>
              </a:rPr>
              <a:t>a</a:t>
            </a:r>
            <a:r>
              <a:rPr lang="zh-CN" altLang="en-US" sz="1200" b="0" i="0" kern="1200" smtClean="0">
                <a:solidFill>
                  <a:schemeClr val="tx1"/>
                </a:solidFill>
                <a:effectLst/>
                <a:latin typeface="+mn-lt"/>
                <a:ea typeface="+mn-ea"/>
                <a:cs typeface="+mn-cs"/>
              </a:rPr>
              <a:t>为底</a:t>
            </a:r>
            <a:r>
              <a:rPr lang="en-US" altLang="zh-CN" sz="1200" b="0" i="1" kern="1200" smtClean="0">
                <a:solidFill>
                  <a:schemeClr val="tx1"/>
                </a:solidFill>
                <a:effectLst/>
                <a:latin typeface="+mn-lt"/>
                <a:ea typeface="+mn-ea"/>
                <a:cs typeface="+mn-cs"/>
              </a:rPr>
              <a:t>N</a:t>
            </a:r>
            <a:r>
              <a:rPr lang="zh-CN" altLang="en-US" sz="1200" b="0" i="0" kern="1200" smtClean="0">
                <a:solidFill>
                  <a:schemeClr val="tx1"/>
                </a:solidFill>
                <a:effectLst/>
                <a:latin typeface="+mn-lt"/>
                <a:ea typeface="+mn-ea"/>
                <a:cs typeface="+mn-cs"/>
              </a:rPr>
              <a:t>的</a:t>
            </a:r>
            <a:r>
              <a:rPr lang="zh-CN" altLang="en-US" sz="1200" b="1" i="0" kern="1200" smtClean="0">
                <a:solidFill>
                  <a:schemeClr val="tx1"/>
                </a:solidFill>
                <a:effectLst/>
                <a:latin typeface="+mn-lt"/>
                <a:ea typeface="+mn-ea"/>
                <a:cs typeface="+mn-cs"/>
              </a:rPr>
              <a:t>对数</a:t>
            </a:r>
            <a:r>
              <a:rPr lang="zh-CN" altLang="en-US" sz="1200" b="0" i="0" kern="1200" smtClean="0">
                <a:solidFill>
                  <a:schemeClr val="tx1"/>
                </a:solidFill>
                <a:effectLst/>
                <a:latin typeface="+mn-lt"/>
                <a:ea typeface="+mn-ea"/>
                <a:cs typeface="+mn-cs"/>
              </a:rPr>
              <a:t>”。</a:t>
            </a: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panose="02010600030101010101" pitchFamily="2" charset="-122"/>
              </a:rPr>
              <a:t>//</a:t>
            </a:r>
            <a:r>
              <a:rPr lang="zh-CN" altLang="en-US" smtClean="0">
                <a:ea typeface="宋体" panose="02010600030101010101" pitchFamily="2" charset="-122"/>
              </a:rPr>
              <a:t>理解</a:t>
            </a:r>
            <a:r>
              <a:rPr lang="en-US" altLang="zh-CN" smtClean="0">
                <a:ea typeface="宋体" panose="02010600030101010101" pitchFamily="2" charset="-122"/>
              </a:rPr>
              <a:t>log </a:t>
            </a:r>
            <a:endParaRPr lang="en-US" altLang="zh-CN" smtClean="0">
              <a:ea typeface="宋体" panose="02010600030101010101" pitchFamily="2" charset="-122"/>
            </a:endParaRPr>
          </a:p>
          <a:p>
            <a:r>
              <a:rPr lang="zh-CN" altLang="en-US" sz="1200" b="0" i="0" kern="1200" smtClean="0">
                <a:solidFill>
                  <a:schemeClr val="tx1"/>
                </a:solidFill>
                <a:effectLst/>
                <a:latin typeface="+mn-lt"/>
                <a:ea typeface="+mn-ea"/>
                <a:cs typeface="+mn-cs"/>
              </a:rPr>
              <a:t>如果 ，即</a:t>
            </a:r>
            <a:r>
              <a:rPr lang="en-US" altLang="zh-CN" sz="1200" b="0" i="1" kern="1200" smtClean="0">
                <a:solidFill>
                  <a:schemeClr val="tx1"/>
                </a:solidFill>
                <a:effectLst/>
                <a:latin typeface="+mn-lt"/>
                <a:ea typeface="+mn-ea"/>
                <a:cs typeface="+mn-cs"/>
              </a:rPr>
              <a:t>a</a:t>
            </a:r>
            <a:r>
              <a:rPr lang="zh-CN" altLang="en-US" sz="1200" b="0" i="0" kern="1200" smtClean="0">
                <a:solidFill>
                  <a:schemeClr val="tx1"/>
                </a:solidFill>
                <a:effectLst/>
                <a:latin typeface="+mn-lt"/>
                <a:ea typeface="+mn-ea"/>
                <a:cs typeface="+mn-cs"/>
              </a:rPr>
              <a:t>的</a:t>
            </a:r>
            <a:r>
              <a:rPr lang="en-US" altLang="zh-CN" sz="1200" b="0" i="1" kern="1200" smtClean="0">
                <a:solidFill>
                  <a:schemeClr val="tx1"/>
                </a:solidFill>
                <a:effectLst/>
                <a:latin typeface="+mn-lt"/>
                <a:ea typeface="+mn-ea"/>
                <a:cs typeface="+mn-cs"/>
              </a:rPr>
              <a:t>x</a:t>
            </a:r>
            <a:r>
              <a:rPr lang="zh-CN" altLang="en-US" sz="1200" b="0" i="0" kern="1200" smtClean="0">
                <a:solidFill>
                  <a:schemeClr val="tx1"/>
                </a:solidFill>
                <a:effectLst/>
                <a:latin typeface="+mn-lt"/>
                <a:ea typeface="+mn-ea"/>
                <a:cs typeface="+mn-cs"/>
              </a:rPr>
              <a:t>次方等于</a:t>
            </a:r>
            <a:r>
              <a:rPr lang="en-US" altLang="zh-CN" sz="1200" b="0" i="1" kern="1200" smtClean="0">
                <a:solidFill>
                  <a:schemeClr val="tx1"/>
                </a:solidFill>
                <a:effectLst/>
                <a:latin typeface="+mn-lt"/>
                <a:ea typeface="+mn-ea"/>
                <a:cs typeface="+mn-cs"/>
              </a:rPr>
              <a:t>N</a:t>
            </a:r>
            <a:r>
              <a:rPr lang="zh-CN" altLang="en-US" sz="1200" b="0" i="0" kern="1200" smtClean="0">
                <a:solidFill>
                  <a:schemeClr val="tx1"/>
                </a:solidFill>
                <a:effectLst/>
                <a:latin typeface="+mn-lt"/>
                <a:ea typeface="+mn-ea"/>
                <a:cs typeface="+mn-cs"/>
              </a:rPr>
              <a:t>（</a:t>
            </a:r>
            <a:r>
              <a:rPr lang="en-US" altLang="zh-CN" sz="1200" b="0" i="1" kern="1200" smtClean="0">
                <a:solidFill>
                  <a:schemeClr val="tx1"/>
                </a:solidFill>
                <a:effectLst/>
                <a:latin typeface="+mn-lt"/>
                <a:ea typeface="+mn-ea"/>
                <a:cs typeface="+mn-cs"/>
              </a:rPr>
              <a:t>a</a:t>
            </a:r>
            <a:r>
              <a:rPr lang="en-US" altLang="zh-CN" sz="1200" b="0" i="0" kern="1200" smtClean="0">
                <a:solidFill>
                  <a:schemeClr val="tx1"/>
                </a:solidFill>
                <a:effectLst/>
                <a:latin typeface="+mn-lt"/>
                <a:ea typeface="+mn-ea"/>
                <a:cs typeface="+mn-cs"/>
              </a:rPr>
              <a:t>&gt;0</a:t>
            </a:r>
            <a:r>
              <a:rPr lang="zh-CN" altLang="en-US" sz="1200" b="0" i="0" kern="1200" smtClean="0">
                <a:solidFill>
                  <a:schemeClr val="tx1"/>
                </a:solidFill>
                <a:effectLst/>
                <a:latin typeface="+mn-lt"/>
                <a:ea typeface="+mn-ea"/>
                <a:cs typeface="+mn-cs"/>
              </a:rPr>
              <a:t>，且</a:t>
            </a:r>
            <a:r>
              <a:rPr lang="en-US" altLang="zh-CN" sz="1200" b="0" i="1" kern="1200" smtClean="0">
                <a:solidFill>
                  <a:schemeClr val="tx1"/>
                </a:solidFill>
                <a:effectLst/>
                <a:latin typeface="+mn-lt"/>
                <a:ea typeface="+mn-ea"/>
                <a:cs typeface="+mn-cs"/>
              </a:rPr>
              <a:t>a</a:t>
            </a:r>
            <a:r>
              <a:rPr lang="en-US" altLang="zh-CN" sz="1200" b="0" i="0" kern="1200" smtClean="0">
                <a:solidFill>
                  <a:schemeClr val="tx1"/>
                </a:solidFill>
                <a:effectLst/>
                <a:latin typeface="+mn-lt"/>
                <a:ea typeface="+mn-ea"/>
                <a:cs typeface="+mn-cs"/>
              </a:rPr>
              <a:t>≠1</a:t>
            </a:r>
            <a:r>
              <a:rPr lang="zh-CN" altLang="en-US" sz="1200" b="0" i="0" kern="1200" smtClean="0">
                <a:solidFill>
                  <a:schemeClr val="tx1"/>
                </a:solidFill>
                <a:effectLst/>
                <a:latin typeface="+mn-lt"/>
                <a:ea typeface="+mn-ea"/>
                <a:cs typeface="+mn-cs"/>
              </a:rPr>
              <a:t>），那么数</a:t>
            </a:r>
            <a:r>
              <a:rPr lang="en-US" altLang="zh-CN" sz="1200" b="0" i="1" kern="1200" smtClean="0">
                <a:solidFill>
                  <a:schemeClr val="tx1"/>
                </a:solidFill>
                <a:effectLst/>
                <a:latin typeface="+mn-lt"/>
                <a:ea typeface="+mn-ea"/>
                <a:cs typeface="+mn-cs"/>
              </a:rPr>
              <a:t>x</a:t>
            </a:r>
            <a:r>
              <a:rPr lang="zh-CN" altLang="en-US" sz="1200" b="0" i="0" kern="1200" smtClean="0">
                <a:solidFill>
                  <a:schemeClr val="tx1"/>
                </a:solidFill>
                <a:effectLst/>
                <a:latin typeface="+mn-lt"/>
                <a:ea typeface="+mn-ea"/>
                <a:cs typeface="+mn-cs"/>
              </a:rPr>
              <a:t>叫做以</a:t>
            </a:r>
            <a:r>
              <a:rPr lang="en-US" altLang="zh-CN" sz="1200" b="0" i="1" kern="1200" smtClean="0">
                <a:solidFill>
                  <a:schemeClr val="tx1"/>
                </a:solidFill>
                <a:effectLst/>
                <a:latin typeface="+mn-lt"/>
                <a:ea typeface="+mn-ea"/>
                <a:cs typeface="+mn-cs"/>
              </a:rPr>
              <a:t>a</a:t>
            </a:r>
            <a:r>
              <a:rPr lang="zh-CN" altLang="en-US" sz="1200" b="0" i="0" kern="1200" smtClean="0">
                <a:solidFill>
                  <a:schemeClr val="tx1"/>
                </a:solidFill>
                <a:effectLst/>
                <a:latin typeface="+mn-lt"/>
                <a:ea typeface="+mn-ea"/>
                <a:cs typeface="+mn-cs"/>
              </a:rPr>
              <a:t>为底</a:t>
            </a:r>
            <a:r>
              <a:rPr lang="en-US" altLang="zh-CN" sz="1200" b="0" i="1" kern="1200" smtClean="0">
                <a:solidFill>
                  <a:schemeClr val="tx1"/>
                </a:solidFill>
                <a:effectLst/>
                <a:latin typeface="+mn-lt"/>
                <a:ea typeface="+mn-ea"/>
                <a:cs typeface="+mn-cs"/>
              </a:rPr>
              <a:t>N</a:t>
            </a:r>
            <a:r>
              <a:rPr lang="zh-CN" altLang="en-US" sz="1200" b="0" i="0" kern="1200" smtClean="0">
                <a:solidFill>
                  <a:schemeClr val="tx1"/>
                </a:solidFill>
                <a:effectLst/>
                <a:latin typeface="+mn-lt"/>
                <a:ea typeface="+mn-ea"/>
                <a:cs typeface="+mn-cs"/>
              </a:rPr>
              <a:t>的对数（</a:t>
            </a:r>
            <a:r>
              <a:rPr lang="en-US" altLang="zh-CN" sz="1200" b="0" i="0" kern="1200" smtClean="0">
                <a:solidFill>
                  <a:schemeClr val="tx1"/>
                </a:solidFill>
                <a:effectLst/>
                <a:latin typeface="+mn-lt"/>
                <a:ea typeface="+mn-ea"/>
                <a:cs typeface="+mn-cs"/>
              </a:rPr>
              <a:t>logarithm</a:t>
            </a:r>
            <a:r>
              <a:rPr lang="zh-CN" altLang="en-US" sz="1200" b="0" i="0" kern="1200" smtClean="0">
                <a:solidFill>
                  <a:schemeClr val="tx1"/>
                </a:solidFill>
                <a:effectLst/>
                <a:latin typeface="+mn-lt"/>
                <a:ea typeface="+mn-ea"/>
                <a:cs typeface="+mn-cs"/>
              </a:rPr>
              <a:t>），记作  </a:t>
            </a:r>
            <a:endParaRPr lang="zh-CN" altLang="en-US" sz="1200" b="0" i="0" kern="1200" smtClean="0">
              <a:solidFill>
                <a:schemeClr val="tx1"/>
              </a:solidFill>
              <a:effectLst/>
              <a:latin typeface="+mn-lt"/>
              <a:ea typeface="+mn-ea"/>
              <a:cs typeface="+mn-cs"/>
            </a:endParaRPr>
          </a:p>
          <a:p>
            <a:r>
              <a:rPr lang="zh-CN" altLang="en-US" sz="1200" b="0" i="0" kern="1200" smtClean="0">
                <a:solidFill>
                  <a:schemeClr val="tx1"/>
                </a:solidFill>
                <a:effectLst/>
                <a:latin typeface="+mn-lt"/>
                <a:ea typeface="+mn-ea"/>
                <a:cs typeface="+mn-cs"/>
              </a:rPr>
              <a:t>。其中，</a:t>
            </a:r>
            <a:r>
              <a:rPr lang="en-US" altLang="zh-CN" sz="1200" b="0" i="1" kern="1200" smtClean="0">
                <a:solidFill>
                  <a:schemeClr val="tx1"/>
                </a:solidFill>
                <a:effectLst/>
                <a:latin typeface="+mn-lt"/>
                <a:ea typeface="+mn-ea"/>
                <a:cs typeface="+mn-cs"/>
              </a:rPr>
              <a:t>a</a:t>
            </a:r>
            <a:r>
              <a:rPr lang="zh-CN" altLang="en-US" sz="1200" b="0" i="0" kern="1200" smtClean="0">
                <a:solidFill>
                  <a:schemeClr val="tx1"/>
                </a:solidFill>
                <a:effectLst/>
                <a:latin typeface="+mn-lt"/>
                <a:ea typeface="+mn-ea"/>
                <a:cs typeface="+mn-cs"/>
              </a:rPr>
              <a:t>叫做对数的</a:t>
            </a:r>
            <a:r>
              <a:rPr lang="zh-CN" altLang="en-US" sz="1200" b="0" i="0" u="none" strike="noStrike" kern="1200" smtClean="0">
                <a:solidFill>
                  <a:schemeClr val="tx1"/>
                </a:solidFill>
                <a:effectLst/>
                <a:latin typeface="+mn-lt"/>
                <a:ea typeface="+mn-ea"/>
                <a:cs typeface="+mn-cs"/>
                <a:hlinkClick r:id="rId3"/>
              </a:rPr>
              <a:t>底数</a:t>
            </a:r>
            <a:r>
              <a:rPr lang="zh-CN" altLang="en-US" sz="1200" b="0" i="0" kern="1200" smtClean="0">
                <a:solidFill>
                  <a:schemeClr val="tx1"/>
                </a:solidFill>
                <a:effectLst/>
                <a:latin typeface="+mn-lt"/>
                <a:ea typeface="+mn-ea"/>
                <a:cs typeface="+mn-cs"/>
              </a:rPr>
              <a:t>，</a:t>
            </a:r>
            <a:r>
              <a:rPr lang="en-US" altLang="zh-CN" sz="1200" b="0" i="1" kern="1200" smtClean="0">
                <a:solidFill>
                  <a:schemeClr val="tx1"/>
                </a:solidFill>
                <a:effectLst/>
                <a:latin typeface="+mn-lt"/>
                <a:ea typeface="+mn-ea"/>
                <a:cs typeface="+mn-cs"/>
              </a:rPr>
              <a:t>N</a:t>
            </a:r>
            <a:r>
              <a:rPr lang="zh-CN" altLang="en-US" sz="1200" b="0" i="0" kern="1200" smtClean="0">
                <a:solidFill>
                  <a:schemeClr val="tx1"/>
                </a:solidFill>
                <a:effectLst/>
                <a:latin typeface="+mn-lt"/>
                <a:ea typeface="+mn-ea"/>
                <a:cs typeface="+mn-cs"/>
              </a:rPr>
              <a:t>叫做</a:t>
            </a:r>
            <a:r>
              <a:rPr lang="zh-CN" altLang="en-US" sz="1200" b="0" i="0" u="none" strike="noStrike" kern="1200" smtClean="0">
                <a:solidFill>
                  <a:schemeClr val="tx1"/>
                </a:solidFill>
                <a:effectLst/>
                <a:latin typeface="+mn-lt"/>
                <a:ea typeface="+mn-ea"/>
                <a:cs typeface="+mn-cs"/>
                <a:hlinkClick r:id="rId4"/>
              </a:rPr>
              <a:t>真数</a:t>
            </a:r>
            <a:r>
              <a:rPr lang="zh-CN" altLang="en-US" sz="1200" b="0" i="0" kern="1200" smtClean="0">
                <a:solidFill>
                  <a:schemeClr val="tx1"/>
                </a:solidFill>
                <a:effectLst/>
                <a:latin typeface="+mn-lt"/>
                <a:ea typeface="+mn-ea"/>
                <a:cs typeface="+mn-cs"/>
              </a:rPr>
              <a:t>，</a:t>
            </a:r>
            <a:r>
              <a:rPr lang="en-US" altLang="zh-CN" sz="1200" b="0" i="1" kern="1200" smtClean="0">
                <a:solidFill>
                  <a:schemeClr val="tx1"/>
                </a:solidFill>
                <a:effectLst/>
                <a:latin typeface="+mn-lt"/>
                <a:ea typeface="+mn-ea"/>
                <a:cs typeface="+mn-cs"/>
              </a:rPr>
              <a:t>x</a:t>
            </a:r>
            <a:r>
              <a:rPr lang="zh-CN" altLang="en-US" sz="1200" b="0" i="0" kern="1200" smtClean="0">
                <a:solidFill>
                  <a:schemeClr val="tx1"/>
                </a:solidFill>
                <a:effectLst/>
                <a:latin typeface="+mn-lt"/>
                <a:ea typeface="+mn-ea"/>
                <a:cs typeface="+mn-cs"/>
              </a:rPr>
              <a:t>叫做“以</a:t>
            </a:r>
            <a:r>
              <a:rPr lang="en-US" altLang="zh-CN" sz="1200" b="0" i="1" kern="1200" smtClean="0">
                <a:solidFill>
                  <a:schemeClr val="tx1"/>
                </a:solidFill>
                <a:effectLst/>
                <a:latin typeface="+mn-lt"/>
                <a:ea typeface="+mn-ea"/>
                <a:cs typeface="+mn-cs"/>
              </a:rPr>
              <a:t>a</a:t>
            </a:r>
            <a:r>
              <a:rPr lang="zh-CN" altLang="en-US" sz="1200" b="0" i="0" kern="1200" smtClean="0">
                <a:solidFill>
                  <a:schemeClr val="tx1"/>
                </a:solidFill>
                <a:effectLst/>
                <a:latin typeface="+mn-lt"/>
                <a:ea typeface="+mn-ea"/>
                <a:cs typeface="+mn-cs"/>
              </a:rPr>
              <a:t>为底</a:t>
            </a:r>
            <a:r>
              <a:rPr lang="en-US" altLang="zh-CN" sz="1200" b="0" i="1" kern="1200" smtClean="0">
                <a:solidFill>
                  <a:schemeClr val="tx1"/>
                </a:solidFill>
                <a:effectLst/>
                <a:latin typeface="+mn-lt"/>
                <a:ea typeface="+mn-ea"/>
                <a:cs typeface="+mn-cs"/>
              </a:rPr>
              <a:t>N</a:t>
            </a:r>
            <a:r>
              <a:rPr lang="zh-CN" altLang="en-US" sz="1200" b="0" i="0" kern="1200" smtClean="0">
                <a:solidFill>
                  <a:schemeClr val="tx1"/>
                </a:solidFill>
                <a:effectLst/>
                <a:latin typeface="+mn-lt"/>
                <a:ea typeface="+mn-ea"/>
                <a:cs typeface="+mn-cs"/>
              </a:rPr>
              <a:t>的</a:t>
            </a:r>
            <a:r>
              <a:rPr lang="zh-CN" altLang="en-US" sz="1200" b="1" i="0" kern="1200" smtClean="0">
                <a:solidFill>
                  <a:schemeClr val="tx1"/>
                </a:solidFill>
                <a:effectLst/>
                <a:latin typeface="+mn-lt"/>
                <a:ea typeface="+mn-ea"/>
                <a:cs typeface="+mn-cs"/>
              </a:rPr>
              <a:t>对数</a:t>
            </a:r>
            <a:r>
              <a:rPr lang="zh-CN" altLang="en-US" sz="1200" b="0" i="0" kern="1200" smtClean="0">
                <a:solidFill>
                  <a:schemeClr val="tx1"/>
                </a:solidFill>
                <a:effectLst/>
                <a:latin typeface="+mn-lt"/>
                <a:ea typeface="+mn-ea"/>
                <a:cs typeface="+mn-cs"/>
              </a:rPr>
              <a:t>”。</a:t>
            </a: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panose="02010600030101010101" pitchFamily="2" charset="-122"/>
              </a:rPr>
              <a:t>//</a:t>
            </a:r>
            <a:r>
              <a:rPr lang="zh-CN" altLang="en-US" smtClean="0">
                <a:ea typeface="宋体" panose="02010600030101010101" pitchFamily="2" charset="-122"/>
              </a:rPr>
              <a:t>理解</a:t>
            </a:r>
            <a:r>
              <a:rPr lang="en-US" altLang="zh-CN" smtClean="0">
                <a:ea typeface="宋体" panose="02010600030101010101" pitchFamily="2" charset="-122"/>
              </a:rPr>
              <a:t>log </a:t>
            </a:r>
            <a:endParaRPr lang="en-US" altLang="zh-CN" smtClean="0">
              <a:ea typeface="宋体" panose="02010600030101010101" pitchFamily="2" charset="-122"/>
            </a:endParaRPr>
          </a:p>
          <a:p>
            <a:r>
              <a:rPr lang="zh-CN" altLang="en-US" sz="1200" b="0" i="0" kern="1200" smtClean="0">
                <a:solidFill>
                  <a:schemeClr val="tx1"/>
                </a:solidFill>
                <a:effectLst/>
                <a:latin typeface="+mn-lt"/>
                <a:ea typeface="+mn-ea"/>
                <a:cs typeface="+mn-cs"/>
              </a:rPr>
              <a:t>如果 ，即</a:t>
            </a:r>
            <a:r>
              <a:rPr lang="en-US" altLang="zh-CN" sz="1200" b="0" i="1" kern="1200" smtClean="0">
                <a:solidFill>
                  <a:schemeClr val="tx1"/>
                </a:solidFill>
                <a:effectLst/>
                <a:latin typeface="+mn-lt"/>
                <a:ea typeface="+mn-ea"/>
                <a:cs typeface="+mn-cs"/>
              </a:rPr>
              <a:t>a</a:t>
            </a:r>
            <a:r>
              <a:rPr lang="zh-CN" altLang="en-US" sz="1200" b="0" i="0" kern="1200" smtClean="0">
                <a:solidFill>
                  <a:schemeClr val="tx1"/>
                </a:solidFill>
                <a:effectLst/>
                <a:latin typeface="+mn-lt"/>
                <a:ea typeface="+mn-ea"/>
                <a:cs typeface="+mn-cs"/>
              </a:rPr>
              <a:t>的</a:t>
            </a:r>
            <a:r>
              <a:rPr lang="en-US" altLang="zh-CN" sz="1200" b="0" i="1" kern="1200" smtClean="0">
                <a:solidFill>
                  <a:schemeClr val="tx1"/>
                </a:solidFill>
                <a:effectLst/>
                <a:latin typeface="+mn-lt"/>
                <a:ea typeface="+mn-ea"/>
                <a:cs typeface="+mn-cs"/>
              </a:rPr>
              <a:t>x</a:t>
            </a:r>
            <a:r>
              <a:rPr lang="zh-CN" altLang="en-US" sz="1200" b="0" i="0" kern="1200" smtClean="0">
                <a:solidFill>
                  <a:schemeClr val="tx1"/>
                </a:solidFill>
                <a:effectLst/>
                <a:latin typeface="+mn-lt"/>
                <a:ea typeface="+mn-ea"/>
                <a:cs typeface="+mn-cs"/>
              </a:rPr>
              <a:t>次方等于</a:t>
            </a:r>
            <a:r>
              <a:rPr lang="en-US" altLang="zh-CN" sz="1200" b="0" i="1" kern="1200" smtClean="0">
                <a:solidFill>
                  <a:schemeClr val="tx1"/>
                </a:solidFill>
                <a:effectLst/>
                <a:latin typeface="+mn-lt"/>
                <a:ea typeface="+mn-ea"/>
                <a:cs typeface="+mn-cs"/>
              </a:rPr>
              <a:t>N</a:t>
            </a:r>
            <a:r>
              <a:rPr lang="zh-CN" altLang="en-US" sz="1200" b="0" i="0" kern="1200" smtClean="0">
                <a:solidFill>
                  <a:schemeClr val="tx1"/>
                </a:solidFill>
                <a:effectLst/>
                <a:latin typeface="+mn-lt"/>
                <a:ea typeface="+mn-ea"/>
                <a:cs typeface="+mn-cs"/>
              </a:rPr>
              <a:t>（</a:t>
            </a:r>
            <a:r>
              <a:rPr lang="en-US" altLang="zh-CN" sz="1200" b="0" i="1" kern="1200" smtClean="0">
                <a:solidFill>
                  <a:schemeClr val="tx1"/>
                </a:solidFill>
                <a:effectLst/>
                <a:latin typeface="+mn-lt"/>
                <a:ea typeface="+mn-ea"/>
                <a:cs typeface="+mn-cs"/>
              </a:rPr>
              <a:t>a</a:t>
            </a:r>
            <a:r>
              <a:rPr lang="en-US" altLang="zh-CN" sz="1200" b="0" i="0" kern="1200" smtClean="0">
                <a:solidFill>
                  <a:schemeClr val="tx1"/>
                </a:solidFill>
                <a:effectLst/>
                <a:latin typeface="+mn-lt"/>
                <a:ea typeface="+mn-ea"/>
                <a:cs typeface="+mn-cs"/>
              </a:rPr>
              <a:t>&gt;0</a:t>
            </a:r>
            <a:r>
              <a:rPr lang="zh-CN" altLang="en-US" sz="1200" b="0" i="0" kern="1200" smtClean="0">
                <a:solidFill>
                  <a:schemeClr val="tx1"/>
                </a:solidFill>
                <a:effectLst/>
                <a:latin typeface="+mn-lt"/>
                <a:ea typeface="+mn-ea"/>
                <a:cs typeface="+mn-cs"/>
              </a:rPr>
              <a:t>，且</a:t>
            </a:r>
            <a:r>
              <a:rPr lang="en-US" altLang="zh-CN" sz="1200" b="0" i="1" kern="1200" smtClean="0">
                <a:solidFill>
                  <a:schemeClr val="tx1"/>
                </a:solidFill>
                <a:effectLst/>
                <a:latin typeface="+mn-lt"/>
                <a:ea typeface="+mn-ea"/>
                <a:cs typeface="+mn-cs"/>
              </a:rPr>
              <a:t>a</a:t>
            </a:r>
            <a:r>
              <a:rPr lang="en-US" altLang="zh-CN" sz="1200" b="0" i="0" kern="1200" smtClean="0">
                <a:solidFill>
                  <a:schemeClr val="tx1"/>
                </a:solidFill>
                <a:effectLst/>
                <a:latin typeface="+mn-lt"/>
                <a:ea typeface="+mn-ea"/>
                <a:cs typeface="+mn-cs"/>
              </a:rPr>
              <a:t>≠1</a:t>
            </a:r>
            <a:r>
              <a:rPr lang="zh-CN" altLang="en-US" sz="1200" b="0" i="0" kern="1200" smtClean="0">
                <a:solidFill>
                  <a:schemeClr val="tx1"/>
                </a:solidFill>
                <a:effectLst/>
                <a:latin typeface="+mn-lt"/>
                <a:ea typeface="+mn-ea"/>
                <a:cs typeface="+mn-cs"/>
              </a:rPr>
              <a:t>），那么数</a:t>
            </a:r>
            <a:r>
              <a:rPr lang="en-US" altLang="zh-CN" sz="1200" b="0" i="1" kern="1200" smtClean="0">
                <a:solidFill>
                  <a:schemeClr val="tx1"/>
                </a:solidFill>
                <a:effectLst/>
                <a:latin typeface="+mn-lt"/>
                <a:ea typeface="+mn-ea"/>
                <a:cs typeface="+mn-cs"/>
              </a:rPr>
              <a:t>x</a:t>
            </a:r>
            <a:r>
              <a:rPr lang="zh-CN" altLang="en-US" sz="1200" b="0" i="0" kern="1200" smtClean="0">
                <a:solidFill>
                  <a:schemeClr val="tx1"/>
                </a:solidFill>
                <a:effectLst/>
                <a:latin typeface="+mn-lt"/>
                <a:ea typeface="+mn-ea"/>
                <a:cs typeface="+mn-cs"/>
              </a:rPr>
              <a:t>叫做以</a:t>
            </a:r>
            <a:r>
              <a:rPr lang="en-US" altLang="zh-CN" sz="1200" b="0" i="1" kern="1200" smtClean="0">
                <a:solidFill>
                  <a:schemeClr val="tx1"/>
                </a:solidFill>
                <a:effectLst/>
                <a:latin typeface="+mn-lt"/>
                <a:ea typeface="+mn-ea"/>
                <a:cs typeface="+mn-cs"/>
              </a:rPr>
              <a:t>a</a:t>
            </a:r>
            <a:r>
              <a:rPr lang="zh-CN" altLang="en-US" sz="1200" b="0" i="0" kern="1200" smtClean="0">
                <a:solidFill>
                  <a:schemeClr val="tx1"/>
                </a:solidFill>
                <a:effectLst/>
                <a:latin typeface="+mn-lt"/>
                <a:ea typeface="+mn-ea"/>
                <a:cs typeface="+mn-cs"/>
              </a:rPr>
              <a:t>为底</a:t>
            </a:r>
            <a:r>
              <a:rPr lang="en-US" altLang="zh-CN" sz="1200" b="0" i="1" kern="1200" smtClean="0">
                <a:solidFill>
                  <a:schemeClr val="tx1"/>
                </a:solidFill>
                <a:effectLst/>
                <a:latin typeface="+mn-lt"/>
                <a:ea typeface="+mn-ea"/>
                <a:cs typeface="+mn-cs"/>
              </a:rPr>
              <a:t>N</a:t>
            </a:r>
            <a:r>
              <a:rPr lang="zh-CN" altLang="en-US" sz="1200" b="0" i="0" kern="1200" smtClean="0">
                <a:solidFill>
                  <a:schemeClr val="tx1"/>
                </a:solidFill>
                <a:effectLst/>
                <a:latin typeface="+mn-lt"/>
                <a:ea typeface="+mn-ea"/>
                <a:cs typeface="+mn-cs"/>
              </a:rPr>
              <a:t>的对数（</a:t>
            </a:r>
            <a:r>
              <a:rPr lang="en-US" altLang="zh-CN" sz="1200" b="0" i="0" kern="1200" smtClean="0">
                <a:solidFill>
                  <a:schemeClr val="tx1"/>
                </a:solidFill>
                <a:effectLst/>
                <a:latin typeface="+mn-lt"/>
                <a:ea typeface="+mn-ea"/>
                <a:cs typeface="+mn-cs"/>
              </a:rPr>
              <a:t>logarithm</a:t>
            </a:r>
            <a:r>
              <a:rPr lang="zh-CN" altLang="en-US" sz="1200" b="0" i="0" kern="1200" smtClean="0">
                <a:solidFill>
                  <a:schemeClr val="tx1"/>
                </a:solidFill>
                <a:effectLst/>
                <a:latin typeface="+mn-lt"/>
                <a:ea typeface="+mn-ea"/>
                <a:cs typeface="+mn-cs"/>
              </a:rPr>
              <a:t>），记作  </a:t>
            </a:r>
            <a:endParaRPr lang="zh-CN" altLang="en-US" sz="1200" b="0" i="0" kern="1200" smtClean="0">
              <a:solidFill>
                <a:schemeClr val="tx1"/>
              </a:solidFill>
              <a:effectLst/>
              <a:latin typeface="+mn-lt"/>
              <a:ea typeface="+mn-ea"/>
              <a:cs typeface="+mn-cs"/>
            </a:endParaRPr>
          </a:p>
          <a:p>
            <a:r>
              <a:rPr lang="zh-CN" altLang="en-US" sz="1200" b="0" i="0" kern="1200" smtClean="0">
                <a:solidFill>
                  <a:schemeClr val="tx1"/>
                </a:solidFill>
                <a:effectLst/>
                <a:latin typeface="+mn-lt"/>
                <a:ea typeface="+mn-ea"/>
                <a:cs typeface="+mn-cs"/>
              </a:rPr>
              <a:t>。其中，</a:t>
            </a:r>
            <a:r>
              <a:rPr lang="en-US" altLang="zh-CN" sz="1200" b="0" i="1" kern="1200" smtClean="0">
                <a:solidFill>
                  <a:schemeClr val="tx1"/>
                </a:solidFill>
                <a:effectLst/>
                <a:latin typeface="+mn-lt"/>
                <a:ea typeface="+mn-ea"/>
                <a:cs typeface="+mn-cs"/>
              </a:rPr>
              <a:t>a</a:t>
            </a:r>
            <a:r>
              <a:rPr lang="zh-CN" altLang="en-US" sz="1200" b="0" i="0" kern="1200" smtClean="0">
                <a:solidFill>
                  <a:schemeClr val="tx1"/>
                </a:solidFill>
                <a:effectLst/>
                <a:latin typeface="+mn-lt"/>
                <a:ea typeface="+mn-ea"/>
                <a:cs typeface="+mn-cs"/>
              </a:rPr>
              <a:t>叫做对数的</a:t>
            </a:r>
            <a:r>
              <a:rPr lang="zh-CN" altLang="en-US" sz="1200" b="0" i="0" u="none" strike="noStrike" kern="1200" smtClean="0">
                <a:solidFill>
                  <a:schemeClr val="tx1"/>
                </a:solidFill>
                <a:effectLst/>
                <a:latin typeface="+mn-lt"/>
                <a:ea typeface="+mn-ea"/>
                <a:cs typeface="+mn-cs"/>
                <a:hlinkClick r:id="rId3"/>
              </a:rPr>
              <a:t>底数</a:t>
            </a:r>
            <a:r>
              <a:rPr lang="zh-CN" altLang="en-US" sz="1200" b="0" i="0" kern="1200" smtClean="0">
                <a:solidFill>
                  <a:schemeClr val="tx1"/>
                </a:solidFill>
                <a:effectLst/>
                <a:latin typeface="+mn-lt"/>
                <a:ea typeface="+mn-ea"/>
                <a:cs typeface="+mn-cs"/>
              </a:rPr>
              <a:t>，</a:t>
            </a:r>
            <a:r>
              <a:rPr lang="en-US" altLang="zh-CN" sz="1200" b="0" i="1" kern="1200" smtClean="0">
                <a:solidFill>
                  <a:schemeClr val="tx1"/>
                </a:solidFill>
                <a:effectLst/>
                <a:latin typeface="+mn-lt"/>
                <a:ea typeface="+mn-ea"/>
                <a:cs typeface="+mn-cs"/>
              </a:rPr>
              <a:t>N</a:t>
            </a:r>
            <a:r>
              <a:rPr lang="zh-CN" altLang="en-US" sz="1200" b="0" i="0" kern="1200" smtClean="0">
                <a:solidFill>
                  <a:schemeClr val="tx1"/>
                </a:solidFill>
                <a:effectLst/>
                <a:latin typeface="+mn-lt"/>
                <a:ea typeface="+mn-ea"/>
                <a:cs typeface="+mn-cs"/>
              </a:rPr>
              <a:t>叫做</a:t>
            </a:r>
            <a:r>
              <a:rPr lang="zh-CN" altLang="en-US" sz="1200" b="0" i="0" u="none" strike="noStrike" kern="1200" smtClean="0">
                <a:solidFill>
                  <a:schemeClr val="tx1"/>
                </a:solidFill>
                <a:effectLst/>
                <a:latin typeface="+mn-lt"/>
                <a:ea typeface="+mn-ea"/>
                <a:cs typeface="+mn-cs"/>
                <a:hlinkClick r:id="rId4"/>
              </a:rPr>
              <a:t>真数</a:t>
            </a:r>
            <a:r>
              <a:rPr lang="zh-CN" altLang="en-US" sz="1200" b="0" i="0" kern="1200" smtClean="0">
                <a:solidFill>
                  <a:schemeClr val="tx1"/>
                </a:solidFill>
                <a:effectLst/>
                <a:latin typeface="+mn-lt"/>
                <a:ea typeface="+mn-ea"/>
                <a:cs typeface="+mn-cs"/>
              </a:rPr>
              <a:t>，</a:t>
            </a:r>
            <a:r>
              <a:rPr lang="en-US" altLang="zh-CN" sz="1200" b="0" i="1" kern="1200" smtClean="0">
                <a:solidFill>
                  <a:schemeClr val="tx1"/>
                </a:solidFill>
                <a:effectLst/>
                <a:latin typeface="+mn-lt"/>
                <a:ea typeface="+mn-ea"/>
                <a:cs typeface="+mn-cs"/>
              </a:rPr>
              <a:t>x</a:t>
            </a:r>
            <a:r>
              <a:rPr lang="zh-CN" altLang="en-US" sz="1200" b="0" i="0" kern="1200" smtClean="0">
                <a:solidFill>
                  <a:schemeClr val="tx1"/>
                </a:solidFill>
                <a:effectLst/>
                <a:latin typeface="+mn-lt"/>
                <a:ea typeface="+mn-ea"/>
                <a:cs typeface="+mn-cs"/>
              </a:rPr>
              <a:t>叫做“以</a:t>
            </a:r>
            <a:r>
              <a:rPr lang="en-US" altLang="zh-CN" sz="1200" b="0" i="1" kern="1200" smtClean="0">
                <a:solidFill>
                  <a:schemeClr val="tx1"/>
                </a:solidFill>
                <a:effectLst/>
                <a:latin typeface="+mn-lt"/>
                <a:ea typeface="+mn-ea"/>
                <a:cs typeface="+mn-cs"/>
              </a:rPr>
              <a:t>a</a:t>
            </a:r>
            <a:r>
              <a:rPr lang="zh-CN" altLang="en-US" sz="1200" b="0" i="0" kern="1200" smtClean="0">
                <a:solidFill>
                  <a:schemeClr val="tx1"/>
                </a:solidFill>
                <a:effectLst/>
                <a:latin typeface="+mn-lt"/>
                <a:ea typeface="+mn-ea"/>
                <a:cs typeface="+mn-cs"/>
              </a:rPr>
              <a:t>为底</a:t>
            </a:r>
            <a:r>
              <a:rPr lang="en-US" altLang="zh-CN" sz="1200" b="0" i="1" kern="1200" smtClean="0">
                <a:solidFill>
                  <a:schemeClr val="tx1"/>
                </a:solidFill>
                <a:effectLst/>
                <a:latin typeface="+mn-lt"/>
                <a:ea typeface="+mn-ea"/>
                <a:cs typeface="+mn-cs"/>
              </a:rPr>
              <a:t>N</a:t>
            </a:r>
            <a:r>
              <a:rPr lang="zh-CN" altLang="en-US" sz="1200" b="0" i="0" kern="1200" smtClean="0">
                <a:solidFill>
                  <a:schemeClr val="tx1"/>
                </a:solidFill>
                <a:effectLst/>
                <a:latin typeface="+mn-lt"/>
                <a:ea typeface="+mn-ea"/>
                <a:cs typeface="+mn-cs"/>
              </a:rPr>
              <a:t>的</a:t>
            </a:r>
            <a:r>
              <a:rPr lang="zh-CN" altLang="en-US" sz="1200" b="1" i="0" kern="1200" smtClean="0">
                <a:solidFill>
                  <a:schemeClr val="tx1"/>
                </a:solidFill>
                <a:effectLst/>
                <a:latin typeface="+mn-lt"/>
                <a:ea typeface="+mn-ea"/>
                <a:cs typeface="+mn-cs"/>
              </a:rPr>
              <a:t>对数</a:t>
            </a:r>
            <a:r>
              <a:rPr lang="zh-CN" altLang="en-US" sz="1200" b="0" i="0" kern="1200" smtClean="0">
                <a:solidFill>
                  <a:schemeClr val="tx1"/>
                </a:solidFill>
                <a:effectLst/>
                <a:latin typeface="+mn-lt"/>
                <a:ea typeface="+mn-ea"/>
                <a:cs typeface="+mn-cs"/>
              </a:rPr>
              <a:t>”。</a:t>
            </a: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panose="02010600030101010101" pitchFamily="2" charset="-122"/>
              </a:rPr>
              <a:t>//</a:t>
            </a:r>
            <a:r>
              <a:rPr lang="zh-CN" altLang="en-US" smtClean="0">
                <a:ea typeface="宋体" panose="02010600030101010101" pitchFamily="2" charset="-122"/>
              </a:rPr>
              <a:t>理解</a:t>
            </a:r>
            <a:r>
              <a:rPr lang="en-US" altLang="zh-CN" smtClean="0">
                <a:ea typeface="宋体" panose="02010600030101010101" pitchFamily="2" charset="-122"/>
              </a:rPr>
              <a:t>log </a:t>
            </a:r>
            <a:endParaRPr lang="en-US" altLang="zh-CN" smtClean="0">
              <a:ea typeface="宋体" panose="02010600030101010101" pitchFamily="2" charset="-122"/>
            </a:endParaRPr>
          </a:p>
          <a:p>
            <a:r>
              <a:rPr lang="zh-CN" altLang="en-US" sz="1200" b="0" i="0" kern="1200" smtClean="0">
                <a:solidFill>
                  <a:schemeClr val="tx1"/>
                </a:solidFill>
                <a:effectLst/>
                <a:latin typeface="+mn-lt"/>
                <a:ea typeface="+mn-ea"/>
                <a:cs typeface="+mn-cs"/>
              </a:rPr>
              <a:t>如果 ，即</a:t>
            </a:r>
            <a:r>
              <a:rPr lang="en-US" altLang="zh-CN" sz="1200" b="0" i="1" kern="1200" smtClean="0">
                <a:solidFill>
                  <a:schemeClr val="tx1"/>
                </a:solidFill>
                <a:effectLst/>
                <a:latin typeface="+mn-lt"/>
                <a:ea typeface="+mn-ea"/>
                <a:cs typeface="+mn-cs"/>
              </a:rPr>
              <a:t>a</a:t>
            </a:r>
            <a:r>
              <a:rPr lang="zh-CN" altLang="en-US" sz="1200" b="0" i="0" kern="1200" smtClean="0">
                <a:solidFill>
                  <a:schemeClr val="tx1"/>
                </a:solidFill>
                <a:effectLst/>
                <a:latin typeface="+mn-lt"/>
                <a:ea typeface="+mn-ea"/>
                <a:cs typeface="+mn-cs"/>
              </a:rPr>
              <a:t>的</a:t>
            </a:r>
            <a:r>
              <a:rPr lang="en-US" altLang="zh-CN" sz="1200" b="0" i="1" kern="1200" smtClean="0">
                <a:solidFill>
                  <a:schemeClr val="tx1"/>
                </a:solidFill>
                <a:effectLst/>
                <a:latin typeface="+mn-lt"/>
                <a:ea typeface="+mn-ea"/>
                <a:cs typeface="+mn-cs"/>
              </a:rPr>
              <a:t>x</a:t>
            </a:r>
            <a:r>
              <a:rPr lang="zh-CN" altLang="en-US" sz="1200" b="0" i="0" kern="1200" smtClean="0">
                <a:solidFill>
                  <a:schemeClr val="tx1"/>
                </a:solidFill>
                <a:effectLst/>
                <a:latin typeface="+mn-lt"/>
                <a:ea typeface="+mn-ea"/>
                <a:cs typeface="+mn-cs"/>
              </a:rPr>
              <a:t>次方等于</a:t>
            </a:r>
            <a:r>
              <a:rPr lang="en-US" altLang="zh-CN" sz="1200" b="0" i="1" kern="1200" smtClean="0">
                <a:solidFill>
                  <a:schemeClr val="tx1"/>
                </a:solidFill>
                <a:effectLst/>
                <a:latin typeface="+mn-lt"/>
                <a:ea typeface="+mn-ea"/>
                <a:cs typeface="+mn-cs"/>
              </a:rPr>
              <a:t>N</a:t>
            </a:r>
            <a:r>
              <a:rPr lang="zh-CN" altLang="en-US" sz="1200" b="0" i="0" kern="1200" smtClean="0">
                <a:solidFill>
                  <a:schemeClr val="tx1"/>
                </a:solidFill>
                <a:effectLst/>
                <a:latin typeface="+mn-lt"/>
                <a:ea typeface="+mn-ea"/>
                <a:cs typeface="+mn-cs"/>
              </a:rPr>
              <a:t>（</a:t>
            </a:r>
            <a:r>
              <a:rPr lang="en-US" altLang="zh-CN" sz="1200" b="0" i="1" kern="1200" smtClean="0">
                <a:solidFill>
                  <a:schemeClr val="tx1"/>
                </a:solidFill>
                <a:effectLst/>
                <a:latin typeface="+mn-lt"/>
                <a:ea typeface="+mn-ea"/>
                <a:cs typeface="+mn-cs"/>
              </a:rPr>
              <a:t>a</a:t>
            </a:r>
            <a:r>
              <a:rPr lang="en-US" altLang="zh-CN" sz="1200" b="0" i="0" kern="1200" smtClean="0">
                <a:solidFill>
                  <a:schemeClr val="tx1"/>
                </a:solidFill>
                <a:effectLst/>
                <a:latin typeface="+mn-lt"/>
                <a:ea typeface="+mn-ea"/>
                <a:cs typeface="+mn-cs"/>
              </a:rPr>
              <a:t>&gt;0</a:t>
            </a:r>
            <a:r>
              <a:rPr lang="zh-CN" altLang="en-US" sz="1200" b="0" i="0" kern="1200" smtClean="0">
                <a:solidFill>
                  <a:schemeClr val="tx1"/>
                </a:solidFill>
                <a:effectLst/>
                <a:latin typeface="+mn-lt"/>
                <a:ea typeface="+mn-ea"/>
                <a:cs typeface="+mn-cs"/>
              </a:rPr>
              <a:t>，且</a:t>
            </a:r>
            <a:r>
              <a:rPr lang="en-US" altLang="zh-CN" sz="1200" b="0" i="1" kern="1200" smtClean="0">
                <a:solidFill>
                  <a:schemeClr val="tx1"/>
                </a:solidFill>
                <a:effectLst/>
                <a:latin typeface="+mn-lt"/>
                <a:ea typeface="+mn-ea"/>
                <a:cs typeface="+mn-cs"/>
              </a:rPr>
              <a:t>a</a:t>
            </a:r>
            <a:r>
              <a:rPr lang="en-US" altLang="zh-CN" sz="1200" b="0" i="0" kern="1200" smtClean="0">
                <a:solidFill>
                  <a:schemeClr val="tx1"/>
                </a:solidFill>
                <a:effectLst/>
                <a:latin typeface="+mn-lt"/>
                <a:ea typeface="+mn-ea"/>
                <a:cs typeface="+mn-cs"/>
              </a:rPr>
              <a:t>≠1</a:t>
            </a:r>
            <a:r>
              <a:rPr lang="zh-CN" altLang="en-US" sz="1200" b="0" i="0" kern="1200" smtClean="0">
                <a:solidFill>
                  <a:schemeClr val="tx1"/>
                </a:solidFill>
                <a:effectLst/>
                <a:latin typeface="+mn-lt"/>
                <a:ea typeface="+mn-ea"/>
                <a:cs typeface="+mn-cs"/>
              </a:rPr>
              <a:t>），那么数</a:t>
            </a:r>
            <a:r>
              <a:rPr lang="en-US" altLang="zh-CN" sz="1200" b="0" i="1" kern="1200" smtClean="0">
                <a:solidFill>
                  <a:schemeClr val="tx1"/>
                </a:solidFill>
                <a:effectLst/>
                <a:latin typeface="+mn-lt"/>
                <a:ea typeface="+mn-ea"/>
                <a:cs typeface="+mn-cs"/>
              </a:rPr>
              <a:t>x</a:t>
            </a:r>
            <a:r>
              <a:rPr lang="zh-CN" altLang="en-US" sz="1200" b="0" i="0" kern="1200" smtClean="0">
                <a:solidFill>
                  <a:schemeClr val="tx1"/>
                </a:solidFill>
                <a:effectLst/>
                <a:latin typeface="+mn-lt"/>
                <a:ea typeface="+mn-ea"/>
                <a:cs typeface="+mn-cs"/>
              </a:rPr>
              <a:t>叫做以</a:t>
            </a:r>
            <a:r>
              <a:rPr lang="en-US" altLang="zh-CN" sz="1200" b="0" i="1" kern="1200" smtClean="0">
                <a:solidFill>
                  <a:schemeClr val="tx1"/>
                </a:solidFill>
                <a:effectLst/>
                <a:latin typeface="+mn-lt"/>
                <a:ea typeface="+mn-ea"/>
                <a:cs typeface="+mn-cs"/>
              </a:rPr>
              <a:t>a</a:t>
            </a:r>
            <a:r>
              <a:rPr lang="zh-CN" altLang="en-US" sz="1200" b="0" i="0" kern="1200" smtClean="0">
                <a:solidFill>
                  <a:schemeClr val="tx1"/>
                </a:solidFill>
                <a:effectLst/>
                <a:latin typeface="+mn-lt"/>
                <a:ea typeface="+mn-ea"/>
                <a:cs typeface="+mn-cs"/>
              </a:rPr>
              <a:t>为底</a:t>
            </a:r>
            <a:r>
              <a:rPr lang="en-US" altLang="zh-CN" sz="1200" b="0" i="1" kern="1200" smtClean="0">
                <a:solidFill>
                  <a:schemeClr val="tx1"/>
                </a:solidFill>
                <a:effectLst/>
                <a:latin typeface="+mn-lt"/>
                <a:ea typeface="+mn-ea"/>
                <a:cs typeface="+mn-cs"/>
              </a:rPr>
              <a:t>N</a:t>
            </a:r>
            <a:r>
              <a:rPr lang="zh-CN" altLang="en-US" sz="1200" b="0" i="0" kern="1200" smtClean="0">
                <a:solidFill>
                  <a:schemeClr val="tx1"/>
                </a:solidFill>
                <a:effectLst/>
                <a:latin typeface="+mn-lt"/>
                <a:ea typeface="+mn-ea"/>
                <a:cs typeface="+mn-cs"/>
              </a:rPr>
              <a:t>的对数（</a:t>
            </a:r>
            <a:r>
              <a:rPr lang="en-US" altLang="zh-CN" sz="1200" b="0" i="0" kern="1200" smtClean="0">
                <a:solidFill>
                  <a:schemeClr val="tx1"/>
                </a:solidFill>
                <a:effectLst/>
                <a:latin typeface="+mn-lt"/>
                <a:ea typeface="+mn-ea"/>
                <a:cs typeface="+mn-cs"/>
              </a:rPr>
              <a:t>logarithm</a:t>
            </a:r>
            <a:r>
              <a:rPr lang="zh-CN" altLang="en-US" sz="1200" b="0" i="0" kern="1200" smtClean="0">
                <a:solidFill>
                  <a:schemeClr val="tx1"/>
                </a:solidFill>
                <a:effectLst/>
                <a:latin typeface="+mn-lt"/>
                <a:ea typeface="+mn-ea"/>
                <a:cs typeface="+mn-cs"/>
              </a:rPr>
              <a:t>），记作  </a:t>
            </a:r>
            <a:endParaRPr lang="zh-CN" altLang="en-US" sz="1200" b="0" i="0" kern="1200" smtClean="0">
              <a:solidFill>
                <a:schemeClr val="tx1"/>
              </a:solidFill>
              <a:effectLst/>
              <a:latin typeface="+mn-lt"/>
              <a:ea typeface="+mn-ea"/>
              <a:cs typeface="+mn-cs"/>
            </a:endParaRPr>
          </a:p>
          <a:p>
            <a:r>
              <a:rPr lang="zh-CN" altLang="en-US" sz="1200" b="0" i="0" kern="1200" smtClean="0">
                <a:solidFill>
                  <a:schemeClr val="tx1"/>
                </a:solidFill>
                <a:effectLst/>
                <a:latin typeface="+mn-lt"/>
                <a:ea typeface="+mn-ea"/>
                <a:cs typeface="+mn-cs"/>
              </a:rPr>
              <a:t>。其中，</a:t>
            </a:r>
            <a:r>
              <a:rPr lang="en-US" altLang="zh-CN" sz="1200" b="0" i="1" kern="1200" smtClean="0">
                <a:solidFill>
                  <a:schemeClr val="tx1"/>
                </a:solidFill>
                <a:effectLst/>
                <a:latin typeface="+mn-lt"/>
                <a:ea typeface="+mn-ea"/>
                <a:cs typeface="+mn-cs"/>
              </a:rPr>
              <a:t>a</a:t>
            </a:r>
            <a:r>
              <a:rPr lang="zh-CN" altLang="en-US" sz="1200" b="0" i="0" kern="1200" smtClean="0">
                <a:solidFill>
                  <a:schemeClr val="tx1"/>
                </a:solidFill>
                <a:effectLst/>
                <a:latin typeface="+mn-lt"/>
                <a:ea typeface="+mn-ea"/>
                <a:cs typeface="+mn-cs"/>
              </a:rPr>
              <a:t>叫做对数的</a:t>
            </a:r>
            <a:r>
              <a:rPr lang="zh-CN" altLang="en-US" sz="1200" b="0" i="0" u="none" strike="noStrike" kern="1200" smtClean="0">
                <a:solidFill>
                  <a:schemeClr val="tx1"/>
                </a:solidFill>
                <a:effectLst/>
                <a:latin typeface="+mn-lt"/>
                <a:ea typeface="+mn-ea"/>
                <a:cs typeface="+mn-cs"/>
                <a:hlinkClick r:id="rId3"/>
              </a:rPr>
              <a:t>底数</a:t>
            </a:r>
            <a:r>
              <a:rPr lang="zh-CN" altLang="en-US" sz="1200" b="0" i="0" kern="1200" smtClean="0">
                <a:solidFill>
                  <a:schemeClr val="tx1"/>
                </a:solidFill>
                <a:effectLst/>
                <a:latin typeface="+mn-lt"/>
                <a:ea typeface="+mn-ea"/>
                <a:cs typeface="+mn-cs"/>
              </a:rPr>
              <a:t>，</a:t>
            </a:r>
            <a:r>
              <a:rPr lang="en-US" altLang="zh-CN" sz="1200" b="0" i="1" kern="1200" smtClean="0">
                <a:solidFill>
                  <a:schemeClr val="tx1"/>
                </a:solidFill>
                <a:effectLst/>
                <a:latin typeface="+mn-lt"/>
                <a:ea typeface="+mn-ea"/>
                <a:cs typeface="+mn-cs"/>
              </a:rPr>
              <a:t>N</a:t>
            </a:r>
            <a:r>
              <a:rPr lang="zh-CN" altLang="en-US" sz="1200" b="0" i="0" kern="1200" smtClean="0">
                <a:solidFill>
                  <a:schemeClr val="tx1"/>
                </a:solidFill>
                <a:effectLst/>
                <a:latin typeface="+mn-lt"/>
                <a:ea typeface="+mn-ea"/>
                <a:cs typeface="+mn-cs"/>
              </a:rPr>
              <a:t>叫做</a:t>
            </a:r>
            <a:r>
              <a:rPr lang="zh-CN" altLang="en-US" sz="1200" b="0" i="0" u="none" strike="noStrike" kern="1200" smtClean="0">
                <a:solidFill>
                  <a:schemeClr val="tx1"/>
                </a:solidFill>
                <a:effectLst/>
                <a:latin typeface="+mn-lt"/>
                <a:ea typeface="+mn-ea"/>
                <a:cs typeface="+mn-cs"/>
                <a:hlinkClick r:id="rId4"/>
              </a:rPr>
              <a:t>真数</a:t>
            </a:r>
            <a:r>
              <a:rPr lang="zh-CN" altLang="en-US" sz="1200" b="0" i="0" kern="1200" smtClean="0">
                <a:solidFill>
                  <a:schemeClr val="tx1"/>
                </a:solidFill>
                <a:effectLst/>
                <a:latin typeface="+mn-lt"/>
                <a:ea typeface="+mn-ea"/>
                <a:cs typeface="+mn-cs"/>
              </a:rPr>
              <a:t>，</a:t>
            </a:r>
            <a:r>
              <a:rPr lang="en-US" altLang="zh-CN" sz="1200" b="0" i="1" kern="1200" smtClean="0">
                <a:solidFill>
                  <a:schemeClr val="tx1"/>
                </a:solidFill>
                <a:effectLst/>
                <a:latin typeface="+mn-lt"/>
                <a:ea typeface="+mn-ea"/>
                <a:cs typeface="+mn-cs"/>
              </a:rPr>
              <a:t>x</a:t>
            </a:r>
            <a:r>
              <a:rPr lang="zh-CN" altLang="en-US" sz="1200" b="0" i="0" kern="1200" smtClean="0">
                <a:solidFill>
                  <a:schemeClr val="tx1"/>
                </a:solidFill>
                <a:effectLst/>
                <a:latin typeface="+mn-lt"/>
                <a:ea typeface="+mn-ea"/>
                <a:cs typeface="+mn-cs"/>
              </a:rPr>
              <a:t>叫做“以</a:t>
            </a:r>
            <a:r>
              <a:rPr lang="en-US" altLang="zh-CN" sz="1200" b="0" i="1" kern="1200" smtClean="0">
                <a:solidFill>
                  <a:schemeClr val="tx1"/>
                </a:solidFill>
                <a:effectLst/>
                <a:latin typeface="+mn-lt"/>
                <a:ea typeface="+mn-ea"/>
                <a:cs typeface="+mn-cs"/>
              </a:rPr>
              <a:t>a</a:t>
            </a:r>
            <a:r>
              <a:rPr lang="zh-CN" altLang="en-US" sz="1200" b="0" i="0" kern="1200" smtClean="0">
                <a:solidFill>
                  <a:schemeClr val="tx1"/>
                </a:solidFill>
                <a:effectLst/>
                <a:latin typeface="+mn-lt"/>
                <a:ea typeface="+mn-ea"/>
                <a:cs typeface="+mn-cs"/>
              </a:rPr>
              <a:t>为底</a:t>
            </a:r>
            <a:r>
              <a:rPr lang="en-US" altLang="zh-CN" sz="1200" b="0" i="1" kern="1200" smtClean="0">
                <a:solidFill>
                  <a:schemeClr val="tx1"/>
                </a:solidFill>
                <a:effectLst/>
                <a:latin typeface="+mn-lt"/>
                <a:ea typeface="+mn-ea"/>
                <a:cs typeface="+mn-cs"/>
              </a:rPr>
              <a:t>N</a:t>
            </a:r>
            <a:r>
              <a:rPr lang="zh-CN" altLang="en-US" sz="1200" b="0" i="0" kern="1200" smtClean="0">
                <a:solidFill>
                  <a:schemeClr val="tx1"/>
                </a:solidFill>
                <a:effectLst/>
                <a:latin typeface="+mn-lt"/>
                <a:ea typeface="+mn-ea"/>
                <a:cs typeface="+mn-cs"/>
              </a:rPr>
              <a:t>的</a:t>
            </a:r>
            <a:r>
              <a:rPr lang="zh-CN" altLang="en-US" sz="1200" b="1" i="0" kern="1200" smtClean="0">
                <a:solidFill>
                  <a:schemeClr val="tx1"/>
                </a:solidFill>
                <a:effectLst/>
                <a:latin typeface="+mn-lt"/>
                <a:ea typeface="+mn-ea"/>
                <a:cs typeface="+mn-cs"/>
              </a:rPr>
              <a:t>对数</a:t>
            </a:r>
            <a:r>
              <a:rPr lang="zh-CN" altLang="en-US" sz="1200" b="0" i="0" kern="1200" smtClean="0">
                <a:solidFill>
                  <a:schemeClr val="tx1"/>
                </a:solidFill>
                <a:effectLst/>
                <a:latin typeface="+mn-lt"/>
                <a:ea typeface="+mn-ea"/>
                <a:cs typeface="+mn-cs"/>
              </a:rPr>
              <a:t>”。</a:t>
            </a: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panose="02010600030101010101" pitchFamily="2" charset="-122"/>
              </a:rPr>
              <a:t>//</a:t>
            </a:r>
            <a:r>
              <a:rPr lang="zh-CN" altLang="en-US" smtClean="0">
                <a:ea typeface="宋体" panose="02010600030101010101" pitchFamily="2" charset="-122"/>
              </a:rPr>
              <a:t>讲解即可</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zh-CN" altLang="en-US" sz="1200" b="0" i="0" kern="1200" smtClean="0">
                <a:solidFill>
                  <a:schemeClr val="tx1"/>
                </a:solidFill>
                <a:effectLst/>
                <a:latin typeface="+mn-lt"/>
                <a:ea typeface="+mn-ea"/>
                <a:cs typeface="+mn-cs"/>
              </a:rPr>
              <a:t>除此之外，其实还有 平均时间复杂度、均摊时间复杂度、最坏时间复杂度、最好时间复杂度 的分析方法，有点复杂，这里就不展开了</a:t>
            </a:r>
            <a:endParaRPr lang="en-US" altLang="zh-CN" sz="1200" b="0" i="0" kern="1200" smtClean="0">
              <a:solidFill>
                <a:schemeClr val="tx1"/>
              </a:solidFill>
              <a:effectLst/>
              <a:latin typeface="+mn-lt"/>
              <a:ea typeface="+mn-ea"/>
              <a:cs typeface="+mn-cs"/>
            </a:endParaRPr>
          </a:p>
          <a:p>
            <a:pPr eaLnBrk="1" hangingPunct="1"/>
            <a:endParaRPr lang="en-US" altLang="zh-CN" sz="1200" b="0" i="0" kern="1200" smtClean="0">
              <a:solidFill>
                <a:schemeClr val="tx1"/>
              </a:solidFill>
              <a:effectLst/>
              <a:latin typeface="+mn-lt"/>
              <a:ea typeface="+mn-ea"/>
              <a:cs typeface="+mn-cs"/>
            </a:endParaRPr>
          </a:p>
          <a:p>
            <a:pPr eaLnBrk="1" hangingPunct="1"/>
            <a:r>
              <a:rPr lang="zh-CN" altLang="en-US" sz="1200" b="0" i="0" kern="1200" smtClean="0">
                <a:solidFill>
                  <a:schemeClr val="tx1"/>
                </a:solidFill>
                <a:effectLst/>
                <a:latin typeface="+mn-lt"/>
                <a:ea typeface="+mn-ea"/>
                <a:cs typeface="+mn-cs"/>
              </a:rPr>
              <a:t>理解</a:t>
            </a:r>
            <a:endParaRPr lang="en-US" altLang="zh-CN" sz="1200" b="0" i="0" kern="1200" smtClean="0">
              <a:solidFill>
                <a:schemeClr val="tx1"/>
              </a:solidFill>
              <a:effectLst/>
              <a:latin typeface="+mn-lt"/>
              <a:ea typeface="+mn-ea"/>
              <a:cs typeface="+mn-cs"/>
            </a:endParaRPr>
          </a:p>
          <a:p>
            <a:pPr eaLnBrk="1" hangingPunct="1"/>
            <a:r>
              <a:rPr lang="en-US" altLang="zh-CN" sz="1200" b="0" i="0" kern="1200" smtClean="0">
                <a:solidFill>
                  <a:schemeClr val="tx1"/>
                </a:solidFill>
                <a:effectLst/>
                <a:latin typeface="+mn-lt"/>
                <a:ea typeface="+mn-ea"/>
                <a:cs typeface="+mn-cs"/>
              </a:rPr>
              <a:t>1.</a:t>
            </a:r>
            <a:r>
              <a:rPr kumimoji="1" lang="zh-CN" altLang="en-US" sz="1200" b="1" smtClean="0">
                <a:solidFill>
                  <a:srgbClr val="0070C0"/>
                </a:solidFill>
                <a:latin typeface="+mn-ea"/>
              </a:rPr>
              <a:t>平均时间复杂度和最坏时间复杂度 和</a:t>
            </a:r>
            <a:r>
              <a:rPr kumimoji="1" lang="zh-CN" altLang="en-US" sz="1200" b="1" baseline="0" smtClean="0">
                <a:solidFill>
                  <a:srgbClr val="0070C0"/>
                </a:solidFill>
                <a:latin typeface="+mn-ea"/>
              </a:rPr>
              <a:t> 前面给的时间复杂度公式是否一样 </a:t>
            </a:r>
            <a:r>
              <a:rPr kumimoji="1" lang="en-US" altLang="zh-CN" sz="1200" b="1" baseline="0" smtClean="0">
                <a:solidFill>
                  <a:srgbClr val="0070C0"/>
                </a:solidFill>
                <a:latin typeface="+mn-ea"/>
              </a:rPr>
              <a:t>[</a:t>
            </a:r>
            <a:r>
              <a:rPr kumimoji="1" lang="zh-CN" altLang="en-US" sz="1200" b="1" baseline="0" smtClean="0">
                <a:solidFill>
                  <a:srgbClr val="0070C0"/>
                </a:solidFill>
                <a:latin typeface="+mn-ea"/>
              </a:rPr>
              <a:t>待</a:t>
            </a:r>
            <a:r>
              <a:rPr kumimoji="1" lang="en-US" altLang="zh-CN" sz="1200" b="1" baseline="0" smtClean="0">
                <a:solidFill>
                  <a:srgbClr val="0070C0"/>
                </a:solidFill>
                <a:latin typeface="+mn-ea"/>
              </a:rPr>
              <a:t>..]</a:t>
            </a: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panose="02010600030101010101" pitchFamily="2" charset="-122"/>
              </a:rPr>
              <a:t>//</a:t>
            </a:r>
            <a:r>
              <a:rPr lang="zh-CN" altLang="en-US" smtClean="0">
                <a:ea typeface="宋体" panose="02010600030101010101" pitchFamily="2" charset="-122"/>
              </a:rPr>
              <a:t>空间复杂度这里我们就简介下</a:t>
            </a: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panose="02010600030101010101" pitchFamily="2" charset="-122"/>
              </a:rPr>
              <a:t>//</a:t>
            </a:r>
            <a:r>
              <a:rPr lang="zh-CN" altLang="en-US" smtClean="0">
                <a:ea typeface="宋体" panose="02010600030101010101" pitchFamily="2" charset="-122"/>
              </a:rPr>
              <a:t>代码演示</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r>
              <a:rPr lang="en-US" altLang="zh-CN" sz="1200" b="1" kern="1200" smtClean="0">
                <a:solidFill>
                  <a:schemeClr val="tx1"/>
                </a:solidFill>
                <a:latin typeface="+mn-lt"/>
                <a:ea typeface="+mn-ea"/>
                <a:cs typeface="+mn-cs"/>
              </a:rPr>
              <a:t>package com.atguigu.sparsearray;</a:t>
            </a:r>
            <a:endParaRPr lang="en-US" altLang="zh-CN" sz="1200" b="1" kern="1200" smtClean="0">
              <a:solidFill>
                <a:schemeClr val="tx1"/>
              </a:solidFill>
              <a:latin typeface="+mn-lt"/>
              <a:ea typeface="+mn-ea"/>
              <a:cs typeface="+mn-cs"/>
            </a:endParaRPr>
          </a:p>
          <a:p>
            <a:endParaRPr lang="zh-CN" altLang="en-US" sz="1200" kern="1200" smtClean="0">
              <a:solidFill>
                <a:schemeClr val="tx1"/>
              </a:solidFill>
              <a:latin typeface="+mn-lt"/>
              <a:ea typeface="+mn-ea"/>
              <a:cs typeface="+mn-cs"/>
            </a:endParaRPr>
          </a:p>
          <a:p>
            <a:r>
              <a:rPr lang="en-US" altLang="zh-CN" sz="1200" b="1" kern="1200" smtClean="0">
                <a:solidFill>
                  <a:schemeClr val="tx1"/>
                </a:solidFill>
                <a:latin typeface="+mn-lt"/>
                <a:ea typeface="+mn-ea"/>
                <a:cs typeface="+mn-cs"/>
              </a:rPr>
              <a:t>public class SparseArray {</a:t>
            </a:r>
            <a:endParaRPr lang="en-US" altLang="zh-CN" sz="1200" b="1" kern="1200" smtClean="0">
              <a:solidFill>
                <a:schemeClr val="tx1"/>
              </a:solidFill>
              <a:latin typeface="+mn-lt"/>
              <a:ea typeface="+mn-ea"/>
              <a:cs typeface="+mn-cs"/>
            </a:endParaRPr>
          </a:p>
          <a:p>
            <a:endParaRPr lang="zh-CN" altLang="en-US" sz="1200" kern="1200" smtClean="0">
              <a:solidFill>
                <a:schemeClr val="tx1"/>
              </a:solidFill>
              <a:latin typeface="+mn-lt"/>
              <a:ea typeface="+mn-ea"/>
              <a:cs typeface="+mn-cs"/>
            </a:endParaRPr>
          </a:p>
          <a:p>
            <a:r>
              <a:rPr lang="en-US" altLang="zh-CN" sz="1200" b="1" kern="1200" smtClean="0">
                <a:solidFill>
                  <a:schemeClr val="tx1"/>
                </a:solidFill>
                <a:latin typeface="+mn-lt"/>
                <a:ea typeface="+mn-ea"/>
                <a:cs typeface="+mn-cs"/>
              </a:rPr>
              <a:t>public static void main(String[] args) {</a:t>
            </a:r>
            <a:endParaRPr lang="en-US" altLang="zh-CN" sz="1200" b="1" kern="1200" smtClean="0">
              <a:solidFill>
                <a:schemeClr val="tx1"/>
              </a:solidFill>
              <a:latin typeface="+mn-lt"/>
              <a:ea typeface="+mn-ea"/>
              <a:cs typeface="+mn-cs"/>
            </a:endParaRPr>
          </a:p>
          <a:p>
            <a:r>
              <a:rPr lang="en-US" altLang="zh-CN" sz="1200" kern="1200" smtClean="0">
                <a:solidFill>
                  <a:schemeClr val="tx1"/>
                </a:solidFill>
                <a:latin typeface="+mn-lt"/>
                <a:ea typeface="+mn-ea"/>
                <a:cs typeface="+mn-cs"/>
              </a:rPr>
              <a:t>// chessArr1 </a:t>
            </a:r>
            <a:r>
              <a:rPr lang="zh-CN" altLang="en-US" sz="1200" kern="1200" smtClean="0">
                <a:solidFill>
                  <a:schemeClr val="tx1"/>
                </a:solidFill>
                <a:latin typeface="+mn-lt"/>
                <a:ea typeface="+mn-ea"/>
                <a:cs typeface="+mn-cs"/>
              </a:rPr>
              <a:t>表示一个棋盘</a:t>
            </a:r>
            <a:endParaRPr lang="zh-CN" altLang="en-US" sz="1200" kern="1200" smtClean="0">
              <a:solidFill>
                <a:schemeClr val="tx1"/>
              </a:solidFill>
              <a:latin typeface="+mn-lt"/>
              <a:ea typeface="+mn-ea"/>
              <a:cs typeface="+mn-cs"/>
            </a:endParaRPr>
          </a:p>
          <a:p>
            <a:r>
              <a:rPr lang="en-US" altLang="zh-CN" sz="1200" kern="1200" smtClean="0">
                <a:solidFill>
                  <a:schemeClr val="tx1"/>
                </a:solidFill>
                <a:latin typeface="+mn-lt"/>
                <a:ea typeface="+mn-ea"/>
                <a:cs typeface="+mn-cs"/>
              </a:rPr>
              <a:t>// 0</a:t>
            </a:r>
            <a:r>
              <a:rPr lang="zh-CN" altLang="en-US" sz="1200" kern="1200" smtClean="0">
                <a:solidFill>
                  <a:schemeClr val="tx1"/>
                </a:solidFill>
                <a:latin typeface="+mn-lt"/>
                <a:ea typeface="+mn-ea"/>
                <a:cs typeface="+mn-cs"/>
              </a:rPr>
              <a:t>表示没有落子</a:t>
            </a:r>
            <a:r>
              <a:rPr lang="en-US" altLang="zh-CN" sz="1200" kern="1200" smtClean="0">
                <a:solidFill>
                  <a:schemeClr val="tx1"/>
                </a:solidFill>
                <a:latin typeface="+mn-lt"/>
                <a:ea typeface="+mn-ea"/>
                <a:cs typeface="+mn-cs"/>
              </a:rPr>
              <a:t>, 1</a:t>
            </a:r>
            <a:r>
              <a:rPr lang="zh-CN" altLang="en-US" sz="1200" kern="1200" smtClean="0">
                <a:solidFill>
                  <a:schemeClr val="tx1"/>
                </a:solidFill>
                <a:latin typeface="+mn-lt"/>
                <a:ea typeface="+mn-ea"/>
                <a:cs typeface="+mn-cs"/>
              </a:rPr>
              <a:t>表示白子， </a:t>
            </a:r>
            <a:r>
              <a:rPr lang="en-US" altLang="zh-CN" sz="1200" kern="1200" smtClean="0">
                <a:solidFill>
                  <a:schemeClr val="tx1"/>
                </a:solidFill>
                <a:latin typeface="+mn-lt"/>
                <a:ea typeface="+mn-ea"/>
                <a:cs typeface="+mn-cs"/>
              </a:rPr>
              <a:t>2</a:t>
            </a:r>
            <a:r>
              <a:rPr lang="zh-CN" altLang="en-US" sz="1200" kern="1200" smtClean="0">
                <a:solidFill>
                  <a:schemeClr val="tx1"/>
                </a:solidFill>
                <a:latin typeface="+mn-lt"/>
                <a:ea typeface="+mn-ea"/>
                <a:cs typeface="+mn-cs"/>
              </a:rPr>
              <a:t>表示黑子</a:t>
            </a:r>
            <a:endParaRPr lang="zh-CN" altLang="en-US" sz="1200" kern="1200" smtClean="0">
              <a:solidFill>
                <a:schemeClr val="tx1"/>
              </a:solidFill>
              <a:latin typeface="+mn-lt"/>
              <a:ea typeface="+mn-ea"/>
              <a:cs typeface="+mn-cs"/>
            </a:endParaRPr>
          </a:p>
          <a:p>
            <a:r>
              <a:rPr lang="en-US" altLang="zh-CN" sz="1200" b="1" kern="1200" smtClean="0">
                <a:solidFill>
                  <a:schemeClr val="tx1"/>
                </a:solidFill>
                <a:latin typeface="+mn-lt"/>
                <a:ea typeface="+mn-ea"/>
                <a:cs typeface="+mn-cs"/>
              </a:rPr>
              <a:t>int chessArr1[][] = new int[11][11];</a:t>
            </a:r>
            <a:endParaRPr lang="en-US" altLang="zh-CN" sz="1200" b="1" kern="1200" smtClean="0">
              <a:solidFill>
                <a:schemeClr val="tx1"/>
              </a:solidFill>
              <a:latin typeface="+mn-lt"/>
              <a:ea typeface="+mn-ea"/>
              <a:cs typeface="+mn-cs"/>
            </a:endParaRPr>
          </a:p>
          <a:p>
            <a:r>
              <a:rPr lang="en-US" altLang="zh-CN" sz="1200" kern="1200" smtClean="0">
                <a:solidFill>
                  <a:schemeClr val="tx1"/>
                </a:solidFill>
                <a:latin typeface="+mn-lt"/>
                <a:ea typeface="+mn-ea"/>
                <a:cs typeface="+mn-cs"/>
              </a:rPr>
              <a:t>chessArr1[1][2] = 1;</a:t>
            </a:r>
            <a:endParaRPr lang="en-US" altLang="zh-CN" sz="1200" kern="1200" smtClean="0">
              <a:solidFill>
                <a:schemeClr val="tx1"/>
              </a:solidFill>
              <a:latin typeface="+mn-lt"/>
              <a:ea typeface="+mn-ea"/>
              <a:cs typeface="+mn-cs"/>
            </a:endParaRPr>
          </a:p>
          <a:p>
            <a:r>
              <a:rPr lang="en-US" altLang="zh-CN" sz="1200" kern="1200" smtClean="0">
                <a:solidFill>
                  <a:schemeClr val="tx1"/>
                </a:solidFill>
                <a:latin typeface="+mn-lt"/>
                <a:ea typeface="+mn-ea"/>
                <a:cs typeface="+mn-cs"/>
              </a:rPr>
              <a:t>chessArr1[2][3] = 2;</a:t>
            </a:r>
            <a:endParaRPr lang="en-US" altLang="zh-CN" sz="1200" kern="1200" smtClean="0">
              <a:solidFill>
                <a:schemeClr val="tx1"/>
              </a:solidFill>
              <a:latin typeface="+mn-lt"/>
              <a:ea typeface="+mn-ea"/>
              <a:cs typeface="+mn-cs"/>
            </a:endParaRPr>
          </a:p>
          <a:p>
            <a:r>
              <a:rPr lang="en-US" altLang="zh-CN" sz="1200" b="1" kern="1200" smtClean="0">
                <a:solidFill>
                  <a:schemeClr val="tx1"/>
                </a:solidFill>
                <a:latin typeface="+mn-lt"/>
                <a:ea typeface="+mn-ea"/>
                <a:cs typeface="+mn-cs"/>
              </a:rPr>
              <a:t>for (int[] row : chessArr1) {</a:t>
            </a:r>
            <a:endParaRPr lang="en-US" altLang="zh-CN" sz="1200" b="1" kern="1200" smtClean="0">
              <a:solidFill>
                <a:schemeClr val="tx1"/>
              </a:solidFill>
              <a:latin typeface="+mn-lt"/>
              <a:ea typeface="+mn-ea"/>
              <a:cs typeface="+mn-cs"/>
            </a:endParaRPr>
          </a:p>
          <a:p>
            <a:r>
              <a:rPr lang="en-US" altLang="zh-CN" sz="1200" b="1" kern="1200" smtClean="0">
                <a:solidFill>
                  <a:schemeClr val="tx1"/>
                </a:solidFill>
                <a:latin typeface="+mn-lt"/>
                <a:ea typeface="+mn-ea"/>
                <a:cs typeface="+mn-cs"/>
              </a:rPr>
              <a:t>for (int item : row) {</a:t>
            </a:r>
            <a:endParaRPr lang="en-US" altLang="zh-CN" sz="1200" b="1" kern="1200" smtClean="0">
              <a:solidFill>
                <a:schemeClr val="tx1"/>
              </a:solidFill>
              <a:latin typeface="+mn-lt"/>
              <a:ea typeface="+mn-ea"/>
              <a:cs typeface="+mn-cs"/>
            </a:endParaRPr>
          </a:p>
          <a:p>
            <a:r>
              <a:rPr lang="en-US" altLang="zh-CN" sz="1200" kern="1200" smtClean="0">
                <a:solidFill>
                  <a:schemeClr val="tx1"/>
                </a:solidFill>
                <a:latin typeface="+mn-lt"/>
                <a:ea typeface="+mn-ea"/>
                <a:cs typeface="+mn-cs"/>
              </a:rPr>
              <a:t>System.</a:t>
            </a:r>
            <a:r>
              <a:rPr lang="en-US" altLang="zh-CN" sz="1200" b="1" i="1" kern="1200" smtClean="0">
                <a:solidFill>
                  <a:schemeClr val="tx1"/>
                </a:solidFill>
                <a:latin typeface="+mn-lt"/>
                <a:ea typeface="+mn-ea"/>
                <a:cs typeface="+mn-cs"/>
              </a:rPr>
              <a:t>out.printf("%d\t", item);</a:t>
            </a:r>
            <a:endParaRPr lang="en-US" altLang="zh-CN" sz="1200" b="1" i="1" kern="1200" smtClean="0">
              <a:solidFill>
                <a:schemeClr val="tx1"/>
              </a:solidFill>
              <a:latin typeface="+mn-lt"/>
              <a:ea typeface="+mn-ea"/>
              <a:cs typeface="+mn-cs"/>
            </a:endParaRPr>
          </a:p>
          <a:p>
            <a:r>
              <a:rPr lang="en-US" altLang="zh-CN" sz="1200" kern="1200" smtClean="0">
                <a:solidFill>
                  <a:schemeClr val="tx1"/>
                </a:solidFill>
                <a:latin typeface="+mn-lt"/>
                <a:ea typeface="+mn-ea"/>
                <a:cs typeface="+mn-cs"/>
              </a:rPr>
              <a:t>}</a:t>
            </a:r>
            <a:endParaRPr lang="en-US" altLang="zh-CN" sz="1200" kern="1200" smtClean="0">
              <a:solidFill>
                <a:schemeClr val="tx1"/>
              </a:solidFill>
              <a:latin typeface="+mn-lt"/>
              <a:ea typeface="+mn-ea"/>
              <a:cs typeface="+mn-cs"/>
            </a:endParaRPr>
          </a:p>
          <a:p>
            <a:r>
              <a:rPr lang="en-US" altLang="zh-CN" sz="1200" kern="1200" smtClean="0">
                <a:solidFill>
                  <a:schemeClr val="tx1"/>
                </a:solidFill>
                <a:latin typeface="+mn-lt"/>
                <a:ea typeface="+mn-ea"/>
                <a:cs typeface="+mn-cs"/>
              </a:rPr>
              <a:t>System.</a:t>
            </a:r>
            <a:r>
              <a:rPr lang="en-US" altLang="zh-CN" sz="1200" b="1" i="1" kern="1200" smtClean="0">
                <a:solidFill>
                  <a:schemeClr val="tx1"/>
                </a:solidFill>
                <a:latin typeface="+mn-lt"/>
                <a:ea typeface="+mn-ea"/>
                <a:cs typeface="+mn-cs"/>
              </a:rPr>
              <a:t>out.println();</a:t>
            </a:r>
            <a:endParaRPr lang="en-US" altLang="zh-CN" sz="1200" b="1" i="1" kern="1200" smtClean="0">
              <a:solidFill>
                <a:schemeClr val="tx1"/>
              </a:solidFill>
              <a:latin typeface="+mn-lt"/>
              <a:ea typeface="+mn-ea"/>
              <a:cs typeface="+mn-cs"/>
            </a:endParaRPr>
          </a:p>
          <a:p>
            <a:r>
              <a:rPr lang="en-US" altLang="zh-CN" sz="1200" kern="1200" smtClean="0">
                <a:solidFill>
                  <a:schemeClr val="tx1"/>
                </a:solidFill>
                <a:latin typeface="+mn-lt"/>
                <a:ea typeface="+mn-ea"/>
                <a:cs typeface="+mn-cs"/>
              </a:rPr>
              <a:t>}</a:t>
            </a:r>
            <a:endParaRPr lang="en-US" altLang="zh-CN" sz="1200" kern="1200" smtClean="0">
              <a:solidFill>
                <a:schemeClr val="tx1"/>
              </a:solidFill>
              <a:latin typeface="+mn-lt"/>
              <a:ea typeface="+mn-ea"/>
              <a:cs typeface="+mn-cs"/>
            </a:endParaRPr>
          </a:p>
          <a:p>
            <a:endParaRPr lang="zh-CN" altLang="en-US" sz="1200" kern="1200" smtClean="0">
              <a:solidFill>
                <a:schemeClr val="tx1"/>
              </a:solidFill>
              <a:latin typeface="+mn-lt"/>
              <a:ea typeface="+mn-ea"/>
              <a:cs typeface="+mn-cs"/>
            </a:endParaRPr>
          </a:p>
          <a:p>
            <a:r>
              <a:rPr lang="en-US" altLang="zh-CN" sz="1200" kern="1200" smtClean="0">
                <a:solidFill>
                  <a:schemeClr val="tx1"/>
                </a:solidFill>
                <a:latin typeface="+mn-lt"/>
                <a:ea typeface="+mn-ea"/>
                <a:cs typeface="+mn-cs"/>
              </a:rPr>
              <a:t>// </a:t>
            </a:r>
            <a:r>
              <a:rPr lang="zh-CN" altLang="en-US" sz="1200" kern="1200" smtClean="0">
                <a:solidFill>
                  <a:schemeClr val="tx1"/>
                </a:solidFill>
                <a:latin typeface="+mn-lt"/>
                <a:ea typeface="+mn-ea"/>
                <a:cs typeface="+mn-cs"/>
              </a:rPr>
              <a:t>计算一共有多少个非零值</a:t>
            </a:r>
            <a:endParaRPr lang="zh-CN" altLang="en-US" sz="1200" kern="1200" smtClean="0">
              <a:solidFill>
                <a:schemeClr val="tx1"/>
              </a:solidFill>
              <a:latin typeface="+mn-lt"/>
              <a:ea typeface="+mn-ea"/>
              <a:cs typeface="+mn-cs"/>
            </a:endParaRPr>
          </a:p>
          <a:p>
            <a:r>
              <a:rPr lang="en-US" altLang="zh-CN" sz="1200" b="1" kern="1200" smtClean="0">
                <a:solidFill>
                  <a:schemeClr val="tx1"/>
                </a:solidFill>
                <a:latin typeface="+mn-lt"/>
                <a:ea typeface="+mn-ea"/>
                <a:cs typeface="+mn-cs"/>
              </a:rPr>
              <a:t>int sum = 0;</a:t>
            </a:r>
            <a:endParaRPr lang="en-US" altLang="zh-CN" sz="1200" b="1" kern="1200" smtClean="0">
              <a:solidFill>
                <a:schemeClr val="tx1"/>
              </a:solidFill>
              <a:latin typeface="+mn-lt"/>
              <a:ea typeface="+mn-ea"/>
              <a:cs typeface="+mn-cs"/>
            </a:endParaRPr>
          </a:p>
          <a:p>
            <a:r>
              <a:rPr lang="en-US" altLang="zh-CN" sz="1200" b="1" kern="1200" smtClean="0">
                <a:solidFill>
                  <a:schemeClr val="tx1"/>
                </a:solidFill>
                <a:latin typeface="+mn-lt"/>
                <a:ea typeface="+mn-ea"/>
                <a:cs typeface="+mn-cs"/>
              </a:rPr>
              <a:t>for (int i = 0; i &lt; 5; i++) {</a:t>
            </a:r>
            <a:endParaRPr lang="en-US" altLang="zh-CN" sz="1200" b="1" kern="1200" smtClean="0">
              <a:solidFill>
                <a:schemeClr val="tx1"/>
              </a:solidFill>
              <a:latin typeface="+mn-lt"/>
              <a:ea typeface="+mn-ea"/>
              <a:cs typeface="+mn-cs"/>
            </a:endParaRPr>
          </a:p>
          <a:p>
            <a:r>
              <a:rPr lang="en-US" altLang="zh-CN" sz="1200" b="1" kern="1200" smtClean="0">
                <a:solidFill>
                  <a:schemeClr val="tx1"/>
                </a:solidFill>
                <a:latin typeface="+mn-lt"/>
                <a:ea typeface="+mn-ea"/>
                <a:cs typeface="+mn-cs"/>
              </a:rPr>
              <a:t>for (int j = 0; j &lt; 5; j++) {</a:t>
            </a:r>
            <a:endParaRPr lang="en-US" altLang="zh-CN" sz="1200" b="1" kern="1200" smtClean="0">
              <a:solidFill>
                <a:schemeClr val="tx1"/>
              </a:solidFill>
              <a:latin typeface="+mn-lt"/>
              <a:ea typeface="+mn-ea"/>
              <a:cs typeface="+mn-cs"/>
            </a:endParaRPr>
          </a:p>
          <a:p>
            <a:r>
              <a:rPr lang="en-US" altLang="zh-CN" sz="1200" b="1" kern="1200" smtClean="0">
                <a:solidFill>
                  <a:schemeClr val="tx1"/>
                </a:solidFill>
                <a:latin typeface="+mn-lt"/>
                <a:ea typeface="+mn-ea"/>
                <a:cs typeface="+mn-cs"/>
              </a:rPr>
              <a:t>if (chessArr1[i][j] != 0)</a:t>
            </a:r>
            <a:endParaRPr lang="en-US" altLang="zh-CN" sz="1200" b="1" kern="1200" smtClean="0">
              <a:solidFill>
                <a:schemeClr val="tx1"/>
              </a:solidFill>
              <a:latin typeface="+mn-lt"/>
              <a:ea typeface="+mn-ea"/>
              <a:cs typeface="+mn-cs"/>
            </a:endParaRPr>
          </a:p>
          <a:p>
            <a:r>
              <a:rPr lang="en-US" altLang="zh-CN" sz="1200" kern="1200" smtClean="0">
                <a:solidFill>
                  <a:schemeClr val="tx1"/>
                </a:solidFill>
                <a:latin typeface="+mn-lt"/>
                <a:ea typeface="+mn-ea"/>
                <a:cs typeface="+mn-cs"/>
              </a:rPr>
              <a:t>sum++;</a:t>
            </a:r>
            <a:endParaRPr lang="en-US" altLang="zh-CN" sz="1200" kern="1200" smtClean="0">
              <a:solidFill>
                <a:schemeClr val="tx1"/>
              </a:solidFill>
              <a:latin typeface="+mn-lt"/>
              <a:ea typeface="+mn-ea"/>
              <a:cs typeface="+mn-cs"/>
            </a:endParaRPr>
          </a:p>
          <a:p>
            <a:r>
              <a:rPr lang="en-US" altLang="zh-CN" sz="1200" kern="1200" smtClean="0">
                <a:solidFill>
                  <a:schemeClr val="tx1"/>
                </a:solidFill>
                <a:latin typeface="+mn-lt"/>
                <a:ea typeface="+mn-ea"/>
                <a:cs typeface="+mn-cs"/>
              </a:rPr>
              <a:t>}</a:t>
            </a:r>
            <a:endParaRPr lang="en-US" altLang="zh-CN" sz="1200" kern="1200" smtClean="0">
              <a:solidFill>
                <a:schemeClr val="tx1"/>
              </a:solidFill>
              <a:latin typeface="+mn-lt"/>
              <a:ea typeface="+mn-ea"/>
              <a:cs typeface="+mn-cs"/>
            </a:endParaRPr>
          </a:p>
          <a:p>
            <a:r>
              <a:rPr lang="en-US" altLang="zh-CN" sz="1200" kern="1200" smtClean="0">
                <a:solidFill>
                  <a:schemeClr val="tx1"/>
                </a:solidFill>
                <a:latin typeface="+mn-lt"/>
                <a:ea typeface="+mn-ea"/>
                <a:cs typeface="+mn-cs"/>
              </a:rPr>
              <a:t>}</a:t>
            </a:r>
            <a:endParaRPr lang="en-US" altLang="zh-CN" sz="1200" kern="1200" smtClean="0">
              <a:solidFill>
                <a:schemeClr val="tx1"/>
              </a:solidFill>
              <a:latin typeface="+mn-lt"/>
              <a:ea typeface="+mn-ea"/>
              <a:cs typeface="+mn-cs"/>
            </a:endParaRPr>
          </a:p>
          <a:p>
            <a:endParaRPr lang="zh-CN" altLang="en-US" sz="1200" kern="1200" smtClean="0">
              <a:solidFill>
                <a:schemeClr val="tx1"/>
              </a:solidFill>
              <a:latin typeface="+mn-lt"/>
              <a:ea typeface="+mn-ea"/>
              <a:cs typeface="+mn-cs"/>
            </a:endParaRPr>
          </a:p>
          <a:p>
            <a:r>
              <a:rPr lang="en-US" altLang="zh-CN" sz="1200" kern="1200" smtClean="0">
                <a:solidFill>
                  <a:schemeClr val="tx1"/>
                </a:solidFill>
                <a:latin typeface="+mn-lt"/>
                <a:ea typeface="+mn-ea"/>
                <a:cs typeface="+mn-cs"/>
              </a:rPr>
              <a:t>// </a:t>
            </a:r>
            <a:r>
              <a:rPr lang="zh-CN" altLang="en-US" sz="1200" kern="1200" smtClean="0">
                <a:solidFill>
                  <a:schemeClr val="tx1"/>
                </a:solidFill>
                <a:latin typeface="+mn-lt"/>
                <a:ea typeface="+mn-ea"/>
                <a:cs typeface="+mn-cs"/>
              </a:rPr>
              <a:t>将该稀疏数组</a:t>
            </a:r>
            <a:endParaRPr lang="zh-CN" altLang="en-US" sz="1200" kern="1200" smtClean="0">
              <a:solidFill>
                <a:schemeClr val="tx1"/>
              </a:solidFill>
              <a:latin typeface="+mn-lt"/>
              <a:ea typeface="+mn-ea"/>
              <a:cs typeface="+mn-cs"/>
            </a:endParaRPr>
          </a:p>
          <a:p>
            <a:r>
              <a:rPr lang="en-US" altLang="zh-CN" sz="1200" b="1" kern="1200" smtClean="0">
                <a:solidFill>
                  <a:schemeClr val="tx1"/>
                </a:solidFill>
                <a:latin typeface="+mn-lt"/>
                <a:ea typeface="+mn-ea"/>
                <a:cs typeface="+mn-cs"/>
              </a:rPr>
              <a:t>int sparseArr[][] = new int[sum+1][3];</a:t>
            </a:r>
            <a:endParaRPr lang="en-US" altLang="zh-CN" sz="1200" b="1" kern="1200" smtClean="0">
              <a:solidFill>
                <a:schemeClr val="tx1"/>
              </a:solidFill>
              <a:latin typeface="+mn-lt"/>
              <a:ea typeface="+mn-ea"/>
              <a:cs typeface="+mn-cs"/>
            </a:endParaRPr>
          </a:p>
          <a:p>
            <a:endParaRPr lang="zh-CN" altLang="en-US" sz="1200" kern="1200" smtClean="0">
              <a:solidFill>
                <a:schemeClr val="tx1"/>
              </a:solidFill>
              <a:latin typeface="+mn-lt"/>
              <a:ea typeface="+mn-ea"/>
              <a:cs typeface="+mn-cs"/>
            </a:endParaRPr>
          </a:p>
          <a:p>
            <a:r>
              <a:rPr lang="en-US" altLang="zh-CN" sz="1200" kern="1200" smtClean="0">
                <a:solidFill>
                  <a:schemeClr val="tx1"/>
                </a:solidFill>
                <a:latin typeface="+mn-lt"/>
                <a:ea typeface="+mn-ea"/>
                <a:cs typeface="+mn-cs"/>
              </a:rPr>
              <a:t>// </a:t>
            </a:r>
            <a:r>
              <a:rPr lang="zh-CN" altLang="en-US" sz="1200" kern="1200" smtClean="0">
                <a:solidFill>
                  <a:schemeClr val="tx1"/>
                </a:solidFill>
                <a:latin typeface="+mn-lt"/>
                <a:ea typeface="+mn-ea"/>
                <a:cs typeface="+mn-cs"/>
              </a:rPr>
              <a:t>第一行，存放数组有多少行，多少列，有多少个非 </a:t>
            </a:r>
            <a:r>
              <a:rPr lang="en-US" altLang="zh-CN" sz="1200" kern="1200" smtClean="0">
                <a:solidFill>
                  <a:schemeClr val="tx1"/>
                </a:solidFill>
                <a:latin typeface="+mn-lt"/>
                <a:ea typeface="+mn-ea"/>
                <a:cs typeface="+mn-cs"/>
              </a:rPr>
              <a:t>0 </a:t>
            </a:r>
            <a:r>
              <a:rPr lang="zh-CN" altLang="en-US" sz="1200" kern="1200" smtClean="0">
                <a:solidFill>
                  <a:schemeClr val="tx1"/>
                </a:solidFill>
                <a:latin typeface="+mn-lt"/>
                <a:ea typeface="+mn-ea"/>
                <a:cs typeface="+mn-cs"/>
              </a:rPr>
              <a:t>值</a:t>
            </a:r>
            <a:endParaRPr lang="zh-CN" altLang="en-US" sz="1200" kern="1200" smtClean="0">
              <a:solidFill>
                <a:schemeClr val="tx1"/>
              </a:solidFill>
              <a:latin typeface="+mn-lt"/>
              <a:ea typeface="+mn-ea"/>
              <a:cs typeface="+mn-cs"/>
            </a:endParaRPr>
          </a:p>
          <a:p>
            <a:r>
              <a:rPr lang="en-US" altLang="zh-CN" sz="1200" kern="1200" smtClean="0">
                <a:solidFill>
                  <a:schemeClr val="tx1"/>
                </a:solidFill>
                <a:latin typeface="+mn-lt"/>
                <a:ea typeface="+mn-ea"/>
                <a:cs typeface="+mn-cs"/>
              </a:rPr>
              <a:t>sparseArr[0][0] = 11;</a:t>
            </a:r>
            <a:endParaRPr lang="en-US" altLang="zh-CN" sz="1200" kern="1200" smtClean="0">
              <a:solidFill>
                <a:schemeClr val="tx1"/>
              </a:solidFill>
              <a:latin typeface="+mn-lt"/>
              <a:ea typeface="+mn-ea"/>
              <a:cs typeface="+mn-cs"/>
            </a:endParaRPr>
          </a:p>
          <a:p>
            <a:r>
              <a:rPr lang="en-US" altLang="zh-CN" sz="1200" kern="1200" smtClean="0">
                <a:solidFill>
                  <a:schemeClr val="tx1"/>
                </a:solidFill>
                <a:latin typeface="+mn-lt"/>
                <a:ea typeface="+mn-ea"/>
                <a:cs typeface="+mn-cs"/>
              </a:rPr>
              <a:t>sparseArr[0][1] = 11;</a:t>
            </a:r>
            <a:endParaRPr lang="en-US" altLang="zh-CN" sz="1200" kern="1200" smtClean="0">
              <a:solidFill>
                <a:schemeClr val="tx1"/>
              </a:solidFill>
              <a:latin typeface="+mn-lt"/>
              <a:ea typeface="+mn-ea"/>
              <a:cs typeface="+mn-cs"/>
            </a:endParaRPr>
          </a:p>
          <a:p>
            <a:r>
              <a:rPr lang="en-US" altLang="zh-CN" sz="1200" kern="1200" smtClean="0">
                <a:solidFill>
                  <a:schemeClr val="tx1"/>
                </a:solidFill>
                <a:latin typeface="+mn-lt"/>
                <a:ea typeface="+mn-ea"/>
                <a:cs typeface="+mn-cs"/>
              </a:rPr>
              <a:t>sparseArr[0][2] = sum;</a:t>
            </a:r>
            <a:endParaRPr lang="en-US" altLang="zh-CN" sz="1200" kern="1200" smtClean="0">
              <a:solidFill>
                <a:schemeClr val="tx1"/>
              </a:solidFill>
              <a:latin typeface="+mn-lt"/>
              <a:ea typeface="+mn-ea"/>
              <a:cs typeface="+mn-cs"/>
            </a:endParaRPr>
          </a:p>
          <a:p>
            <a:endParaRPr lang="zh-CN" altLang="en-US" sz="1200" kern="1200" smtClean="0">
              <a:solidFill>
                <a:schemeClr val="tx1"/>
              </a:solidFill>
              <a:latin typeface="+mn-lt"/>
              <a:ea typeface="+mn-ea"/>
              <a:cs typeface="+mn-cs"/>
            </a:endParaRPr>
          </a:p>
          <a:p>
            <a:endParaRPr lang="zh-CN" altLang="en-US" sz="1200" kern="1200" smtClean="0">
              <a:solidFill>
                <a:schemeClr val="tx1"/>
              </a:solidFill>
              <a:latin typeface="+mn-lt"/>
              <a:ea typeface="+mn-ea"/>
              <a:cs typeface="+mn-cs"/>
            </a:endParaRPr>
          </a:p>
          <a:p>
            <a:r>
              <a:rPr lang="en-US" altLang="zh-CN" sz="1200" kern="1200" smtClean="0">
                <a:solidFill>
                  <a:schemeClr val="tx1"/>
                </a:solidFill>
                <a:latin typeface="+mn-lt"/>
                <a:ea typeface="+mn-ea"/>
                <a:cs typeface="+mn-cs"/>
              </a:rPr>
              <a:t>// </a:t>
            </a:r>
            <a:r>
              <a:rPr lang="zh-CN" altLang="en-US" sz="1200" kern="1200" smtClean="0">
                <a:solidFill>
                  <a:schemeClr val="tx1"/>
                </a:solidFill>
                <a:latin typeface="+mn-lt"/>
                <a:ea typeface="+mn-ea"/>
                <a:cs typeface="+mn-cs"/>
              </a:rPr>
              <a:t>遍历数组，将非零值保存到稀疏数组</a:t>
            </a:r>
            <a:endParaRPr lang="zh-CN" altLang="en-US" sz="1200" kern="1200" smtClean="0">
              <a:solidFill>
                <a:schemeClr val="tx1"/>
              </a:solidFill>
              <a:latin typeface="+mn-lt"/>
              <a:ea typeface="+mn-ea"/>
              <a:cs typeface="+mn-cs"/>
            </a:endParaRPr>
          </a:p>
          <a:p>
            <a:r>
              <a:rPr lang="en-US" altLang="zh-CN" sz="1200" b="1" kern="1200" smtClean="0">
                <a:solidFill>
                  <a:schemeClr val="tx1"/>
                </a:solidFill>
                <a:latin typeface="+mn-lt"/>
                <a:ea typeface="+mn-ea"/>
                <a:cs typeface="+mn-cs"/>
              </a:rPr>
              <a:t>int count = 0;</a:t>
            </a:r>
            <a:endParaRPr lang="en-US" altLang="zh-CN" sz="1200" b="1" kern="1200" smtClean="0">
              <a:solidFill>
                <a:schemeClr val="tx1"/>
              </a:solidFill>
              <a:latin typeface="+mn-lt"/>
              <a:ea typeface="+mn-ea"/>
              <a:cs typeface="+mn-cs"/>
            </a:endParaRPr>
          </a:p>
          <a:p>
            <a:r>
              <a:rPr lang="en-US" altLang="zh-CN" sz="1200" b="1" kern="1200" smtClean="0">
                <a:solidFill>
                  <a:schemeClr val="tx1"/>
                </a:solidFill>
                <a:latin typeface="+mn-lt"/>
                <a:ea typeface="+mn-ea"/>
                <a:cs typeface="+mn-cs"/>
              </a:rPr>
              <a:t>for (int i = 0; i &lt; 11; i++) {</a:t>
            </a:r>
            <a:endParaRPr lang="en-US" altLang="zh-CN" sz="1200" b="1" kern="1200" smtClean="0">
              <a:solidFill>
                <a:schemeClr val="tx1"/>
              </a:solidFill>
              <a:latin typeface="+mn-lt"/>
              <a:ea typeface="+mn-ea"/>
              <a:cs typeface="+mn-cs"/>
            </a:endParaRPr>
          </a:p>
          <a:p>
            <a:r>
              <a:rPr lang="en-US" altLang="zh-CN" sz="1200" b="1" kern="1200" smtClean="0">
                <a:solidFill>
                  <a:schemeClr val="tx1"/>
                </a:solidFill>
                <a:latin typeface="+mn-lt"/>
                <a:ea typeface="+mn-ea"/>
                <a:cs typeface="+mn-cs"/>
              </a:rPr>
              <a:t>for (int j = 0; j &lt; 11; j++) {</a:t>
            </a:r>
            <a:endParaRPr lang="en-US" altLang="zh-CN" sz="1200" b="1" kern="1200" smtClean="0">
              <a:solidFill>
                <a:schemeClr val="tx1"/>
              </a:solidFill>
              <a:latin typeface="+mn-lt"/>
              <a:ea typeface="+mn-ea"/>
              <a:cs typeface="+mn-cs"/>
            </a:endParaRPr>
          </a:p>
          <a:p>
            <a:r>
              <a:rPr lang="en-US" altLang="zh-CN" sz="1200" b="1" kern="1200" smtClean="0">
                <a:solidFill>
                  <a:schemeClr val="tx1"/>
                </a:solidFill>
                <a:latin typeface="+mn-lt"/>
                <a:ea typeface="+mn-ea"/>
                <a:cs typeface="+mn-cs"/>
              </a:rPr>
              <a:t>if (chessArr1[i][j] != 0) {</a:t>
            </a:r>
            <a:endParaRPr lang="en-US" altLang="zh-CN" sz="1200" b="1" kern="1200" smtClean="0">
              <a:solidFill>
                <a:schemeClr val="tx1"/>
              </a:solidFill>
              <a:latin typeface="+mn-lt"/>
              <a:ea typeface="+mn-ea"/>
              <a:cs typeface="+mn-cs"/>
            </a:endParaRPr>
          </a:p>
          <a:p>
            <a:r>
              <a:rPr lang="en-US" altLang="zh-CN" sz="1200" kern="1200" smtClean="0">
                <a:solidFill>
                  <a:schemeClr val="tx1"/>
                </a:solidFill>
                <a:latin typeface="+mn-lt"/>
                <a:ea typeface="+mn-ea"/>
                <a:cs typeface="+mn-cs"/>
              </a:rPr>
              <a:t>count++;</a:t>
            </a:r>
            <a:endParaRPr lang="en-US" altLang="zh-CN" sz="1200" kern="1200" smtClean="0">
              <a:solidFill>
                <a:schemeClr val="tx1"/>
              </a:solidFill>
              <a:latin typeface="+mn-lt"/>
              <a:ea typeface="+mn-ea"/>
              <a:cs typeface="+mn-cs"/>
            </a:endParaRPr>
          </a:p>
          <a:p>
            <a:r>
              <a:rPr lang="en-US" altLang="zh-CN" sz="1200" kern="1200" smtClean="0">
                <a:solidFill>
                  <a:schemeClr val="tx1"/>
                </a:solidFill>
                <a:latin typeface="+mn-lt"/>
                <a:ea typeface="+mn-ea"/>
                <a:cs typeface="+mn-cs"/>
              </a:rPr>
              <a:t>sparseArr[count][0] = i;</a:t>
            </a:r>
            <a:endParaRPr lang="en-US" altLang="zh-CN" sz="1200" kern="1200" smtClean="0">
              <a:solidFill>
                <a:schemeClr val="tx1"/>
              </a:solidFill>
              <a:latin typeface="+mn-lt"/>
              <a:ea typeface="+mn-ea"/>
              <a:cs typeface="+mn-cs"/>
            </a:endParaRPr>
          </a:p>
          <a:p>
            <a:r>
              <a:rPr lang="en-US" altLang="zh-CN" sz="1200" kern="1200" smtClean="0">
                <a:solidFill>
                  <a:schemeClr val="tx1"/>
                </a:solidFill>
                <a:latin typeface="+mn-lt"/>
                <a:ea typeface="+mn-ea"/>
                <a:cs typeface="+mn-cs"/>
              </a:rPr>
              <a:t>sparseArr[count][1] = j;</a:t>
            </a:r>
            <a:endParaRPr lang="en-US" altLang="zh-CN" sz="1200" kern="1200" smtClean="0">
              <a:solidFill>
                <a:schemeClr val="tx1"/>
              </a:solidFill>
              <a:latin typeface="+mn-lt"/>
              <a:ea typeface="+mn-ea"/>
              <a:cs typeface="+mn-cs"/>
            </a:endParaRPr>
          </a:p>
          <a:p>
            <a:r>
              <a:rPr lang="en-US" altLang="zh-CN" sz="1200" kern="1200" smtClean="0">
                <a:solidFill>
                  <a:schemeClr val="tx1"/>
                </a:solidFill>
                <a:latin typeface="+mn-lt"/>
                <a:ea typeface="+mn-ea"/>
                <a:cs typeface="+mn-cs"/>
              </a:rPr>
              <a:t>sparseArr[count][2] = chessArr1[i][j];</a:t>
            </a:r>
            <a:endParaRPr lang="en-US" altLang="zh-CN" sz="1200" kern="1200" smtClean="0">
              <a:solidFill>
                <a:schemeClr val="tx1"/>
              </a:solidFill>
              <a:latin typeface="+mn-lt"/>
              <a:ea typeface="+mn-ea"/>
              <a:cs typeface="+mn-cs"/>
            </a:endParaRPr>
          </a:p>
          <a:p>
            <a:r>
              <a:rPr lang="en-US" altLang="zh-CN" sz="1200" kern="1200" smtClean="0">
                <a:solidFill>
                  <a:schemeClr val="tx1"/>
                </a:solidFill>
                <a:latin typeface="+mn-lt"/>
                <a:ea typeface="+mn-ea"/>
                <a:cs typeface="+mn-cs"/>
              </a:rPr>
              <a:t>}</a:t>
            </a:r>
            <a:endParaRPr lang="en-US" altLang="zh-CN" sz="1200" kern="1200" smtClean="0">
              <a:solidFill>
                <a:schemeClr val="tx1"/>
              </a:solidFill>
              <a:latin typeface="+mn-lt"/>
              <a:ea typeface="+mn-ea"/>
              <a:cs typeface="+mn-cs"/>
            </a:endParaRPr>
          </a:p>
          <a:p>
            <a:r>
              <a:rPr lang="en-US" altLang="zh-CN" sz="1200" kern="1200" smtClean="0">
                <a:solidFill>
                  <a:schemeClr val="tx1"/>
                </a:solidFill>
                <a:latin typeface="+mn-lt"/>
                <a:ea typeface="+mn-ea"/>
                <a:cs typeface="+mn-cs"/>
              </a:rPr>
              <a:t>}</a:t>
            </a:r>
            <a:endParaRPr lang="en-US" altLang="zh-CN" sz="1200" kern="1200" smtClean="0">
              <a:solidFill>
                <a:schemeClr val="tx1"/>
              </a:solidFill>
              <a:latin typeface="+mn-lt"/>
              <a:ea typeface="+mn-ea"/>
              <a:cs typeface="+mn-cs"/>
            </a:endParaRPr>
          </a:p>
          <a:p>
            <a:r>
              <a:rPr lang="en-US" altLang="zh-CN" sz="1200" kern="1200" smtClean="0">
                <a:solidFill>
                  <a:schemeClr val="tx1"/>
                </a:solidFill>
                <a:latin typeface="+mn-lt"/>
                <a:ea typeface="+mn-ea"/>
                <a:cs typeface="+mn-cs"/>
              </a:rPr>
              <a:t>}</a:t>
            </a:r>
            <a:endParaRPr lang="en-US" altLang="zh-CN" sz="1200" kern="1200" smtClean="0">
              <a:solidFill>
                <a:schemeClr val="tx1"/>
              </a:solidFill>
              <a:latin typeface="+mn-lt"/>
              <a:ea typeface="+mn-ea"/>
              <a:cs typeface="+mn-cs"/>
            </a:endParaRPr>
          </a:p>
          <a:p>
            <a:endParaRPr lang="zh-CN" altLang="en-US" sz="1200" kern="1200" smtClean="0">
              <a:solidFill>
                <a:schemeClr val="tx1"/>
              </a:solidFill>
              <a:latin typeface="+mn-lt"/>
              <a:ea typeface="+mn-ea"/>
              <a:cs typeface="+mn-cs"/>
            </a:endParaRPr>
          </a:p>
          <a:p>
            <a:r>
              <a:rPr lang="en-US" altLang="zh-CN" sz="1200" kern="1200" smtClean="0">
                <a:solidFill>
                  <a:schemeClr val="tx1"/>
                </a:solidFill>
                <a:latin typeface="+mn-lt"/>
                <a:ea typeface="+mn-ea"/>
                <a:cs typeface="+mn-cs"/>
              </a:rPr>
              <a:t>// </a:t>
            </a:r>
            <a:r>
              <a:rPr lang="zh-CN" altLang="en-US" sz="1200" kern="1200" smtClean="0">
                <a:solidFill>
                  <a:schemeClr val="tx1"/>
                </a:solidFill>
                <a:latin typeface="+mn-lt"/>
                <a:ea typeface="+mn-ea"/>
                <a:cs typeface="+mn-cs"/>
              </a:rPr>
              <a:t>输出稀疏数组</a:t>
            </a:r>
            <a:endParaRPr lang="zh-CN" altLang="en-US" sz="1200" kern="1200" smtClean="0">
              <a:solidFill>
                <a:schemeClr val="tx1"/>
              </a:solidFill>
              <a:latin typeface="+mn-lt"/>
              <a:ea typeface="+mn-ea"/>
              <a:cs typeface="+mn-cs"/>
            </a:endParaRPr>
          </a:p>
          <a:p>
            <a:r>
              <a:rPr lang="en-US" altLang="zh-CN" sz="1200" kern="1200" smtClean="0">
                <a:solidFill>
                  <a:schemeClr val="tx1"/>
                </a:solidFill>
                <a:latin typeface="+mn-lt"/>
                <a:ea typeface="+mn-ea"/>
                <a:cs typeface="+mn-cs"/>
              </a:rPr>
              <a:t>System.</a:t>
            </a:r>
            <a:r>
              <a:rPr lang="en-US" altLang="zh-CN" sz="1200" b="1" i="1" kern="1200" smtClean="0">
                <a:solidFill>
                  <a:schemeClr val="tx1"/>
                </a:solidFill>
                <a:latin typeface="+mn-lt"/>
                <a:ea typeface="+mn-ea"/>
                <a:cs typeface="+mn-cs"/>
              </a:rPr>
              <a:t>out.println();</a:t>
            </a:r>
            <a:endParaRPr lang="en-US" altLang="zh-CN" sz="1200" b="1" i="1" kern="1200" smtClean="0">
              <a:solidFill>
                <a:schemeClr val="tx1"/>
              </a:solidFill>
              <a:latin typeface="+mn-lt"/>
              <a:ea typeface="+mn-ea"/>
              <a:cs typeface="+mn-cs"/>
            </a:endParaRPr>
          </a:p>
          <a:p>
            <a:r>
              <a:rPr lang="en-US" altLang="zh-CN" sz="1200" kern="1200" smtClean="0">
                <a:solidFill>
                  <a:schemeClr val="tx1"/>
                </a:solidFill>
                <a:latin typeface="+mn-lt"/>
                <a:ea typeface="+mn-ea"/>
                <a:cs typeface="+mn-cs"/>
              </a:rPr>
              <a:t>System.</a:t>
            </a:r>
            <a:r>
              <a:rPr lang="en-US" altLang="zh-CN" sz="1200" b="1" i="1" kern="1200" smtClean="0">
                <a:solidFill>
                  <a:schemeClr val="tx1"/>
                </a:solidFill>
                <a:latin typeface="+mn-lt"/>
                <a:ea typeface="+mn-ea"/>
                <a:cs typeface="+mn-cs"/>
              </a:rPr>
              <a:t>out.println("</a:t>
            </a:r>
            <a:r>
              <a:rPr lang="zh-CN" altLang="en-US" sz="1200" b="1" i="1" kern="1200" smtClean="0">
                <a:solidFill>
                  <a:schemeClr val="tx1"/>
                </a:solidFill>
                <a:latin typeface="+mn-lt"/>
                <a:ea typeface="+mn-ea"/>
                <a:cs typeface="+mn-cs"/>
              </a:rPr>
              <a:t>压缩后得到的稀疏数组</a:t>
            </a:r>
            <a:r>
              <a:rPr lang="en-US" altLang="zh-CN" sz="1200" b="1" i="1" kern="1200" smtClean="0">
                <a:solidFill>
                  <a:schemeClr val="tx1"/>
                </a:solidFill>
                <a:latin typeface="+mn-lt"/>
                <a:ea typeface="+mn-ea"/>
                <a:cs typeface="+mn-cs"/>
              </a:rPr>
              <a:t>.....");</a:t>
            </a:r>
            <a:endParaRPr lang="en-US" altLang="zh-CN" sz="1200" b="1" i="1" kern="1200" smtClean="0">
              <a:solidFill>
                <a:schemeClr val="tx1"/>
              </a:solidFill>
              <a:latin typeface="+mn-lt"/>
              <a:ea typeface="+mn-ea"/>
              <a:cs typeface="+mn-cs"/>
            </a:endParaRPr>
          </a:p>
          <a:p>
            <a:r>
              <a:rPr lang="en-US" altLang="zh-CN" sz="1200" b="1" kern="1200" smtClean="0">
                <a:solidFill>
                  <a:schemeClr val="tx1"/>
                </a:solidFill>
                <a:latin typeface="+mn-lt"/>
                <a:ea typeface="+mn-ea"/>
                <a:cs typeface="+mn-cs"/>
              </a:rPr>
              <a:t>for (int i = 0; i &lt; sparseArr.length; i++) {</a:t>
            </a:r>
            <a:endParaRPr lang="en-US" altLang="zh-CN" sz="1200" b="1" kern="1200" smtClean="0">
              <a:solidFill>
                <a:schemeClr val="tx1"/>
              </a:solidFill>
              <a:latin typeface="+mn-lt"/>
              <a:ea typeface="+mn-ea"/>
              <a:cs typeface="+mn-cs"/>
            </a:endParaRPr>
          </a:p>
          <a:p>
            <a:endParaRPr lang="zh-CN" altLang="en-US" sz="1200" kern="1200" smtClean="0">
              <a:solidFill>
                <a:schemeClr val="tx1"/>
              </a:solidFill>
              <a:latin typeface="+mn-lt"/>
              <a:ea typeface="+mn-ea"/>
              <a:cs typeface="+mn-cs"/>
            </a:endParaRPr>
          </a:p>
          <a:p>
            <a:r>
              <a:rPr lang="en-US" altLang="zh-CN" sz="1200" kern="1200" smtClean="0">
                <a:solidFill>
                  <a:schemeClr val="tx1"/>
                </a:solidFill>
                <a:latin typeface="+mn-lt"/>
                <a:ea typeface="+mn-ea"/>
                <a:cs typeface="+mn-cs"/>
              </a:rPr>
              <a:t>System.</a:t>
            </a:r>
            <a:r>
              <a:rPr lang="en-US" altLang="zh-CN" sz="1200" b="1" i="1" kern="1200" smtClean="0">
                <a:solidFill>
                  <a:schemeClr val="tx1"/>
                </a:solidFill>
                <a:latin typeface="+mn-lt"/>
                <a:ea typeface="+mn-ea"/>
                <a:cs typeface="+mn-cs"/>
              </a:rPr>
              <a:t>out.printf("%d\t%d\t%d\n", sparseArr[i][0], sparseArr[i][1], sparseArr[i][2]);</a:t>
            </a:r>
            <a:endParaRPr lang="en-US" altLang="zh-CN" sz="1200" b="1" i="1" kern="1200" smtClean="0">
              <a:solidFill>
                <a:schemeClr val="tx1"/>
              </a:solidFill>
              <a:latin typeface="+mn-lt"/>
              <a:ea typeface="+mn-ea"/>
              <a:cs typeface="+mn-cs"/>
            </a:endParaRPr>
          </a:p>
          <a:p>
            <a:r>
              <a:rPr lang="en-US" altLang="zh-CN" sz="1200" kern="1200" smtClean="0">
                <a:solidFill>
                  <a:schemeClr val="tx1"/>
                </a:solidFill>
                <a:latin typeface="+mn-lt"/>
                <a:ea typeface="+mn-ea"/>
                <a:cs typeface="+mn-cs"/>
              </a:rPr>
              <a:t>}</a:t>
            </a:r>
            <a:endParaRPr lang="en-US" altLang="zh-CN" sz="1200" kern="1200" smtClean="0">
              <a:solidFill>
                <a:schemeClr val="tx1"/>
              </a:solidFill>
              <a:latin typeface="+mn-lt"/>
              <a:ea typeface="+mn-ea"/>
              <a:cs typeface="+mn-cs"/>
            </a:endParaRPr>
          </a:p>
          <a:p>
            <a:endParaRPr lang="zh-CN" altLang="en-US" sz="1200" kern="1200" smtClean="0">
              <a:solidFill>
                <a:schemeClr val="tx1"/>
              </a:solidFill>
              <a:latin typeface="+mn-lt"/>
              <a:ea typeface="+mn-ea"/>
              <a:cs typeface="+mn-cs"/>
            </a:endParaRPr>
          </a:p>
          <a:p>
            <a:r>
              <a:rPr lang="en-US" altLang="zh-CN" sz="1200" kern="1200" smtClean="0">
                <a:solidFill>
                  <a:schemeClr val="tx1"/>
                </a:solidFill>
                <a:latin typeface="+mn-lt"/>
                <a:ea typeface="+mn-ea"/>
                <a:cs typeface="+mn-cs"/>
              </a:rPr>
              <a:t>// </a:t>
            </a:r>
            <a:r>
              <a:rPr lang="zh-CN" altLang="en-US" sz="1200" kern="1200" smtClean="0">
                <a:solidFill>
                  <a:schemeClr val="tx1"/>
                </a:solidFill>
                <a:latin typeface="+mn-lt"/>
                <a:ea typeface="+mn-ea"/>
                <a:cs typeface="+mn-cs"/>
              </a:rPr>
              <a:t>重新恢复</a:t>
            </a:r>
            <a:endParaRPr lang="zh-CN" altLang="en-US" sz="1200" kern="1200" smtClean="0">
              <a:solidFill>
                <a:schemeClr val="tx1"/>
              </a:solidFill>
              <a:latin typeface="+mn-lt"/>
              <a:ea typeface="+mn-ea"/>
              <a:cs typeface="+mn-cs"/>
            </a:endParaRPr>
          </a:p>
          <a:p>
            <a:endParaRPr lang="zh-CN" altLang="en-US" sz="1200" kern="1200" smtClean="0">
              <a:solidFill>
                <a:schemeClr val="tx1"/>
              </a:solidFill>
              <a:latin typeface="+mn-lt"/>
              <a:ea typeface="+mn-ea"/>
              <a:cs typeface="+mn-cs"/>
            </a:endParaRPr>
          </a:p>
          <a:p>
            <a:r>
              <a:rPr lang="en-US" altLang="zh-CN" sz="1200" b="1" kern="1200" smtClean="0">
                <a:solidFill>
                  <a:schemeClr val="tx1"/>
                </a:solidFill>
                <a:latin typeface="+mn-lt"/>
                <a:ea typeface="+mn-ea"/>
                <a:cs typeface="+mn-cs"/>
              </a:rPr>
              <a:t>int chessArr2[][] = new int[sparseArr[0][0]][sparseArr[0][1]];</a:t>
            </a:r>
            <a:endParaRPr lang="en-US" altLang="zh-CN" sz="1200" b="1" kern="1200" smtClean="0">
              <a:solidFill>
                <a:schemeClr val="tx1"/>
              </a:solidFill>
              <a:latin typeface="+mn-lt"/>
              <a:ea typeface="+mn-ea"/>
              <a:cs typeface="+mn-cs"/>
            </a:endParaRPr>
          </a:p>
          <a:p>
            <a:endParaRPr lang="zh-CN" altLang="en-US" sz="1200" kern="1200" smtClean="0">
              <a:solidFill>
                <a:schemeClr val="tx1"/>
              </a:solidFill>
              <a:latin typeface="+mn-lt"/>
              <a:ea typeface="+mn-ea"/>
              <a:cs typeface="+mn-cs"/>
            </a:endParaRPr>
          </a:p>
          <a:p>
            <a:r>
              <a:rPr lang="en-US" altLang="zh-CN" sz="1200" b="1" kern="1200" smtClean="0">
                <a:solidFill>
                  <a:schemeClr val="tx1"/>
                </a:solidFill>
                <a:latin typeface="+mn-lt"/>
                <a:ea typeface="+mn-ea"/>
                <a:cs typeface="+mn-cs"/>
              </a:rPr>
              <a:t>for (int i = 1; i &lt; sparseArr.length; i++) {</a:t>
            </a:r>
            <a:endParaRPr lang="en-US" altLang="zh-CN" sz="1200" b="1" kern="1200" smtClean="0">
              <a:solidFill>
                <a:schemeClr val="tx1"/>
              </a:solidFill>
              <a:latin typeface="+mn-lt"/>
              <a:ea typeface="+mn-ea"/>
              <a:cs typeface="+mn-cs"/>
            </a:endParaRPr>
          </a:p>
          <a:p>
            <a:endParaRPr lang="zh-CN" altLang="en-US" sz="1200" kern="1200" smtClean="0">
              <a:solidFill>
                <a:schemeClr val="tx1"/>
              </a:solidFill>
              <a:latin typeface="+mn-lt"/>
              <a:ea typeface="+mn-ea"/>
              <a:cs typeface="+mn-cs"/>
            </a:endParaRPr>
          </a:p>
          <a:p>
            <a:r>
              <a:rPr lang="en-US" altLang="zh-CN" sz="1200" kern="1200" smtClean="0">
                <a:solidFill>
                  <a:schemeClr val="tx1"/>
                </a:solidFill>
                <a:latin typeface="+mn-lt"/>
                <a:ea typeface="+mn-ea"/>
                <a:cs typeface="+mn-cs"/>
              </a:rPr>
              <a:t>chessArr2[sparseArr[i][0]][sparseArr[i][1]] = sparseArr[i][2];</a:t>
            </a:r>
            <a:endParaRPr lang="en-US" altLang="zh-CN" sz="1200" kern="1200" smtClean="0">
              <a:solidFill>
                <a:schemeClr val="tx1"/>
              </a:solidFill>
              <a:latin typeface="+mn-lt"/>
              <a:ea typeface="+mn-ea"/>
              <a:cs typeface="+mn-cs"/>
            </a:endParaRPr>
          </a:p>
          <a:p>
            <a:r>
              <a:rPr lang="en-US" altLang="zh-CN" sz="1200" kern="1200" smtClean="0">
                <a:solidFill>
                  <a:schemeClr val="tx1"/>
                </a:solidFill>
                <a:latin typeface="+mn-lt"/>
                <a:ea typeface="+mn-ea"/>
                <a:cs typeface="+mn-cs"/>
              </a:rPr>
              <a:t>}</a:t>
            </a:r>
            <a:endParaRPr lang="en-US" altLang="zh-CN" sz="1200" kern="1200" smtClean="0">
              <a:solidFill>
                <a:schemeClr val="tx1"/>
              </a:solidFill>
              <a:latin typeface="+mn-lt"/>
              <a:ea typeface="+mn-ea"/>
              <a:cs typeface="+mn-cs"/>
            </a:endParaRPr>
          </a:p>
          <a:p>
            <a:endParaRPr lang="zh-CN" altLang="en-US" sz="1200" kern="1200" smtClean="0">
              <a:solidFill>
                <a:schemeClr val="tx1"/>
              </a:solidFill>
              <a:latin typeface="+mn-lt"/>
              <a:ea typeface="+mn-ea"/>
              <a:cs typeface="+mn-cs"/>
            </a:endParaRPr>
          </a:p>
          <a:p>
            <a:r>
              <a:rPr lang="en-US" altLang="zh-CN" sz="1200" kern="1200" smtClean="0">
                <a:solidFill>
                  <a:schemeClr val="tx1"/>
                </a:solidFill>
                <a:latin typeface="+mn-lt"/>
                <a:ea typeface="+mn-ea"/>
                <a:cs typeface="+mn-cs"/>
              </a:rPr>
              <a:t>// </a:t>
            </a:r>
            <a:r>
              <a:rPr lang="zh-CN" altLang="en-US" sz="1200" kern="1200" smtClean="0">
                <a:solidFill>
                  <a:schemeClr val="tx1"/>
                </a:solidFill>
                <a:latin typeface="+mn-lt"/>
                <a:ea typeface="+mn-ea"/>
                <a:cs typeface="+mn-cs"/>
              </a:rPr>
              <a:t>输出恢复后的棋盘数组</a:t>
            </a:r>
            <a:endParaRPr lang="zh-CN" altLang="en-US" sz="1200" kern="1200" smtClean="0">
              <a:solidFill>
                <a:schemeClr val="tx1"/>
              </a:solidFill>
              <a:latin typeface="+mn-lt"/>
              <a:ea typeface="+mn-ea"/>
              <a:cs typeface="+mn-cs"/>
            </a:endParaRPr>
          </a:p>
          <a:p>
            <a:endParaRPr lang="zh-CN" altLang="en-US" sz="1200" kern="1200" smtClean="0">
              <a:solidFill>
                <a:schemeClr val="tx1"/>
              </a:solidFill>
              <a:latin typeface="+mn-lt"/>
              <a:ea typeface="+mn-ea"/>
              <a:cs typeface="+mn-cs"/>
            </a:endParaRPr>
          </a:p>
          <a:p>
            <a:r>
              <a:rPr lang="en-US" altLang="zh-CN" sz="1200" kern="1200" smtClean="0">
                <a:solidFill>
                  <a:schemeClr val="tx1"/>
                </a:solidFill>
                <a:latin typeface="+mn-lt"/>
                <a:ea typeface="+mn-ea"/>
                <a:cs typeface="+mn-cs"/>
              </a:rPr>
              <a:t>System.</a:t>
            </a:r>
            <a:r>
              <a:rPr lang="en-US" altLang="zh-CN" sz="1200" b="1" i="1" kern="1200" smtClean="0">
                <a:solidFill>
                  <a:schemeClr val="tx1"/>
                </a:solidFill>
                <a:latin typeface="+mn-lt"/>
                <a:ea typeface="+mn-ea"/>
                <a:cs typeface="+mn-cs"/>
              </a:rPr>
              <a:t>out.println();</a:t>
            </a:r>
            <a:endParaRPr lang="en-US" altLang="zh-CN" sz="1200" b="1" i="1" kern="1200" smtClean="0">
              <a:solidFill>
                <a:schemeClr val="tx1"/>
              </a:solidFill>
              <a:latin typeface="+mn-lt"/>
              <a:ea typeface="+mn-ea"/>
              <a:cs typeface="+mn-cs"/>
            </a:endParaRPr>
          </a:p>
          <a:p>
            <a:r>
              <a:rPr lang="en-US" altLang="zh-CN" sz="1200" kern="1200" smtClean="0">
                <a:solidFill>
                  <a:schemeClr val="tx1"/>
                </a:solidFill>
                <a:latin typeface="+mn-lt"/>
                <a:ea typeface="+mn-ea"/>
                <a:cs typeface="+mn-cs"/>
              </a:rPr>
              <a:t>System.</a:t>
            </a:r>
            <a:r>
              <a:rPr lang="en-US" altLang="zh-CN" sz="1200" b="1" i="1" kern="1200" smtClean="0">
                <a:solidFill>
                  <a:schemeClr val="tx1"/>
                </a:solidFill>
                <a:latin typeface="+mn-lt"/>
                <a:ea typeface="+mn-ea"/>
                <a:cs typeface="+mn-cs"/>
              </a:rPr>
              <a:t>out.println("</a:t>
            </a:r>
            <a:r>
              <a:rPr lang="zh-CN" altLang="en-US" sz="1200" b="1" i="1" kern="1200" smtClean="0">
                <a:solidFill>
                  <a:schemeClr val="tx1"/>
                </a:solidFill>
                <a:latin typeface="+mn-lt"/>
                <a:ea typeface="+mn-ea"/>
                <a:cs typeface="+mn-cs"/>
              </a:rPr>
              <a:t>输出恢复后的棋盘数组</a:t>
            </a:r>
            <a:r>
              <a:rPr lang="en-US" altLang="zh-CN" sz="1200" b="1" i="1" kern="1200" smtClean="0">
                <a:solidFill>
                  <a:schemeClr val="tx1"/>
                </a:solidFill>
                <a:latin typeface="+mn-lt"/>
                <a:ea typeface="+mn-ea"/>
                <a:cs typeface="+mn-cs"/>
              </a:rPr>
              <a:t>.....");</a:t>
            </a:r>
            <a:endParaRPr lang="en-US" altLang="zh-CN" sz="1200" b="1" i="1" kern="1200" smtClean="0">
              <a:solidFill>
                <a:schemeClr val="tx1"/>
              </a:solidFill>
              <a:latin typeface="+mn-lt"/>
              <a:ea typeface="+mn-ea"/>
              <a:cs typeface="+mn-cs"/>
            </a:endParaRPr>
          </a:p>
          <a:p>
            <a:r>
              <a:rPr lang="en-US" altLang="zh-CN" sz="1200" b="1" kern="1200" smtClean="0">
                <a:solidFill>
                  <a:schemeClr val="tx1"/>
                </a:solidFill>
                <a:latin typeface="+mn-lt"/>
                <a:ea typeface="+mn-ea"/>
                <a:cs typeface="+mn-cs"/>
              </a:rPr>
              <a:t>for (int[] newRow : chessArr2) {</a:t>
            </a:r>
            <a:endParaRPr lang="en-US" altLang="zh-CN" sz="1200" b="1" kern="1200" smtClean="0">
              <a:solidFill>
                <a:schemeClr val="tx1"/>
              </a:solidFill>
              <a:latin typeface="+mn-lt"/>
              <a:ea typeface="+mn-ea"/>
              <a:cs typeface="+mn-cs"/>
            </a:endParaRPr>
          </a:p>
          <a:p>
            <a:r>
              <a:rPr lang="en-US" altLang="zh-CN" sz="1200" b="1" kern="1200" smtClean="0">
                <a:solidFill>
                  <a:schemeClr val="tx1"/>
                </a:solidFill>
                <a:latin typeface="+mn-lt"/>
                <a:ea typeface="+mn-ea"/>
                <a:cs typeface="+mn-cs"/>
              </a:rPr>
              <a:t>for (int item : newRow) {</a:t>
            </a:r>
            <a:endParaRPr lang="en-US" altLang="zh-CN" sz="1200" b="1" kern="1200" smtClean="0">
              <a:solidFill>
                <a:schemeClr val="tx1"/>
              </a:solidFill>
              <a:latin typeface="+mn-lt"/>
              <a:ea typeface="+mn-ea"/>
              <a:cs typeface="+mn-cs"/>
            </a:endParaRPr>
          </a:p>
          <a:p>
            <a:r>
              <a:rPr lang="en-US" altLang="zh-CN" sz="1200" kern="1200" smtClean="0">
                <a:solidFill>
                  <a:schemeClr val="tx1"/>
                </a:solidFill>
                <a:latin typeface="+mn-lt"/>
                <a:ea typeface="+mn-ea"/>
                <a:cs typeface="+mn-cs"/>
              </a:rPr>
              <a:t>System.</a:t>
            </a:r>
            <a:r>
              <a:rPr lang="en-US" altLang="zh-CN" sz="1200" b="1" i="1" kern="1200" smtClean="0">
                <a:solidFill>
                  <a:schemeClr val="tx1"/>
                </a:solidFill>
                <a:latin typeface="+mn-lt"/>
                <a:ea typeface="+mn-ea"/>
                <a:cs typeface="+mn-cs"/>
              </a:rPr>
              <a:t>out.printf("%d\t", item);</a:t>
            </a:r>
            <a:endParaRPr lang="en-US" altLang="zh-CN" sz="1200" b="1" i="1" kern="1200" smtClean="0">
              <a:solidFill>
                <a:schemeClr val="tx1"/>
              </a:solidFill>
              <a:latin typeface="+mn-lt"/>
              <a:ea typeface="+mn-ea"/>
              <a:cs typeface="+mn-cs"/>
            </a:endParaRPr>
          </a:p>
          <a:p>
            <a:r>
              <a:rPr lang="en-US" altLang="zh-CN" sz="1200" kern="1200" smtClean="0">
                <a:solidFill>
                  <a:schemeClr val="tx1"/>
                </a:solidFill>
                <a:latin typeface="+mn-lt"/>
                <a:ea typeface="+mn-ea"/>
                <a:cs typeface="+mn-cs"/>
              </a:rPr>
              <a:t>}</a:t>
            </a:r>
            <a:endParaRPr lang="en-US" altLang="zh-CN" sz="1200" kern="1200" smtClean="0">
              <a:solidFill>
                <a:schemeClr val="tx1"/>
              </a:solidFill>
              <a:latin typeface="+mn-lt"/>
              <a:ea typeface="+mn-ea"/>
              <a:cs typeface="+mn-cs"/>
            </a:endParaRPr>
          </a:p>
          <a:p>
            <a:r>
              <a:rPr lang="en-US" altLang="zh-CN" sz="1200" kern="1200" smtClean="0">
                <a:solidFill>
                  <a:schemeClr val="tx1"/>
                </a:solidFill>
                <a:latin typeface="+mn-lt"/>
                <a:ea typeface="+mn-ea"/>
                <a:cs typeface="+mn-cs"/>
              </a:rPr>
              <a:t>System.</a:t>
            </a:r>
            <a:r>
              <a:rPr lang="en-US" altLang="zh-CN" sz="1200" b="1" i="1" kern="1200" smtClean="0">
                <a:solidFill>
                  <a:schemeClr val="tx1"/>
                </a:solidFill>
                <a:latin typeface="+mn-lt"/>
                <a:ea typeface="+mn-ea"/>
                <a:cs typeface="+mn-cs"/>
              </a:rPr>
              <a:t>out.println();</a:t>
            </a:r>
            <a:endParaRPr lang="en-US" altLang="zh-CN" sz="1200" b="1" i="1" kern="1200" smtClean="0">
              <a:solidFill>
                <a:schemeClr val="tx1"/>
              </a:solidFill>
              <a:latin typeface="+mn-lt"/>
              <a:ea typeface="+mn-ea"/>
              <a:cs typeface="+mn-cs"/>
            </a:endParaRPr>
          </a:p>
          <a:p>
            <a:r>
              <a:rPr lang="en-US" altLang="zh-CN" sz="1200" kern="1200" smtClean="0">
                <a:solidFill>
                  <a:schemeClr val="tx1"/>
                </a:solidFill>
                <a:latin typeface="+mn-lt"/>
                <a:ea typeface="+mn-ea"/>
                <a:cs typeface="+mn-cs"/>
              </a:rPr>
              <a:t>}</a:t>
            </a:r>
            <a:endParaRPr lang="en-US" altLang="zh-CN" sz="1200" kern="1200" smtClean="0">
              <a:solidFill>
                <a:schemeClr val="tx1"/>
              </a:solidFill>
              <a:latin typeface="+mn-lt"/>
              <a:ea typeface="+mn-ea"/>
              <a:cs typeface="+mn-cs"/>
            </a:endParaRPr>
          </a:p>
          <a:p>
            <a:endParaRPr lang="zh-CN" altLang="en-US" sz="1200" kern="1200" smtClean="0">
              <a:solidFill>
                <a:schemeClr val="tx1"/>
              </a:solidFill>
              <a:latin typeface="+mn-lt"/>
              <a:ea typeface="+mn-ea"/>
              <a:cs typeface="+mn-cs"/>
            </a:endParaRPr>
          </a:p>
          <a:p>
            <a:r>
              <a:rPr lang="en-US" altLang="zh-CN" sz="1200" kern="1200" smtClean="0">
                <a:solidFill>
                  <a:schemeClr val="tx1"/>
                </a:solidFill>
                <a:latin typeface="+mn-lt"/>
                <a:ea typeface="+mn-ea"/>
                <a:cs typeface="+mn-cs"/>
              </a:rPr>
              <a:t>}</a:t>
            </a:r>
            <a:endParaRPr lang="en-US" altLang="zh-CN" sz="1200" kern="1200" smtClean="0">
              <a:solidFill>
                <a:schemeClr val="tx1"/>
              </a:solidFill>
              <a:latin typeface="+mn-lt"/>
              <a:ea typeface="+mn-ea"/>
              <a:cs typeface="+mn-cs"/>
            </a:endParaRPr>
          </a:p>
          <a:p>
            <a:endParaRPr lang="zh-CN" altLang="en-US" sz="1200" kern="1200" smtClean="0">
              <a:solidFill>
                <a:schemeClr val="tx1"/>
              </a:solidFill>
              <a:latin typeface="+mn-lt"/>
              <a:ea typeface="+mn-ea"/>
              <a:cs typeface="+mn-cs"/>
            </a:endParaRPr>
          </a:p>
          <a:p>
            <a:r>
              <a:rPr lang="en-US" altLang="zh-CN" sz="1200" kern="1200" smtClean="0">
                <a:solidFill>
                  <a:schemeClr val="tx1"/>
                </a:solidFill>
                <a:latin typeface="+mn-lt"/>
                <a:ea typeface="+mn-ea"/>
                <a:cs typeface="+mn-cs"/>
              </a:rPr>
              <a:t>}</a:t>
            </a:r>
            <a:endParaRPr lang="en-US" altLang="zh-CN" sz="1200" kern="1200" smtClean="0">
              <a:solidFill>
                <a:schemeClr val="tx1"/>
              </a:solidFill>
              <a:latin typeface="+mn-lt"/>
              <a:ea typeface="+mn-ea"/>
              <a:cs typeface="+mn-cs"/>
            </a:endParaRPr>
          </a:p>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panose="02010600030101010101" pitchFamily="2" charset="-122"/>
              </a:rPr>
              <a:t>//java</a:t>
            </a:r>
            <a:r>
              <a:rPr lang="zh-CN" altLang="en-US" smtClean="0">
                <a:ea typeface="宋体" panose="02010600030101010101" pitchFamily="2" charset="-122"/>
              </a:rPr>
              <a:t>代码</a:t>
            </a:r>
            <a:r>
              <a:rPr lang="en-US" altLang="zh-CN" smtClean="0">
                <a:ea typeface="宋体" panose="02010600030101010101" pitchFamily="2" charset="-122"/>
              </a:rPr>
              <a:t>, </a:t>
            </a:r>
            <a:r>
              <a:rPr lang="zh-CN" altLang="en-US" smtClean="0">
                <a:ea typeface="宋体" panose="02010600030101010101" pitchFamily="2" charset="-122"/>
              </a:rPr>
              <a:t>讲解的方法，可以逐步推导</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package com.atguigu;</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import java.text.SimpleDateFormat;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import java.util.Arrays;</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import java.util.Date;</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public class SelectSort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static void main(String[] args)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int[] arr = {101, 34, 119, 1};</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创建一个</a:t>
            </a:r>
            <a:r>
              <a:rPr lang="en-US" altLang="zh-CN" smtClean="0">
                <a:ea typeface="宋体" panose="02010600030101010101" pitchFamily="2" charset="-122"/>
              </a:rPr>
              <a:t>80000</a:t>
            </a:r>
            <a:r>
              <a:rPr lang="zh-CN" altLang="en-US" smtClean="0">
                <a:ea typeface="宋体" panose="02010600030101010101" pitchFamily="2" charset="-122"/>
              </a:rPr>
              <a:t>个随机数据的数组</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a:t>
            </a:r>
            <a:r>
              <a:rPr lang="zh-CN" altLang="en-US" smtClean="0">
                <a:ea typeface="宋体" panose="02010600030101010101" pitchFamily="2" charset="-122"/>
              </a:rPr>
              <a:t>使用选择排序，时间缩短很多，大概</a:t>
            </a:r>
            <a:r>
              <a:rPr lang="en-US" altLang="zh-CN" smtClean="0">
                <a:ea typeface="宋体" panose="02010600030101010101" pitchFamily="2" charset="-122"/>
              </a:rPr>
              <a:t>3</a:t>
            </a:r>
            <a:r>
              <a:rPr lang="zh-CN" altLang="en-US" smtClean="0">
                <a:ea typeface="宋体" panose="02010600030101010101" pitchFamily="2" charset="-122"/>
              </a:rPr>
              <a:t>秒</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int[] arr = new int[80000];</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for (int i = 0; i &lt; 80000; i++)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arr[i] = (int) (Math.random() * 8000000); // </a:t>
            </a:r>
            <a:r>
              <a:rPr lang="zh-CN" altLang="en-US" smtClean="0">
                <a:ea typeface="宋体" panose="02010600030101010101" pitchFamily="2" charset="-122"/>
              </a:rPr>
              <a:t>生成一个</a:t>
            </a:r>
            <a:r>
              <a:rPr lang="en-US" altLang="zh-CN" smtClean="0">
                <a:ea typeface="宋体" panose="02010600030101010101" pitchFamily="2" charset="-122"/>
              </a:rPr>
              <a:t>[0,800000) </a:t>
            </a:r>
            <a:r>
              <a:rPr lang="zh-CN" altLang="en-US" smtClean="0">
                <a:ea typeface="宋体" panose="02010600030101010101" pitchFamily="2" charset="-122"/>
              </a:rPr>
              <a:t>的一个数</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a:t>
            </a:r>
            <a:r>
              <a:rPr lang="zh-CN" altLang="en-US" smtClean="0">
                <a:ea typeface="宋体" panose="02010600030101010101" pitchFamily="2" charset="-122"/>
              </a:rPr>
              <a:t>排序前</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Date now = new Date();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SimpleDateFormat dateFormat = new SimpleDateFormat("yyyy-MM-dd HH:mm:ss");</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String date1 = dateFormat.format(now);</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a:t>
            </a:r>
            <a:r>
              <a:rPr lang="zh-CN" altLang="en-US" smtClean="0">
                <a:ea typeface="宋体" panose="02010600030101010101" pitchFamily="2" charset="-122"/>
              </a:rPr>
              <a:t>排序前时间</a:t>
            </a:r>
            <a:r>
              <a:rPr lang="en-US" altLang="zh-CN" smtClean="0">
                <a:ea typeface="宋体" panose="02010600030101010101" pitchFamily="2" charset="-122"/>
              </a:rPr>
              <a:t>=" + date1); // </a:t>
            </a:r>
            <a:r>
              <a:rPr lang="zh-CN" altLang="en-US" smtClean="0">
                <a:ea typeface="宋体" panose="02010600030101010101" pitchFamily="2" charset="-122"/>
              </a:rPr>
              <a:t>输出时间</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a:t>
            </a:r>
            <a:r>
              <a:rPr lang="zh-CN" altLang="en-US" smtClean="0">
                <a:ea typeface="宋体" panose="02010600030101010101" pitchFamily="2" charset="-122"/>
              </a:rPr>
              <a:t>我们发现规律</a:t>
            </a:r>
            <a:r>
              <a:rPr lang="en-US" altLang="zh-CN" smtClean="0">
                <a:ea typeface="宋体" panose="02010600030101010101" pitchFamily="2" charset="-122"/>
              </a:rPr>
              <a:t>,</a:t>
            </a:r>
            <a:r>
              <a:rPr lang="zh-CN" altLang="en-US" smtClean="0">
                <a:ea typeface="宋体" panose="02010600030101010101" pitchFamily="2" charset="-122"/>
              </a:rPr>
              <a:t>调用选择排序</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selectSort(arr);</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a:t>
            </a:r>
            <a:r>
              <a:rPr lang="zh-CN" altLang="en-US" smtClean="0">
                <a:ea typeface="宋体" panose="02010600030101010101" pitchFamily="2" charset="-122"/>
              </a:rPr>
              <a:t>排序后</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Date now2 = new Date();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String date2 = dateFormat.format(now2);</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a:t>
            </a:r>
            <a:r>
              <a:rPr lang="zh-CN" altLang="en-US" smtClean="0">
                <a:ea typeface="宋体" panose="02010600030101010101" pitchFamily="2" charset="-122"/>
              </a:rPr>
              <a:t>排序后时间</a:t>
            </a:r>
            <a:r>
              <a:rPr lang="en-US" altLang="zh-CN" smtClean="0">
                <a:ea typeface="宋体" panose="02010600030101010101" pitchFamily="2" charset="-122"/>
              </a:rPr>
              <a:t>=" + date2); // </a:t>
            </a:r>
            <a:r>
              <a:rPr lang="zh-CN" altLang="en-US" smtClean="0">
                <a:ea typeface="宋体" panose="02010600030101010101" pitchFamily="2" charset="-122"/>
              </a:rPr>
              <a:t>输出时间</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//System.out.println(Arrays.toString(arr));</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static void selectSort(int[] arr)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for (int i = 0; i &lt; arr.length - 1; i++)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int min = arr[i];</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int minIndex = i;</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遍历</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for (int j = i + 1; j &lt; arr.length; j++)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(min &gt; arr[j]) { // </a:t>
            </a:r>
            <a:r>
              <a:rPr lang="zh-CN" altLang="en-US" smtClean="0">
                <a:ea typeface="宋体" panose="02010600030101010101" pitchFamily="2" charset="-122"/>
              </a:rPr>
              <a:t>说明</a:t>
            </a:r>
            <a:r>
              <a:rPr lang="en-US" altLang="zh-CN" smtClean="0">
                <a:ea typeface="宋体" panose="02010600030101010101" pitchFamily="2" charset="-122"/>
              </a:rPr>
              <a:t>min</a:t>
            </a:r>
            <a:r>
              <a:rPr lang="zh-CN" altLang="en-US" smtClean="0">
                <a:ea typeface="宋体" panose="02010600030101010101" pitchFamily="2" charset="-122"/>
              </a:rPr>
              <a:t>不是真的最小值</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min = arr[j]; // </a:t>
            </a:r>
            <a:r>
              <a:rPr lang="zh-CN" altLang="en-US" smtClean="0">
                <a:ea typeface="宋体" panose="02010600030101010101" pitchFamily="2" charset="-122"/>
              </a:rPr>
              <a:t>重置</a:t>
            </a:r>
            <a:r>
              <a:rPr lang="en-US" altLang="zh-CN" smtClean="0">
                <a:ea typeface="宋体" panose="02010600030101010101" pitchFamily="2" charset="-122"/>
              </a:rPr>
              <a:t>min</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minIndex = j; // </a:t>
            </a:r>
            <a:r>
              <a:rPr lang="zh-CN" altLang="en-US" smtClean="0">
                <a:ea typeface="宋体" panose="02010600030101010101" pitchFamily="2" charset="-122"/>
              </a:rPr>
              <a:t>重置</a:t>
            </a:r>
            <a:r>
              <a:rPr lang="en-US" altLang="zh-CN" smtClean="0">
                <a:ea typeface="宋体" panose="02010600030101010101" pitchFamily="2" charset="-122"/>
              </a:rPr>
              <a:t>minIndex</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判断是否需要交换</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if (minIndex != i)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arr[minIndex] = arr[i];</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arr[i] = min;</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println(s"</a:t>
            </a:r>
            <a:r>
              <a:rPr lang="zh-CN" altLang="en-US" smtClean="0">
                <a:ea typeface="宋体" panose="02010600030101010101" pitchFamily="2" charset="-122"/>
              </a:rPr>
              <a:t>第</a:t>
            </a:r>
            <a:r>
              <a:rPr lang="en-US" altLang="zh-CN" smtClean="0">
                <a:ea typeface="宋体" panose="02010600030101010101" pitchFamily="2" charset="-122"/>
              </a:rPr>
              <a:t>${i+1}</a:t>
            </a:r>
            <a:r>
              <a:rPr lang="zh-CN" altLang="en-US" smtClean="0">
                <a:ea typeface="宋体" panose="02010600030101010101" pitchFamily="2" charset="-122"/>
              </a:rPr>
              <a:t>轮结束</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println(arr.mkString("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r>
              <a:rPr lang="zh-CN" altLang="en-US" smtClean="0">
                <a:ea typeface="宋体" panose="02010600030101010101" pitchFamily="2" charset="-122"/>
              </a:rPr>
              <a:t>以前的</a:t>
            </a:r>
            <a:r>
              <a:rPr lang="en-US" altLang="zh-CN" smtClean="0">
                <a:ea typeface="宋体" panose="02010600030101010101" pitchFamily="2" charset="-122"/>
              </a:rPr>
              <a:t>s</a:t>
            </a:r>
            <a:r>
              <a:rPr lang="zh-CN" altLang="en-US" smtClean="0">
                <a:ea typeface="宋体" panose="02010600030101010101" pitchFamily="2" charset="-122"/>
              </a:rPr>
              <a:t>代码的逐步推导讲解方式，比较好理解</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def main(args: Array[String]): Unit =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//var arr = Array(101, 34, 119, 1)</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val random = new util.Random()</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val arr = new Array[Int](80000)</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for (i &lt;- 0 until 80000) { //</a:t>
            </a:r>
            <a:r>
              <a:rPr lang="zh-CN" altLang="en-US" smtClean="0">
                <a:ea typeface="宋体" panose="02010600030101010101" pitchFamily="2" charset="-122"/>
              </a:rPr>
              <a:t>循环的生成随机数</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arr(i) = random.nextInt(8000000)</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println("</a:t>
            </a:r>
            <a:r>
              <a:rPr lang="zh-CN" altLang="en-US" smtClean="0">
                <a:ea typeface="宋体" panose="02010600030101010101" pitchFamily="2" charset="-122"/>
              </a:rPr>
              <a:t>排序前</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val now: Date = new Date()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val dateFormat: SimpleDateFormat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new SimpleDateFormat("yyyy-MM-dd HH:mm:ss")</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val date = dateFormat.format(now)</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println("</a:t>
            </a:r>
            <a:r>
              <a:rPr lang="zh-CN" altLang="en-US" smtClean="0">
                <a:ea typeface="宋体" panose="02010600030101010101" pitchFamily="2" charset="-122"/>
              </a:rPr>
              <a:t>排序前时间</a:t>
            </a:r>
            <a:r>
              <a:rPr lang="en-US" altLang="zh-CN" smtClean="0">
                <a:ea typeface="宋体" panose="02010600030101010101" pitchFamily="2" charset="-122"/>
              </a:rPr>
              <a:t>=" + date) //</a:t>
            </a:r>
            <a:r>
              <a:rPr lang="zh-CN" altLang="en-US" smtClean="0">
                <a:ea typeface="宋体" panose="02010600030101010101" pitchFamily="2" charset="-122"/>
              </a:rPr>
              <a:t>输出时间</a:t>
            </a:r>
            <a:endParaRPr lang="zh-CN" altLang="en-US" smtClean="0">
              <a:ea typeface="宋体" panose="02010600030101010101" pitchFamily="2" charset="-122"/>
            </a:endParaRPr>
          </a:p>
          <a:p>
            <a:pPr eaLnBrk="1" hangingPunct="1"/>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a:t>
            </a:r>
            <a:r>
              <a:rPr lang="zh-CN" altLang="en-US" smtClean="0">
                <a:ea typeface="宋体" panose="02010600030101010101" pitchFamily="2" charset="-122"/>
              </a:rPr>
              <a:t>我们发现规律</a:t>
            </a:r>
            <a:r>
              <a:rPr lang="en-US" altLang="zh-CN" smtClean="0">
                <a:ea typeface="宋体" panose="02010600030101010101" pitchFamily="2" charset="-122"/>
              </a:rPr>
              <a:t>,</a:t>
            </a:r>
            <a:r>
              <a:rPr lang="zh-CN" altLang="en-US" smtClean="0">
                <a:ea typeface="宋体" panose="02010600030101010101" pitchFamily="2" charset="-122"/>
              </a:rPr>
              <a:t>调用选择排序</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selectSort(arr)</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println("</a:t>
            </a:r>
            <a:r>
              <a:rPr lang="zh-CN" altLang="en-US" smtClean="0">
                <a:ea typeface="宋体" panose="02010600030101010101" pitchFamily="2" charset="-122"/>
              </a:rPr>
              <a:t>排序后</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//println(arr.mkString("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val now2: Date = new Date()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val date2 = dateFormat.format(now2)</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println("</a:t>
            </a:r>
            <a:r>
              <a:rPr lang="zh-CN" altLang="en-US" smtClean="0">
                <a:ea typeface="宋体" panose="02010600030101010101" pitchFamily="2" charset="-122"/>
              </a:rPr>
              <a:t>排序后时间</a:t>
            </a:r>
            <a:r>
              <a:rPr lang="en-US" altLang="zh-CN" smtClean="0">
                <a:ea typeface="宋体" panose="02010600030101010101" pitchFamily="2" charset="-122"/>
              </a:rPr>
              <a:t>=" + date2) //</a:t>
            </a:r>
            <a:r>
              <a:rPr lang="zh-CN" altLang="en-US" smtClean="0">
                <a:ea typeface="宋体" panose="02010600030101010101" pitchFamily="2" charset="-122"/>
              </a:rPr>
              <a:t>输出时间</a:t>
            </a:r>
            <a:endParaRPr lang="zh-CN" altLang="en-US" smtClean="0">
              <a:ea typeface="宋体" panose="02010600030101010101" pitchFamily="2" charset="-122"/>
            </a:endParaRPr>
          </a:p>
          <a:p>
            <a:pPr eaLnBrk="1" hangingPunct="1"/>
            <a:endParaRPr lang="zh-CN" altLang="en-US" smtClean="0">
              <a:ea typeface="宋体" panose="02010600030101010101" pitchFamily="2" charset="-122"/>
            </a:endParaRPr>
          </a:p>
          <a:p>
            <a:pPr eaLnBrk="1" hangingPunct="1"/>
            <a:endParaRPr lang="zh-CN" altLang="en-US" smtClean="0">
              <a:ea typeface="宋体" panose="02010600030101010101" pitchFamily="2" charset="-122"/>
            </a:endParaRPr>
          </a:p>
          <a:p>
            <a:pPr eaLnBrk="1" hangingPunct="1"/>
            <a:endParaRPr lang="zh-CN" altLang="en-US" smtClean="0">
              <a:ea typeface="宋体" panose="02010600030101010101" pitchFamily="2" charset="-122"/>
            </a:endParaRPr>
          </a:p>
          <a:p>
            <a:pPr eaLnBrk="1" hangingPunct="1"/>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a:t>
            </a:r>
            <a:r>
              <a:rPr lang="zh-CN" altLang="en-US" smtClean="0">
                <a:ea typeface="宋体" panose="02010600030101010101" pitchFamily="2" charset="-122"/>
              </a:rPr>
              <a:t>我们看一下排序的一个演变过程</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a:t>
            </a:r>
            <a:r>
              <a:rPr lang="zh-CN" altLang="en-US" smtClean="0">
                <a:ea typeface="宋体" panose="02010600030101010101" pitchFamily="2" charset="-122"/>
              </a:rPr>
              <a:t>第</a:t>
            </a:r>
            <a:r>
              <a:rPr lang="en-US" altLang="zh-CN" smtClean="0">
                <a:ea typeface="宋体" panose="02010600030101010101" pitchFamily="2" charset="-122"/>
              </a:rPr>
              <a:t>1</a:t>
            </a:r>
            <a:r>
              <a:rPr lang="zh-CN" altLang="en-US" smtClean="0">
                <a:ea typeface="宋体" panose="02010600030101010101" pitchFamily="2" charset="-122"/>
              </a:rPr>
              <a:t>轮排序 </a:t>
            </a:r>
            <a:r>
              <a:rPr lang="en-US" altLang="zh-CN" smtClean="0">
                <a:ea typeface="宋体" panose="02010600030101010101" pitchFamily="2" charset="-122"/>
              </a:rPr>
              <a:t>(101, 34, 119, 1) =&gt; (1, 34, 119, 101)</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var min = arr(0)</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var minIndex = 0</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遍历</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for (j &lt;- (0 + 1) until arr.length)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(min &gt; arr(j)) { // </a:t>
            </a:r>
            <a:r>
              <a:rPr lang="zh-CN" altLang="en-US" smtClean="0">
                <a:ea typeface="宋体" panose="02010600030101010101" pitchFamily="2" charset="-122"/>
              </a:rPr>
              <a:t>说明</a:t>
            </a:r>
            <a:r>
              <a:rPr lang="en-US" altLang="zh-CN" smtClean="0">
                <a:ea typeface="宋体" panose="02010600030101010101" pitchFamily="2" charset="-122"/>
              </a:rPr>
              <a:t>min</a:t>
            </a:r>
            <a:r>
              <a:rPr lang="zh-CN" altLang="en-US" smtClean="0">
                <a:ea typeface="宋体" panose="02010600030101010101" pitchFamily="2" charset="-122"/>
              </a:rPr>
              <a:t>不是真的最小值</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min = arr(j) // </a:t>
            </a:r>
            <a:r>
              <a:rPr lang="zh-CN" altLang="en-US" smtClean="0">
                <a:ea typeface="宋体" panose="02010600030101010101" pitchFamily="2" charset="-122"/>
              </a:rPr>
              <a:t>重置</a:t>
            </a:r>
            <a:r>
              <a:rPr lang="en-US" altLang="zh-CN" smtClean="0">
                <a:ea typeface="宋体" panose="02010600030101010101" pitchFamily="2" charset="-122"/>
              </a:rPr>
              <a:t>min</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minIndex = j // </a:t>
            </a:r>
            <a:r>
              <a:rPr lang="zh-CN" altLang="en-US" smtClean="0">
                <a:ea typeface="宋体" panose="02010600030101010101" pitchFamily="2" charset="-122"/>
              </a:rPr>
              <a:t>重置</a:t>
            </a:r>
            <a:r>
              <a:rPr lang="en-US" altLang="zh-CN" smtClean="0">
                <a:ea typeface="宋体" panose="02010600030101010101" pitchFamily="2" charset="-122"/>
              </a:rPr>
              <a:t>minIndex</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判断是否需要交换</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if (minIndex != 0)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arr(minIndex) = arr(0)</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arr(0) = min</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println("</a:t>
            </a:r>
            <a:r>
              <a:rPr lang="zh-CN" altLang="en-US" smtClean="0">
                <a:ea typeface="宋体" panose="02010600030101010101" pitchFamily="2" charset="-122"/>
              </a:rPr>
              <a:t>第</a:t>
            </a:r>
            <a:r>
              <a:rPr lang="en-US" altLang="zh-CN" smtClean="0">
                <a:ea typeface="宋体" panose="02010600030101010101" pitchFamily="2" charset="-122"/>
              </a:rPr>
              <a:t>1</a:t>
            </a:r>
            <a:r>
              <a:rPr lang="zh-CN" altLang="en-US" smtClean="0">
                <a:ea typeface="宋体" panose="02010600030101010101" pitchFamily="2" charset="-122"/>
              </a:rPr>
              <a:t>轮结束</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println(arr.mkString("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第</a:t>
            </a:r>
            <a:r>
              <a:rPr lang="en-US" altLang="zh-CN" smtClean="0">
                <a:ea typeface="宋体" panose="02010600030101010101" pitchFamily="2" charset="-122"/>
              </a:rPr>
              <a:t>2</a:t>
            </a:r>
            <a:r>
              <a:rPr lang="zh-CN" altLang="en-US" smtClean="0">
                <a:ea typeface="宋体" panose="02010600030101010101" pitchFamily="2" charset="-122"/>
              </a:rPr>
              <a:t>轮排序 </a:t>
            </a:r>
            <a:r>
              <a:rPr lang="en-US" altLang="zh-CN" smtClean="0">
                <a:ea typeface="宋体" panose="02010600030101010101" pitchFamily="2" charset="-122"/>
              </a:rPr>
              <a:t>(1, 34, 119, 101) =&gt; (1, 34, 119, 101)</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min = arr(1)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minIndex = 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遍历</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for (j &lt;- (1 + 1) until arr.length)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(min &gt; arr(j)) { // </a:t>
            </a:r>
            <a:r>
              <a:rPr lang="zh-CN" altLang="en-US" smtClean="0">
                <a:ea typeface="宋体" panose="02010600030101010101" pitchFamily="2" charset="-122"/>
              </a:rPr>
              <a:t>说明</a:t>
            </a:r>
            <a:r>
              <a:rPr lang="en-US" altLang="zh-CN" smtClean="0">
                <a:ea typeface="宋体" panose="02010600030101010101" pitchFamily="2" charset="-122"/>
              </a:rPr>
              <a:t>min</a:t>
            </a:r>
            <a:r>
              <a:rPr lang="zh-CN" altLang="en-US" smtClean="0">
                <a:ea typeface="宋体" panose="02010600030101010101" pitchFamily="2" charset="-122"/>
              </a:rPr>
              <a:t>不是真的最小值</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min = arr(j) // </a:t>
            </a:r>
            <a:r>
              <a:rPr lang="zh-CN" altLang="en-US" smtClean="0">
                <a:ea typeface="宋体" panose="02010600030101010101" pitchFamily="2" charset="-122"/>
              </a:rPr>
              <a:t>重置</a:t>
            </a:r>
            <a:r>
              <a:rPr lang="en-US" altLang="zh-CN" smtClean="0">
                <a:ea typeface="宋体" panose="02010600030101010101" pitchFamily="2" charset="-122"/>
              </a:rPr>
              <a:t>min</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minIndex = j // </a:t>
            </a:r>
            <a:r>
              <a:rPr lang="zh-CN" altLang="en-US" smtClean="0">
                <a:ea typeface="宋体" panose="02010600030101010101" pitchFamily="2" charset="-122"/>
              </a:rPr>
              <a:t>重置</a:t>
            </a:r>
            <a:r>
              <a:rPr lang="en-US" altLang="zh-CN" smtClean="0">
                <a:ea typeface="宋体" panose="02010600030101010101" pitchFamily="2" charset="-122"/>
              </a:rPr>
              <a:t>minIndex</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判断是否需要交换</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if (minIndex != 1)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arr(minIndex) = arr(1)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arr(1) = min</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println("</a:t>
            </a:r>
            <a:r>
              <a:rPr lang="zh-CN" altLang="en-US" smtClean="0">
                <a:ea typeface="宋体" panose="02010600030101010101" pitchFamily="2" charset="-122"/>
              </a:rPr>
              <a:t>第</a:t>
            </a:r>
            <a:r>
              <a:rPr lang="en-US" altLang="zh-CN" smtClean="0">
                <a:ea typeface="宋体" panose="02010600030101010101" pitchFamily="2" charset="-122"/>
              </a:rPr>
              <a:t>2</a:t>
            </a:r>
            <a:r>
              <a:rPr lang="zh-CN" altLang="en-US" smtClean="0">
                <a:ea typeface="宋体" panose="02010600030101010101" pitchFamily="2" charset="-122"/>
              </a:rPr>
              <a:t>轮结束</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println(arr.mkString("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第</a:t>
            </a:r>
            <a:r>
              <a:rPr lang="en-US" altLang="zh-CN" smtClean="0">
                <a:ea typeface="宋体" panose="02010600030101010101" pitchFamily="2" charset="-122"/>
              </a:rPr>
              <a:t>3</a:t>
            </a:r>
            <a:r>
              <a:rPr lang="zh-CN" altLang="en-US" smtClean="0">
                <a:ea typeface="宋体" panose="02010600030101010101" pitchFamily="2" charset="-122"/>
              </a:rPr>
              <a:t>轮排序 </a:t>
            </a:r>
            <a:r>
              <a:rPr lang="en-US" altLang="zh-CN" smtClean="0">
                <a:ea typeface="宋体" panose="02010600030101010101" pitchFamily="2" charset="-122"/>
              </a:rPr>
              <a:t>(1, 34, 119, 101) =&gt; (1, 34, 101, 119)</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min = arr(2)</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minIndex = 2</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遍历</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for (j &lt;- (2 + 1) until arr.length)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(min &gt; arr(j)) { // </a:t>
            </a:r>
            <a:r>
              <a:rPr lang="zh-CN" altLang="en-US" smtClean="0">
                <a:ea typeface="宋体" panose="02010600030101010101" pitchFamily="2" charset="-122"/>
              </a:rPr>
              <a:t>说明</a:t>
            </a:r>
            <a:r>
              <a:rPr lang="en-US" altLang="zh-CN" smtClean="0">
                <a:ea typeface="宋体" panose="02010600030101010101" pitchFamily="2" charset="-122"/>
              </a:rPr>
              <a:t>min</a:t>
            </a:r>
            <a:r>
              <a:rPr lang="zh-CN" altLang="en-US" smtClean="0">
                <a:ea typeface="宋体" panose="02010600030101010101" pitchFamily="2" charset="-122"/>
              </a:rPr>
              <a:t>不是真的最小值</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min = arr(j) // </a:t>
            </a:r>
            <a:r>
              <a:rPr lang="zh-CN" altLang="en-US" smtClean="0">
                <a:ea typeface="宋体" panose="02010600030101010101" pitchFamily="2" charset="-122"/>
              </a:rPr>
              <a:t>重置</a:t>
            </a:r>
            <a:r>
              <a:rPr lang="en-US" altLang="zh-CN" smtClean="0">
                <a:ea typeface="宋体" panose="02010600030101010101" pitchFamily="2" charset="-122"/>
              </a:rPr>
              <a:t>min</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minIndex = j // </a:t>
            </a:r>
            <a:r>
              <a:rPr lang="zh-CN" altLang="en-US" smtClean="0">
                <a:ea typeface="宋体" panose="02010600030101010101" pitchFamily="2" charset="-122"/>
              </a:rPr>
              <a:t>重置</a:t>
            </a:r>
            <a:r>
              <a:rPr lang="en-US" altLang="zh-CN" smtClean="0">
                <a:ea typeface="宋体" panose="02010600030101010101" pitchFamily="2" charset="-122"/>
              </a:rPr>
              <a:t>minIndex</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判断是否需要交换</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if (minIndex != 2)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arr(minIndex) = arr(2)</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arr(2) = min</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println("</a:t>
            </a:r>
            <a:r>
              <a:rPr lang="zh-CN" altLang="en-US" smtClean="0">
                <a:ea typeface="宋体" panose="02010600030101010101" pitchFamily="2" charset="-122"/>
              </a:rPr>
              <a:t>第</a:t>
            </a:r>
            <a:r>
              <a:rPr lang="en-US" altLang="zh-CN" smtClean="0">
                <a:ea typeface="宋体" panose="02010600030101010101" pitchFamily="2" charset="-122"/>
              </a:rPr>
              <a:t>3</a:t>
            </a:r>
            <a:r>
              <a:rPr lang="zh-CN" altLang="en-US" smtClean="0">
                <a:ea typeface="宋体" panose="02010600030101010101" pitchFamily="2" charset="-122"/>
              </a:rPr>
              <a:t>轮结束</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println(arr.mkString("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panose="02010600030101010101" pitchFamily="2" charset="-122"/>
              </a:rPr>
              <a:t>Java</a:t>
            </a:r>
            <a:r>
              <a:rPr lang="zh-CN" altLang="en-US" smtClean="0">
                <a:ea typeface="宋体" panose="02010600030101010101" pitchFamily="2" charset="-122"/>
              </a:rPr>
              <a:t>的代码如下</a:t>
            </a:r>
            <a:r>
              <a:rPr lang="en-US" altLang="zh-CN" smtClean="0">
                <a:ea typeface="宋体" panose="02010600030101010101" pitchFamily="2" charset="-122"/>
              </a:rPr>
              <a:t>, </a:t>
            </a:r>
            <a:r>
              <a:rPr lang="zh-CN" altLang="en-US" smtClean="0">
                <a:ea typeface="宋体" panose="02010600030101010101" pitchFamily="2" charset="-122"/>
              </a:rPr>
              <a:t>如果要看到排序的分步过程，参考</a:t>
            </a:r>
            <a:r>
              <a:rPr lang="zh-CN" altLang="en-US" baseline="0" smtClean="0">
                <a:ea typeface="宋体" panose="02010600030101010101" pitchFamily="2" charset="-122"/>
              </a:rPr>
              <a:t> 深</a:t>
            </a:r>
            <a:r>
              <a:rPr lang="en-US" altLang="zh-CN" baseline="0" smtClean="0">
                <a:ea typeface="宋体" panose="02010600030101010101" pitchFamily="2" charset="-122"/>
              </a:rPr>
              <a:t>-java-</a:t>
            </a:r>
            <a:r>
              <a:rPr lang="zh-CN" altLang="en-US" baseline="0" smtClean="0">
                <a:ea typeface="宋体" panose="02010600030101010101" pitchFamily="2" charset="-122"/>
              </a:rPr>
              <a:t>冒泡</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//Java</a:t>
            </a:r>
            <a:r>
              <a:rPr lang="zh-CN" altLang="en-US" smtClean="0">
                <a:ea typeface="宋体" panose="02010600030101010101" pitchFamily="2" charset="-122"/>
              </a:rPr>
              <a:t>最新代码</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package com.atguigu;</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import java.text.SimpleDateFormat;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import java.util.Arrays;</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import java.util.Date;</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public class InsertSort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static void main(String[] args)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TODO Auto-generated method stub</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int[] arr = {101, 34, 119, 1};</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创建一个</a:t>
            </a:r>
            <a:r>
              <a:rPr lang="en-US" altLang="zh-CN" smtClean="0">
                <a:ea typeface="宋体" panose="02010600030101010101" pitchFamily="2" charset="-122"/>
              </a:rPr>
              <a:t>80000</a:t>
            </a:r>
            <a:r>
              <a:rPr lang="zh-CN" altLang="en-US" smtClean="0">
                <a:ea typeface="宋体" panose="02010600030101010101" pitchFamily="2" charset="-122"/>
              </a:rPr>
              <a:t>个随机数据的数组</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a:t>
            </a:r>
            <a:r>
              <a:rPr lang="zh-CN" altLang="en-US" smtClean="0">
                <a:ea typeface="宋体" panose="02010600030101010101" pitchFamily="2" charset="-122"/>
              </a:rPr>
              <a:t>使用插入排序，大概</a:t>
            </a:r>
            <a:r>
              <a:rPr lang="en-US" altLang="zh-CN" smtClean="0">
                <a:ea typeface="宋体" panose="02010600030101010101" pitchFamily="2" charset="-122"/>
              </a:rPr>
              <a:t>3</a:t>
            </a:r>
            <a:r>
              <a:rPr lang="zh-CN" altLang="en-US" smtClean="0">
                <a:ea typeface="宋体" panose="02010600030101010101" pitchFamily="2" charset="-122"/>
              </a:rPr>
              <a:t>秒和选择排序差不多</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int[] arr = new int[80000];</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for (int i = 0; i &lt; 80000; i++)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arr[i] = (int) (Math.random() * 8000000); // </a:t>
            </a:r>
            <a:r>
              <a:rPr lang="zh-CN" altLang="en-US" smtClean="0">
                <a:ea typeface="宋体" panose="02010600030101010101" pitchFamily="2" charset="-122"/>
              </a:rPr>
              <a:t>生成一个</a:t>
            </a:r>
            <a:r>
              <a:rPr lang="en-US" altLang="zh-CN" smtClean="0">
                <a:ea typeface="宋体" panose="02010600030101010101" pitchFamily="2" charset="-122"/>
              </a:rPr>
              <a:t>[0,800000) </a:t>
            </a:r>
            <a:r>
              <a:rPr lang="zh-CN" altLang="en-US" smtClean="0">
                <a:ea typeface="宋体" panose="02010600030101010101" pitchFamily="2" charset="-122"/>
              </a:rPr>
              <a:t>的一个数</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a:t>
            </a:r>
            <a:r>
              <a:rPr lang="zh-CN" altLang="en-US" smtClean="0">
                <a:ea typeface="宋体" panose="02010600030101010101" pitchFamily="2" charset="-122"/>
              </a:rPr>
              <a:t>排序前</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Date now = new Date();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SimpleDateFormat dateFormat = new SimpleDateFormat("yyyy-MM-dd HH:mm:ss");</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String date1 = dateFormat.format(now);</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a:t>
            </a:r>
            <a:r>
              <a:rPr lang="zh-CN" altLang="en-US" smtClean="0">
                <a:ea typeface="宋体" panose="02010600030101010101" pitchFamily="2" charset="-122"/>
              </a:rPr>
              <a:t>排序前时间</a:t>
            </a:r>
            <a:r>
              <a:rPr lang="en-US" altLang="zh-CN" smtClean="0">
                <a:ea typeface="宋体" panose="02010600030101010101" pitchFamily="2" charset="-122"/>
              </a:rPr>
              <a:t>=" + date1); // </a:t>
            </a:r>
            <a:r>
              <a:rPr lang="zh-CN" altLang="en-US" smtClean="0">
                <a:ea typeface="宋体" panose="02010600030101010101" pitchFamily="2" charset="-122"/>
              </a:rPr>
              <a:t>输出时间</a:t>
            </a:r>
            <a:endParaRPr lang="zh-CN" altLang="en-US" smtClean="0">
              <a:ea typeface="宋体" panose="02010600030101010101" pitchFamily="2" charset="-122"/>
            </a:endParaRPr>
          </a:p>
          <a:p>
            <a:pPr eaLnBrk="1" hangingPunct="1"/>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insertSort(arr);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a:t>
            </a:r>
            <a:r>
              <a:rPr lang="zh-CN" altLang="en-US" smtClean="0">
                <a:ea typeface="宋体" panose="02010600030101010101" pitchFamily="2" charset="-122"/>
              </a:rPr>
              <a:t>排序后</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Date now2 = new Date();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String date2 = dateFormat.format(now2);</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a:t>
            </a:r>
            <a:r>
              <a:rPr lang="zh-CN" altLang="en-US" smtClean="0">
                <a:ea typeface="宋体" panose="02010600030101010101" pitchFamily="2" charset="-122"/>
              </a:rPr>
              <a:t>排序后时间</a:t>
            </a:r>
            <a:r>
              <a:rPr lang="en-US" altLang="zh-CN" smtClean="0">
                <a:ea typeface="宋体" panose="02010600030101010101" pitchFamily="2" charset="-122"/>
              </a:rPr>
              <a:t>=" + date2); // </a:t>
            </a:r>
            <a:r>
              <a:rPr lang="zh-CN" altLang="en-US" smtClean="0">
                <a:ea typeface="宋体" panose="02010600030101010101" pitchFamily="2" charset="-122"/>
              </a:rPr>
              <a:t>输出时间</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System.out.println(Arrays.toString(arr));</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static void insertSort(int[] arr)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for (int i = 1; i &lt; arr.length; i++)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int insertVal = arr[i];</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int insertIndex = i - 1; // </a:t>
            </a:r>
            <a:r>
              <a:rPr lang="zh-CN" altLang="en-US" smtClean="0">
                <a:ea typeface="宋体" panose="02010600030101010101" pitchFamily="2" charset="-122"/>
              </a:rPr>
              <a:t>表示有序表的最后这个元素的下标</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a:t>
            </a:r>
            <a:r>
              <a:rPr lang="zh-CN" altLang="en-US" smtClean="0">
                <a:ea typeface="宋体" panose="02010600030101010101" pitchFamily="2" charset="-122"/>
              </a:rPr>
              <a:t>还没找到位置</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while (insertIndex &gt;= 0 &amp;&amp; insertVal &lt; arr[insertIndex])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arr[insertIndex + 1] = arr[insertIndex];</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insertIndex -= 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退出</a:t>
            </a:r>
            <a:r>
              <a:rPr lang="en-US" altLang="zh-CN" smtClean="0">
                <a:ea typeface="宋体" panose="02010600030101010101" pitchFamily="2" charset="-122"/>
              </a:rPr>
              <a:t>while </a:t>
            </a:r>
            <a:r>
              <a:rPr lang="zh-CN" altLang="en-US" smtClean="0">
                <a:ea typeface="宋体" panose="02010600030101010101" pitchFamily="2" charset="-122"/>
              </a:rPr>
              <a:t>说明插入的位置就找到了</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arr[insertIndex + 1] = insertVal;</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//Java</a:t>
            </a:r>
            <a:r>
              <a:rPr lang="zh-CN" altLang="en-US" smtClean="0">
                <a:ea typeface="宋体" panose="02010600030101010101" pitchFamily="2" charset="-122"/>
              </a:rPr>
              <a:t>代码结束</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//Scala</a:t>
            </a:r>
            <a:r>
              <a:rPr lang="zh-CN" altLang="en-US" smtClean="0">
                <a:ea typeface="宋体" panose="02010600030101010101" pitchFamily="2" charset="-122"/>
              </a:rPr>
              <a:t>最新代码</a:t>
            </a:r>
            <a:r>
              <a:rPr lang="en-US" altLang="zh-CN" smtClean="0">
                <a:ea typeface="宋体" panose="02010600030101010101" pitchFamily="2" charset="-122"/>
              </a:rPr>
              <a:t>, </a:t>
            </a:r>
            <a:r>
              <a:rPr lang="zh-CN" altLang="en-US" smtClean="0">
                <a:ea typeface="宋体" panose="02010600030101010101" pitchFamily="2" charset="-122"/>
              </a:rPr>
              <a:t>主要参考一下讲解的顺序问题</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package com.atguigu.temp.sort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import java.text.SimpleDateFormat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import java.util.Date</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object InsertSort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def main(args: Array[String]): Unit =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从小到大</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//val arr = Array(101, 34, 119, 1)</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val random = new util.Random()</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val arr = new Array[Int](8)</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for (i &lt;- 0 until 8)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arr(i) = random.nextInt(8000000)</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println("</a:t>
            </a:r>
            <a:r>
              <a:rPr lang="zh-CN" altLang="en-US" smtClean="0">
                <a:ea typeface="宋体" panose="02010600030101010101" pitchFamily="2" charset="-122"/>
              </a:rPr>
              <a:t>排序前</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val now: Date = new Date()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val dateFormat: SimpleDateFormat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new SimpleDateFormat("yyyy-MM-dd HH:mm:ss")</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val date = dateFormat.format(now)</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println("</a:t>
            </a:r>
            <a:r>
              <a:rPr lang="zh-CN" altLang="en-US" smtClean="0">
                <a:ea typeface="宋体" panose="02010600030101010101" pitchFamily="2" charset="-122"/>
              </a:rPr>
              <a:t>排序前时间</a:t>
            </a:r>
            <a:r>
              <a:rPr lang="en-US" altLang="zh-CN" smtClean="0">
                <a:ea typeface="宋体" panose="02010600030101010101" pitchFamily="2" charset="-122"/>
              </a:rPr>
              <a:t>=" + date) //</a:t>
            </a:r>
            <a:r>
              <a:rPr lang="zh-CN" altLang="en-US" smtClean="0">
                <a:ea typeface="宋体" panose="02010600030101010101" pitchFamily="2" charset="-122"/>
              </a:rPr>
              <a:t>输出时间</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println(arr.mkString("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insertSort(arr)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println("</a:t>
            </a:r>
            <a:r>
              <a:rPr lang="zh-CN" altLang="en-US" smtClean="0">
                <a:ea typeface="宋体" panose="02010600030101010101" pitchFamily="2" charset="-122"/>
              </a:rPr>
              <a:t>排序后</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//println(arr.mkString("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println(arr.mkString("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val now2: Date = new Date()</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val date2 = dateFormat.format(now2)</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println("</a:t>
            </a:r>
            <a:r>
              <a:rPr lang="zh-CN" altLang="en-US" smtClean="0">
                <a:ea typeface="宋体" panose="02010600030101010101" pitchFamily="2" charset="-122"/>
              </a:rPr>
              <a:t>排序后时间</a:t>
            </a:r>
            <a:r>
              <a:rPr lang="en-US" altLang="zh-CN" smtClean="0">
                <a:ea typeface="宋体" panose="02010600030101010101" pitchFamily="2" charset="-122"/>
              </a:rPr>
              <a:t>=" + date2) //</a:t>
            </a:r>
            <a:r>
              <a:rPr lang="zh-CN" altLang="en-US" smtClean="0">
                <a:ea typeface="宋体" panose="02010600030101010101" pitchFamily="2" charset="-122"/>
              </a:rPr>
              <a:t>输出时间</a:t>
            </a:r>
            <a:endParaRPr lang="zh-CN" altLang="en-US" smtClean="0">
              <a:ea typeface="宋体" panose="02010600030101010101" pitchFamily="2" charset="-122"/>
            </a:endParaRPr>
          </a:p>
          <a:p>
            <a:pPr eaLnBrk="1" hangingPunct="1"/>
            <a:endParaRPr lang="zh-CN" altLang="en-US" smtClean="0">
              <a:ea typeface="宋体" panose="02010600030101010101" pitchFamily="2" charset="-122"/>
            </a:endParaRPr>
          </a:p>
          <a:p>
            <a:pPr eaLnBrk="1" hangingPunct="1"/>
            <a:endParaRPr lang="zh-CN" altLang="en-US" smtClean="0">
              <a:ea typeface="宋体" panose="02010600030101010101" pitchFamily="2" charset="-122"/>
            </a:endParaRPr>
          </a:p>
          <a:p>
            <a:pPr eaLnBrk="1" hangingPunct="1"/>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第</a:t>
            </a:r>
            <a:r>
              <a:rPr lang="en-US" altLang="zh-CN" smtClean="0">
                <a:ea typeface="宋体" panose="02010600030101010101" pitchFamily="2" charset="-122"/>
              </a:rPr>
              <a:t>1</a:t>
            </a:r>
            <a:r>
              <a:rPr lang="zh-CN" altLang="en-US" smtClean="0">
                <a:ea typeface="宋体" panose="02010600030101010101" pitchFamily="2" charset="-122"/>
              </a:rPr>
              <a:t>轮插入处理</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var insertVal = arr(1)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var insertIndex = 1 - 1 //</a:t>
            </a:r>
            <a:r>
              <a:rPr lang="zh-CN" altLang="en-US" smtClean="0">
                <a:ea typeface="宋体" panose="02010600030101010101" pitchFamily="2" charset="-122"/>
              </a:rPr>
              <a:t>是有序列表的最后的索引位置</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while (insertIndex &gt;= 0 &amp;&amp; insertVal &lt; arr(insertIndex))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没有找到位置</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arr(insertIndex + 1) = arr(insertIndex)</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insertIndex -= 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退出循环后，就找到位置了，应当是 </a:t>
            </a:r>
            <a:r>
              <a:rPr lang="en-US" altLang="zh-CN" smtClean="0">
                <a:ea typeface="宋体" panose="02010600030101010101" pitchFamily="2" charset="-122"/>
              </a:rPr>
              <a:t>insertIndex + 1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arr(insertIndex + 1) = insertVal</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println("</a:t>
            </a:r>
            <a:r>
              <a:rPr lang="zh-CN" altLang="en-US" smtClean="0">
                <a:ea typeface="宋体" panose="02010600030101010101" pitchFamily="2" charset="-122"/>
              </a:rPr>
              <a:t>第</a:t>
            </a:r>
            <a:r>
              <a:rPr lang="en-US" altLang="zh-CN" smtClean="0">
                <a:ea typeface="宋体" panose="02010600030101010101" pitchFamily="2" charset="-122"/>
              </a:rPr>
              <a:t>1</a:t>
            </a:r>
            <a:r>
              <a:rPr lang="zh-CN" altLang="en-US" smtClean="0">
                <a:ea typeface="宋体" panose="02010600030101010101" pitchFamily="2" charset="-122"/>
              </a:rPr>
              <a:t>轮后</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println(arr.mkString("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第</a:t>
            </a:r>
            <a:r>
              <a:rPr lang="en-US" altLang="zh-CN" smtClean="0">
                <a:ea typeface="宋体" panose="02010600030101010101" pitchFamily="2" charset="-122"/>
              </a:rPr>
              <a:t>2</a:t>
            </a:r>
            <a:r>
              <a:rPr lang="zh-CN" altLang="en-US" smtClean="0">
                <a:ea typeface="宋体" panose="02010600030101010101" pitchFamily="2" charset="-122"/>
              </a:rPr>
              <a:t>轮插入处理</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insertVal = arr(2)</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insertIndex = 2 - 1 //</a:t>
            </a:r>
            <a:r>
              <a:rPr lang="zh-CN" altLang="en-US" smtClean="0">
                <a:ea typeface="宋体" panose="02010600030101010101" pitchFamily="2" charset="-122"/>
              </a:rPr>
              <a:t>是有序列表的最后的索引位置</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while (insertIndex &gt;= 0 &amp;&amp; insertVal &lt; arr(insertIndex))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没有找到位置</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arr(insertIndex + 1) = arr(insertIndex)</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insertIndex -= 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退出循环后，就找到位置了，应当是 </a:t>
            </a:r>
            <a:r>
              <a:rPr lang="en-US" altLang="zh-CN" smtClean="0">
                <a:ea typeface="宋体" panose="02010600030101010101" pitchFamily="2" charset="-122"/>
              </a:rPr>
              <a:t>insertIndex + 1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arr(insertIndex + 1) = insertVal</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println("</a:t>
            </a:r>
            <a:r>
              <a:rPr lang="zh-CN" altLang="en-US" smtClean="0">
                <a:ea typeface="宋体" panose="02010600030101010101" pitchFamily="2" charset="-122"/>
              </a:rPr>
              <a:t>第</a:t>
            </a:r>
            <a:r>
              <a:rPr lang="en-US" altLang="zh-CN" smtClean="0">
                <a:ea typeface="宋体" panose="02010600030101010101" pitchFamily="2" charset="-122"/>
              </a:rPr>
              <a:t>2</a:t>
            </a:r>
            <a:r>
              <a:rPr lang="zh-CN" altLang="en-US" smtClean="0">
                <a:ea typeface="宋体" panose="02010600030101010101" pitchFamily="2" charset="-122"/>
              </a:rPr>
              <a:t>轮后</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println(arr.mkString("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第</a:t>
            </a:r>
            <a:r>
              <a:rPr lang="en-US" altLang="zh-CN" smtClean="0">
                <a:ea typeface="宋体" panose="02010600030101010101" pitchFamily="2" charset="-122"/>
              </a:rPr>
              <a:t>3</a:t>
            </a:r>
            <a:r>
              <a:rPr lang="zh-CN" altLang="en-US" smtClean="0">
                <a:ea typeface="宋体" panose="02010600030101010101" pitchFamily="2" charset="-122"/>
              </a:rPr>
              <a:t>轮插入处理</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insertVal = arr(3)</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insertIndex = 3 - 1 //</a:t>
            </a:r>
            <a:r>
              <a:rPr lang="zh-CN" altLang="en-US" smtClean="0">
                <a:ea typeface="宋体" panose="02010600030101010101" pitchFamily="2" charset="-122"/>
              </a:rPr>
              <a:t>是有序列表的最后的索引位置</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while (insertIndex &gt;= 0 &amp;&amp; insertVal &lt; arr(insertIndex))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没有找到位置</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arr(insertIndex + 1) = arr(insertIndex)</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insertIndex -= 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退出循环后，就找到位置了，应当是 </a:t>
            </a:r>
            <a:r>
              <a:rPr lang="en-US" altLang="zh-CN" smtClean="0">
                <a:ea typeface="宋体" panose="02010600030101010101" pitchFamily="2" charset="-122"/>
              </a:rPr>
              <a:t>insertIndex + 1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arr(insertIndex + 1) = insertVal</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println("</a:t>
            </a:r>
            <a:r>
              <a:rPr lang="zh-CN" altLang="en-US" smtClean="0">
                <a:ea typeface="宋体" panose="02010600030101010101" pitchFamily="2" charset="-122"/>
              </a:rPr>
              <a:t>第</a:t>
            </a:r>
            <a:r>
              <a:rPr lang="en-US" altLang="zh-CN" smtClean="0">
                <a:ea typeface="宋体" panose="02010600030101010101" pitchFamily="2" charset="-122"/>
              </a:rPr>
              <a:t>3</a:t>
            </a:r>
            <a:r>
              <a:rPr lang="zh-CN" altLang="en-US" smtClean="0">
                <a:ea typeface="宋体" panose="02010600030101010101" pitchFamily="2" charset="-122"/>
              </a:rPr>
              <a:t>轮后</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println(arr.mkString("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def insertSort(arr:Array[Int]): Unit =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for (i &lt;- 1 until arr.length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var insertVal = arr(i)</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var insertIndex = i - 1 //</a:t>
            </a:r>
            <a:r>
              <a:rPr lang="zh-CN" altLang="en-US" smtClean="0">
                <a:ea typeface="宋体" panose="02010600030101010101" pitchFamily="2" charset="-122"/>
              </a:rPr>
              <a:t>是有序列表的最后的索引位置</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while (insertIndex &gt;= 0 &amp;&amp; insertVal &lt; arr(insertIndex))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没有找到位置</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arr(insertIndex + 1) = arr(insertIndex)</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insertIndex -= 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退出循环后，就找到位置了，应当是 </a:t>
            </a:r>
            <a:r>
              <a:rPr lang="en-US" altLang="zh-CN" smtClean="0">
                <a:ea typeface="宋体" panose="02010600030101010101" pitchFamily="2" charset="-122"/>
              </a:rPr>
              <a:t>insertIndex + 1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arr(insertIndex + 1) = insertVal</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println(s"</a:t>
            </a:r>
            <a:r>
              <a:rPr lang="zh-CN" altLang="en-US" smtClean="0">
                <a:ea typeface="宋体" panose="02010600030101010101" pitchFamily="2" charset="-122"/>
              </a:rPr>
              <a:t>第</a:t>
            </a:r>
            <a:r>
              <a:rPr lang="en-US" altLang="zh-CN" smtClean="0">
                <a:ea typeface="宋体" panose="02010600030101010101" pitchFamily="2" charset="-122"/>
              </a:rPr>
              <a:t>${i}</a:t>
            </a:r>
            <a:r>
              <a:rPr lang="zh-CN" altLang="en-US" smtClean="0">
                <a:ea typeface="宋体" panose="02010600030101010101" pitchFamily="2" charset="-122"/>
              </a:rPr>
              <a:t>轮后</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println(arr.mkString("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r>
              <a:rPr lang="zh-CN" altLang="en-US" smtClean="0">
                <a:ea typeface="宋体" panose="02010600030101010101" pitchFamily="2" charset="-122"/>
              </a:rPr>
              <a:t>最新代码结束</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package com.atguigu.temp</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object InsertSort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def main(args: Array[String]): Unit =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授课使用 </a:t>
            </a:r>
            <a:r>
              <a:rPr lang="en-US" altLang="zh-CN" smtClean="0">
                <a:ea typeface="宋体" panose="02010600030101010101" pitchFamily="2" charset="-122"/>
              </a:rPr>
              <a:t>size=4 </a:t>
            </a:r>
            <a:r>
              <a:rPr lang="zh-CN" altLang="en-US" smtClean="0">
                <a:ea typeface="宋体" panose="02010600030101010101" pitchFamily="2" charset="-122"/>
              </a:rPr>
              <a:t>、</a:t>
            </a:r>
            <a:r>
              <a:rPr lang="en-US" altLang="zh-CN" smtClean="0">
                <a:ea typeface="宋体" panose="02010600030101010101" pitchFamily="2" charset="-122"/>
              </a:rPr>
              <a:t>5 </a:t>
            </a:r>
            <a:r>
              <a:rPr lang="zh-CN" altLang="en-US" smtClean="0">
                <a:ea typeface="宋体" panose="02010600030101010101" pitchFamily="2" charset="-122"/>
              </a:rPr>
              <a:t>即可</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//val arr = Array(10, 34, 100, 80)</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val arr = Array(10, 34, -1, 100, 80)</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测试使用 数组大小为 </a:t>
            </a:r>
            <a:r>
              <a:rPr lang="en-US" altLang="zh-CN" smtClean="0">
                <a:ea typeface="宋体" panose="02010600030101010101" pitchFamily="2" charset="-122"/>
              </a:rPr>
              <a:t>80000</a:t>
            </a:r>
            <a:r>
              <a:rPr lang="zh-CN" altLang="en-US" smtClean="0">
                <a:ea typeface="宋体" panose="02010600030101010101" pitchFamily="2" charset="-122"/>
              </a:rPr>
              <a:t>的，进行时间的比较</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println("</a:t>
            </a:r>
            <a:r>
              <a:rPr lang="zh-CN" altLang="en-US" smtClean="0">
                <a:ea typeface="宋体" panose="02010600030101010101" pitchFamily="2" charset="-122"/>
              </a:rPr>
              <a:t>排序前</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println(arr.mkString("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insertSort(arr)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println("</a:t>
            </a:r>
            <a:r>
              <a:rPr lang="zh-CN" altLang="en-US" smtClean="0">
                <a:ea typeface="宋体" panose="02010600030101010101" pitchFamily="2" charset="-122"/>
              </a:rPr>
              <a:t>排序后</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println(arr.mkString("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从大到小进行排序</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def insertSort(arr: Array[Int]): Unit =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for (i &lt;- 1 until arr.length)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var insertVal = arr(i)</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var insertIndex = i - 1 //</a:t>
            </a:r>
            <a:r>
              <a:rPr lang="zh-CN" altLang="en-US" smtClean="0">
                <a:ea typeface="宋体" panose="02010600030101010101" pitchFamily="2" charset="-122"/>
              </a:rPr>
              <a:t>从这个认为的有序数组的后面开始找位置</a:t>
            </a:r>
            <a:endParaRPr lang="zh-CN" altLang="en-US" smtClean="0">
              <a:ea typeface="宋体" panose="02010600030101010101" pitchFamily="2" charset="-122"/>
            </a:endParaRPr>
          </a:p>
          <a:p>
            <a:pPr eaLnBrk="1" hangingPunct="1"/>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while (insertIndex &gt;= 0 &amp;&amp; arr(insertIndex) &lt; insertVal)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后移一下</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arr(insertIndex + 1) = arr(insertIndex)</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insertIndex -= 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找到位置了</a:t>
            </a:r>
            <a:r>
              <a:rPr lang="en-US" altLang="zh-CN" smtClean="0">
                <a:ea typeface="宋体" panose="02010600030101010101" pitchFamily="2" charset="-122"/>
              </a:rPr>
              <a:t>, </a:t>
            </a:r>
            <a:r>
              <a:rPr lang="zh-CN" altLang="en-US" smtClean="0">
                <a:ea typeface="宋体" panose="02010600030101010101" pitchFamily="2" charset="-122"/>
              </a:rPr>
              <a:t>插入</a:t>
            </a:r>
            <a:r>
              <a:rPr lang="en-US" altLang="zh-CN" smtClean="0">
                <a:ea typeface="宋体" panose="02010600030101010101" pitchFamily="2" charset="-122"/>
              </a:rPr>
              <a:t>,</a:t>
            </a:r>
            <a:r>
              <a:rPr lang="zh-CN" altLang="en-US" smtClean="0">
                <a:ea typeface="宋体" panose="02010600030101010101" pitchFamily="2" charset="-122"/>
              </a:rPr>
              <a:t>位置</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arr(insertIndex + 1) = insertVal</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//printf("</a:t>
            </a:r>
            <a:r>
              <a:rPr lang="zh-CN" altLang="en-US" smtClean="0">
                <a:ea typeface="宋体" panose="02010600030101010101" pitchFamily="2" charset="-122"/>
              </a:rPr>
              <a:t>第</a:t>
            </a:r>
            <a:r>
              <a:rPr lang="en-US" altLang="zh-CN" smtClean="0">
                <a:ea typeface="宋体" panose="02010600030101010101" pitchFamily="2" charset="-122"/>
              </a:rPr>
              <a:t>%d</a:t>
            </a:r>
            <a:r>
              <a:rPr lang="zh-CN" altLang="en-US" smtClean="0">
                <a:ea typeface="宋体" panose="02010600030101010101" pitchFamily="2" charset="-122"/>
              </a:rPr>
              <a:t>次大循环排序结果 </a:t>
            </a:r>
            <a:r>
              <a:rPr lang="en-US" altLang="zh-CN" smtClean="0">
                <a:ea typeface="宋体" panose="02010600030101010101" pitchFamily="2" charset="-122"/>
              </a:rPr>
              <a:t>\n", i, arr.mkString("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println(s"</a:t>
            </a:r>
            <a:r>
              <a:rPr lang="zh-CN" altLang="en-US" smtClean="0">
                <a:ea typeface="宋体" panose="02010600030101010101" pitchFamily="2" charset="-122"/>
              </a:rPr>
              <a:t>第</a:t>
            </a:r>
            <a:r>
              <a:rPr lang="en-US" altLang="zh-CN" smtClean="0">
                <a:ea typeface="宋体" panose="02010600030101010101" pitchFamily="2" charset="-122"/>
              </a:rPr>
              <a:t>${i}</a:t>
            </a:r>
            <a:r>
              <a:rPr lang="zh-CN" altLang="en-US" smtClean="0">
                <a:ea typeface="宋体" panose="02010600030101010101" pitchFamily="2" charset="-122"/>
              </a:rPr>
              <a:t>次大循环排序结果 </a:t>
            </a:r>
            <a:r>
              <a:rPr lang="en-US" altLang="zh-CN" smtClean="0">
                <a:ea typeface="宋体" panose="02010600030101010101" pitchFamily="2" charset="-122"/>
              </a:rPr>
              <a:t>", arr.mkString("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//go</a:t>
            </a:r>
            <a:r>
              <a:rPr lang="zh-CN" altLang="en-US"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package main</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import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"fmt"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_ "math/rand"</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"time"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func InsertSort(arr *[5]int)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for i := 1; i &lt; len(arr); i++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insertVal := arr[i]</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insertIndex := i - 1 //</a:t>
            </a:r>
            <a:r>
              <a:rPr lang="zh-CN" altLang="en-US" smtClean="0">
                <a:ea typeface="宋体" panose="02010600030101010101" pitchFamily="2" charset="-122"/>
              </a:rPr>
              <a:t>从这个认为的有序数组的后面开始找位置</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for insertIndex &gt;= 0 &amp;&amp; arr[insertIndex] &lt; insertVal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后移一下</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arr[insertIndex + 1] = arr[insertIndex]</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insertIndex--</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找到位置了</a:t>
            </a:r>
            <a:r>
              <a:rPr lang="en-US" altLang="zh-CN" smtClean="0">
                <a:ea typeface="宋体" panose="02010600030101010101" pitchFamily="2" charset="-122"/>
              </a:rPr>
              <a:t>, </a:t>
            </a:r>
            <a:r>
              <a:rPr lang="zh-CN" altLang="en-US" smtClean="0">
                <a:ea typeface="宋体" panose="02010600030101010101" pitchFamily="2" charset="-122"/>
              </a:rPr>
              <a:t>插入</a:t>
            </a:r>
            <a:r>
              <a:rPr lang="en-US" altLang="zh-CN" smtClean="0">
                <a:ea typeface="宋体" panose="02010600030101010101" pitchFamily="2" charset="-122"/>
              </a:rPr>
              <a:t>,</a:t>
            </a:r>
            <a:r>
              <a:rPr lang="zh-CN" altLang="en-US" smtClean="0">
                <a:ea typeface="宋体" panose="02010600030101010101" pitchFamily="2" charset="-122"/>
              </a:rPr>
              <a:t>位置</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arr[insertIndex + 1] = insertVal</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fmt.Printf("</a:t>
            </a:r>
            <a:r>
              <a:rPr lang="zh-CN" altLang="en-US" smtClean="0">
                <a:ea typeface="宋体" panose="02010600030101010101" pitchFamily="2" charset="-122"/>
              </a:rPr>
              <a:t>第</a:t>
            </a:r>
            <a:r>
              <a:rPr lang="en-US" altLang="zh-CN" smtClean="0">
                <a:ea typeface="宋体" panose="02010600030101010101" pitchFamily="2" charset="-122"/>
              </a:rPr>
              <a:t>%d</a:t>
            </a:r>
            <a:r>
              <a:rPr lang="zh-CN" altLang="en-US" smtClean="0">
                <a:ea typeface="宋体" panose="02010600030101010101" pitchFamily="2" charset="-122"/>
              </a:rPr>
              <a:t>次大循环排序结果 </a:t>
            </a:r>
            <a:r>
              <a:rPr lang="en-US" altLang="zh-CN" smtClean="0">
                <a:ea typeface="宋体" panose="02010600030101010101" pitchFamily="2" charset="-122"/>
              </a:rPr>
              <a:t>%v\n", i, (*arr))</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insertVal = arr[2]</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insertIndex = 2 - 1 //</a:t>
            </a:r>
            <a:r>
              <a:rPr lang="zh-CN" altLang="en-US" smtClean="0">
                <a:ea typeface="宋体" panose="02010600030101010101" pitchFamily="2" charset="-122"/>
              </a:rPr>
              <a:t>从这个认为的有序数组的后面开始找位置</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for insertIndex &gt;= 0 &amp;&amp; arr[insertIndex] &lt; insertVal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后移一下</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arr[insertIndex + 1] = arr[insertIndex]</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insertIndex--</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找到位置了</a:t>
            </a:r>
            <a:r>
              <a:rPr lang="en-US" altLang="zh-CN" smtClean="0">
                <a:ea typeface="宋体" panose="02010600030101010101" pitchFamily="2" charset="-122"/>
              </a:rPr>
              <a:t>, </a:t>
            </a:r>
            <a:r>
              <a:rPr lang="zh-CN" altLang="en-US" smtClean="0">
                <a:ea typeface="宋体" panose="02010600030101010101" pitchFamily="2" charset="-122"/>
              </a:rPr>
              <a:t>插入</a:t>
            </a:r>
            <a:r>
              <a:rPr lang="en-US" altLang="zh-CN" smtClean="0">
                <a:ea typeface="宋体" panose="02010600030101010101" pitchFamily="2" charset="-122"/>
              </a:rPr>
              <a:t>,</a:t>
            </a:r>
            <a:r>
              <a:rPr lang="zh-CN" altLang="en-US" smtClean="0">
                <a:ea typeface="宋体" panose="02010600030101010101" pitchFamily="2" charset="-122"/>
              </a:rPr>
              <a:t>位置</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arr[insertIndex + 1] = insertVal</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fmt.Printf("</a:t>
            </a:r>
            <a:r>
              <a:rPr lang="zh-CN" altLang="en-US" smtClean="0">
                <a:ea typeface="宋体" panose="02010600030101010101" pitchFamily="2" charset="-122"/>
              </a:rPr>
              <a:t>第</a:t>
            </a:r>
            <a:r>
              <a:rPr lang="en-US" altLang="zh-CN" smtClean="0">
                <a:ea typeface="宋体" panose="02010600030101010101" pitchFamily="2" charset="-122"/>
              </a:rPr>
              <a:t>%d</a:t>
            </a:r>
            <a:r>
              <a:rPr lang="zh-CN" altLang="en-US" smtClean="0">
                <a:ea typeface="宋体" panose="02010600030101010101" pitchFamily="2" charset="-122"/>
              </a:rPr>
              <a:t>次大循环排序结果 </a:t>
            </a:r>
            <a:r>
              <a:rPr lang="en-US" altLang="zh-CN" smtClean="0">
                <a:ea typeface="宋体" panose="02010600030101010101" pitchFamily="2" charset="-122"/>
              </a:rPr>
              <a:t>%v\n", 2, (*arr))</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insertVal = arr[3]</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insertIndex = 3 - 1 //</a:t>
            </a:r>
            <a:r>
              <a:rPr lang="zh-CN" altLang="en-US" smtClean="0">
                <a:ea typeface="宋体" panose="02010600030101010101" pitchFamily="2" charset="-122"/>
              </a:rPr>
              <a:t>从这个认为的有序数组的后面开始找位置</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for insertIndex &gt;= 0 &amp;&amp; arr[insertIndex] &lt; insertVal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后移一下</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arr[insertIndex + 1] = arr[insertIndex]</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insertIndex--</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找到位置了</a:t>
            </a:r>
            <a:r>
              <a:rPr lang="en-US" altLang="zh-CN" smtClean="0">
                <a:ea typeface="宋体" panose="02010600030101010101" pitchFamily="2" charset="-122"/>
              </a:rPr>
              <a:t>, </a:t>
            </a:r>
            <a:r>
              <a:rPr lang="zh-CN" altLang="en-US" smtClean="0">
                <a:ea typeface="宋体" panose="02010600030101010101" pitchFamily="2" charset="-122"/>
              </a:rPr>
              <a:t>插入</a:t>
            </a:r>
            <a:r>
              <a:rPr lang="en-US" altLang="zh-CN" smtClean="0">
                <a:ea typeface="宋体" panose="02010600030101010101" pitchFamily="2" charset="-122"/>
              </a:rPr>
              <a:t>,</a:t>
            </a:r>
            <a:r>
              <a:rPr lang="zh-CN" altLang="en-US" smtClean="0">
                <a:ea typeface="宋体" panose="02010600030101010101" pitchFamily="2" charset="-122"/>
              </a:rPr>
              <a:t>位置</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arr[insertIndex + 1] = insertVal</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fmt.Printf("</a:t>
            </a:r>
            <a:r>
              <a:rPr lang="zh-CN" altLang="en-US" smtClean="0">
                <a:ea typeface="宋体" panose="02010600030101010101" pitchFamily="2" charset="-122"/>
              </a:rPr>
              <a:t>第</a:t>
            </a:r>
            <a:r>
              <a:rPr lang="en-US" altLang="zh-CN" smtClean="0">
                <a:ea typeface="宋体" panose="02010600030101010101" pitchFamily="2" charset="-122"/>
              </a:rPr>
              <a:t>%d</a:t>
            </a:r>
            <a:r>
              <a:rPr lang="zh-CN" altLang="en-US" smtClean="0">
                <a:ea typeface="宋体" panose="02010600030101010101" pitchFamily="2" charset="-122"/>
              </a:rPr>
              <a:t>次大循环排序结果 </a:t>
            </a:r>
            <a:r>
              <a:rPr lang="en-US" altLang="zh-CN" smtClean="0">
                <a:ea typeface="宋体" panose="02010600030101010101" pitchFamily="2" charset="-122"/>
              </a:rPr>
              <a:t>%v\n", 3, (*arr))</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insertVal = arr[4]</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insertIndex = 4 - 1 //</a:t>
            </a:r>
            <a:r>
              <a:rPr lang="zh-CN" altLang="en-US" smtClean="0">
                <a:ea typeface="宋体" panose="02010600030101010101" pitchFamily="2" charset="-122"/>
              </a:rPr>
              <a:t>从这个认为的有序数组的后面开始找位置</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for insertIndex &gt;= 0 &amp;&amp; arr[insertIndex] &lt; insertVal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后移一下</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arr[insertIndex + 1] = arr[insertIndex]</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insertIndex--</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找到位置了</a:t>
            </a:r>
            <a:r>
              <a:rPr lang="en-US" altLang="zh-CN" smtClean="0">
                <a:ea typeface="宋体" panose="02010600030101010101" pitchFamily="2" charset="-122"/>
              </a:rPr>
              <a:t>, </a:t>
            </a:r>
            <a:r>
              <a:rPr lang="zh-CN" altLang="en-US" smtClean="0">
                <a:ea typeface="宋体" panose="02010600030101010101" pitchFamily="2" charset="-122"/>
              </a:rPr>
              <a:t>插入</a:t>
            </a:r>
            <a:r>
              <a:rPr lang="en-US" altLang="zh-CN" smtClean="0">
                <a:ea typeface="宋体" panose="02010600030101010101" pitchFamily="2" charset="-122"/>
              </a:rPr>
              <a:t>,</a:t>
            </a:r>
            <a:r>
              <a:rPr lang="zh-CN" altLang="en-US" smtClean="0">
                <a:ea typeface="宋体" panose="02010600030101010101" pitchFamily="2" charset="-122"/>
              </a:rPr>
              <a:t>位置</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arr[insertIndex + 1] = insertVal</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fmt.Printf("</a:t>
            </a:r>
            <a:r>
              <a:rPr lang="zh-CN" altLang="en-US" smtClean="0">
                <a:ea typeface="宋体" panose="02010600030101010101" pitchFamily="2" charset="-122"/>
              </a:rPr>
              <a:t>第</a:t>
            </a:r>
            <a:r>
              <a:rPr lang="en-US" altLang="zh-CN" smtClean="0">
                <a:ea typeface="宋体" panose="02010600030101010101" pitchFamily="2" charset="-122"/>
              </a:rPr>
              <a:t>%d</a:t>
            </a:r>
            <a:r>
              <a:rPr lang="zh-CN" altLang="en-US" smtClean="0">
                <a:ea typeface="宋体" panose="02010600030101010101" pitchFamily="2" charset="-122"/>
              </a:rPr>
              <a:t>次大循环排序结果 </a:t>
            </a:r>
            <a:r>
              <a:rPr lang="en-US" altLang="zh-CN" smtClean="0">
                <a:ea typeface="宋体" panose="02010600030101010101" pitchFamily="2" charset="-122"/>
              </a:rPr>
              <a:t>%v\n", 4, (*arr))</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r>
              <a:rPr lang="zh-CN" altLang="en-US" smtClean="0">
                <a:ea typeface="宋体" panose="02010600030101010101" pitchFamily="2" charset="-122"/>
              </a:rPr>
              <a:t>判断环形队列是否空</a:t>
            </a:r>
            <a:endParaRPr lang="zh-CN" altLang="en-US" smtClean="0">
              <a:ea typeface="宋体" panose="02010600030101010101" pitchFamily="2" charset="-122"/>
            </a:endParaRPr>
          </a:p>
          <a:p>
            <a:pPr eaLnBrk="1" hangingPunct="1"/>
            <a:r>
              <a:rPr lang="en-US" altLang="zh-CN" smtClean="0">
                <a:ea typeface="宋体" panose="02010600030101010101" pitchFamily="2" charset="-122"/>
              </a:rPr>
              <a:t>func main()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授课使用 </a:t>
            </a:r>
            <a:r>
              <a:rPr lang="en-US" altLang="zh-CN" smtClean="0">
                <a:ea typeface="宋体" panose="02010600030101010101" pitchFamily="2" charset="-122"/>
              </a:rPr>
              <a:t>[4]int </a:t>
            </a:r>
            <a:r>
              <a:rPr lang="zh-CN" altLang="en-US" smtClean="0">
                <a:ea typeface="宋体" panose="02010600030101010101" pitchFamily="2" charset="-122"/>
              </a:rPr>
              <a:t>和</a:t>
            </a:r>
            <a:r>
              <a:rPr lang="en-US" altLang="zh-CN" smtClean="0">
                <a:ea typeface="宋体" panose="02010600030101010101" pitchFamily="2" charset="-122"/>
              </a:rPr>
              <a:t>[5]int </a:t>
            </a:r>
            <a:r>
              <a:rPr lang="zh-CN" altLang="en-US" smtClean="0">
                <a:ea typeface="宋体" panose="02010600030101010101" pitchFamily="2" charset="-122"/>
              </a:rPr>
              <a:t>即可</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arr := [5]int{23, 0, 12, 56,  34}</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//arr := [6]int{10, 34, -1, 100, 80, 3}</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测试使用 </a:t>
            </a:r>
            <a:r>
              <a:rPr lang="en-US" altLang="zh-CN" smtClean="0">
                <a:ea typeface="宋体" panose="02010600030101010101" pitchFamily="2" charset="-122"/>
              </a:rPr>
              <a:t>[80000]</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var arr [80000] int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生成随机的</a:t>
            </a:r>
            <a:r>
              <a:rPr lang="en-US" altLang="zh-CN" smtClean="0">
                <a:ea typeface="宋体" panose="02010600030101010101" pitchFamily="2" charset="-122"/>
              </a:rPr>
              <a:t>20000</a:t>
            </a:r>
            <a:r>
              <a:rPr lang="zh-CN" altLang="en-US" smtClean="0">
                <a:ea typeface="宋体" panose="02010600030101010101" pitchFamily="2" charset="-122"/>
              </a:rPr>
              <a:t>个数进行排序</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for i := 0; i &lt; 80000; i++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arr[i] = rand.Intn(3000000)</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fmt.Println(arr)</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start := time.Now().Unix()</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InsertSort(&amp;arr)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end := time.Now().Unix()</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fmt.Printf("</a:t>
            </a:r>
            <a:r>
              <a:rPr lang="zh-CN" altLang="en-US" smtClean="0">
                <a:ea typeface="宋体" panose="02010600030101010101" pitchFamily="2" charset="-122"/>
              </a:rPr>
              <a:t>耗时</a:t>
            </a:r>
            <a:r>
              <a:rPr lang="en-US" altLang="zh-CN" smtClean="0">
                <a:ea typeface="宋体" panose="02010600030101010101" pitchFamily="2" charset="-122"/>
              </a:rPr>
              <a:t>= %d </a:t>
            </a:r>
            <a:r>
              <a:rPr lang="zh-CN" altLang="en-US" smtClean="0">
                <a:ea typeface="宋体" panose="02010600030101010101" pitchFamily="2" charset="-122"/>
              </a:rPr>
              <a:t>秒</a:t>
            </a:r>
            <a:r>
              <a:rPr lang="en-US" altLang="zh-CN" smtClean="0">
                <a:ea typeface="宋体" panose="02010600030101010101" pitchFamily="2" charset="-122"/>
              </a:rPr>
              <a:t>", end - start)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fmt.Println("main</a:t>
            </a:r>
            <a:r>
              <a:rPr lang="zh-CN" altLang="en-US" smtClean="0">
                <a:ea typeface="宋体" panose="02010600030101010101" pitchFamily="2" charset="-122"/>
              </a:rPr>
              <a:t>函数中</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fmt.Println(arr)</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mtClean="0">
                <a:ea typeface="宋体" panose="02010600030101010101" pitchFamily="2" charset="-122"/>
              </a:rPr>
              <a:t>说明</a:t>
            </a:r>
            <a:r>
              <a:rPr lang="en-US" altLang="zh-CN" smtClean="0">
                <a:ea typeface="宋体" panose="02010600030101010101" pitchFamily="2" charset="-122"/>
              </a:rPr>
              <a:t>:</a:t>
            </a:r>
            <a:r>
              <a:rPr lang="zh-CN" altLang="en-US" sz="1200" b="1" smtClean="0">
                <a:solidFill>
                  <a:srgbClr val="0070C0"/>
                </a:solidFill>
              </a:rPr>
              <a:t>希尔排序法的基本思想</a:t>
            </a:r>
            <a:r>
              <a:rPr lang="en-US" altLang="zh-CN" sz="1200" b="0" baseline="0" smtClean="0">
                <a:solidFill>
                  <a:schemeClr val="tx1"/>
                </a:solidFill>
                <a:ea typeface="宋体" panose="02010600030101010101" pitchFamily="2" charset="-122"/>
              </a:rPr>
              <a:t> </a:t>
            </a:r>
            <a:r>
              <a:rPr lang="zh-CN" altLang="en-US" sz="1200" b="0" baseline="0" smtClean="0">
                <a:solidFill>
                  <a:schemeClr val="tx1"/>
                </a:solidFill>
                <a:ea typeface="宋体" panose="02010600030101010101" pitchFamily="2" charset="-122"/>
              </a:rPr>
              <a:t>说的比较抽象，我们看一个 希尔排序的示意图分析</a:t>
            </a:r>
            <a:endParaRPr lang="en-US" altLang="zh-CN" sz="1200" b="1" smtClean="0">
              <a:solidFill>
                <a:srgbClr val="0070C0"/>
              </a:solidFill>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mtClean="0">
                <a:ea typeface="宋体" panose="02010600030101010101" pitchFamily="2" charset="-122"/>
              </a:rPr>
              <a:t>说明</a:t>
            </a:r>
            <a:r>
              <a:rPr lang="en-US" altLang="zh-CN" smtClean="0">
                <a:ea typeface="宋体" panose="02010600030101010101" pitchFamily="2" charset="-122"/>
              </a:rPr>
              <a:t>:</a:t>
            </a:r>
            <a:r>
              <a:rPr lang="zh-CN" altLang="en-US" sz="1200" b="1" smtClean="0">
                <a:solidFill>
                  <a:srgbClr val="0070C0"/>
                </a:solidFill>
              </a:rPr>
              <a:t>希尔排序法的基本思想</a:t>
            </a:r>
            <a:r>
              <a:rPr lang="en-US" altLang="zh-CN" sz="1200" b="0" baseline="0" smtClean="0">
                <a:solidFill>
                  <a:schemeClr val="tx1"/>
                </a:solidFill>
                <a:ea typeface="宋体" panose="02010600030101010101" pitchFamily="2" charset="-122"/>
              </a:rPr>
              <a:t> </a:t>
            </a:r>
            <a:r>
              <a:rPr lang="zh-CN" altLang="en-US" sz="1200" b="0" baseline="0" smtClean="0">
                <a:solidFill>
                  <a:schemeClr val="tx1"/>
                </a:solidFill>
                <a:ea typeface="宋体" panose="02010600030101010101" pitchFamily="2" charset="-122"/>
              </a:rPr>
              <a:t>说的比较抽象，我们看一个 希尔排序的示意图分析</a:t>
            </a:r>
            <a:endParaRPr lang="en-US" altLang="zh-CN" sz="1200" b="0" baseline="0" smtClean="0">
              <a:solidFill>
                <a:schemeClr val="tx1"/>
              </a:solidFill>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endParaRPr lang="en-US" altLang="zh-CN" sz="1200" b="0" baseline="0" smtClean="0">
              <a:solidFill>
                <a:schemeClr val="tx1"/>
              </a:solidFill>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endParaRPr lang="en-US" altLang="zh-CN" sz="1200" b="0" baseline="0" smtClean="0">
              <a:solidFill>
                <a:schemeClr val="tx1"/>
              </a:solidFill>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endParaRPr lang="en-US" altLang="zh-CN" sz="1200" b="0" baseline="0" smtClean="0">
              <a:solidFill>
                <a:schemeClr val="tx1"/>
              </a:solidFill>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endParaRPr lang="en-US" altLang="zh-CN" sz="1200" b="0" baseline="0" smtClean="0">
              <a:solidFill>
                <a:schemeClr val="tx1"/>
              </a:solidFill>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sz="1200" b="0" baseline="0" smtClean="0">
                <a:solidFill>
                  <a:schemeClr val="tx1"/>
                </a:solidFill>
                <a:ea typeface="宋体" panose="02010600030101010101" pitchFamily="2" charset="-122"/>
              </a:rPr>
              <a:t>参考</a:t>
            </a:r>
            <a:r>
              <a:rPr lang="en-US" altLang="zh-CN" sz="1200" b="0" baseline="0" smtClean="0">
                <a:solidFill>
                  <a:schemeClr val="tx1"/>
                </a:solidFill>
                <a:ea typeface="宋体" panose="02010600030101010101" pitchFamily="2" charset="-122"/>
              </a:rPr>
              <a:t>: https://www.cnblogs.com/chengxiao/p/6104371.html</a:t>
            </a:r>
            <a:endParaRPr lang="en-US" altLang="zh-CN" sz="1200" b="1" smtClean="0">
              <a:solidFill>
                <a:srgbClr val="0070C0"/>
              </a:solidFill>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panose="02010600030101010101" pitchFamily="2" charset="-122"/>
              </a:rPr>
              <a:t>//</a:t>
            </a:r>
            <a:r>
              <a:rPr lang="zh-CN" altLang="en-US" smtClean="0">
                <a:ea typeface="宋体" panose="02010600030101010101" pitchFamily="2" charset="-122"/>
              </a:rPr>
              <a:t>留给学生完成，可以提出思路</a:t>
            </a:r>
            <a:r>
              <a:rPr lang="en-US" altLang="zh-CN" smtClean="0">
                <a:ea typeface="宋体" panose="02010600030101010101" pitchFamily="2" charset="-122"/>
              </a:rPr>
              <a:t>.</a:t>
            </a: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en-US" altLang="zh-CN" sz="1200" b="1" smtClean="0">
              <a:solidFill>
                <a:srgbClr val="0070C0"/>
              </a:solidFill>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panose="02010600030101010101" pitchFamily="2" charset="-122"/>
              </a:rPr>
              <a:t>//</a:t>
            </a:r>
            <a:r>
              <a:rPr lang="zh-CN" altLang="en-US" smtClean="0">
                <a:ea typeface="宋体" panose="02010600030101010101" pitchFamily="2" charset="-122"/>
              </a:rPr>
              <a:t>说明</a:t>
            </a:r>
            <a:endParaRPr lang="en-US" altLang="zh-CN" smtClean="0">
              <a:ea typeface="宋体" panose="02010600030101010101" pitchFamily="2" charset="-122"/>
            </a:endParaRPr>
          </a:p>
          <a:p>
            <a:pPr marL="342900" indent="-342900">
              <a:spcBef>
                <a:spcPct val="0"/>
              </a:spcBef>
              <a:buAutoNum type="arabicParenR"/>
            </a:pPr>
            <a:r>
              <a:rPr lang="zh-CN" altLang="en-US" smtClean="0"/>
              <a:t>希尔排序时， 对有序序列在插入时采用交换法</a:t>
            </a:r>
            <a:r>
              <a:rPr lang="en-US" altLang="zh-CN" smtClean="0"/>
              <a:t>, </a:t>
            </a:r>
            <a:r>
              <a:rPr lang="zh-CN" altLang="en-US" smtClean="0"/>
              <a:t>并测试排序速度</a:t>
            </a:r>
            <a:r>
              <a:rPr lang="en-US" altLang="zh-CN" smtClean="0"/>
              <a:t>.[</a:t>
            </a:r>
            <a:r>
              <a:rPr lang="zh-CN" altLang="en-US" sz="1200" kern="1200" smtClean="0">
                <a:solidFill>
                  <a:schemeClr val="tx1"/>
                </a:solidFill>
                <a:latin typeface="+mn-lt"/>
                <a:ea typeface="+mn-ea"/>
                <a:cs typeface="+mn-cs"/>
              </a:rPr>
              <a:t>速度慢 超过</a:t>
            </a:r>
            <a:r>
              <a:rPr lang="en-US" altLang="zh-CN" sz="1200" kern="1200" smtClean="0">
                <a:solidFill>
                  <a:schemeClr val="tx1"/>
                </a:solidFill>
                <a:latin typeface="+mn-lt"/>
                <a:ea typeface="+mn-ea"/>
                <a:cs typeface="+mn-cs"/>
              </a:rPr>
              <a:t>10</a:t>
            </a:r>
            <a:r>
              <a:rPr lang="zh-CN" altLang="en-US" sz="1200" kern="1200" smtClean="0">
                <a:solidFill>
                  <a:schemeClr val="tx1"/>
                </a:solidFill>
                <a:latin typeface="+mn-lt"/>
                <a:ea typeface="+mn-ea"/>
                <a:cs typeface="+mn-cs"/>
              </a:rPr>
              <a:t>秒排 </a:t>
            </a:r>
            <a:r>
              <a:rPr lang="en-US" altLang="zh-CN" sz="1200" kern="1200" smtClean="0">
                <a:solidFill>
                  <a:schemeClr val="tx1"/>
                </a:solidFill>
                <a:latin typeface="+mn-lt"/>
                <a:ea typeface="+mn-ea"/>
                <a:cs typeface="+mn-cs"/>
              </a:rPr>
              <a:t>80000</a:t>
            </a:r>
            <a:r>
              <a:rPr lang="zh-CN" altLang="en-US" sz="1200" kern="1200" smtClean="0">
                <a:solidFill>
                  <a:schemeClr val="tx1"/>
                </a:solidFill>
                <a:latin typeface="+mn-lt"/>
                <a:ea typeface="+mn-ea"/>
                <a:cs typeface="+mn-cs"/>
              </a:rPr>
              <a:t>个数据</a:t>
            </a:r>
            <a:r>
              <a:rPr lang="en-US" altLang="zh-CN" smtClean="0"/>
              <a:t>]</a:t>
            </a:r>
            <a:endParaRPr lang="en-US" altLang="zh-CN" smtClean="0"/>
          </a:p>
          <a:p>
            <a:pPr marL="342900" indent="-342900">
              <a:spcBef>
                <a:spcPct val="0"/>
              </a:spcBef>
              <a:buAutoNum type="arabicParenR"/>
            </a:pPr>
            <a:r>
              <a:rPr lang="zh-CN" altLang="en-US" smtClean="0"/>
              <a:t>希尔排序时， 对有序序列在插入时采用移动法</a:t>
            </a:r>
            <a:r>
              <a:rPr lang="en-US" altLang="zh-CN" smtClean="0"/>
              <a:t>, </a:t>
            </a:r>
            <a:r>
              <a:rPr lang="zh-CN" altLang="en-US" smtClean="0"/>
              <a:t>并测试排序速度</a:t>
            </a:r>
            <a:r>
              <a:rPr lang="en-US" altLang="zh-CN" smtClean="0"/>
              <a:t>.[</a:t>
            </a:r>
            <a:r>
              <a:rPr lang="zh-CN" altLang="en-US" sz="1200" kern="1200" smtClean="0">
                <a:solidFill>
                  <a:schemeClr val="tx1"/>
                </a:solidFill>
                <a:latin typeface="+mn-lt"/>
                <a:ea typeface="+mn-ea"/>
                <a:cs typeface="+mn-cs"/>
              </a:rPr>
              <a:t>速度快，</a:t>
            </a:r>
            <a:r>
              <a:rPr lang="en-US" altLang="zh-CN" sz="1200" kern="1200" smtClean="0">
                <a:solidFill>
                  <a:schemeClr val="tx1"/>
                </a:solidFill>
                <a:latin typeface="+mn-lt"/>
                <a:ea typeface="+mn-ea"/>
                <a:cs typeface="+mn-cs"/>
              </a:rPr>
              <a:t>1</a:t>
            </a:r>
            <a:r>
              <a:rPr lang="zh-CN" altLang="en-US" sz="1200" kern="1200" smtClean="0">
                <a:solidFill>
                  <a:schemeClr val="tx1"/>
                </a:solidFill>
                <a:latin typeface="+mn-lt"/>
                <a:ea typeface="+mn-ea"/>
                <a:cs typeface="+mn-cs"/>
              </a:rPr>
              <a:t>秒左右，排</a:t>
            </a:r>
            <a:r>
              <a:rPr lang="en-US" altLang="zh-CN" sz="1200" kern="1200" smtClean="0">
                <a:solidFill>
                  <a:schemeClr val="tx1"/>
                </a:solidFill>
                <a:latin typeface="+mn-lt"/>
                <a:ea typeface="+mn-ea"/>
                <a:cs typeface="+mn-cs"/>
              </a:rPr>
              <a:t>80000</a:t>
            </a:r>
            <a:r>
              <a:rPr lang="zh-CN" altLang="en-US" sz="1200" kern="1200" smtClean="0">
                <a:solidFill>
                  <a:schemeClr val="tx1"/>
                </a:solidFill>
                <a:latin typeface="+mn-lt"/>
                <a:ea typeface="+mn-ea"/>
                <a:cs typeface="+mn-cs"/>
              </a:rPr>
              <a:t>个数据</a:t>
            </a:r>
            <a:r>
              <a:rPr lang="en-US" altLang="zh-CN" smtClean="0"/>
              <a:t>]</a:t>
            </a:r>
            <a:endParaRPr kumimoji="1" lang="en-US" altLang="zh-CN" smtClean="0">
              <a:latin typeface="+mn-ea"/>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r>
              <a:rPr lang="zh-CN" altLang="en-US" smtClean="0">
                <a:ea typeface="宋体" panose="02010600030101010101" pitchFamily="2" charset="-122"/>
              </a:rPr>
              <a:t>代码如下</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package com.atguigu.shellsort;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import java.text.SimpleDateFormat;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import java.util.Arrays;</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import java.util.Date;</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public class ShellSortDemo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static void main(String[] args)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//int[] arr = { 8,9,1,7,2,3,5,4,6,0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//System.out.println(Arrays.toString(arr));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创建一个</a:t>
            </a:r>
            <a:r>
              <a:rPr lang="en-US" altLang="zh-CN" smtClean="0">
                <a:ea typeface="宋体" panose="02010600030101010101" pitchFamily="2" charset="-122"/>
              </a:rPr>
              <a:t>80000</a:t>
            </a:r>
            <a:r>
              <a:rPr lang="zh-CN" altLang="en-US" smtClean="0">
                <a:ea typeface="宋体" panose="02010600030101010101" pitchFamily="2" charset="-122"/>
              </a:rPr>
              <a:t>个随机数据的数组</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a:t>
            </a:r>
            <a:r>
              <a:rPr lang="zh-CN" altLang="en-US" smtClean="0">
                <a:ea typeface="宋体" panose="02010600030101010101" pitchFamily="2" charset="-122"/>
              </a:rPr>
              <a:t>使用插入排序，大概</a:t>
            </a:r>
            <a:r>
              <a:rPr lang="en-US" altLang="zh-CN" smtClean="0">
                <a:ea typeface="宋体" panose="02010600030101010101" pitchFamily="2" charset="-122"/>
              </a:rPr>
              <a:t>?</a:t>
            </a:r>
            <a:r>
              <a:rPr lang="zh-CN" altLang="en-US" smtClean="0">
                <a:ea typeface="宋体" panose="02010600030101010101" pitchFamily="2" charset="-122"/>
              </a:rPr>
              <a:t>秒和选择排序差不多</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int[] arr = new int[80000];</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for (int i = 0; i &lt; 80000; i++)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arr[i] = (int) (Math.random() * 800000); // </a:t>
            </a:r>
            <a:r>
              <a:rPr lang="zh-CN" altLang="en-US" smtClean="0">
                <a:ea typeface="宋体" panose="02010600030101010101" pitchFamily="2" charset="-122"/>
              </a:rPr>
              <a:t>生成一个</a:t>
            </a:r>
            <a:r>
              <a:rPr lang="en-US" altLang="zh-CN" smtClean="0">
                <a:ea typeface="宋体" panose="02010600030101010101" pitchFamily="2" charset="-122"/>
              </a:rPr>
              <a:t>[0,800000) </a:t>
            </a:r>
            <a:r>
              <a:rPr lang="zh-CN" altLang="en-US" smtClean="0">
                <a:ea typeface="宋体" panose="02010600030101010101" pitchFamily="2" charset="-122"/>
              </a:rPr>
              <a:t>的一个数</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a:t>
            </a:r>
            <a:r>
              <a:rPr lang="zh-CN" altLang="en-US" smtClean="0">
                <a:ea typeface="宋体" panose="02010600030101010101" pitchFamily="2" charset="-122"/>
              </a:rPr>
              <a:t>排序前</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Date now = new Date();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SimpleDateFormat dateFormat = new SimpleDateFormat("yyyy-MM-dd HH:mm:ss");</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String date1 = dateFormat.format(now);</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a:t>
            </a:r>
            <a:r>
              <a:rPr lang="zh-CN" altLang="en-US" smtClean="0">
                <a:ea typeface="宋体" panose="02010600030101010101" pitchFamily="2" charset="-122"/>
              </a:rPr>
              <a:t>排序前时间</a:t>
            </a:r>
            <a:r>
              <a:rPr lang="en-US" altLang="zh-CN" smtClean="0">
                <a:ea typeface="宋体" panose="02010600030101010101" pitchFamily="2" charset="-122"/>
              </a:rPr>
              <a:t>=" + date1); // </a:t>
            </a:r>
            <a:r>
              <a:rPr lang="zh-CN" altLang="en-US" smtClean="0">
                <a:ea typeface="宋体" panose="02010600030101010101" pitchFamily="2" charset="-122"/>
              </a:rPr>
              <a:t>输出时间</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//System.out.println("</a:t>
            </a:r>
            <a:r>
              <a:rPr lang="zh-CN" altLang="en-US" smtClean="0">
                <a:ea typeface="宋体" panose="02010600030101010101" pitchFamily="2" charset="-122"/>
              </a:rPr>
              <a:t>排序前</a:t>
            </a:r>
            <a:r>
              <a:rPr lang="en-US" altLang="zh-CN" smtClean="0">
                <a:ea typeface="宋体" panose="02010600030101010101" pitchFamily="2" charset="-122"/>
              </a:rPr>
              <a:t>=" + Arrays.toString(arr));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使用循环处理</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endParaRPr lang="zh-CN" altLang="en-US" smtClean="0">
              <a:ea typeface="宋体" panose="02010600030101010101" pitchFamily="2" charset="-122"/>
            </a:endParaRPr>
          </a:p>
          <a:p>
            <a:pPr eaLnBrk="1" hangingPunct="1"/>
            <a:r>
              <a:rPr lang="en-US" altLang="zh-CN" smtClean="0">
                <a:ea typeface="宋体" panose="02010600030101010101" pitchFamily="2" charset="-122"/>
              </a:rPr>
              <a:t>//		for(int gap = arr.length / 2; gap &gt; 0; gap /= 2)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for(int i = gap;  i &lt; arr.length; i++)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遍历各组中所有的元素</a:t>
            </a:r>
            <a:r>
              <a:rPr lang="en-US" altLang="zh-CN" smtClean="0">
                <a:ea typeface="宋体" panose="02010600030101010101" pitchFamily="2" charset="-122"/>
              </a:rPr>
              <a:t>, </a:t>
            </a:r>
            <a:r>
              <a:rPr lang="zh-CN" altLang="en-US" smtClean="0">
                <a:ea typeface="宋体" panose="02010600030101010101" pitchFamily="2" charset="-122"/>
              </a:rPr>
              <a:t>步长为</a:t>
            </a:r>
            <a:r>
              <a:rPr lang="en-US" altLang="zh-CN" smtClean="0">
                <a:ea typeface="宋体" panose="02010600030101010101" pitchFamily="2" charset="-122"/>
              </a:rPr>
              <a:t>gap</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for (int j = i - gap; j &gt;= 0; j -= gap)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如果当前元素大于加上步长后的那个元素</a:t>
            </a:r>
            <a:endParaRPr lang="zh-CN" altLang="en-US" smtClean="0">
              <a:ea typeface="宋体" panose="02010600030101010101" pitchFamily="2" charset="-122"/>
            </a:endParaRPr>
          </a:p>
          <a:p>
            <a:pPr eaLnBrk="1" hangingPunct="1"/>
            <a:r>
              <a:rPr lang="en-US" altLang="zh-CN" smtClean="0">
                <a:ea typeface="宋体" panose="02010600030101010101" pitchFamily="2" charset="-122"/>
              </a:rPr>
              <a:t>//					if (arr[j] &gt; arr[j + gap])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int temp = arr[j];</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arr[j] = arr[j + gap];</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arr[j + gap] = temp;</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a:t>
            </a:r>
            <a:r>
              <a:rPr lang="zh-CN" altLang="en-US" smtClean="0">
                <a:ea typeface="宋体" panose="02010600030101010101" pitchFamily="2" charset="-122"/>
              </a:rPr>
              <a:t>排序后</a:t>
            </a:r>
            <a:r>
              <a:rPr lang="en-US" altLang="zh-CN" smtClean="0">
                <a:ea typeface="宋体" panose="02010600030101010101" pitchFamily="2" charset="-122"/>
              </a:rPr>
              <a:t>=" + Arrays.toString(arr));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然后再封装到一个方法中即可</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//shellSort(arr); //</a:t>
            </a:r>
            <a:r>
              <a:rPr lang="zh-CN" altLang="en-US" smtClean="0">
                <a:ea typeface="宋体" panose="02010600030101010101" pitchFamily="2" charset="-122"/>
              </a:rPr>
              <a:t>速度慢 超过</a:t>
            </a:r>
            <a:r>
              <a:rPr lang="en-US" altLang="zh-CN" smtClean="0">
                <a:ea typeface="宋体" panose="02010600030101010101" pitchFamily="2" charset="-122"/>
              </a:rPr>
              <a:t>10</a:t>
            </a:r>
            <a:r>
              <a:rPr lang="zh-CN" altLang="en-US" smtClean="0">
                <a:ea typeface="宋体" panose="02010600030101010101" pitchFamily="2" charset="-122"/>
              </a:rPr>
              <a:t>秒排 </a:t>
            </a:r>
            <a:r>
              <a:rPr lang="en-US" altLang="zh-CN" smtClean="0">
                <a:ea typeface="宋体" panose="02010600030101010101" pitchFamily="2" charset="-122"/>
              </a:rPr>
              <a:t>80000</a:t>
            </a:r>
            <a:r>
              <a:rPr lang="zh-CN" altLang="en-US" smtClean="0">
                <a:ea typeface="宋体" panose="02010600030101010101" pitchFamily="2" charset="-122"/>
              </a:rPr>
              <a:t>个数据</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//insertSort(arr);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shellSort2(arr); //</a:t>
            </a:r>
            <a:r>
              <a:rPr lang="zh-CN" altLang="en-US" smtClean="0">
                <a:ea typeface="宋体" panose="02010600030101010101" pitchFamily="2" charset="-122"/>
              </a:rPr>
              <a:t>速度提升很多，</a:t>
            </a:r>
            <a:r>
              <a:rPr lang="en-US" altLang="zh-CN" smtClean="0">
                <a:ea typeface="宋体" panose="02010600030101010101" pitchFamily="2" charset="-122"/>
              </a:rPr>
              <a:t>1</a:t>
            </a:r>
            <a:r>
              <a:rPr lang="zh-CN" altLang="en-US" smtClean="0">
                <a:ea typeface="宋体" panose="02010600030101010101" pitchFamily="2" charset="-122"/>
              </a:rPr>
              <a:t>秒左右，排</a:t>
            </a:r>
            <a:r>
              <a:rPr lang="en-US" altLang="zh-CN" smtClean="0">
                <a:ea typeface="宋体" panose="02010600030101010101" pitchFamily="2" charset="-122"/>
              </a:rPr>
              <a:t>80000</a:t>
            </a:r>
            <a:r>
              <a:rPr lang="zh-CN" altLang="en-US" smtClean="0">
                <a:ea typeface="宋体" panose="02010600030101010101" pitchFamily="2" charset="-122"/>
              </a:rPr>
              <a:t>个数据</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System.out.println("</a:t>
            </a:r>
            <a:r>
              <a:rPr lang="zh-CN" altLang="en-US" smtClean="0">
                <a:ea typeface="宋体" panose="02010600030101010101" pitchFamily="2" charset="-122"/>
              </a:rPr>
              <a:t>排序后</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Date now2 = new Date();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String date2 = dateFormat.format(now2);</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a:t>
            </a:r>
            <a:r>
              <a:rPr lang="zh-CN" altLang="en-US" smtClean="0">
                <a:ea typeface="宋体" panose="02010600030101010101" pitchFamily="2" charset="-122"/>
              </a:rPr>
              <a:t>排序后时间</a:t>
            </a:r>
            <a:r>
              <a:rPr lang="en-US" altLang="zh-CN" smtClean="0">
                <a:ea typeface="宋体" panose="02010600030101010101" pitchFamily="2" charset="-122"/>
              </a:rPr>
              <a:t>=" + date2); // </a:t>
            </a:r>
            <a:r>
              <a:rPr lang="zh-CN" altLang="en-US" smtClean="0">
                <a:ea typeface="宋体" panose="02010600030101010101" pitchFamily="2" charset="-122"/>
              </a:rPr>
              <a:t>输出时间</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//System.out.println("</a:t>
            </a:r>
            <a:r>
              <a:rPr lang="zh-CN" altLang="en-US" smtClean="0">
                <a:ea typeface="宋体" panose="02010600030101010101" pitchFamily="2" charset="-122"/>
              </a:rPr>
              <a:t>排序后</a:t>
            </a:r>
            <a:r>
              <a:rPr lang="en-US" altLang="zh-CN" smtClean="0">
                <a:ea typeface="宋体" panose="02010600030101010101" pitchFamily="2" charset="-122"/>
              </a:rPr>
              <a:t>=" + Arrays.toString(arr));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推导演变的过程</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第一轮排序</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System.out.println("</a:t>
            </a:r>
            <a:r>
              <a:rPr lang="zh-CN" altLang="en-US" smtClean="0">
                <a:ea typeface="宋体" panose="02010600030101010101" pitchFamily="2" charset="-122"/>
              </a:rPr>
              <a:t>希尔排序第一轮后</a:t>
            </a: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因为第一轮排序，将</a:t>
            </a:r>
            <a:r>
              <a:rPr lang="en-US" altLang="zh-CN" smtClean="0">
                <a:ea typeface="宋体" panose="02010600030101010101" pitchFamily="2" charset="-122"/>
              </a:rPr>
              <a:t>10</a:t>
            </a:r>
            <a:r>
              <a:rPr lang="zh-CN" altLang="en-US" smtClean="0">
                <a:ea typeface="宋体" panose="02010600030101010101" pitchFamily="2" charset="-122"/>
              </a:rPr>
              <a:t>个数据分成了</a:t>
            </a:r>
            <a:r>
              <a:rPr lang="en-US" altLang="zh-CN" smtClean="0">
                <a:ea typeface="宋体" panose="02010600030101010101" pitchFamily="2" charset="-122"/>
              </a:rPr>
              <a:t>5</a:t>
            </a:r>
            <a:r>
              <a:rPr lang="zh-CN" altLang="en-US" smtClean="0">
                <a:ea typeface="宋体" panose="02010600030101010101" pitchFamily="2" charset="-122"/>
              </a:rPr>
              <a:t>个组， 所以 </a:t>
            </a:r>
            <a:r>
              <a:rPr lang="en-US" altLang="zh-CN" smtClean="0">
                <a:ea typeface="宋体" panose="02010600030101010101" pitchFamily="2" charset="-122"/>
              </a:rPr>
              <a:t>i = 5 ; i &lt; arr.length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for(int i = 5;  i &lt; arr.length; i++)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遍历各组中所有的元素</a:t>
            </a:r>
            <a:r>
              <a:rPr lang="en-US" altLang="zh-CN" smtClean="0">
                <a:ea typeface="宋体" panose="02010600030101010101" pitchFamily="2" charset="-122"/>
              </a:rPr>
              <a:t>(</a:t>
            </a:r>
            <a:r>
              <a:rPr lang="zh-CN" altLang="en-US" smtClean="0">
                <a:ea typeface="宋体" panose="02010600030101010101" pitchFamily="2" charset="-122"/>
              </a:rPr>
              <a:t>共</a:t>
            </a:r>
            <a:r>
              <a:rPr lang="en-US" altLang="zh-CN" smtClean="0">
                <a:ea typeface="宋体" panose="02010600030101010101" pitchFamily="2" charset="-122"/>
              </a:rPr>
              <a:t>5</a:t>
            </a:r>
            <a:r>
              <a:rPr lang="zh-CN" altLang="en-US" smtClean="0">
                <a:ea typeface="宋体" panose="02010600030101010101" pitchFamily="2" charset="-122"/>
              </a:rPr>
              <a:t>组，每组</a:t>
            </a:r>
            <a:r>
              <a:rPr lang="en-US" altLang="zh-CN" smtClean="0">
                <a:ea typeface="宋体" panose="02010600030101010101" pitchFamily="2" charset="-122"/>
              </a:rPr>
              <a:t>2</a:t>
            </a:r>
            <a:r>
              <a:rPr lang="zh-CN" altLang="en-US" smtClean="0">
                <a:ea typeface="宋体" panose="02010600030101010101" pitchFamily="2" charset="-122"/>
              </a:rPr>
              <a:t>个元素</a:t>
            </a:r>
            <a:r>
              <a:rPr lang="en-US" altLang="zh-CN" smtClean="0">
                <a:ea typeface="宋体" panose="02010600030101010101" pitchFamily="2" charset="-122"/>
              </a:rPr>
              <a:t>), </a:t>
            </a:r>
            <a:r>
              <a:rPr lang="zh-CN" altLang="en-US" smtClean="0">
                <a:ea typeface="宋体" panose="02010600030101010101" pitchFamily="2" charset="-122"/>
              </a:rPr>
              <a:t>步长为</a:t>
            </a:r>
            <a:r>
              <a:rPr lang="en-US" altLang="zh-CN" smtClean="0">
                <a:ea typeface="宋体" panose="02010600030101010101" pitchFamily="2" charset="-122"/>
              </a:rPr>
              <a:t>5</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for (int j = i - 5; j &gt;= 0; j -= 5)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如果当前元素大于加上步长后的那个元素</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if (arr[j] &gt; arr[j + 5])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int temp = arr[j];</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arr[j] = arr[j + 5];</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arr[j + 5] = temp;</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System.out.println(Arrays.toString(arr));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第二轮排序</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System.out.println("</a:t>
            </a:r>
            <a:r>
              <a:rPr lang="zh-CN" altLang="en-US" smtClean="0">
                <a:ea typeface="宋体" panose="02010600030101010101" pitchFamily="2" charset="-122"/>
              </a:rPr>
              <a:t>希尔排序第二轮后</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因为第二轮排序，将</a:t>
            </a:r>
            <a:r>
              <a:rPr lang="en-US" altLang="zh-CN" smtClean="0">
                <a:ea typeface="宋体" panose="02010600030101010101" pitchFamily="2" charset="-122"/>
              </a:rPr>
              <a:t>10</a:t>
            </a:r>
            <a:r>
              <a:rPr lang="zh-CN" altLang="en-US" smtClean="0">
                <a:ea typeface="宋体" panose="02010600030101010101" pitchFamily="2" charset="-122"/>
              </a:rPr>
              <a:t>个数据分成了</a:t>
            </a:r>
            <a:r>
              <a:rPr lang="en-US" altLang="zh-CN" smtClean="0">
                <a:ea typeface="宋体" panose="02010600030101010101" pitchFamily="2" charset="-122"/>
              </a:rPr>
              <a:t>5/2</a:t>
            </a:r>
            <a:r>
              <a:rPr lang="zh-CN" altLang="en-US" smtClean="0">
                <a:ea typeface="宋体" panose="02010600030101010101" pitchFamily="2" charset="-122"/>
              </a:rPr>
              <a:t>个组（看</a:t>
            </a:r>
            <a:r>
              <a:rPr lang="en-US" altLang="zh-CN" smtClean="0">
                <a:ea typeface="宋体" panose="02010600030101010101" pitchFamily="2" charset="-122"/>
              </a:rPr>
              <a:t>ppt</a:t>
            </a:r>
            <a:r>
              <a:rPr lang="zh-CN" altLang="en-US" smtClean="0">
                <a:ea typeface="宋体" panose="02010600030101010101" pitchFamily="2" charset="-122"/>
              </a:rPr>
              <a:t>图）， 所以 </a:t>
            </a:r>
            <a:r>
              <a:rPr lang="en-US" altLang="zh-CN" smtClean="0">
                <a:ea typeface="宋体" panose="02010600030101010101" pitchFamily="2" charset="-122"/>
              </a:rPr>
              <a:t>i = 2 ; i &lt; arr.length</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for(int i = 2;  i &lt; arr.length; i++)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遍历各组中所有的元素</a:t>
            </a:r>
            <a:r>
              <a:rPr lang="en-US" altLang="zh-CN" smtClean="0">
                <a:ea typeface="宋体" panose="02010600030101010101" pitchFamily="2" charset="-122"/>
              </a:rPr>
              <a:t>(</a:t>
            </a:r>
            <a:r>
              <a:rPr lang="zh-CN" altLang="en-US" smtClean="0">
                <a:ea typeface="宋体" panose="02010600030101010101" pitchFamily="2" charset="-122"/>
              </a:rPr>
              <a:t>共</a:t>
            </a:r>
            <a:r>
              <a:rPr lang="en-US" altLang="zh-CN" smtClean="0">
                <a:ea typeface="宋体" panose="02010600030101010101" pitchFamily="2" charset="-122"/>
              </a:rPr>
              <a:t>2</a:t>
            </a:r>
            <a:r>
              <a:rPr lang="zh-CN" altLang="en-US" smtClean="0">
                <a:ea typeface="宋体" panose="02010600030101010101" pitchFamily="2" charset="-122"/>
              </a:rPr>
              <a:t>组</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for (int j = i - 2; j &gt;= 0; j -= 2)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如果当前元素大于加上步长后的那个元素</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if (arr[j] &gt; arr[j + 2])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int temp = arr[j];</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arr[j] = arr[j + 2];</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arr[j + 2] = temp;</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System.out.println(Arrays.toString(arr));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第三轮排序</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System.out.println("</a:t>
            </a:r>
            <a:r>
              <a:rPr lang="zh-CN" altLang="en-US" smtClean="0">
                <a:ea typeface="宋体" panose="02010600030101010101" pitchFamily="2" charset="-122"/>
              </a:rPr>
              <a:t>希尔排序第三轮后</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因为第三轮排序，将</a:t>
            </a:r>
            <a:r>
              <a:rPr lang="en-US" altLang="zh-CN" smtClean="0">
                <a:ea typeface="宋体" panose="02010600030101010101" pitchFamily="2" charset="-122"/>
              </a:rPr>
              <a:t>10</a:t>
            </a:r>
            <a:r>
              <a:rPr lang="zh-CN" altLang="en-US" smtClean="0">
                <a:ea typeface="宋体" panose="02010600030101010101" pitchFamily="2" charset="-122"/>
              </a:rPr>
              <a:t>个数据分成了</a:t>
            </a:r>
            <a:r>
              <a:rPr lang="en-US" altLang="zh-CN" smtClean="0">
                <a:ea typeface="宋体" panose="02010600030101010101" pitchFamily="2" charset="-122"/>
              </a:rPr>
              <a:t>2/2</a:t>
            </a:r>
            <a:r>
              <a:rPr lang="zh-CN" altLang="en-US" smtClean="0">
                <a:ea typeface="宋体" panose="02010600030101010101" pitchFamily="2" charset="-122"/>
              </a:rPr>
              <a:t>个组（看</a:t>
            </a:r>
            <a:r>
              <a:rPr lang="en-US" altLang="zh-CN" smtClean="0">
                <a:ea typeface="宋体" panose="02010600030101010101" pitchFamily="2" charset="-122"/>
              </a:rPr>
              <a:t>ppt</a:t>
            </a:r>
            <a:r>
              <a:rPr lang="zh-CN" altLang="en-US" smtClean="0">
                <a:ea typeface="宋体" panose="02010600030101010101" pitchFamily="2" charset="-122"/>
              </a:rPr>
              <a:t>图）， 所以 </a:t>
            </a:r>
            <a:r>
              <a:rPr lang="en-US" altLang="zh-CN" smtClean="0">
                <a:ea typeface="宋体" panose="02010600030101010101" pitchFamily="2" charset="-122"/>
              </a:rPr>
              <a:t>i = 1 ; i &lt; arr.length</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for(int i = 1;  i &lt; arr.length; i++)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遍历各组中所有的元素</a:t>
            </a:r>
            <a:r>
              <a:rPr lang="en-US" altLang="zh-CN" smtClean="0">
                <a:ea typeface="宋体" panose="02010600030101010101" pitchFamily="2" charset="-122"/>
              </a:rPr>
              <a:t>(</a:t>
            </a:r>
            <a:r>
              <a:rPr lang="zh-CN" altLang="en-US" smtClean="0">
                <a:ea typeface="宋体" panose="02010600030101010101" pitchFamily="2" charset="-122"/>
              </a:rPr>
              <a:t>共</a:t>
            </a:r>
            <a:r>
              <a:rPr lang="en-US" altLang="zh-CN" smtClean="0">
                <a:ea typeface="宋体" panose="02010600030101010101" pitchFamily="2" charset="-122"/>
              </a:rPr>
              <a:t>1</a:t>
            </a:r>
            <a:r>
              <a:rPr lang="zh-CN" altLang="en-US" smtClean="0">
                <a:ea typeface="宋体" panose="02010600030101010101" pitchFamily="2" charset="-122"/>
              </a:rPr>
              <a:t>组</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for (int j = i - 1; j &gt;= 0; j -= 1)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如果当前元素大于加上步长后的那个元素</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if (arr[j] &gt; arr[j + 1])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int temp = arr[j];</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arr[j] = arr[j + 1];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arr[j + 1] = temp;</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System.out.println(Arrays.toString(arr));*/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希尔排序</a:t>
            </a:r>
            <a:r>
              <a:rPr lang="en-US" altLang="zh-CN" smtClean="0">
                <a:ea typeface="宋体" panose="02010600030101010101" pitchFamily="2" charset="-122"/>
              </a:rPr>
              <a:t>: </a:t>
            </a:r>
            <a:r>
              <a:rPr lang="zh-CN" altLang="en-US" smtClean="0">
                <a:ea typeface="宋体" panose="02010600030101010101" pitchFamily="2" charset="-122"/>
              </a:rPr>
              <a:t>对有序序列在插入时采用交换法</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 </a:t>
            </a:r>
            <a:r>
              <a:rPr lang="en-US" altLang="zh-CN" smtClean="0">
                <a:ea typeface="宋体" panose="02010600030101010101" pitchFamily="2" charset="-122"/>
              </a:rPr>
              <a:t>@param arr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static void shellSort(int[] arr)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遍历所有的步长</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for (int d = arr.length / 2; d &gt; 0; d /= 2)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遍历所有有元素</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for (int i = d; i &lt; arr.length; i++)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遍历本组中所有的元素</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for (int j = i - d; j &gt;= 0; j -= d)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如果当前元素大于加上步长后的那个元素</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if (arr[j] &gt; arr[j + d])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int temp = arr[j];</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arr[j] = arr[j + d];</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arr[j + d] = temp;</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希尔排序</a:t>
            </a:r>
            <a:r>
              <a:rPr lang="en-US" altLang="zh-CN" smtClean="0">
                <a:ea typeface="宋体" panose="02010600030101010101" pitchFamily="2" charset="-122"/>
              </a:rPr>
              <a:t>: </a:t>
            </a:r>
            <a:r>
              <a:rPr lang="zh-CN" altLang="en-US" smtClean="0">
                <a:ea typeface="宋体" panose="02010600030101010101" pitchFamily="2" charset="-122"/>
              </a:rPr>
              <a:t>对有序序列在插入时采用移动法</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 </a:t>
            </a:r>
            <a:r>
              <a:rPr lang="en-US" altLang="zh-CN" smtClean="0">
                <a:ea typeface="宋体" panose="02010600030101010101" pitchFamily="2" charset="-122"/>
              </a:rPr>
              <a:t>@param arr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static void shellSort2(int[] arr)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增量</a:t>
            </a:r>
            <a:r>
              <a:rPr lang="en-US" altLang="zh-CN" smtClean="0">
                <a:ea typeface="宋体" panose="02010600030101010101" pitchFamily="2" charset="-122"/>
              </a:rPr>
              <a:t>gap</a:t>
            </a:r>
            <a:r>
              <a:rPr lang="zh-CN" altLang="en-US" smtClean="0">
                <a:ea typeface="宋体" panose="02010600030101010101" pitchFamily="2" charset="-122"/>
              </a:rPr>
              <a:t>，并逐步缩小增量</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for (int gap = arr.length / 2; gap &gt; 0; gap /= 2)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从第</a:t>
            </a:r>
            <a:r>
              <a:rPr lang="en-US" altLang="zh-CN" smtClean="0">
                <a:ea typeface="宋体" panose="02010600030101010101" pitchFamily="2" charset="-122"/>
              </a:rPr>
              <a:t>gap</a:t>
            </a:r>
            <a:r>
              <a:rPr lang="zh-CN" altLang="en-US" smtClean="0">
                <a:ea typeface="宋体" panose="02010600030101010101" pitchFamily="2" charset="-122"/>
              </a:rPr>
              <a:t>个元素，逐个对其所在组进行直接插入排序操作</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for (int i = gap; i &lt; arr.length; i++)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int j = i;</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int temp = arr[j];</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(arr[j] &lt; arr[j - gap])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while (j - gap &gt;= 0 &amp;&amp; temp &lt; arr[j - gap])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移动法</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arr[j] = arr[j - gap];</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j -= gap;</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arr[j] = temp;</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简单的插入排序</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static void insertSort(int[] arr)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for (int i = 1; i &lt; arr.length; i++)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int insertVal = arr[i];</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int insertIndex = i - 1; // </a:t>
            </a:r>
            <a:r>
              <a:rPr lang="zh-CN" altLang="en-US" smtClean="0">
                <a:ea typeface="宋体" panose="02010600030101010101" pitchFamily="2" charset="-122"/>
              </a:rPr>
              <a:t>表示有序表的最后这个元素的下标</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a:t>
            </a:r>
            <a:r>
              <a:rPr lang="zh-CN" altLang="en-US" smtClean="0">
                <a:ea typeface="宋体" panose="02010600030101010101" pitchFamily="2" charset="-122"/>
              </a:rPr>
              <a:t>还没找到位置</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while (insertIndex &gt;= 0 &amp;&amp; insertVal &lt; arr[insertIndex])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arr[insertIndex + 1] = arr[insertIndex];</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insertIndex -= 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退出</a:t>
            </a:r>
            <a:r>
              <a:rPr lang="en-US" altLang="zh-CN" smtClean="0">
                <a:ea typeface="宋体" panose="02010600030101010101" pitchFamily="2" charset="-122"/>
              </a:rPr>
              <a:t>while </a:t>
            </a:r>
            <a:r>
              <a:rPr lang="zh-CN" altLang="en-US" smtClean="0">
                <a:ea typeface="宋体" panose="02010600030101010101" pitchFamily="2" charset="-122"/>
              </a:rPr>
              <a:t>说明插入的位置就找到了</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arr[insertIndex + 1] = insertVal;</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285750" indent="-285750">
              <a:spcBef>
                <a:spcPct val="0"/>
              </a:spcBef>
              <a:buFont typeface="Wingdings" panose="05000000000000000000" pitchFamily="2" charset="2"/>
              <a:buChar char="Ø"/>
            </a:pPr>
            <a:r>
              <a:rPr kumimoji="1" lang="zh-CN" altLang="en-US" b="1" smtClean="0">
                <a:latin typeface="+mn-ea"/>
              </a:rPr>
              <a:t>说明</a:t>
            </a:r>
            <a:r>
              <a:rPr kumimoji="1" lang="en-US" altLang="zh-CN" b="1" smtClean="0">
                <a:latin typeface="+mn-ea"/>
              </a:rPr>
              <a:t>[</a:t>
            </a:r>
            <a:r>
              <a:rPr kumimoji="1" lang="zh-CN" altLang="en-US" b="1" smtClean="0">
                <a:latin typeface="+mn-ea"/>
              </a:rPr>
              <a:t>验证分析</a:t>
            </a:r>
            <a:r>
              <a:rPr kumimoji="1" lang="en-US" altLang="zh-CN" b="1" smtClean="0">
                <a:latin typeface="+mn-ea"/>
              </a:rPr>
              <a:t>]:</a:t>
            </a:r>
            <a:endParaRPr kumimoji="1" lang="en-US" altLang="zh-CN" b="1" smtClean="0">
              <a:latin typeface="+mn-ea"/>
            </a:endParaRPr>
          </a:p>
          <a:p>
            <a:pPr marL="457200" indent="-457200">
              <a:spcBef>
                <a:spcPct val="0"/>
              </a:spcBef>
              <a:buAutoNum type="arabicParenR"/>
            </a:pPr>
            <a:r>
              <a:rPr kumimoji="1" lang="zh-CN" altLang="en-US" b="1" smtClean="0">
                <a:latin typeface="+mn-ea"/>
              </a:rPr>
              <a:t>如果取消左右递归，结果是  </a:t>
            </a:r>
            <a:r>
              <a:rPr lang="en-US" altLang="zh-CN" b="1" smtClean="0"/>
              <a:t>-9 -567 0 23 78 70</a:t>
            </a:r>
            <a:endParaRPr lang="en-US" altLang="zh-CN" b="1" smtClean="0"/>
          </a:p>
          <a:p>
            <a:pPr marL="457200" indent="-457200">
              <a:spcBef>
                <a:spcPct val="0"/>
              </a:spcBef>
              <a:buAutoNum type="arabicParenR"/>
            </a:pPr>
            <a:r>
              <a:rPr lang="zh-CN" altLang="en-US" b="1" smtClean="0"/>
              <a:t>如果取消右递归</a:t>
            </a:r>
            <a:r>
              <a:rPr lang="en-US" altLang="zh-CN" b="1" smtClean="0"/>
              <a:t>,</a:t>
            </a:r>
            <a:r>
              <a:rPr lang="zh-CN" altLang="en-US" b="1" smtClean="0"/>
              <a:t>结果是  </a:t>
            </a:r>
            <a:r>
              <a:rPr lang="en-US" altLang="zh-CN" b="1" smtClean="0"/>
              <a:t>-567 -9 0 23 78 70</a:t>
            </a:r>
            <a:endParaRPr lang="en-US" altLang="zh-CN" b="1" smtClean="0"/>
          </a:p>
          <a:p>
            <a:pPr marL="457200" indent="-457200">
              <a:spcBef>
                <a:spcPct val="0"/>
              </a:spcBef>
              <a:buFontTx/>
              <a:buAutoNum type="arabicParenR"/>
            </a:pPr>
            <a:r>
              <a:rPr lang="zh-CN" altLang="en-US" b="1" smtClean="0"/>
              <a:t>如果取消左递归</a:t>
            </a:r>
            <a:r>
              <a:rPr lang="en-US" altLang="zh-CN" b="1" smtClean="0"/>
              <a:t>,</a:t>
            </a:r>
            <a:r>
              <a:rPr lang="zh-CN" altLang="en-US" b="1" smtClean="0"/>
              <a:t>结果是  </a:t>
            </a:r>
            <a:r>
              <a:rPr lang="en-US" altLang="zh-CN" b="1" smtClean="0"/>
              <a:t>-9 -567 0 23 70 78</a:t>
            </a:r>
            <a:endParaRPr lang="en-US" altLang="zh-CN" b="1" smtClean="0"/>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r>
              <a:rPr lang="zh-CN" altLang="en-US" smtClean="0">
                <a:ea typeface="宋体" panose="02010600030101010101" pitchFamily="2" charset="-122"/>
              </a:rPr>
              <a:t>注解版本</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package com.atguigu;</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import java.util.Arrays;</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public class QuickSort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static void main(String[] args)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int[] arr = { -9, 78, 0, 23, -567, 70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可以生成</a:t>
            </a:r>
            <a:r>
              <a:rPr lang="en-US" altLang="zh-CN" smtClean="0">
                <a:ea typeface="宋体" panose="02010600030101010101" pitchFamily="2" charset="-122"/>
              </a:rPr>
              <a:t>80000000 </a:t>
            </a:r>
            <a:r>
              <a:rPr lang="zh-CN" altLang="en-US" smtClean="0">
                <a:ea typeface="宋体" panose="02010600030101010101" pitchFamily="2" charset="-122"/>
              </a:rPr>
              <a:t>个数据，然后测试耗时，非常短</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quickSort(0, arr.length - 1, arr); // </a:t>
            </a:r>
            <a:r>
              <a:rPr lang="zh-CN" altLang="en-US" smtClean="0">
                <a:ea typeface="宋体" panose="02010600030101010101" pitchFamily="2" charset="-122"/>
              </a:rPr>
              <a:t>调用快排</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System.out.println(Arrays.toString(arr));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static void quickSort(int left, int right, int[] arr)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int l = left;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int r = right;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int pivot = arr[(left + right) / 2];</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int temp = 0;</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while </a:t>
            </a:r>
            <a:r>
              <a:rPr lang="zh-CN" altLang="en-US" smtClean="0">
                <a:ea typeface="宋体" panose="02010600030101010101" pitchFamily="2" charset="-122"/>
              </a:rPr>
              <a:t>循环的目的是让 比</a:t>
            </a:r>
            <a:r>
              <a:rPr lang="en-US" altLang="zh-CN" smtClean="0">
                <a:ea typeface="宋体" panose="02010600030101010101" pitchFamily="2" charset="-122"/>
              </a:rPr>
              <a:t>pivot</a:t>
            </a:r>
            <a:r>
              <a:rPr lang="zh-CN" altLang="en-US" smtClean="0">
                <a:ea typeface="宋体" panose="02010600030101010101" pitchFamily="2" charset="-122"/>
              </a:rPr>
              <a:t>小的放到 左边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a:t>
            </a:r>
            <a:r>
              <a:rPr lang="zh-CN" altLang="en-US" smtClean="0">
                <a:ea typeface="宋体" panose="02010600030101010101" pitchFamily="2" charset="-122"/>
              </a:rPr>
              <a:t>将比</a:t>
            </a:r>
            <a:r>
              <a:rPr lang="en-US" altLang="zh-CN" smtClean="0">
                <a:ea typeface="宋体" panose="02010600030101010101" pitchFamily="2" charset="-122"/>
              </a:rPr>
              <a:t>pivot</a:t>
            </a:r>
            <a:r>
              <a:rPr lang="zh-CN" altLang="en-US" smtClean="0">
                <a:ea typeface="宋体" panose="02010600030101010101" pitchFamily="2" charset="-122"/>
              </a:rPr>
              <a:t>大的放到右边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while (l &lt; r)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在</a:t>
            </a:r>
            <a:r>
              <a:rPr lang="en-US" altLang="zh-CN" smtClean="0">
                <a:ea typeface="宋体" panose="02010600030101010101" pitchFamily="2" charset="-122"/>
              </a:rPr>
              <a:t>pivot</a:t>
            </a:r>
            <a:r>
              <a:rPr lang="zh-CN" altLang="en-US" smtClean="0">
                <a:ea typeface="宋体" panose="02010600030101010101" pitchFamily="2" charset="-122"/>
              </a:rPr>
              <a:t>的左边直到找到一个大于等于</a:t>
            </a:r>
            <a:r>
              <a:rPr lang="en-US" altLang="zh-CN" smtClean="0">
                <a:ea typeface="宋体" panose="02010600030101010101" pitchFamily="2" charset="-122"/>
              </a:rPr>
              <a:t>pivot</a:t>
            </a:r>
            <a:r>
              <a:rPr lang="zh-CN" altLang="en-US" smtClean="0">
                <a:ea typeface="宋体" panose="02010600030101010101" pitchFamily="2" charset="-122"/>
              </a:rPr>
              <a:t>的数，才退出</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while (arr[l] &lt; pivot)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l += 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在</a:t>
            </a:r>
            <a:r>
              <a:rPr lang="en-US" altLang="zh-CN" smtClean="0">
                <a:ea typeface="宋体" panose="02010600030101010101" pitchFamily="2" charset="-122"/>
              </a:rPr>
              <a:t>pivot</a:t>
            </a:r>
            <a:r>
              <a:rPr lang="zh-CN" altLang="en-US" smtClean="0">
                <a:ea typeface="宋体" panose="02010600030101010101" pitchFamily="2" charset="-122"/>
              </a:rPr>
              <a:t>的左边直到找到一个小于等于</a:t>
            </a:r>
            <a:r>
              <a:rPr lang="en-US" altLang="zh-CN" smtClean="0">
                <a:ea typeface="宋体" panose="02010600030101010101" pitchFamily="2" charset="-122"/>
              </a:rPr>
              <a:t>pivot</a:t>
            </a:r>
            <a:r>
              <a:rPr lang="zh-CN" altLang="en-US" smtClean="0">
                <a:ea typeface="宋体" panose="02010600030101010101" pitchFamily="2" charset="-122"/>
              </a:rPr>
              <a:t>的数，才退出</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while (arr[r] &gt; pivot)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 -= 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如果 </a:t>
            </a:r>
            <a:r>
              <a:rPr lang="en-US" altLang="zh-CN" smtClean="0">
                <a:ea typeface="宋体" panose="02010600030101010101" pitchFamily="2" charset="-122"/>
              </a:rPr>
              <a:t>l&gt;=r </a:t>
            </a:r>
            <a:r>
              <a:rPr lang="zh-CN" altLang="en-US" smtClean="0">
                <a:ea typeface="宋体" panose="02010600030101010101" pitchFamily="2" charset="-122"/>
              </a:rPr>
              <a:t>说明</a:t>
            </a:r>
            <a:r>
              <a:rPr lang="en-US" altLang="zh-CN" smtClean="0">
                <a:ea typeface="宋体" panose="02010600030101010101" pitchFamily="2" charset="-122"/>
              </a:rPr>
              <a:t>pivot </a:t>
            </a:r>
            <a:r>
              <a:rPr lang="zh-CN" altLang="en-US" smtClean="0">
                <a:ea typeface="宋体" panose="02010600030101010101" pitchFamily="2" charset="-122"/>
              </a:rPr>
              <a:t>的左右两边的值已经按照 左边全是</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a:t>
            </a:r>
            <a:r>
              <a:rPr lang="zh-CN" altLang="en-US" smtClean="0">
                <a:ea typeface="宋体" panose="02010600030101010101" pitchFamily="2" charset="-122"/>
              </a:rPr>
              <a:t>小于等于</a:t>
            </a:r>
            <a:r>
              <a:rPr lang="en-US" altLang="zh-CN" smtClean="0">
                <a:ea typeface="宋体" panose="02010600030101010101" pitchFamily="2" charset="-122"/>
              </a:rPr>
              <a:t>pivot</a:t>
            </a:r>
            <a:r>
              <a:rPr lang="zh-CN" altLang="en-US" smtClean="0">
                <a:ea typeface="宋体" panose="02010600030101010101" pitchFamily="2" charset="-122"/>
              </a:rPr>
              <a:t>的值，右边全是大于等于</a:t>
            </a:r>
            <a:r>
              <a:rPr lang="en-US" altLang="zh-CN" smtClean="0">
                <a:ea typeface="宋体" panose="02010600030101010101" pitchFamily="2" charset="-122"/>
              </a:rPr>
              <a:t>pivot</a:t>
            </a:r>
            <a:r>
              <a:rPr lang="zh-CN" altLang="en-US" smtClean="0">
                <a:ea typeface="宋体" panose="02010600030101010101" pitchFamily="2" charset="-122"/>
              </a:rPr>
              <a:t>的值</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if (l &gt;= r)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break;</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交换</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temp = arr[l];</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arr[l] = arr[r];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arr[r] = temp;</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如果交换后，发现这个值和</a:t>
            </a:r>
            <a:r>
              <a:rPr lang="en-US" altLang="zh-CN" smtClean="0">
                <a:ea typeface="宋体" panose="02010600030101010101" pitchFamily="2" charset="-122"/>
              </a:rPr>
              <a:t>pivot</a:t>
            </a:r>
            <a:r>
              <a:rPr lang="zh-CN" altLang="en-US" smtClean="0">
                <a:ea typeface="宋体" panose="02010600030101010101" pitchFamily="2" charset="-122"/>
              </a:rPr>
              <a:t>相等，可以</a:t>
            </a:r>
            <a:r>
              <a:rPr lang="en-US" altLang="zh-CN" smtClean="0">
                <a:ea typeface="宋体" panose="02010600030101010101" pitchFamily="2" charset="-122"/>
              </a:rPr>
              <a:t>r--,</a:t>
            </a:r>
            <a:r>
              <a:rPr lang="zh-CN" altLang="en-US" smtClean="0">
                <a:ea typeface="宋体" panose="02010600030101010101" pitchFamily="2" charset="-122"/>
              </a:rPr>
              <a:t>前移一步</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if (arr[l] == pivot)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 -= 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如果交换后，发现这个值和</a:t>
            </a:r>
            <a:r>
              <a:rPr lang="en-US" altLang="zh-CN" smtClean="0">
                <a:ea typeface="宋体" panose="02010600030101010101" pitchFamily="2" charset="-122"/>
              </a:rPr>
              <a:t>pivot</a:t>
            </a:r>
            <a:r>
              <a:rPr lang="zh-CN" altLang="en-US" smtClean="0">
                <a:ea typeface="宋体" panose="02010600030101010101" pitchFamily="2" charset="-122"/>
              </a:rPr>
              <a:t>相等，可以</a:t>
            </a:r>
            <a:r>
              <a:rPr lang="en-US" altLang="zh-CN" smtClean="0">
                <a:ea typeface="宋体" panose="02010600030101010101" pitchFamily="2" charset="-122"/>
              </a:rPr>
              <a:t>l--,</a:t>
            </a:r>
            <a:r>
              <a:rPr lang="zh-CN" altLang="en-US" smtClean="0">
                <a:ea typeface="宋体" panose="02010600030101010101" pitchFamily="2" charset="-122"/>
              </a:rPr>
              <a:t>后移一步</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if (arr[r] == pivot)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l += 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如果 </a:t>
            </a:r>
            <a:r>
              <a:rPr lang="en-US" altLang="zh-CN" smtClean="0">
                <a:ea typeface="宋体" panose="02010600030101010101" pitchFamily="2" charset="-122"/>
              </a:rPr>
              <a:t>l==r </a:t>
            </a:r>
            <a:r>
              <a:rPr lang="zh-CN" altLang="en-US" smtClean="0">
                <a:ea typeface="宋体" panose="02010600030101010101" pitchFamily="2" charset="-122"/>
              </a:rPr>
              <a:t>还可以让 </a:t>
            </a:r>
            <a:r>
              <a:rPr lang="en-US" altLang="zh-CN" smtClean="0">
                <a:ea typeface="宋体" panose="02010600030101010101" pitchFamily="2" charset="-122"/>
              </a:rPr>
              <a:t>l++</a:t>
            </a:r>
            <a:r>
              <a:rPr lang="zh-CN" altLang="en-US" smtClean="0">
                <a:ea typeface="宋体" panose="02010600030101010101" pitchFamily="2" charset="-122"/>
              </a:rPr>
              <a:t>， </a:t>
            </a:r>
            <a:r>
              <a:rPr lang="en-US" altLang="zh-CN" smtClean="0">
                <a:ea typeface="宋体" panose="02010600030101010101" pitchFamily="2" charset="-122"/>
              </a:rPr>
              <a:t>r--</a:t>
            </a:r>
            <a:r>
              <a:rPr lang="zh-CN" altLang="en-US" smtClean="0">
                <a:ea typeface="宋体" panose="02010600030101010101" pitchFamily="2" charset="-122"/>
              </a:rPr>
              <a:t>下</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(l == r)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l += 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 -= 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向左递归</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if (left &lt; r)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quickSort(left, r, arr);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向右递归</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if (right &gt; 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quickSort(l, right, arr);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a:spcBef>
                <a:spcPct val="0"/>
              </a:spcBef>
              <a:buFont typeface="Wingdings" panose="05000000000000000000" pitchFamily="2" charset="2"/>
              <a:buNone/>
            </a:pP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a:spcBef>
                <a:spcPct val="0"/>
              </a:spcBef>
              <a:buFont typeface="Wingdings" panose="05000000000000000000" pitchFamily="2" charset="2"/>
              <a:buNone/>
            </a:pP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a:spcBef>
                <a:spcPct val="0"/>
              </a:spcBef>
              <a:buFont typeface="Wingdings" panose="05000000000000000000" pitchFamily="2" charset="2"/>
              <a:buNone/>
            </a:pP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a:spcBef>
                <a:spcPct val="0"/>
              </a:spcBef>
              <a:buFont typeface="Wingdings" panose="05000000000000000000" pitchFamily="2" charset="2"/>
              <a:buNone/>
            </a:pPr>
            <a:r>
              <a:rPr lang="en-US" altLang="zh-CN" smtClean="0">
                <a:ea typeface="宋体" panose="02010600030101010101" pitchFamily="2" charset="-122"/>
              </a:rPr>
              <a:t>//Java</a:t>
            </a:r>
            <a:r>
              <a:rPr lang="zh-CN" altLang="en-US" smtClean="0">
                <a:ea typeface="宋体" panose="02010600030101010101" pitchFamily="2" charset="-122"/>
              </a:rPr>
              <a:t>源代码</a:t>
            </a:r>
            <a:r>
              <a:rPr lang="en-US" altLang="zh-CN" smtClean="0">
                <a:ea typeface="宋体" panose="02010600030101010101" pitchFamily="2" charset="-122"/>
              </a:rPr>
              <a:t>,</a:t>
            </a:r>
            <a:r>
              <a:rPr lang="zh-CN" altLang="en-US" smtClean="0">
                <a:ea typeface="宋体" panose="02010600030101010101" pitchFamily="2" charset="-122"/>
              </a:rPr>
              <a:t>注解版</a:t>
            </a:r>
            <a:endParaRPr lang="en-US" altLang="zh-CN" smtClean="0">
              <a:ea typeface="宋体" panose="02010600030101010101" pitchFamily="2" charset="-122"/>
            </a:endParaRPr>
          </a:p>
          <a:p>
            <a:pPr marL="0" indent="0">
              <a:spcBef>
                <a:spcPct val="0"/>
              </a:spcBef>
              <a:buFont typeface="Wingdings" panose="05000000000000000000" pitchFamily="2" charset="2"/>
              <a:buNone/>
            </a:pP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package com.atguigu;</a:t>
            </a:r>
            <a:endParaRPr lang="en-US" altLang="zh-CN" smtClean="0">
              <a:ea typeface="宋体" panose="02010600030101010101" pitchFamily="2" charset="-122"/>
            </a:endParaRPr>
          </a:p>
          <a:p>
            <a:pPr marL="0" indent="0">
              <a:spcBef>
                <a:spcPct val="0"/>
              </a:spcBef>
              <a:buFont typeface="Wingdings" panose="05000000000000000000" pitchFamily="2" charset="2"/>
              <a:buNone/>
            </a:pP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import java.util.Arrays;</a:t>
            </a:r>
            <a:endParaRPr lang="en-US" altLang="zh-CN" smtClean="0">
              <a:ea typeface="宋体" panose="02010600030101010101" pitchFamily="2" charset="-122"/>
            </a:endParaRPr>
          </a:p>
          <a:p>
            <a:pPr marL="0" indent="0">
              <a:spcBef>
                <a:spcPct val="0"/>
              </a:spcBef>
              <a:buFont typeface="Wingdings" panose="05000000000000000000" pitchFamily="2" charset="2"/>
              <a:buNone/>
            </a:pP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public class MergeSortTest {</a:t>
            </a:r>
            <a:endParaRPr lang="en-US" altLang="zh-CN" smtClean="0">
              <a:ea typeface="宋体" panose="02010600030101010101" pitchFamily="2" charset="-122"/>
            </a:endParaRPr>
          </a:p>
          <a:p>
            <a:pPr marL="0" indent="0">
              <a:spcBef>
                <a:spcPct val="0"/>
              </a:spcBef>
              <a:buFont typeface="Wingdings" panose="05000000000000000000" pitchFamily="2" charset="2"/>
              <a:buNone/>
            </a:pP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	public static void main(String[] args) {</a:t>
            </a: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		int[] arr = {9,8,7,6,5,4,3,2,1};</a:t>
            </a: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		//</a:t>
            </a:r>
            <a:r>
              <a:rPr lang="zh-CN" altLang="en-US" smtClean="0">
                <a:ea typeface="宋体" panose="02010600030101010101" pitchFamily="2" charset="-122"/>
              </a:rPr>
              <a:t>在排序前，先建好一个长度等于原数组长度的临时数组，避免递归中频繁开辟空间</a:t>
            </a:r>
            <a:endParaRPr lang="zh-CN" altLang="en-US" smtClean="0">
              <a:ea typeface="宋体" panose="02010600030101010101" pitchFamily="2" charset="-122"/>
            </a:endParaRPr>
          </a:p>
          <a:p>
            <a:pPr marL="0" indent="0">
              <a:spcBef>
                <a:spcPct val="0"/>
              </a:spcBef>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int[] temp = new int[arr.length];</a:t>
            </a: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		//</a:t>
            </a:r>
            <a:r>
              <a:rPr lang="zh-CN" altLang="en-US" smtClean="0">
                <a:ea typeface="宋体" panose="02010600030101010101" pitchFamily="2" charset="-122"/>
              </a:rPr>
              <a:t>测试一个</a:t>
            </a:r>
            <a:r>
              <a:rPr lang="en-US" altLang="zh-CN" smtClean="0">
                <a:ea typeface="宋体" panose="02010600030101010101" pitchFamily="2" charset="-122"/>
              </a:rPr>
              <a:t>800w</a:t>
            </a:r>
            <a:r>
              <a:rPr lang="zh-CN" altLang="en-US" smtClean="0">
                <a:ea typeface="宋体" panose="02010600030101010101" pitchFamily="2" charset="-122"/>
              </a:rPr>
              <a:t>大小的数组，速度也是非常的快</a:t>
            </a:r>
            <a:r>
              <a:rPr lang="en-US" altLang="zh-CN" smtClean="0">
                <a:ea typeface="宋体" panose="02010600030101010101" pitchFamily="2" charset="-122"/>
              </a:rPr>
              <a:t>.</a:t>
            </a:r>
            <a:r>
              <a:rPr lang="zh-CN" altLang="en-US" smtClean="0">
                <a:ea typeface="宋体" panose="02010600030101010101" pitchFamily="2" charset="-122"/>
              </a:rPr>
              <a:t>测试方法和前面类型</a:t>
            </a:r>
            <a:endParaRPr lang="zh-CN" altLang="en-US" smtClean="0">
              <a:ea typeface="宋体" panose="02010600030101010101" pitchFamily="2" charset="-122"/>
            </a:endParaRPr>
          </a:p>
          <a:p>
            <a:pPr marL="0" indent="0">
              <a:spcBef>
                <a:spcPct val="0"/>
              </a:spcBef>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mergeSort(arr,0,arr.length-1,temp);</a:t>
            </a: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		System.out.println(Arrays.toString(temp));</a:t>
            </a:r>
            <a:endParaRPr lang="en-US" altLang="zh-CN" smtClean="0">
              <a:ea typeface="宋体" panose="02010600030101010101" pitchFamily="2" charset="-122"/>
            </a:endParaRPr>
          </a:p>
          <a:p>
            <a:pPr marL="0" indent="0">
              <a:spcBef>
                <a:spcPct val="0"/>
              </a:spcBef>
              <a:buFont typeface="Wingdings" panose="05000000000000000000" pitchFamily="2" charset="2"/>
              <a:buNone/>
            </a:pP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a:spcBef>
                <a:spcPct val="0"/>
              </a:spcBef>
              <a:buFont typeface="Wingdings" panose="05000000000000000000" pitchFamily="2" charset="2"/>
              <a:buNone/>
            </a:pP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	public static void mergeSort(int[] arr, int left, int right, int[] temp) {</a:t>
            </a: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		if (left &lt; right) {</a:t>
            </a: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			int mid = (left + right) / 2;</a:t>
            </a: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			mergeSort(arr, left, mid, temp);// </a:t>
            </a:r>
            <a:r>
              <a:rPr lang="zh-CN" altLang="en-US" smtClean="0">
                <a:ea typeface="宋体" panose="02010600030101010101" pitchFamily="2" charset="-122"/>
              </a:rPr>
              <a:t>左边归并排序，使得左子序列有序</a:t>
            </a:r>
            <a:endParaRPr lang="zh-CN" altLang="en-US" smtClean="0">
              <a:ea typeface="宋体" panose="02010600030101010101" pitchFamily="2" charset="-122"/>
            </a:endParaRPr>
          </a:p>
          <a:p>
            <a:pPr marL="0" indent="0">
              <a:spcBef>
                <a:spcPct val="0"/>
              </a:spcBef>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mergeSort(arr, mid + 1, right, temp);// </a:t>
            </a:r>
            <a:r>
              <a:rPr lang="zh-CN" altLang="en-US" smtClean="0">
                <a:ea typeface="宋体" panose="02010600030101010101" pitchFamily="2" charset="-122"/>
              </a:rPr>
              <a:t>右边归并排序，使得右子序列有序</a:t>
            </a:r>
            <a:endParaRPr lang="zh-CN" altLang="en-US" smtClean="0">
              <a:ea typeface="宋体" panose="02010600030101010101" pitchFamily="2" charset="-122"/>
            </a:endParaRPr>
          </a:p>
          <a:p>
            <a:pPr marL="0" indent="0">
              <a:spcBef>
                <a:spcPct val="0"/>
              </a:spcBef>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merge(arr, left, mid, right, temp);// </a:t>
            </a:r>
            <a:r>
              <a:rPr lang="zh-CN" altLang="en-US" smtClean="0">
                <a:ea typeface="宋体" panose="02010600030101010101" pitchFamily="2" charset="-122"/>
              </a:rPr>
              <a:t>将两个有序子数组合并操作</a:t>
            </a:r>
            <a:endParaRPr lang="zh-CN" altLang="en-US" smtClean="0">
              <a:ea typeface="宋体" panose="02010600030101010101" pitchFamily="2" charset="-122"/>
            </a:endParaRPr>
          </a:p>
          <a:p>
            <a:pPr marL="0" indent="0">
              <a:spcBef>
                <a:spcPct val="0"/>
              </a:spcBef>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a:t>
            </a: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	public static void merge(int[] arr,int left,int mid,int right,int[] temp){</a:t>
            </a: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	    int i = left; //</a:t>
            </a:r>
            <a:r>
              <a:rPr lang="zh-CN" altLang="en-US" smtClean="0">
                <a:ea typeface="宋体" panose="02010600030101010101" pitchFamily="2" charset="-122"/>
              </a:rPr>
              <a:t>左序列指针</a:t>
            </a:r>
            <a:r>
              <a:rPr lang="en-US" altLang="zh-CN" smtClean="0">
                <a:ea typeface="宋体" panose="02010600030101010101" pitchFamily="2" charset="-122"/>
              </a:rPr>
              <a:t>/</a:t>
            </a:r>
            <a:r>
              <a:rPr lang="zh-CN" altLang="en-US" smtClean="0">
                <a:ea typeface="宋体" panose="02010600030101010101" pitchFamily="2" charset="-122"/>
              </a:rPr>
              <a:t>索引</a:t>
            </a:r>
            <a:endParaRPr lang="zh-CN" altLang="en-US" smtClean="0">
              <a:ea typeface="宋体" panose="02010600030101010101" pitchFamily="2" charset="-122"/>
            </a:endParaRPr>
          </a:p>
          <a:p>
            <a:pPr marL="0" indent="0">
              <a:spcBef>
                <a:spcPct val="0"/>
              </a:spcBef>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int j = mid+1;//</a:t>
            </a:r>
            <a:r>
              <a:rPr lang="zh-CN" altLang="en-US" smtClean="0">
                <a:ea typeface="宋体" panose="02010600030101010101" pitchFamily="2" charset="-122"/>
              </a:rPr>
              <a:t>右序列指针</a:t>
            </a:r>
            <a:endParaRPr lang="zh-CN" altLang="en-US" smtClean="0">
              <a:ea typeface="宋体" panose="02010600030101010101" pitchFamily="2" charset="-122"/>
            </a:endParaRPr>
          </a:p>
          <a:p>
            <a:pPr marL="0" indent="0">
              <a:spcBef>
                <a:spcPct val="0"/>
              </a:spcBef>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int t = 0; //</a:t>
            </a:r>
            <a:r>
              <a:rPr lang="zh-CN" altLang="en-US" smtClean="0">
                <a:ea typeface="宋体" panose="02010600030101010101" pitchFamily="2" charset="-122"/>
              </a:rPr>
              <a:t>临时数组指针</a:t>
            </a:r>
            <a:endParaRPr lang="zh-CN" altLang="en-US" smtClean="0">
              <a:ea typeface="宋体" panose="02010600030101010101" pitchFamily="2" charset="-122"/>
            </a:endParaRPr>
          </a:p>
          <a:p>
            <a:pPr marL="0" indent="0">
              <a:spcBef>
                <a:spcPct val="0"/>
              </a:spcBef>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while (i&lt;=mid &amp;&amp; j&lt;=right){</a:t>
            </a: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	      if(arr[i]&lt;=arr[j]){</a:t>
            </a: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	        temp[t] = arr[i];</a:t>
            </a: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	        t += 1;</a:t>
            </a: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	        i += 1;</a:t>
            </a: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	      }else {</a:t>
            </a:r>
            <a:endParaRPr lang="en-US" altLang="zh-CN" smtClean="0">
              <a:ea typeface="宋体" panose="02010600030101010101" pitchFamily="2" charset="-122"/>
            </a:endParaRPr>
          </a:p>
          <a:p>
            <a:pPr marL="0" indent="0">
              <a:spcBef>
                <a:spcPct val="0"/>
              </a:spcBef>
              <a:buFont typeface="Wingdings" panose="05000000000000000000" pitchFamily="2" charset="2"/>
              <a:buNone/>
            </a:pP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	        temp[t] = arr[j];</a:t>
            </a: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	        t += 1;</a:t>
            </a: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	        j += 1;</a:t>
            </a: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	    while(i&lt;=mid){//</a:t>
            </a:r>
            <a:r>
              <a:rPr lang="zh-CN" altLang="en-US" smtClean="0">
                <a:ea typeface="宋体" panose="02010600030101010101" pitchFamily="2" charset="-122"/>
              </a:rPr>
              <a:t>将左边剩余元素填充进</a:t>
            </a:r>
            <a:r>
              <a:rPr lang="en-US" altLang="zh-CN" smtClean="0">
                <a:ea typeface="宋体" panose="02010600030101010101" pitchFamily="2" charset="-122"/>
              </a:rPr>
              <a:t>temp</a:t>
            </a:r>
            <a:r>
              <a:rPr lang="zh-CN" altLang="en-US" smtClean="0">
                <a:ea typeface="宋体" panose="02010600030101010101" pitchFamily="2" charset="-122"/>
              </a:rPr>
              <a:t>中</a:t>
            </a:r>
            <a:endParaRPr lang="zh-CN" altLang="en-US" smtClean="0">
              <a:ea typeface="宋体" panose="02010600030101010101" pitchFamily="2" charset="-122"/>
            </a:endParaRPr>
          </a:p>
          <a:p>
            <a:pPr marL="0" indent="0">
              <a:spcBef>
                <a:spcPct val="0"/>
              </a:spcBef>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temp[t] = arr[i];</a:t>
            </a: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	      t += 1;</a:t>
            </a: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	      i += 1;</a:t>
            </a: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	    while(j&lt;=right){//</a:t>
            </a:r>
            <a:r>
              <a:rPr lang="zh-CN" altLang="en-US" smtClean="0">
                <a:ea typeface="宋体" panose="02010600030101010101" pitchFamily="2" charset="-122"/>
              </a:rPr>
              <a:t>将右序列剩余元素填充进</a:t>
            </a:r>
            <a:r>
              <a:rPr lang="en-US" altLang="zh-CN" smtClean="0">
                <a:ea typeface="宋体" panose="02010600030101010101" pitchFamily="2" charset="-122"/>
              </a:rPr>
              <a:t>temp</a:t>
            </a:r>
            <a:r>
              <a:rPr lang="zh-CN" altLang="en-US" smtClean="0">
                <a:ea typeface="宋体" panose="02010600030101010101" pitchFamily="2" charset="-122"/>
              </a:rPr>
              <a:t>中</a:t>
            </a:r>
            <a:endParaRPr lang="zh-CN" altLang="en-US" smtClean="0">
              <a:ea typeface="宋体" panose="02010600030101010101" pitchFamily="2" charset="-122"/>
            </a:endParaRPr>
          </a:p>
          <a:p>
            <a:pPr marL="0" indent="0">
              <a:spcBef>
                <a:spcPct val="0"/>
              </a:spcBef>
              <a:buFont typeface="Wingdings" panose="05000000000000000000" pitchFamily="2" charset="2"/>
              <a:buNone/>
            </a:pPr>
            <a:endParaRPr lang="zh-CN" altLang="en-US" smtClean="0">
              <a:ea typeface="宋体" panose="02010600030101010101" pitchFamily="2" charset="-122"/>
            </a:endParaRPr>
          </a:p>
          <a:p>
            <a:pPr marL="0" indent="0">
              <a:spcBef>
                <a:spcPct val="0"/>
              </a:spcBef>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temp[t] = arr[j];</a:t>
            </a: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	      t += 1;</a:t>
            </a: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	      j += 1;</a:t>
            </a: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	    t = 0;</a:t>
            </a: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	    //</a:t>
            </a:r>
            <a:r>
              <a:rPr lang="zh-CN" altLang="en-US" smtClean="0">
                <a:ea typeface="宋体" panose="02010600030101010101" pitchFamily="2" charset="-122"/>
              </a:rPr>
              <a:t>将</a:t>
            </a:r>
            <a:r>
              <a:rPr lang="en-US" altLang="zh-CN" smtClean="0">
                <a:ea typeface="宋体" panose="02010600030101010101" pitchFamily="2" charset="-122"/>
              </a:rPr>
              <a:t>temp</a:t>
            </a:r>
            <a:r>
              <a:rPr lang="zh-CN" altLang="en-US" smtClean="0">
                <a:ea typeface="宋体" panose="02010600030101010101" pitchFamily="2" charset="-122"/>
              </a:rPr>
              <a:t>中的元素全部拷贝到原数组中</a:t>
            </a:r>
            <a:endParaRPr lang="zh-CN" altLang="en-US" smtClean="0">
              <a:ea typeface="宋体" panose="02010600030101010101" pitchFamily="2" charset="-122"/>
            </a:endParaRPr>
          </a:p>
          <a:p>
            <a:pPr marL="0" indent="0">
              <a:spcBef>
                <a:spcPct val="0"/>
              </a:spcBef>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a:t>
            </a:r>
            <a:r>
              <a:rPr lang="zh-CN" altLang="en-US" smtClean="0">
                <a:ea typeface="宋体" panose="02010600030101010101" pitchFamily="2" charset="-122"/>
              </a:rPr>
              <a:t>因为</a:t>
            </a:r>
            <a:r>
              <a:rPr lang="en-US" altLang="zh-CN" smtClean="0">
                <a:ea typeface="宋体" panose="02010600030101010101" pitchFamily="2" charset="-122"/>
              </a:rPr>
              <a:t>left </a:t>
            </a:r>
            <a:r>
              <a:rPr lang="zh-CN" altLang="en-US" smtClean="0">
                <a:ea typeface="宋体" panose="02010600030101010101" pitchFamily="2" charset="-122"/>
              </a:rPr>
              <a:t>是</a:t>
            </a:r>
            <a:r>
              <a:rPr lang="en-US" altLang="zh-CN" smtClean="0">
                <a:ea typeface="宋体" panose="02010600030101010101" pitchFamily="2" charset="-122"/>
              </a:rPr>
              <a:t>val </a:t>
            </a:r>
            <a:r>
              <a:rPr lang="zh-CN" altLang="en-US" smtClean="0">
                <a:ea typeface="宋体" panose="02010600030101010101" pitchFamily="2" charset="-122"/>
              </a:rPr>
              <a:t>因此使用一个临时变量</a:t>
            </a:r>
            <a:endParaRPr lang="zh-CN" altLang="en-US" smtClean="0">
              <a:ea typeface="宋体" panose="02010600030101010101" pitchFamily="2" charset="-122"/>
            </a:endParaRPr>
          </a:p>
          <a:p>
            <a:pPr marL="0" indent="0">
              <a:spcBef>
                <a:spcPct val="0"/>
              </a:spcBef>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int tempLeft = left;</a:t>
            </a: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	    while(tempLeft &lt;= right){</a:t>
            </a: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	      arr[tempLeft] = temp[t];</a:t>
            </a: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	      t += 1;</a:t>
            </a: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	      tempLeft += 1;</a:t>
            </a: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a:spcBef>
                <a:spcPct val="0"/>
              </a:spcBef>
              <a:buFont typeface="Wingdings" panose="05000000000000000000" pitchFamily="2" charset="2"/>
              <a:buNone/>
            </a:pP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a:t>
            </a:r>
            <a:endParaRPr lang="en-US" altLang="zh-CN" smtClean="0">
              <a:ea typeface="宋体" panose="02010600030101010101" pitchFamily="2" charset="-122"/>
            </a:endParaRPr>
          </a:p>
          <a:p>
            <a:pPr marL="0" indent="0">
              <a:spcBef>
                <a:spcPct val="0"/>
              </a:spcBef>
              <a:buFont typeface="Wingdings" panose="05000000000000000000" pitchFamily="2" charset="2"/>
              <a:buNone/>
            </a:pP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a:spcBef>
                <a:spcPct val="0"/>
              </a:spcBef>
              <a:buFont typeface="Wingdings" panose="05000000000000000000" pitchFamily="2" charset="2"/>
              <a:buNone/>
            </a:pP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panose="02010600030101010101" pitchFamily="2" charset="-122"/>
              </a:rPr>
              <a:t>可以给同学们演示一把</a:t>
            </a:r>
            <a:r>
              <a:rPr lang="en-US" altLang="zh-CN" smtClean="0">
                <a:ea typeface="宋体" panose="02010600030101010101" pitchFamily="2" charset="-122"/>
              </a:rPr>
              <a:t>:</a:t>
            </a: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a:spcBef>
                <a:spcPct val="0"/>
              </a:spcBef>
              <a:buFont typeface="Wingdings" panose="05000000000000000000" pitchFamily="2" charset="2"/>
              <a:buNone/>
            </a:pP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a:spcBef>
                <a:spcPct val="0"/>
              </a:spcBef>
              <a:buFont typeface="Wingdings" panose="05000000000000000000" pitchFamily="2" charset="2"/>
              <a:buNone/>
            </a:pP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a:spcBef>
                <a:spcPct val="0"/>
              </a:spcBef>
              <a:buFont typeface="Wingdings" panose="05000000000000000000" pitchFamily="2" charset="2"/>
              <a:buNone/>
            </a:pP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a:spcBef>
                <a:spcPct val="0"/>
              </a:spcBef>
              <a:buFont typeface="Wingdings" panose="05000000000000000000" pitchFamily="2" charset="2"/>
              <a:buNone/>
            </a:pP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a:spcBef>
                <a:spcPct val="0"/>
              </a:spcBef>
              <a:buFont typeface="Wingdings" panose="05000000000000000000" pitchFamily="2" charset="2"/>
              <a:buNone/>
            </a:pPr>
            <a:r>
              <a:rPr lang="en-US" altLang="zh-CN" smtClean="0">
                <a:ea typeface="宋体" panose="02010600030101010101" pitchFamily="2" charset="-122"/>
              </a:rPr>
              <a:t>//</a:t>
            </a:r>
            <a:r>
              <a:rPr lang="zh-CN" altLang="en-US" smtClean="0">
                <a:ea typeface="宋体" panose="02010600030101010101" pitchFamily="2" charset="-122"/>
              </a:rPr>
              <a:t>代码如下</a:t>
            </a:r>
            <a:r>
              <a:rPr lang="en-US" altLang="zh-CN" smtClean="0">
                <a:ea typeface="宋体" panose="02010600030101010101" pitchFamily="2" charset="-122"/>
              </a:rPr>
              <a:t>:</a:t>
            </a:r>
            <a:endParaRPr lang="en-US" altLang="zh-CN" smtClean="0">
              <a:ea typeface="宋体" panose="02010600030101010101" pitchFamily="2" charset="-122"/>
            </a:endParaRPr>
          </a:p>
          <a:p>
            <a:pPr marL="0" indent="0">
              <a:spcBef>
                <a:spcPct val="0"/>
              </a:spcBef>
              <a:buFont typeface="Wingdings" panose="05000000000000000000" pitchFamily="2" charset="2"/>
              <a:buNone/>
            </a:pP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package com.atguigu.radixsort;</a:t>
            </a:r>
            <a:endParaRPr lang="en-US" altLang="zh-CN" smtClean="0">
              <a:ea typeface="宋体" panose="02010600030101010101" pitchFamily="2" charset="-122"/>
            </a:endParaRPr>
          </a:p>
          <a:p>
            <a:pPr marL="0" indent="0">
              <a:spcBef>
                <a:spcPct val="0"/>
              </a:spcBef>
              <a:buFont typeface="Wingdings" panose="05000000000000000000" pitchFamily="2" charset="2"/>
              <a:buNone/>
            </a:pP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import java.text.SimpleDateFormat;</a:t>
            </a: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import java.util.Arrays;</a:t>
            </a: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import java.util.Date;</a:t>
            </a:r>
            <a:endParaRPr lang="en-US" altLang="zh-CN" smtClean="0">
              <a:ea typeface="宋体" panose="02010600030101010101" pitchFamily="2" charset="-122"/>
            </a:endParaRPr>
          </a:p>
          <a:p>
            <a:pPr marL="0" indent="0">
              <a:spcBef>
                <a:spcPct val="0"/>
              </a:spcBef>
              <a:buFont typeface="Wingdings" panose="05000000000000000000" pitchFamily="2" charset="2"/>
              <a:buNone/>
            </a:pP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public class RadixSort {</a:t>
            </a:r>
            <a:endParaRPr lang="en-US" altLang="zh-CN" smtClean="0">
              <a:ea typeface="宋体" panose="02010600030101010101" pitchFamily="2" charset="-122"/>
            </a:endParaRPr>
          </a:p>
          <a:p>
            <a:pPr marL="0" indent="0">
              <a:spcBef>
                <a:spcPct val="0"/>
              </a:spcBef>
              <a:buFont typeface="Wingdings" panose="05000000000000000000" pitchFamily="2" charset="2"/>
              <a:buNone/>
            </a:pP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	public static void main(String[] args) {</a:t>
            </a: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		//int[] arr = {53, 3, 542, 748, 14, 214};</a:t>
            </a: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		//</a:t>
            </a:r>
            <a:r>
              <a:rPr lang="zh-CN" altLang="en-US" smtClean="0">
                <a:ea typeface="宋体" panose="02010600030101010101" pitchFamily="2" charset="-122"/>
              </a:rPr>
              <a:t>测试效率</a:t>
            </a:r>
            <a:endParaRPr lang="zh-CN" altLang="en-US" smtClean="0">
              <a:ea typeface="宋体" panose="02010600030101010101" pitchFamily="2" charset="-122"/>
            </a:endParaRPr>
          </a:p>
          <a:p>
            <a:pPr marL="0" indent="0">
              <a:spcBef>
                <a:spcPct val="0"/>
              </a:spcBef>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 </a:t>
            </a:r>
            <a:r>
              <a:rPr lang="zh-CN" altLang="en-US" smtClean="0">
                <a:ea typeface="宋体" panose="02010600030101010101" pitchFamily="2" charset="-122"/>
              </a:rPr>
              <a:t>创建一个</a:t>
            </a:r>
            <a:r>
              <a:rPr lang="en-US" altLang="zh-CN" smtClean="0">
                <a:ea typeface="宋体" panose="02010600030101010101" pitchFamily="2" charset="-122"/>
              </a:rPr>
              <a:t>80000</a:t>
            </a:r>
            <a:r>
              <a:rPr lang="zh-CN" altLang="en-US" smtClean="0">
                <a:ea typeface="宋体" panose="02010600030101010101" pitchFamily="2" charset="-122"/>
              </a:rPr>
              <a:t>个随机数据的数组</a:t>
            </a:r>
            <a:endParaRPr lang="zh-CN" altLang="en-US" smtClean="0">
              <a:ea typeface="宋体" panose="02010600030101010101" pitchFamily="2" charset="-122"/>
            </a:endParaRPr>
          </a:p>
          <a:p>
            <a:pPr marL="0" indent="0">
              <a:spcBef>
                <a:spcPct val="0"/>
              </a:spcBef>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 </a:t>
            </a:r>
            <a:r>
              <a:rPr lang="zh-CN" altLang="en-US" smtClean="0">
                <a:ea typeface="宋体" panose="02010600030101010101" pitchFamily="2" charset="-122"/>
              </a:rPr>
              <a:t>使用基数排序，大概</a:t>
            </a:r>
            <a:r>
              <a:rPr lang="en-US" altLang="zh-CN" smtClean="0">
                <a:ea typeface="宋体" panose="02010600030101010101" pitchFamily="2" charset="-122"/>
              </a:rPr>
              <a:t>0</a:t>
            </a:r>
            <a:r>
              <a:rPr lang="zh-CN" altLang="en-US" smtClean="0">
                <a:ea typeface="宋体" panose="02010600030101010101" pitchFamily="2" charset="-122"/>
              </a:rPr>
              <a:t>秒</a:t>
            </a:r>
            <a:r>
              <a:rPr lang="en-US" altLang="zh-CN" smtClean="0">
                <a:ea typeface="宋体" panose="02010600030101010101" pitchFamily="2" charset="-122"/>
              </a:rPr>
              <a:t>,</a:t>
            </a:r>
            <a:r>
              <a:rPr lang="zh-CN" altLang="en-US" smtClean="0">
                <a:ea typeface="宋体" panose="02010600030101010101" pitchFamily="2" charset="-122"/>
              </a:rPr>
              <a:t>很快</a:t>
            </a:r>
            <a:endParaRPr lang="zh-CN" altLang="en-US" smtClean="0">
              <a:ea typeface="宋体" panose="02010600030101010101" pitchFamily="2" charset="-122"/>
            </a:endParaRPr>
          </a:p>
          <a:p>
            <a:pPr marL="0" indent="0">
              <a:spcBef>
                <a:spcPct val="0"/>
              </a:spcBef>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 800000 </a:t>
            </a:r>
            <a:r>
              <a:rPr lang="zh-CN" altLang="en-US" smtClean="0">
                <a:ea typeface="宋体" panose="02010600030101010101" pitchFamily="2" charset="-122"/>
              </a:rPr>
              <a:t>， 大概 </a:t>
            </a:r>
            <a:r>
              <a:rPr lang="en-US" altLang="zh-CN" smtClean="0">
                <a:ea typeface="宋体" panose="02010600030101010101" pitchFamily="2" charset="-122"/>
              </a:rPr>
              <a:t>1</a:t>
            </a:r>
            <a:r>
              <a:rPr lang="zh-CN" altLang="en-US" smtClean="0">
                <a:ea typeface="宋体" panose="02010600030101010101" pitchFamily="2" charset="-122"/>
              </a:rPr>
              <a:t>秒</a:t>
            </a:r>
            <a:r>
              <a:rPr lang="en-US" altLang="zh-CN" smtClean="0">
                <a:ea typeface="宋体" panose="02010600030101010101" pitchFamily="2" charset="-122"/>
              </a:rPr>
              <a:t>, </a:t>
            </a:r>
            <a:r>
              <a:rPr lang="zh-CN" altLang="en-US" smtClean="0">
                <a:ea typeface="宋体" panose="02010600030101010101" pitchFamily="2" charset="-122"/>
              </a:rPr>
              <a:t>很快</a:t>
            </a:r>
            <a:endParaRPr lang="zh-CN" altLang="en-US" smtClean="0">
              <a:ea typeface="宋体" panose="02010600030101010101" pitchFamily="2" charset="-122"/>
            </a:endParaRPr>
          </a:p>
          <a:p>
            <a:pPr marL="0" indent="0">
              <a:spcBef>
                <a:spcPct val="0"/>
              </a:spcBef>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 8000000, </a:t>
            </a:r>
            <a:r>
              <a:rPr lang="zh-CN" altLang="en-US" smtClean="0">
                <a:ea typeface="宋体" panose="02010600030101010101" pitchFamily="2" charset="-122"/>
              </a:rPr>
              <a:t>大概</a:t>
            </a:r>
            <a:r>
              <a:rPr lang="en-US" altLang="zh-CN" smtClean="0">
                <a:ea typeface="宋体" panose="02010600030101010101" pitchFamily="2" charset="-122"/>
              </a:rPr>
              <a:t>1</a:t>
            </a:r>
            <a:r>
              <a:rPr lang="zh-CN" altLang="en-US" smtClean="0">
                <a:ea typeface="宋体" panose="02010600030101010101" pitchFamily="2" charset="-122"/>
              </a:rPr>
              <a:t>秒，很快</a:t>
            </a:r>
            <a:endParaRPr lang="zh-CN" altLang="en-US" smtClean="0">
              <a:ea typeface="宋体" panose="02010600030101010101" pitchFamily="2" charset="-122"/>
            </a:endParaRPr>
          </a:p>
          <a:p>
            <a:pPr marL="0" indent="0">
              <a:spcBef>
                <a:spcPct val="0"/>
              </a:spcBef>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 80000000, OutOfMemoryError, </a:t>
            </a:r>
            <a:r>
              <a:rPr lang="zh-CN" altLang="en-US" smtClean="0">
                <a:ea typeface="宋体" panose="02010600030101010101" pitchFamily="2" charset="-122"/>
              </a:rPr>
              <a:t>大概会 需要 </a:t>
            </a:r>
            <a:r>
              <a:rPr lang="en-US" altLang="zh-CN" smtClean="0">
                <a:ea typeface="宋体" panose="02010600030101010101" pitchFamily="2" charset="-122"/>
              </a:rPr>
              <a:t>3.27</a:t>
            </a:r>
            <a:r>
              <a:rPr lang="zh-CN" altLang="en-US" smtClean="0">
                <a:ea typeface="宋体" panose="02010600030101010101" pitchFamily="2" charset="-122"/>
              </a:rPr>
              <a:t>个</a:t>
            </a:r>
            <a:r>
              <a:rPr lang="en-US" altLang="zh-CN" smtClean="0">
                <a:ea typeface="宋体" panose="02010600030101010101" pitchFamily="2" charset="-122"/>
              </a:rPr>
              <a:t>G</a:t>
            </a:r>
            <a:r>
              <a:rPr lang="zh-CN" altLang="en-US" smtClean="0">
                <a:ea typeface="宋体" panose="02010600030101010101" pitchFamily="2" charset="-122"/>
              </a:rPr>
              <a:t>空间 </a:t>
            </a:r>
            <a:r>
              <a:rPr lang="en-US" altLang="zh-CN" smtClean="0">
                <a:ea typeface="宋体" panose="02010600030101010101" pitchFamily="2" charset="-122"/>
              </a:rPr>
              <a:t>80000000 * 11 * 4 / 1024 / 1024 / 1024</a:t>
            </a: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		int[] arr = new int[80000000];</a:t>
            </a: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		for (int i = 0; i &lt; 80000000; i++) {</a:t>
            </a: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			arr[i] = (int) (Math.random() * 800000); // </a:t>
            </a:r>
            <a:r>
              <a:rPr lang="zh-CN" altLang="en-US" smtClean="0">
                <a:ea typeface="宋体" panose="02010600030101010101" pitchFamily="2" charset="-122"/>
              </a:rPr>
              <a:t>生成一个</a:t>
            </a:r>
            <a:r>
              <a:rPr lang="en-US" altLang="zh-CN" smtClean="0">
                <a:ea typeface="宋体" panose="02010600030101010101" pitchFamily="2" charset="-122"/>
              </a:rPr>
              <a:t>[0,800000) </a:t>
            </a:r>
            <a:r>
              <a:rPr lang="zh-CN" altLang="en-US" smtClean="0">
                <a:ea typeface="宋体" panose="02010600030101010101" pitchFamily="2" charset="-122"/>
              </a:rPr>
              <a:t>的一个数</a:t>
            </a:r>
            <a:endParaRPr lang="zh-CN" altLang="en-US" smtClean="0">
              <a:ea typeface="宋体" panose="02010600030101010101" pitchFamily="2" charset="-122"/>
            </a:endParaRPr>
          </a:p>
          <a:p>
            <a:pPr marL="0" indent="0">
              <a:spcBef>
                <a:spcPct val="0"/>
              </a:spcBef>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a:t>
            </a: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		System.out.println("</a:t>
            </a:r>
            <a:r>
              <a:rPr lang="zh-CN" altLang="en-US" smtClean="0">
                <a:ea typeface="宋体" panose="02010600030101010101" pitchFamily="2" charset="-122"/>
              </a:rPr>
              <a:t>排序前</a:t>
            </a:r>
            <a:r>
              <a:rPr lang="en-US" altLang="zh-CN" smtClean="0">
                <a:ea typeface="宋体" panose="02010600030101010101" pitchFamily="2" charset="-122"/>
              </a:rPr>
              <a:t>~");</a:t>
            </a: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		Date now = new Date();</a:t>
            </a: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		SimpleDateFormat dateFormat = new SimpleDateFormat("yyyy-MM-dd HH:mm:ss");</a:t>
            </a: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		String date1 = dateFormat.format(now);</a:t>
            </a: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		System.out.println("</a:t>
            </a:r>
            <a:r>
              <a:rPr lang="zh-CN" altLang="en-US" smtClean="0">
                <a:ea typeface="宋体" panose="02010600030101010101" pitchFamily="2" charset="-122"/>
              </a:rPr>
              <a:t>排序前时间</a:t>
            </a:r>
            <a:r>
              <a:rPr lang="en-US" altLang="zh-CN" smtClean="0">
                <a:ea typeface="宋体" panose="02010600030101010101" pitchFamily="2" charset="-122"/>
              </a:rPr>
              <a:t>=" + date1); // </a:t>
            </a:r>
            <a:r>
              <a:rPr lang="zh-CN" altLang="en-US" smtClean="0">
                <a:ea typeface="宋体" panose="02010600030101010101" pitchFamily="2" charset="-122"/>
              </a:rPr>
              <a:t>输出时间</a:t>
            </a:r>
            <a:endParaRPr lang="zh-CN" altLang="en-US" smtClean="0">
              <a:ea typeface="宋体" panose="02010600030101010101" pitchFamily="2" charset="-122"/>
            </a:endParaRPr>
          </a:p>
          <a:p>
            <a:pPr marL="0" indent="0">
              <a:spcBef>
                <a:spcPct val="0"/>
              </a:spcBef>
              <a:buFont typeface="Wingdings" panose="05000000000000000000" pitchFamily="2" charset="2"/>
              <a:buNone/>
            </a:pPr>
            <a:r>
              <a:rPr lang="zh-CN" altLang="en-US" smtClean="0">
                <a:ea typeface="宋体" panose="02010600030101010101" pitchFamily="2" charset="-122"/>
              </a:rPr>
              <a:t>		</a:t>
            </a:r>
            <a:endParaRPr lang="zh-CN" altLang="en-US" smtClean="0">
              <a:ea typeface="宋体" panose="02010600030101010101" pitchFamily="2" charset="-122"/>
            </a:endParaRPr>
          </a:p>
          <a:p>
            <a:pPr marL="0" indent="0">
              <a:spcBef>
                <a:spcPct val="0"/>
              </a:spcBef>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radixSort(arr);</a:t>
            </a: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		System.out.println("</a:t>
            </a:r>
            <a:r>
              <a:rPr lang="zh-CN" altLang="en-US" smtClean="0">
                <a:ea typeface="宋体" panose="02010600030101010101" pitchFamily="2" charset="-122"/>
              </a:rPr>
              <a:t>排序后</a:t>
            </a:r>
            <a:r>
              <a:rPr lang="en-US" altLang="zh-CN" smtClean="0">
                <a:ea typeface="宋体" panose="02010600030101010101" pitchFamily="2" charset="-122"/>
              </a:rPr>
              <a:t>~");</a:t>
            </a: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		Date now2 = new Date();</a:t>
            </a: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		String date2 = dateFormat.format(now2);</a:t>
            </a: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		System.out.println("</a:t>
            </a:r>
            <a:r>
              <a:rPr lang="zh-CN" altLang="en-US" smtClean="0">
                <a:ea typeface="宋体" panose="02010600030101010101" pitchFamily="2" charset="-122"/>
              </a:rPr>
              <a:t>排序后时间</a:t>
            </a:r>
            <a:r>
              <a:rPr lang="en-US" altLang="zh-CN" smtClean="0">
                <a:ea typeface="宋体" panose="02010600030101010101" pitchFamily="2" charset="-122"/>
              </a:rPr>
              <a:t>=" + date2); // </a:t>
            </a:r>
            <a:r>
              <a:rPr lang="zh-CN" altLang="en-US" smtClean="0">
                <a:ea typeface="宋体" panose="02010600030101010101" pitchFamily="2" charset="-122"/>
              </a:rPr>
              <a:t>输出时间</a:t>
            </a:r>
            <a:endParaRPr lang="zh-CN" altLang="en-US" smtClean="0">
              <a:ea typeface="宋体" panose="02010600030101010101" pitchFamily="2" charset="-122"/>
            </a:endParaRPr>
          </a:p>
          <a:p>
            <a:pPr marL="0" indent="0">
              <a:spcBef>
                <a:spcPct val="0"/>
              </a:spcBef>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//System.out.println(Arrays.toString(arr));</a:t>
            </a: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基数排序</a:t>
            </a:r>
            <a:endParaRPr lang="zh-CN" altLang="en-US" smtClean="0">
              <a:ea typeface="宋体" panose="02010600030101010101" pitchFamily="2" charset="-122"/>
            </a:endParaRPr>
          </a:p>
          <a:p>
            <a:pPr marL="0" indent="0">
              <a:spcBef>
                <a:spcPct val="0"/>
              </a:spcBef>
              <a:buFont typeface="Wingdings" panose="05000000000000000000" pitchFamily="2" charset="2"/>
              <a:buNone/>
            </a:pPr>
            <a:r>
              <a:rPr lang="zh-CN" altLang="en-US" smtClean="0">
                <a:ea typeface="宋体" panose="02010600030101010101" pitchFamily="2" charset="-122"/>
              </a:rPr>
              <a:t>	 * </a:t>
            </a:r>
            <a:r>
              <a:rPr lang="en-US" altLang="zh-CN" smtClean="0">
                <a:ea typeface="宋体" panose="02010600030101010101" pitchFamily="2" charset="-122"/>
              </a:rPr>
              <a:t>@param arr </a:t>
            </a: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	public static void radixSort(int[] arr) {</a:t>
            </a: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假定</a:t>
            </a:r>
            <a:r>
              <a:rPr lang="en-US" altLang="zh-CN" smtClean="0">
                <a:ea typeface="宋体" panose="02010600030101010101" pitchFamily="2" charset="-122"/>
              </a:rPr>
              <a:t>arr[0] </a:t>
            </a:r>
            <a:r>
              <a:rPr lang="zh-CN" altLang="en-US" smtClean="0">
                <a:ea typeface="宋体" panose="02010600030101010101" pitchFamily="2" charset="-122"/>
              </a:rPr>
              <a:t>是最大数</a:t>
            </a:r>
            <a:endParaRPr lang="zh-CN" altLang="en-US" smtClean="0">
              <a:ea typeface="宋体" panose="02010600030101010101" pitchFamily="2" charset="-122"/>
            </a:endParaRPr>
          </a:p>
          <a:p>
            <a:pPr marL="0" indent="0">
              <a:spcBef>
                <a:spcPct val="0"/>
              </a:spcBef>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 1. </a:t>
            </a:r>
            <a:r>
              <a:rPr lang="zh-CN" altLang="en-US" smtClean="0">
                <a:ea typeface="宋体" panose="02010600030101010101" pitchFamily="2" charset="-122"/>
              </a:rPr>
              <a:t>通过遍历</a:t>
            </a:r>
            <a:r>
              <a:rPr lang="en-US" altLang="zh-CN" smtClean="0">
                <a:ea typeface="宋体" panose="02010600030101010101" pitchFamily="2" charset="-122"/>
              </a:rPr>
              <a:t>arr, </a:t>
            </a:r>
            <a:r>
              <a:rPr lang="zh-CN" altLang="en-US" smtClean="0">
                <a:ea typeface="宋体" panose="02010600030101010101" pitchFamily="2" charset="-122"/>
              </a:rPr>
              <a:t>找到数组中真正最大值</a:t>
            </a:r>
            <a:endParaRPr lang="zh-CN" altLang="en-US" smtClean="0">
              <a:ea typeface="宋体" panose="02010600030101010101" pitchFamily="2" charset="-122"/>
            </a:endParaRPr>
          </a:p>
          <a:p>
            <a:pPr marL="0" indent="0">
              <a:spcBef>
                <a:spcPct val="0"/>
              </a:spcBef>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 2. </a:t>
            </a:r>
            <a:r>
              <a:rPr lang="zh-CN" altLang="en-US" smtClean="0">
                <a:ea typeface="宋体" panose="02010600030101010101" pitchFamily="2" charset="-122"/>
              </a:rPr>
              <a:t>目的是确定要进行多少轮排序</a:t>
            </a:r>
            <a:endParaRPr lang="zh-CN" altLang="en-US" smtClean="0">
              <a:ea typeface="宋体" panose="02010600030101010101" pitchFamily="2" charset="-122"/>
            </a:endParaRPr>
          </a:p>
          <a:p>
            <a:pPr marL="0" indent="0">
              <a:spcBef>
                <a:spcPct val="0"/>
              </a:spcBef>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int max = arr[0];</a:t>
            </a: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		for (int i = 1; i &lt; arr.length; i++) {</a:t>
            </a: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			if (arr[i] &gt; max) {</a:t>
            </a: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				max = arr[i];</a:t>
            </a: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计算最大数字是几位数</a:t>
            </a:r>
            <a:endParaRPr lang="zh-CN" altLang="en-US" smtClean="0">
              <a:ea typeface="宋体" panose="02010600030101010101" pitchFamily="2" charset="-122"/>
            </a:endParaRPr>
          </a:p>
          <a:p>
            <a:pPr marL="0" indent="0">
              <a:spcBef>
                <a:spcPct val="0"/>
              </a:spcBef>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int maxLength = (max + "").length();</a:t>
            </a: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定义一个二维数组， 就是</a:t>
            </a:r>
            <a:r>
              <a:rPr lang="en-US" altLang="zh-CN" smtClean="0">
                <a:ea typeface="宋体" panose="02010600030101010101" pitchFamily="2" charset="-122"/>
              </a:rPr>
              <a:t>10</a:t>
            </a:r>
            <a:r>
              <a:rPr lang="zh-CN" altLang="en-US" smtClean="0">
                <a:ea typeface="宋体" panose="02010600030101010101" pitchFamily="2" charset="-122"/>
              </a:rPr>
              <a:t>个桶</a:t>
            </a:r>
            <a:endParaRPr lang="zh-CN" altLang="en-US" smtClean="0">
              <a:ea typeface="宋体" panose="02010600030101010101" pitchFamily="2" charset="-122"/>
            </a:endParaRPr>
          </a:p>
          <a:p>
            <a:pPr marL="0" indent="0">
              <a:spcBef>
                <a:spcPct val="0"/>
              </a:spcBef>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 1. </a:t>
            </a:r>
            <a:r>
              <a:rPr lang="zh-CN" altLang="en-US" smtClean="0">
                <a:ea typeface="宋体" panose="02010600030101010101" pitchFamily="2" charset="-122"/>
              </a:rPr>
              <a:t>该二维数组有</a:t>
            </a:r>
            <a:r>
              <a:rPr lang="en-US" altLang="zh-CN" smtClean="0">
                <a:ea typeface="宋体" panose="02010600030101010101" pitchFamily="2" charset="-122"/>
              </a:rPr>
              <a:t>10</a:t>
            </a:r>
            <a:r>
              <a:rPr lang="zh-CN" altLang="en-US" smtClean="0">
                <a:ea typeface="宋体" panose="02010600030101010101" pitchFamily="2" charset="-122"/>
              </a:rPr>
              <a:t>个一维数组 </a:t>
            </a:r>
            <a:r>
              <a:rPr lang="en-US" altLang="zh-CN" smtClean="0">
                <a:ea typeface="宋体" panose="02010600030101010101" pitchFamily="2" charset="-122"/>
              </a:rPr>
              <a:t>0-9</a:t>
            </a: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		// 2. </a:t>
            </a:r>
            <a:r>
              <a:rPr lang="zh-CN" altLang="en-US" smtClean="0">
                <a:ea typeface="宋体" panose="02010600030101010101" pitchFamily="2" charset="-122"/>
              </a:rPr>
              <a:t>为了防止溢出，每个一维数组</a:t>
            </a:r>
            <a:r>
              <a:rPr lang="en-US" altLang="zh-CN" smtClean="0">
                <a:ea typeface="宋体" panose="02010600030101010101" pitchFamily="2" charset="-122"/>
              </a:rPr>
              <a:t>(</a:t>
            </a:r>
            <a:r>
              <a:rPr lang="zh-CN" altLang="en-US" smtClean="0">
                <a:ea typeface="宋体" panose="02010600030101010101" pitchFamily="2" charset="-122"/>
              </a:rPr>
              <a:t>桶</a:t>
            </a:r>
            <a:r>
              <a:rPr lang="en-US" altLang="zh-CN" smtClean="0">
                <a:ea typeface="宋体" panose="02010600030101010101" pitchFamily="2" charset="-122"/>
              </a:rPr>
              <a:t>)</a:t>
            </a:r>
            <a:r>
              <a:rPr lang="zh-CN" altLang="en-US" smtClean="0">
                <a:ea typeface="宋体" panose="02010600030101010101" pitchFamily="2" charset="-122"/>
              </a:rPr>
              <a:t>，大小定为 </a:t>
            </a:r>
            <a:r>
              <a:rPr lang="en-US" altLang="zh-CN" smtClean="0">
                <a:ea typeface="宋体" panose="02010600030101010101" pitchFamily="2" charset="-122"/>
              </a:rPr>
              <a:t>arr.length</a:t>
            </a: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		// 3. </a:t>
            </a:r>
            <a:r>
              <a:rPr lang="zh-CN" altLang="en-US" smtClean="0">
                <a:ea typeface="宋体" panose="02010600030101010101" pitchFamily="2" charset="-122"/>
              </a:rPr>
              <a:t>很明确</a:t>
            </a:r>
            <a:r>
              <a:rPr lang="en-US" altLang="zh-CN" smtClean="0">
                <a:ea typeface="宋体" panose="02010600030101010101" pitchFamily="2" charset="-122"/>
              </a:rPr>
              <a:t>, </a:t>
            </a:r>
            <a:r>
              <a:rPr lang="zh-CN" altLang="en-US" smtClean="0">
                <a:ea typeface="宋体" panose="02010600030101010101" pitchFamily="2" charset="-122"/>
              </a:rPr>
              <a:t>基数排序是空间换时间</a:t>
            </a:r>
            <a:endParaRPr lang="zh-CN" altLang="en-US" smtClean="0">
              <a:ea typeface="宋体" panose="02010600030101010101" pitchFamily="2" charset="-122"/>
            </a:endParaRPr>
          </a:p>
          <a:p>
            <a:pPr marL="0" indent="0">
              <a:spcBef>
                <a:spcPct val="0"/>
              </a:spcBef>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int[][] bucket = new int[10][arr.length];</a:t>
            </a: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用于记录在每个桶中，实际存放了多少个数据</a:t>
            </a:r>
            <a:r>
              <a:rPr lang="en-US" altLang="zh-CN" smtClean="0">
                <a:ea typeface="宋体" panose="02010600030101010101" pitchFamily="2" charset="-122"/>
              </a:rPr>
              <a:t>,</a:t>
            </a:r>
            <a:r>
              <a:rPr lang="zh-CN" altLang="en-US" smtClean="0">
                <a:ea typeface="宋体" panose="02010600030101010101" pitchFamily="2" charset="-122"/>
              </a:rPr>
              <a:t>这样才能正确的取出</a:t>
            </a:r>
            <a:endParaRPr lang="zh-CN" altLang="en-US" smtClean="0">
              <a:ea typeface="宋体" panose="02010600030101010101" pitchFamily="2" charset="-122"/>
            </a:endParaRPr>
          </a:p>
          <a:p>
            <a:pPr marL="0" indent="0">
              <a:spcBef>
                <a:spcPct val="0"/>
              </a:spcBef>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int[] bucketElementCounts = new int[10];</a:t>
            </a: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根据最大长度的数决定比较的次数 </a:t>
            </a:r>
            <a:endParaRPr lang="zh-CN" altLang="en-US" smtClean="0">
              <a:ea typeface="宋体" panose="02010600030101010101" pitchFamily="2" charset="-122"/>
            </a:endParaRPr>
          </a:p>
          <a:p>
            <a:pPr marL="0" indent="0">
              <a:spcBef>
                <a:spcPct val="0"/>
              </a:spcBef>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 1. </a:t>
            </a:r>
            <a:r>
              <a:rPr lang="zh-CN" altLang="en-US" smtClean="0">
                <a:ea typeface="宋体" panose="02010600030101010101" pitchFamily="2" charset="-122"/>
              </a:rPr>
              <a:t>大循环的次数就是 最大数有多少位</a:t>
            </a:r>
            <a:r>
              <a:rPr lang="en-US" altLang="zh-CN" smtClean="0">
                <a:ea typeface="宋体" panose="02010600030101010101" pitchFamily="2" charset="-122"/>
              </a:rPr>
              <a:t>,</a:t>
            </a:r>
            <a:r>
              <a:rPr lang="zh-CN" altLang="en-US" smtClean="0">
                <a:ea typeface="宋体" panose="02010600030101010101" pitchFamily="2" charset="-122"/>
              </a:rPr>
              <a:t>前面分析过</a:t>
            </a:r>
            <a:endParaRPr lang="zh-CN" altLang="en-US" smtClean="0">
              <a:ea typeface="宋体" panose="02010600030101010101" pitchFamily="2" charset="-122"/>
            </a:endParaRPr>
          </a:p>
          <a:p>
            <a:pPr marL="0" indent="0">
              <a:spcBef>
                <a:spcPct val="0"/>
              </a:spcBef>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 2. n = 1, n *= 10 </a:t>
            </a:r>
            <a:r>
              <a:rPr lang="zh-CN" altLang="en-US" smtClean="0">
                <a:ea typeface="宋体" panose="02010600030101010101" pitchFamily="2" charset="-122"/>
              </a:rPr>
              <a:t>是为了每轮循环排序时，分别求出各个元素的 个位，十位，百位，千位 </a:t>
            </a:r>
            <a:r>
              <a:rPr lang="en-US" altLang="zh-CN" smtClean="0">
                <a:ea typeface="宋体" panose="02010600030101010101" pitchFamily="2" charset="-122"/>
              </a:rPr>
              <a:t>...</a:t>
            </a: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就是一个小算法</a:t>
            </a:r>
            <a:endParaRPr lang="zh-CN" altLang="en-US" smtClean="0">
              <a:ea typeface="宋体" panose="02010600030101010101" pitchFamily="2" charset="-122"/>
            </a:endParaRPr>
          </a:p>
          <a:p>
            <a:pPr marL="0" indent="0">
              <a:spcBef>
                <a:spcPct val="0"/>
              </a:spcBef>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 3. </a:t>
            </a:r>
            <a:r>
              <a:rPr lang="zh-CN" altLang="en-US" smtClean="0">
                <a:ea typeface="宋体" panose="02010600030101010101" pitchFamily="2" charset="-122"/>
              </a:rPr>
              <a:t>这个基础排序，完全可以使用 冒泡分步写代码来完成，比较简单</a:t>
            </a:r>
            <a:r>
              <a:rPr lang="en-US" altLang="zh-CN" smtClean="0">
                <a:ea typeface="宋体" panose="02010600030101010101" pitchFamily="2" charset="-122"/>
              </a:rPr>
              <a:t>!!</a:t>
            </a: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		for (int i = 0, n = 1; i &lt; maxLength; i++, n *= 10) {</a:t>
            </a: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把每一个数字分别计算本轮循环的位数的值</a:t>
            </a:r>
            <a:r>
              <a:rPr lang="en-US" altLang="zh-CN" smtClean="0">
                <a:ea typeface="宋体" panose="02010600030101010101" pitchFamily="2" charset="-122"/>
              </a:rPr>
              <a:t>,</a:t>
            </a:r>
            <a:r>
              <a:rPr lang="zh-CN" altLang="en-US" smtClean="0">
                <a:ea typeface="宋体" panose="02010600030101010101" pitchFamily="2" charset="-122"/>
              </a:rPr>
              <a:t>比如第</a:t>
            </a:r>
            <a:r>
              <a:rPr lang="en-US" altLang="zh-CN" smtClean="0">
                <a:ea typeface="宋体" panose="02010600030101010101" pitchFamily="2" charset="-122"/>
              </a:rPr>
              <a:t>1</a:t>
            </a:r>
            <a:r>
              <a:rPr lang="zh-CN" altLang="en-US" smtClean="0">
                <a:ea typeface="宋体" panose="02010600030101010101" pitchFamily="2" charset="-122"/>
              </a:rPr>
              <a:t>轮是个位</a:t>
            </a:r>
            <a:r>
              <a:rPr lang="en-US" altLang="zh-CN" smtClean="0">
                <a:ea typeface="宋体" panose="02010600030101010101" pitchFamily="2" charset="-122"/>
              </a:rPr>
              <a:t>...</a:t>
            </a: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			for (int j = 0; j &lt; arr.length; j++) {</a:t>
            </a: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计算</a:t>
            </a:r>
            <a:endParaRPr lang="zh-CN" altLang="en-US" smtClean="0">
              <a:ea typeface="宋体" panose="02010600030101010101" pitchFamily="2" charset="-122"/>
            </a:endParaRPr>
          </a:p>
          <a:p>
            <a:pPr marL="0" indent="0">
              <a:spcBef>
                <a:spcPct val="0"/>
              </a:spcBef>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int digitOfElement = arr[j] / n % 10;</a:t>
            </a: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把当前遍历的数据放入指定的数组中</a:t>
            </a:r>
            <a:endParaRPr lang="zh-CN" altLang="en-US" smtClean="0">
              <a:ea typeface="宋体" panose="02010600030101010101" pitchFamily="2" charset="-122"/>
            </a:endParaRPr>
          </a:p>
          <a:p>
            <a:pPr marL="0" indent="0">
              <a:spcBef>
                <a:spcPct val="0"/>
              </a:spcBef>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bucket[digitOfElement][bucketElementCounts[digitOfElement]] = arr[j];</a:t>
            </a: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记录数量</a:t>
            </a:r>
            <a:endParaRPr lang="zh-CN" altLang="en-US" smtClean="0">
              <a:ea typeface="宋体" panose="02010600030101010101" pitchFamily="2" charset="-122"/>
            </a:endParaRPr>
          </a:p>
          <a:p>
            <a:pPr marL="0" indent="0">
              <a:spcBef>
                <a:spcPct val="0"/>
              </a:spcBef>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bucketElementCounts[digitOfElement]++;</a:t>
            </a: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记录取的元素需要放的位置</a:t>
            </a:r>
            <a:endParaRPr lang="zh-CN" altLang="en-US" smtClean="0">
              <a:ea typeface="宋体" panose="02010600030101010101" pitchFamily="2" charset="-122"/>
            </a:endParaRPr>
          </a:p>
          <a:p>
            <a:pPr marL="0" indent="0">
              <a:spcBef>
                <a:spcPct val="0"/>
              </a:spcBef>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int index = 0;</a:t>
            </a: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把各个桶中</a:t>
            </a:r>
            <a:r>
              <a:rPr lang="en-US" altLang="zh-CN" smtClean="0">
                <a:ea typeface="宋体" panose="02010600030101010101" pitchFamily="2" charset="-122"/>
              </a:rPr>
              <a:t>(10</a:t>
            </a:r>
            <a:r>
              <a:rPr lang="zh-CN" altLang="en-US" smtClean="0">
                <a:ea typeface="宋体" panose="02010600030101010101" pitchFamily="2" charset="-122"/>
              </a:rPr>
              <a:t>个桶</a:t>
            </a:r>
            <a:r>
              <a:rPr lang="en-US" altLang="zh-CN" smtClean="0">
                <a:ea typeface="宋体" panose="02010600030101010101" pitchFamily="2" charset="-122"/>
              </a:rPr>
              <a:t>)</a:t>
            </a:r>
            <a:r>
              <a:rPr lang="zh-CN" altLang="en-US" smtClean="0">
                <a:ea typeface="宋体" panose="02010600030101010101" pitchFamily="2" charset="-122"/>
              </a:rPr>
              <a:t>存放的数字取出来</a:t>
            </a:r>
            <a:r>
              <a:rPr lang="en-US" altLang="zh-CN" smtClean="0">
                <a:ea typeface="宋体" panose="02010600030101010101" pitchFamily="2" charset="-122"/>
              </a:rPr>
              <a:t>, </a:t>
            </a:r>
            <a:r>
              <a:rPr lang="zh-CN" altLang="en-US" smtClean="0">
                <a:ea typeface="宋体" panose="02010600030101010101" pitchFamily="2" charset="-122"/>
              </a:rPr>
              <a:t>放入到</a:t>
            </a:r>
            <a:r>
              <a:rPr lang="en-US" altLang="zh-CN" smtClean="0">
                <a:ea typeface="宋体" panose="02010600030101010101" pitchFamily="2" charset="-122"/>
              </a:rPr>
              <a:t>arr</a:t>
            </a:r>
            <a:r>
              <a:rPr lang="zh-CN" altLang="en-US" smtClean="0">
                <a:ea typeface="宋体" panose="02010600030101010101" pitchFamily="2" charset="-122"/>
              </a:rPr>
              <a:t>中</a:t>
            </a:r>
            <a:endParaRPr lang="zh-CN" altLang="en-US" smtClean="0">
              <a:ea typeface="宋体" panose="02010600030101010101" pitchFamily="2" charset="-122"/>
            </a:endParaRPr>
          </a:p>
          <a:p>
            <a:pPr marL="0" indent="0">
              <a:spcBef>
                <a:spcPct val="0"/>
              </a:spcBef>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for (int k = 0; k &lt; bucketElementCounts.length; k++) {</a:t>
            </a: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如果这个桶中，有数据才取，没有数据就不取了</a:t>
            </a:r>
            <a:endParaRPr lang="zh-CN" altLang="en-US" smtClean="0">
              <a:ea typeface="宋体" panose="02010600030101010101" pitchFamily="2" charset="-122"/>
            </a:endParaRPr>
          </a:p>
          <a:p>
            <a:pPr marL="0" indent="0">
              <a:spcBef>
                <a:spcPct val="0"/>
              </a:spcBef>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if (bucketElementCounts[k] != 0) {</a:t>
            </a: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循环取出元素</a:t>
            </a:r>
            <a:endParaRPr lang="zh-CN" altLang="en-US" smtClean="0">
              <a:ea typeface="宋体" panose="02010600030101010101" pitchFamily="2" charset="-122"/>
            </a:endParaRPr>
          </a:p>
          <a:p>
            <a:pPr marL="0" indent="0">
              <a:spcBef>
                <a:spcPct val="0"/>
              </a:spcBef>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for (int l = 0; l &lt; bucketElementCounts[k]; l++) {</a:t>
            </a: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取出元素</a:t>
            </a:r>
            <a:endParaRPr lang="zh-CN" altLang="en-US" smtClean="0">
              <a:ea typeface="宋体" panose="02010600030101010101" pitchFamily="2" charset="-122"/>
            </a:endParaRPr>
          </a:p>
          <a:p>
            <a:pPr marL="0" indent="0">
              <a:spcBef>
                <a:spcPct val="0"/>
              </a:spcBef>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arr[index++] = bucket[k][l];</a:t>
            </a: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把这个桶的对应的记录的数据个数置为</a:t>
            </a:r>
            <a:r>
              <a:rPr lang="en-US" altLang="zh-CN" smtClean="0">
                <a:ea typeface="宋体" panose="02010600030101010101" pitchFamily="2" charset="-122"/>
              </a:rPr>
              <a:t>0,</a:t>
            </a:r>
            <a:r>
              <a:rPr lang="zh-CN" altLang="en-US" smtClean="0">
                <a:ea typeface="宋体" panose="02010600030101010101" pitchFamily="2" charset="-122"/>
              </a:rPr>
              <a:t>注意</a:t>
            </a:r>
            <a:r>
              <a:rPr lang="en-US" altLang="zh-CN" smtClean="0">
                <a:ea typeface="宋体" panose="02010600030101010101" pitchFamily="2" charset="-122"/>
              </a:rPr>
              <a:t>,</a:t>
            </a:r>
            <a:r>
              <a:rPr lang="zh-CN" altLang="en-US" smtClean="0">
                <a:ea typeface="宋体" panose="02010600030101010101" pitchFamily="2" charset="-122"/>
              </a:rPr>
              <a:t>桶本身数据</a:t>
            </a:r>
            <a:r>
              <a:rPr lang="en-US" altLang="zh-CN" smtClean="0">
                <a:ea typeface="宋体" panose="02010600030101010101" pitchFamily="2" charset="-122"/>
              </a:rPr>
              <a:t>(</a:t>
            </a:r>
            <a:r>
              <a:rPr lang="zh-CN" altLang="en-US" smtClean="0">
                <a:ea typeface="宋体" panose="02010600030101010101" pitchFamily="2" charset="-122"/>
              </a:rPr>
              <a:t>前面存的数据还在</a:t>
            </a:r>
            <a:r>
              <a:rPr lang="en-US" altLang="zh-CN" smtClean="0">
                <a:ea typeface="宋体" panose="02010600030101010101" pitchFamily="2" charset="-122"/>
              </a:rPr>
              <a:t>)</a:t>
            </a: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					bucketElementCounts[k] = 0; //</a:t>
            </a: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a:spcBef>
                <a:spcPct val="0"/>
              </a:spcBef>
              <a:buFont typeface="Wingdings" panose="05000000000000000000" pitchFamily="2" charset="2"/>
              <a:buNone/>
            </a:pP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a:t>
            </a:r>
            <a:endParaRPr lang="en-US" altLang="zh-CN" smtClean="0">
              <a:ea typeface="宋体" panose="02010600030101010101" pitchFamily="2" charset="-122"/>
            </a:endParaRPr>
          </a:p>
          <a:p>
            <a:pPr marL="0" indent="0">
              <a:spcBef>
                <a:spcPct val="0"/>
              </a:spcBef>
              <a:buFont typeface="Wingdings" panose="05000000000000000000" pitchFamily="2" charset="2"/>
              <a:buNone/>
            </a:pP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a:spcBef>
                <a:spcPct val="0"/>
              </a:spcBef>
              <a:buFont typeface="Wingdings" panose="05000000000000000000" pitchFamily="2" charset="2"/>
              <a:buNone/>
            </a:pPr>
            <a:r>
              <a:rPr lang="zh-CN" altLang="en-US" smtClean="0">
                <a:ea typeface="宋体" panose="02010600030101010101" pitchFamily="2" charset="-122"/>
              </a:rPr>
              <a:t>如何理解</a:t>
            </a:r>
            <a:r>
              <a:rPr lang="en-US" altLang="zh-CN" smtClean="0">
                <a:ea typeface="宋体" panose="02010600030101010101" pitchFamily="2" charset="-122"/>
              </a:rPr>
              <a:t>: in-place </a:t>
            </a:r>
            <a:r>
              <a:rPr lang="zh-CN" altLang="en-US" smtClean="0">
                <a:ea typeface="宋体" panose="02010600030101010101" pitchFamily="2" charset="-122"/>
              </a:rPr>
              <a:t>和 </a:t>
            </a:r>
            <a:r>
              <a:rPr lang="en-US" altLang="zh-CN" smtClean="0">
                <a:ea typeface="宋体" panose="02010600030101010101" pitchFamily="2" charset="-122"/>
              </a:rPr>
              <a:t>out-place</a:t>
            </a: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zh-CN" altLang="en-US" smtClean="0">
                <a:ea typeface="宋体" panose="02010600030101010101" pitchFamily="2" charset="-122"/>
              </a:rPr>
              <a:t>就是为了完成排序，是否开辟了其它的临时数组空间，作为辅助，</a:t>
            </a: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zh-CN" altLang="en-US" smtClean="0">
                <a:ea typeface="宋体" panose="02010600030101010101" pitchFamily="2" charset="-122"/>
              </a:rPr>
              <a:t>比如，冒泡就没有，但是</a:t>
            </a:r>
            <a:r>
              <a:rPr lang="zh-CN" altLang="en-US" baseline="0" smtClean="0">
                <a:ea typeface="宋体" panose="02010600030101010101" pitchFamily="2" charset="-122"/>
              </a:rPr>
              <a:t> 基数排序就创建了</a:t>
            </a:r>
            <a:r>
              <a:rPr lang="en-US" altLang="zh-CN" baseline="0" smtClean="0">
                <a:ea typeface="宋体" panose="02010600030101010101" pitchFamily="2" charset="-122"/>
              </a:rPr>
              <a:t>10</a:t>
            </a:r>
            <a:r>
              <a:rPr lang="zh-CN" altLang="en-US" baseline="0" smtClean="0">
                <a:ea typeface="宋体" panose="02010600030101010101" pitchFamily="2" charset="-122"/>
              </a:rPr>
              <a:t>个桶来辅助排序</a:t>
            </a:r>
            <a:endParaRPr lang="en-US" altLang="zh-CN" baseline="0" smtClean="0">
              <a:ea typeface="宋体" panose="02010600030101010101" pitchFamily="2" charset="-122"/>
            </a:endParaRPr>
          </a:p>
          <a:p>
            <a:pPr marL="0" indent="0">
              <a:spcBef>
                <a:spcPct val="0"/>
              </a:spcBef>
              <a:buFont typeface="Wingdings" panose="05000000000000000000" pitchFamily="2" charset="2"/>
              <a:buNone/>
            </a:pPr>
            <a:r>
              <a:rPr lang="zh-CN" altLang="en-US" baseline="0" smtClean="0">
                <a:ea typeface="宋体" panose="02010600030101010101" pitchFamily="2" charset="-122"/>
              </a:rPr>
              <a:t>因此我们说明 冒泡是 </a:t>
            </a:r>
            <a:r>
              <a:rPr lang="en-US" altLang="zh-CN" baseline="0" smtClean="0">
                <a:ea typeface="宋体" panose="02010600030101010101" pitchFamily="2" charset="-122"/>
              </a:rPr>
              <a:t>in-place </a:t>
            </a:r>
            <a:r>
              <a:rPr lang="zh-CN" altLang="en-US" baseline="0" smtClean="0">
                <a:ea typeface="宋体" panose="02010600030101010101" pitchFamily="2" charset="-122"/>
              </a:rPr>
              <a:t>，不占用额外空间</a:t>
            </a:r>
            <a:endParaRPr lang="en-US" altLang="zh-CN" baseline="0" smtClean="0">
              <a:ea typeface="宋体" panose="02010600030101010101" pitchFamily="2" charset="-122"/>
            </a:endParaRPr>
          </a:p>
          <a:p>
            <a:pPr marL="0" indent="0">
              <a:spcBef>
                <a:spcPct val="0"/>
              </a:spcBef>
              <a:buFont typeface="Wingdings" panose="05000000000000000000" pitchFamily="2" charset="2"/>
              <a:buNone/>
            </a:pPr>
            <a:r>
              <a:rPr lang="zh-CN" altLang="en-US" baseline="0" smtClean="0">
                <a:ea typeface="宋体" panose="02010600030101010101" pitchFamily="2" charset="-122"/>
              </a:rPr>
              <a:t>基数排序就是 </a:t>
            </a:r>
            <a:r>
              <a:rPr lang="en-US" altLang="zh-CN" baseline="0" smtClean="0">
                <a:ea typeface="宋体" panose="02010600030101010101" pitchFamily="2" charset="-122"/>
              </a:rPr>
              <a:t>out-place ,</a:t>
            </a:r>
            <a:r>
              <a:rPr lang="zh-CN" altLang="en-US" baseline="0" smtClean="0">
                <a:ea typeface="宋体" panose="02010600030101010101" pitchFamily="2" charset="-122"/>
              </a:rPr>
              <a:t>占用了额外空间</a:t>
            </a:r>
            <a:r>
              <a:rPr lang="en-US" altLang="zh-CN" baseline="0" smtClean="0">
                <a:ea typeface="宋体" panose="02010600030101010101" pitchFamily="2" charset="-122"/>
              </a:rPr>
              <a:t>.</a:t>
            </a:r>
            <a:endParaRPr lang="en-US" altLang="zh-CN" baseline="0" smtClean="0">
              <a:ea typeface="宋体" panose="02010600030101010101" pitchFamily="2" charset="-122"/>
            </a:endParaRPr>
          </a:p>
          <a:p>
            <a:pPr marL="0" indent="0">
              <a:spcBef>
                <a:spcPct val="0"/>
              </a:spcBef>
              <a:buFont typeface="Wingdings" panose="05000000000000000000" pitchFamily="2" charset="2"/>
              <a:buNone/>
            </a:pPr>
            <a:r>
              <a:rPr lang="zh-CN" altLang="en-US" baseline="0" smtClean="0">
                <a:ea typeface="宋体" panose="02010600030101010101" pitchFamily="2" charset="-122"/>
              </a:rPr>
              <a:t>就这个意思，没啥</a:t>
            </a: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panose="02010600030101010101" pitchFamily="2" charset="-122"/>
              </a:rPr>
              <a:t>//</a:t>
            </a:r>
            <a:r>
              <a:rPr lang="zh-CN" altLang="en-US" smtClean="0">
                <a:ea typeface="宋体" panose="02010600030101010101" pitchFamily="2" charset="-122"/>
              </a:rPr>
              <a:t>顺序查找</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package com.atguigu;</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public class OrderSearch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static void main(String[] args)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int[] arr = { 1, 8, 10, 89, 1000, 1234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int index = orderFind(arr, 89);</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(index == -1)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a:t>
            </a:r>
            <a:r>
              <a:rPr lang="zh-CN" altLang="en-US" smtClean="0">
                <a:ea typeface="宋体" panose="02010600030101010101" pitchFamily="2" charset="-122"/>
              </a:rPr>
              <a:t>没有查找到</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else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a:t>
            </a:r>
            <a:r>
              <a:rPr lang="zh-CN" altLang="en-US" smtClean="0">
                <a:ea typeface="宋体" panose="02010600030101010101" pitchFamily="2" charset="-122"/>
              </a:rPr>
              <a:t>找到，下标为</a:t>
            </a:r>
            <a:r>
              <a:rPr lang="en-US" altLang="zh-CN" smtClean="0">
                <a:ea typeface="宋体" panose="02010600030101010101" pitchFamily="2" charset="-122"/>
              </a:rPr>
              <a:t>=" + index);</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static int orderFind(int[] arr, int value)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for (int i = 0; i &lt; arr.length; i++)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(arr[i] == value)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i;</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panose="02010600030101010101" pitchFamily="2" charset="-122"/>
              </a:rPr>
              <a:t>//</a:t>
            </a:r>
            <a:r>
              <a:rPr lang="zh-CN" altLang="en-US" smtClean="0">
                <a:ea typeface="宋体" panose="02010600030101010101" pitchFamily="2" charset="-122"/>
              </a:rPr>
              <a:t>顺序查找</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package com.atguigu;</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public class OrderSearch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static void main(String[] args)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int[] arr = { 1, 8, 10, 89, 1000, 1234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int index = orderFind(arr, 89);</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(index == -1)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a:t>
            </a:r>
            <a:r>
              <a:rPr lang="zh-CN" altLang="en-US" smtClean="0">
                <a:ea typeface="宋体" panose="02010600030101010101" pitchFamily="2" charset="-122"/>
              </a:rPr>
              <a:t>没有查找到</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else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a:t>
            </a:r>
            <a:r>
              <a:rPr lang="zh-CN" altLang="en-US" smtClean="0">
                <a:ea typeface="宋体" panose="02010600030101010101" pitchFamily="2" charset="-122"/>
              </a:rPr>
              <a:t>找到，下标为</a:t>
            </a:r>
            <a:r>
              <a:rPr lang="en-US" altLang="zh-CN" smtClean="0">
                <a:ea typeface="宋体" panose="02010600030101010101" pitchFamily="2" charset="-122"/>
              </a:rPr>
              <a:t>=" + index);</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static int orderFind(int[] arr, int value)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for (int i = 0; i &lt; arr.length; i++)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(arr[i] == value)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i;</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panose="02010600030101010101" pitchFamily="2" charset="-122"/>
              </a:rPr>
              <a:t>//</a:t>
            </a:r>
            <a:r>
              <a:rPr lang="zh-CN" altLang="en-US" smtClean="0">
                <a:ea typeface="宋体" panose="02010600030101010101" pitchFamily="2" charset="-122"/>
              </a:rPr>
              <a:t>最新代码</a:t>
            </a:r>
            <a:r>
              <a:rPr lang="en-US" altLang="zh-CN" smtClean="0">
                <a:ea typeface="宋体" panose="02010600030101010101" pitchFamily="2" charset="-122"/>
              </a:rPr>
              <a:t>, </a:t>
            </a:r>
            <a:r>
              <a:rPr lang="zh-CN" altLang="en-US" smtClean="0">
                <a:ea typeface="宋体" panose="02010600030101010101" pitchFamily="2" charset="-122"/>
              </a:rPr>
              <a:t>下面代码是针对，数组是从小到大的，如果数组是从大到小，需要在递归查找时，做相应的调整，否则查询不到值</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package com.atguigu;</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import java.util.ArrayList;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public class BinarySearch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@SuppressWarnings("rawtypes")</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static void main(String[] args)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int[] arr = { 1, 8, 10, 1000, 1234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int index = binarySearch(arr, 0, arr.length - 1, 1000);</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(index != -1)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a:t>
            </a:r>
            <a:r>
              <a:rPr lang="zh-CN" altLang="en-US" smtClean="0">
                <a:ea typeface="宋体" panose="02010600030101010101" pitchFamily="2" charset="-122"/>
              </a:rPr>
              <a:t>找到，下标为</a:t>
            </a:r>
            <a:r>
              <a:rPr lang="en-US" altLang="zh-CN" smtClean="0">
                <a:ea typeface="宋体" panose="02010600030101010101" pitchFamily="2" charset="-122"/>
              </a:rPr>
              <a:t>" + index);</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else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a:t>
            </a:r>
            <a:r>
              <a:rPr lang="zh-CN" altLang="en-US" smtClean="0">
                <a:ea typeface="宋体" panose="02010600030101010101" pitchFamily="2" charset="-122"/>
              </a:rPr>
              <a:t>没有找到</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int[] arr = { 1, 8, 10, 1000, 1000, 1000, 1234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ArrayList resArr = binarySearch2(arr, 0, arr.length - 1, 1000);</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(resArr.size() != 0)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for (Object index : resArr)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a:t>
            </a:r>
            <a:r>
              <a:rPr lang="zh-CN" altLang="en-US" smtClean="0">
                <a:ea typeface="宋体" panose="02010600030101010101" pitchFamily="2" charset="-122"/>
              </a:rPr>
              <a:t>找到的索引有</a:t>
            </a:r>
            <a:r>
              <a:rPr lang="en-US" altLang="zh-CN" smtClean="0">
                <a:ea typeface="宋体" panose="02010600030101010101" pitchFamily="2" charset="-122"/>
              </a:rPr>
              <a:t>" + index);</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else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a:t>
            </a:r>
            <a:r>
              <a:rPr lang="zh-CN" altLang="en-US" smtClean="0">
                <a:ea typeface="宋体" panose="02010600030101010101" pitchFamily="2" charset="-122"/>
              </a:rPr>
              <a:t>没有找到</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二分查找的思路</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1. </a:t>
            </a:r>
            <a:r>
              <a:rPr lang="zh-CN" altLang="en-US" smtClean="0">
                <a:ea typeface="宋体" panose="02010600030101010101" pitchFamily="2" charset="-122"/>
              </a:rPr>
              <a:t>先找到中间值</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2. </a:t>
            </a:r>
            <a:r>
              <a:rPr lang="zh-CN" altLang="en-US" smtClean="0">
                <a:ea typeface="宋体" panose="02010600030101010101" pitchFamily="2" charset="-122"/>
              </a:rPr>
              <a:t>然后将中间值和查找值比较</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2.1 </a:t>
            </a:r>
            <a:r>
              <a:rPr lang="zh-CN" altLang="en-US" smtClean="0">
                <a:ea typeface="宋体" panose="02010600030101010101" pitchFamily="2" charset="-122"/>
              </a:rPr>
              <a:t>相等 ，找出</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2.2 </a:t>
            </a:r>
            <a:r>
              <a:rPr lang="zh-CN" altLang="en-US" smtClean="0">
                <a:ea typeface="宋体" panose="02010600030101010101" pitchFamily="2" charset="-122"/>
              </a:rPr>
              <a:t>中间值 </a:t>
            </a:r>
            <a:r>
              <a:rPr lang="en-US" altLang="zh-CN" smtClean="0">
                <a:ea typeface="宋体" panose="02010600030101010101" pitchFamily="2" charset="-122"/>
              </a:rPr>
              <a:t>&gt; </a:t>
            </a:r>
            <a:r>
              <a:rPr lang="zh-CN" altLang="en-US" smtClean="0">
                <a:ea typeface="宋体" panose="02010600030101010101" pitchFamily="2" charset="-122"/>
              </a:rPr>
              <a:t>查找值</a:t>
            </a:r>
            <a:r>
              <a:rPr lang="en-US" altLang="zh-CN" smtClean="0">
                <a:ea typeface="宋体" panose="02010600030101010101" pitchFamily="2" charset="-122"/>
              </a:rPr>
              <a:t>, </a:t>
            </a:r>
            <a:r>
              <a:rPr lang="zh-CN" altLang="en-US" smtClean="0">
                <a:ea typeface="宋体" panose="02010600030101010101" pitchFamily="2" charset="-122"/>
              </a:rPr>
              <a:t>向左进行递归查找</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2.3 </a:t>
            </a:r>
            <a:r>
              <a:rPr lang="zh-CN" altLang="en-US" smtClean="0">
                <a:ea typeface="宋体" panose="02010600030101010101" pitchFamily="2" charset="-122"/>
              </a:rPr>
              <a:t>中间值 </a:t>
            </a:r>
            <a:r>
              <a:rPr lang="en-US" altLang="zh-CN" smtClean="0">
                <a:ea typeface="宋体" panose="02010600030101010101" pitchFamily="2" charset="-122"/>
              </a:rPr>
              <a:t>&lt; </a:t>
            </a:r>
            <a:r>
              <a:rPr lang="zh-CN" altLang="en-US" smtClean="0">
                <a:ea typeface="宋体" panose="02010600030101010101" pitchFamily="2" charset="-122"/>
              </a:rPr>
              <a:t>查找值</a:t>
            </a:r>
            <a:r>
              <a:rPr lang="en-US" altLang="zh-CN" smtClean="0">
                <a:ea typeface="宋体" panose="02010600030101010101" pitchFamily="2" charset="-122"/>
              </a:rPr>
              <a:t>, </a:t>
            </a:r>
            <a:r>
              <a:rPr lang="zh-CN" altLang="en-US" smtClean="0">
                <a:ea typeface="宋体" panose="02010600030101010101" pitchFamily="2" charset="-122"/>
              </a:rPr>
              <a:t>向右进行递归查找</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 </a:t>
            </a:r>
            <a:r>
              <a:rPr lang="zh-CN" altLang="en-US" smtClean="0">
                <a:ea typeface="宋体" panose="02010600030101010101" pitchFamily="2" charset="-122"/>
              </a:rPr>
              <a:t>分析在什么情况下，表示找不到</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如果存在值，就返回对应的下标，否则返回</a:t>
            </a:r>
            <a:r>
              <a:rPr lang="en-US" altLang="zh-CN" smtClean="0">
                <a:ea typeface="宋体" panose="02010600030101010101" pitchFamily="2" charset="-122"/>
              </a:rPr>
              <a:t>-1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static int binarySearch(int[] arr, int l, int r, int findVal)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找不到条件</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if (l &gt; r)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int midIndex = (l + r) / 2;</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int midVal = arr[midIndex];</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(midVal &gt; findVal)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向左进行递归查找</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return binarySearch(arr, l, midIndex - 1, findVal);</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else if (midVal &lt; findVal) { // </a:t>
            </a:r>
            <a:r>
              <a:rPr lang="zh-CN" altLang="en-US" smtClean="0">
                <a:ea typeface="宋体" panose="02010600030101010101" pitchFamily="2" charset="-122"/>
              </a:rPr>
              <a:t>向右进行递归查找</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return binarySearch(arr, midIndex + 1, r, findVal);</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else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midIndex;</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课后思考题： </a:t>
            </a:r>
            <a:r>
              <a:rPr lang="en-US" altLang="zh-CN" smtClean="0">
                <a:ea typeface="宋体" panose="02010600030101010101" pitchFamily="2" charset="-122"/>
              </a:rPr>
              <a:t>{1,8, 10, 89, 1000, 1000</a:t>
            </a:r>
            <a:r>
              <a:rPr lang="zh-CN" altLang="en-US" smtClean="0">
                <a:ea typeface="宋体" panose="02010600030101010101" pitchFamily="2" charset="-122"/>
              </a:rPr>
              <a:t>，</a:t>
            </a:r>
            <a:r>
              <a:rPr lang="en-US" altLang="zh-CN" smtClean="0">
                <a:ea typeface="宋体" panose="02010600030101010101" pitchFamily="2" charset="-122"/>
              </a:rPr>
              <a:t>1234}</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当一个有序数组中，有多个相同的数值时，如何将所有的数值都查找到，比如这里的 </a:t>
            </a:r>
            <a:r>
              <a:rPr lang="en-US" altLang="zh-CN" smtClean="0">
                <a:ea typeface="宋体" panose="02010600030101010101" pitchFamily="2" charset="-122"/>
              </a:rPr>
              <a:t>1000. //</a:t>
            </a:r>
            <a:r>
              <a:rPr lang="zh-CN" altLang="en-US" smtClean="0">
                <a:ea typeface="宋体" panose="02010600030101010101" pitchFamily="2" charset="-122"/>
              </a:rPr>
              <a:t>分析 </a:t>
            </a:r>
            <a:r>
              <a:rPr lang="en-US" altLang="zh-CN" smtClean="0">
                <a:ea typeface="宋体" panose="02010600030101010101" pitchFamily="2" charset="-122"/>
              </a:rPr>
              <a:t>1. </a:t>
            </a:r>
            <a:r>
              <a:rPr lang="zh-CN" altLang="en-US" smtClean="0">
                <a:ea typeface="宋体" panose="02010600030101010101" pitchFamily="2" charset="-122"/>
              </a:rPr>
              <a:t>返回的结果是一个可变数组</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 </a:t>
            </a:r>
            <a:r>
              <a:rPr lang="en-US" altLang="zh-CN" smtClean="0">
                <a:ea typeface="宋体" panose="02010600030101010101" pitchFamily="2" charset="-122"/>
              </a:rPr>
              <a:t>ArrayBuffer 2. </a:t>
            </a:r>
            <a:r>
              <a:rPr lang="zh-CN" altLang="en-US" smtClean="0">
                <a:ea typeface="宋体" panose="02010600030101010101" pitchFamily="2" charset="-122"/>
              </a:rPr>
              <a:t>在找到结果时，向左边扫描，向右边扫描 </a:t>
            </a:r>
            <a:r>
              <a:rPr lang="en-US" altLang="zh-CN" smtClean="0">
                <a:ea typeface="宋体" panose="02010600030101010101" pitchFamily="2" charset="-122"/>
              </a:rPr>
              <a:t>[</a:t>
            </a:r>
            <a:r>
              <a:rPr lang="zh-CN" altLang="en-US" smtClean="0">
                <a:ea typeface="宋体" panose="02010600030101010101" pitchFamily="2" charset="-122"/>
              </a:rPr>
              <a:t>条件</a:t>
            </a:r>
            <a:r>
              <a:rPr lang="en-US" altLang="zh-CN" smtClean="0">
                <a:ea typeface="宋体" panose="02010600030101010101" pitchFamily="2" charset="-122"/>
              </a:rPr>
              <a:t>] 3. </a:t>
            </a:r>
            <a:r>
              <a:rPr lang="zh-CN" altLang="en-US" smtClean="0">
                <a:ea typeface="宋体" panose="02010600030101010101" pitchFamily="2" charset="-122"/>
              </a:rPr>
              <a:t>找到结果后，就加入到</a:t>
            </a:r>
            <a:r>
              <a:rPr lang="en-US" altLang="zh-CN" smtClean="0">
                <a:ea typeface="宋体" panose="02010600030101010101" pitchFamily="2" charset="-122"/>
              </a:rPr>
              <a:t>ArrayBuffer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@SuppressWarnings({ "rawtypes", "unchecked"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static ArrayList binarySearch2(int[] arr, int l, int r, int findVal)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找不到条件</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if (l &gt; r)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new ArrayList();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int midIndex = (l + r) / 2;</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int midVal = arr[midIndex];</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(midVal &gt; findVal)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向左进行递归查找</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return binarySearch2(arr, l, midIndex - 1, findVal);</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else if (midVal &lt; findVal) { // </a:t>
            </a:r>
            <a:r>
              <a:rPr lang="zh-CN" altLang="en-US" smtClean="0">
                <a:ea typeface="宋体" panose="02010600030101010101" pitchFamily="2" charset="-122"/>
              </a:rPr>
              <a:t>向右进行递归查找</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return binarySearch2(arr, midIndex + 1, r, findVal);</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else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定义一个可变数组</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ArrayList resArrayList = new ArrayList();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向左边扫描</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int temp = midIndex - 1;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while (true)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(temp &lt; 0 || arr[temp] != findVal)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break;</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(arr[temp] == findVal)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resArrayList.add(temp);</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temp -= 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将中间这个索引加入</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resArrayList.add(midIndex);</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向右边扫描</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temp = midIndex + 1;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while (true)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(temp &gt; arr.length - 1 || arr[temp] != findVal)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break;</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(arr[temp] == findVal)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resArrayList.add(temp);</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temp += 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resArrayList;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715566" y="1744779"/>
            <a:ext cx="8109744" cy="1203924"/>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431131" y="3182727"/>
            <a:ext cx="6678613" cy="1435347"/>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917134" y="224925"/>
            <a:ext cx="2146697" cy="4792291"/>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77044" y="224925"/>
            <a:ext cx="6281076" cy="4792291"/>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53663" y="3609171"/>
            <a:ext cx="8109744" cy="1115514"/>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53663" y="2380545"/>
            <a:ext cx="8109744" cy="1228625"/>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77044" y="1310535"/>
            <a:ext cx="4213886" cy="370668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849945" y="1310535"/>
            <a:ext cx="4213886" cy="370668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77044" y="1257229"/>
            <a:ext cx="4215543" cy="523954"/>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77044" y="1781182"/>
            <a:ext cx="4215543" cy="323603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846635" y="1257229"/>
            <a:ext cx="4217199" cy="523954"/>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846635" y="1781182"/>
            <a:ext cx="4217199" cy="323603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77046" y="223622"/>
            <a:ext cx="3138882" cy="951698"/>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730217" y="223625"/>
            <a:ext cx="5333614" cy="479359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77046" y="1175322"/>
            <a:ext cx="3138882" cy="384189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870078" y="3931603"/>
            <a:ext cx="5724525" cy="46414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870078" y="501852"/>
            <a:ext cx="5724525" cy="336994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870078" y="4395750"/>
            <a:ext cx="5724525" cy="65916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1.jpe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2" cstate="print">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77044" y="224923"/>
            <a:ext cx="8586788" cy="936096"/>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77044" y="1310535"/>
            <a:ext cx="8586788" cy="3706680"/>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477044" y="5205734"/>
            <a:ext cx="2226204" cy="299031"/>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fld>
            <a:endParaRPr lang="zh-CN" altLang="en-US"/>
          </a:p>
        </p:txBody>
      </p:sp>
      <p:sp>
        <p:nvSpPr>
          <p:cNvPr id="5" name="页脚占位符 4"/>
          <p:cNvSpPr>
            <a:spLocks noGrp="1"/>
          </p:cNvSpPr>
          <p:nvPr>
            <p:ph type="ftr" sz="quarter" idx="3"/>
          </p:nvPr>
        </p:nvSpPr>
        <p:spPr>
          <a:xfrm>
            <a:off x="3259799" y="5205734"/>
            <a:ext cx="3021277" cy="299031"/>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837627" y="5205734"/>
            <a:ext cx="2226204" cy="299031"/>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2.xml"/><Relationship Id="rId2" Type="http://schemas.openxmlformats.org/officeDocument/2006/relationships/hyperlink" Target="https://www.baidu.com/s?wd=%E6%95%B0%E6%8D%AE%E7%BB%93%E6%9E%84&amp;tn=SE_PcZhidaonwhc_ngpagmjz&amp;rsv_dl=gh_pc_zhidao" TargetMode="External"/><Relationship Id="rId1" Type="http://schemas.openxmlformats.org/officeDocument/2006/relationships/hyperlink" Target="https://baike.baidu.com/item/%E6%95%B0%E6%8D%AE" TargetMode="Externa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image" Target="../media/image15.png"/></Relationships>
</file>

<file path=ppt/slides/_rels/slide100.xml.rels><?xml version="1.0" encoding="UTF-8" standalone="yes"?>
<Relationships xmlns="http://schemas.openxmlformats.org/package/2006/relationships"><Relationship Id="rId4" Type="http://schemas.openxmlformats.org/officeDocument/2006/relationships/notesSlide" Target="../notesSlides/notesSlide100.xml"/><Relationship Id="rId3" Type="http://schemas.openxmlformats.org/officeDocument/2006/relationships/slideLayout" Target="../slideLayouts/slideLayout2.xml"/><Relationship Id="rId2" Type="http://schemas.openxmlformats.org/officeDocument/2006/relationships/image" Target="../media/image72.png"/><Relationship Id="rId1" Type="http://schemas.openxmlformats.org/officeDocument/2006/relationships/image" Target="../media/image71.png"/></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9" Type="http://schemas.openxmlformats.org/officeDocument/2006/relationships/vmlDrawing" Target="../drawings/vmlDrawing22.vml"/><Relationship Id="rId8" Type="http://schemas.openxmlformats.org/officeDocument/2006/relationships/slideLayout" Target="../slideLayouts/slideLayout2.xml"/><Relationship Id="rId7" Type="http://schemas.openxmlformats.org/officeDocument/2006/relationships/image" Target="../media/image74.wmf"/><Relationship Id="rId6" Type="http://schemas.openxmlformats.org/officeDocument/2006/relationships/oleObject" Target="../embeddings/oleObject29.bin"/><Relationship Id="rId5" Type="http://schemas.openxmlformats.org/officeDocument/2006/relationships/image" Target="../media/image73.png"/><Relationship Id="rId4" Type="http://schemas.openxmlformats.org/officeDocument/2006/relationships/hyperlink" Target="https://baike.baidu.com/item/%E4%B8%AD%E5%A4%96%E6%AF%94/7590939" TargetMode="External"/><Relationship Id="rId3" Type="http://schemas.openxmlformats.org/officeDocument/2006/relationships/hyperlink" Target="https://baike.baidu.com/item/%E9%BB%84%E9%87%91%E5%88%86%E5%89%B2/115896" TargetMode="External"/><Relationship Id="rId2" Type="http://schemas.openxmlformats.org/officeDocument/2006/relationships/hyperlink" Target="https://baike.baidu.com/item/0.618" TargetMode="External"/><Relationship Id="rId10" Type="http://schemas.openxmlformats.org/officeDocument/2006/relationships/notesSlide" Target="../notesSlides/notesSlide103.xml"/><Relationship Id="rId1" Type="http://schemas.openxmlformats.org/officeDocument/2006/relationships/hyperlink" Target="https://baike.baidu.com/item/%E7%BA%BF%E6%AE%B5/8679802" TargetMode="External"/></Relationships>
</file>

<file path=ppt/slides/_rels/slide104.xml.rels><?xml version="1.0" encoding="UTF-8" standalone="yes"?>
<Relationships xmlns="http://schemas.openxmlformats.org/package/2006/relationships"><Relationship Id="rId3" Type="http://schemas.openxmlformats.org/officeDocument/2006/relationships/notesSlide" Target="../notesSlides/notesSlide104.xml"/><Relationship Id="rId2" Type="http://schemas.openxmlformats.org/officeDocument/2006/relationships/slideLayout" Target="../slideLayouts/slideLayout2.xml"/><Relationship Id="rId1" Type="http://schemas.openxmlformats.org/officeDocument/2006/relationships/image" Target="../media/image75.png"/></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7" Type="http://schemas.openxmlformats.org/officeDocument/2006/relationships/notesSlide" Target="../notesSlides/notesSlide108.xml"/><Relationship Id="rId6" Type="http://schemas.openxmlformats.org/officeDocument/2006/relationships/slideLayout" Target="../slideLayouts/slideLayout2.xml"/><Relationship Id="rId5" Type="http://schemas.openxmlformats.org/officeDocument/2006/relationships/image" Target="../media/image76.png"/><Relationship Id="rId4" Type="http://schemas.openxmlformats.org/officeDocument/2006/relationships/hyperlink" Target="https://baike.baidu.com/item/%E6%95%B0%E7%BB%84" TargetMode="External"/><Relationship Id="rId3" Type="http://schemas.openxmlformats.org/officeDocument/2006/relationships/hyperlink" Target="https://baike.baidu.com/item/%E6%95%A3%E5%88%97%E5%87%BD%E6%95%B0" TargetMode="External"/><Relationship Id="rId2" Type="http://schemas.openxmlformats.org/officeDocument/2006/relationships/hyperlink" Target="https://baike.baidu.com/item/%E6%95%B0%E6%8D%AE%E7%BB%93%E6%9E%84/1450" TargetMode="External"/><Relationship Id="rId1" Type="http://schemas.openxmlformats.org/officeDocument/2006/relationships/hyperlink" Target="https://baike.baidu.com/item/%E6%95%A3%E5%88%97%E8%A1%A8" TargetMode="Externa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image" Target="../media/image15.png"/></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6" Type="http://schemas.openxmlformats.org/officeDocument/2006/relationships/notesSlide" Target="../notesSlides/notesSlide112.xml"/><Relationship Id="rId5" Type="http://schemas.openxmlformats.org/officeDocument/2006/relationships/vmlDrawing" Target="../drawings/vmlDrawing23.vml"/><Relationship Id="rId4" Type="http://schemas.openxmlformats.org/officeDocument/2006/relationships/slideLayout" Target="../slideLayouts/slideLayout2.xml"/><Relationship Id="rId3" Type="http://schemas.openxmlformats.org/officeDocument/2006/relationships/image" Target="../media/image78.wmf"/><Relationship Id="rId2" Type="http://schemas.openxmlformats.org/officeDocument/2006/relationships/oleObject" Target="../embeddings/oleObject30.bin"/><Relationship Id="rId1" Type="http://schemas.openxmlformats.org/officeDocument/2006/relationships/image" Target="../media/image77.png"/></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4" Type="http://schemas.openxmlformats.org/officeDocument/2006/relationships/notesSlide" Target="../notesSlides/notesSlide115.xml"/><Relationship Id="rId3" Type="http://schemas.openxmlformats.org/officeDocument/2006/relationships/slideLayout" Target="../slideLayouts/slideLayout2.xml"/><Relationship Id="rId2" Type="http://schemas.openxmlformats.org/officeDocument/2006/relationships/image" Target="../media/image80.png"/><Relationship Id="rId1" Type="http://schemas.openxmlformats.org/officeDocument/2006/relationships/image" Target="../media/image79.png"/></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6" Type="http://schemas.openxmlformats.org/officeDocument/2006/relationships/notesSlide" Target="../notesSlides/notesSlide120.xml"/><Relationship Id="rId5" Type="http://schemas.openxmlformats.org/officeDocument/2006/relationships/vmlDrawing" Target="../drawings/vmlDrawing24.vml"/><Relationship Id="rId4" Type="http://schemas.openxmlformats.org/officeDocument/2006/relationships/slideLayout" Target="../slideLayouts/slideLayout2.xml"/><Relationship Id="rId3" Type="http://schemas.openxmlformats.org/officeDocument/2006/relationships/image" Target="../media/image82.wmf"/><Relationship Id="rId2" Type="http://schemas.openxmlformats.org/officeDocument/2006/relationships/oleObject" Target="../embeddings/oleObject31.bin"/><Relationship Id="rId1" Type="http://schemas.openxmlformats.org/officeDocument/2006/relationships/image" Target="../media/image81.png"/></Relationships>
</file>

<file path=ppt/slides/_rels/slide121.xml.rels><?xml version="1.0" encoding="UTF-8" standalone="yes"?>
<Relationships xmlns="http://schemas.openxmlformats.org/package/2006/relationships"><Relationship Id="rId6" Type="http://schemas.openxmlformats.org/officeDocument/2006/relationships/notesSlide" Target="../notesSlides/notesSlide121.xml"/><Relationship Id="rId5" Type="http://schemas.openxmlformats.org/officeDocument/2006/relationships/vmlDrawing" Target="../drawings/vmlDrawing25.vml"/><Relationship Id="rId4" Type="http://schemas.openxmlformats.org/officeDocument/2006/relationships/slideLayout" Target="../slideLayouts/slideLayout2.xml"/><Relationship Id="rId3" Type="http://schemas.openxmlformats.org/officeDocument/2006/relationships/image" Target="../media/image83.wmf"/><Relationship Id="rId2" Type="http://schemas.openxmlformats.org/officeDocument/2006/relationships/oleObject" Target="../embeddings/oleObject32.bin"/><Relationship Id="rId1" Type="http://schemas.openxmlformats.org/officeDocument/2006/relationships/image" Target="../media/image81.png"/></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notesSlide" Target="../notesSlides/notesSlide125.xml"/><Relationship Id="rId2" Type="http://schemas.openxmlformats.org/officeDocument/2006/relationships/slideLayout" Target="../slideLayouts/slideLayout2.xml"/><Relationship Id="rId1" Type="http://schemas.openxmlformats.org/officeDocument/2006/relationships/hyperlink" Target="https://baike.baidu.com/item/%E7%BB%93%E7%82%B9" TargetMode="Externa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4" Type="http://schemas.openxmlformats.org/officeDocument/2006/relationships/notesSlide" Target="../notesSlides/notesSlide131.xml"/><Relationship Id="rId3" Type="http://schemas.openxmlformats.org/officeDocument/2006/relationships/slideLayout" Target="../slideLayouts/slideLayout2.xml"/><Relationship Id="rId2" Type="http://schemas.openxmlformats.org/officeDocument/2006/relationships/image" Target="../media/image85.png"/><Relationship Id="rId1" Type="http://schemas.openxmlformats.org/officeDocument/2006/relationships/image" Target="../media/image84.png"/></Relationships>
</file>

<file path=ppt/slides/_rels/slide132.xml.rels><?xml version="1.0" encoding="UTF-8" standalone="yes"?>
<Relationships xmlns="http://schemas.openxmlformats.org/package/2006/relationships"><Relationship Id="rId3" Type="http://schemas.openxmlformats.org/officeDocument/2006/relationships/notesSlide" Target="../notesSlides/notesSlide132.xml"/><Relationship Id="rId2" Type="http://schemas.openxmlformats.org/officeDocument/2006/relationships/slideLayout" Target="../slideLayouts/slideLayout2.xml"/><Relationship Id="rId1" Type="http://schemas.openxmlformats.org/officeDocument/2006/relationships/image" Target="../media/image86.png"/></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5" Type="http://schemas.openxmlformats.org/officeDocument/2006/relationships/notesSlide" Target="../notesSlides/notesSlide135.xml"/><Relationship Id="rId4" Type="http://schemas.openxmlformats.org/officeDocument/2006/relationships/vmlDrawing" Target="../drawings/vmlDrawing26.vml"/><Relationship Id="rId3" Type="http://schemas.openxmlformats.org/officeDocument/2006/relationships/slideLayout" Target="../slideLayouts/slideLayout2.xml"/><Relationship Id="rId2" Type="http://schemas.openxmlformats.org/officeDocument/2006/relationships/image" Target="../media/image87.wmf"/><Relationship Id="rId1" Type="http://schemas.openxmlformats.org/officeDocument/2006/relationships/oleObject" Target="../embeddings/oleObject33.bin"/></Relationships>
</file>

<file path=ppt/slides/_rels/slide136.xml.rels><?xml version="1.0" encoding="UTF-8" standalone="yes"?>
<Relationships xmlns="http://schemas.openxmlformats.org/package/2006/relationships"><Relationship Id="rId3" Type="http://schemas.openxmlformats.org/officeDocument/2006/relationships/notesSlide" Target="../notesSlides/notesSlide136.xml"/><Relationship Id="rId2" Type="http://schemas.openxmlformats.org/officeDocument/2006/relationships/slideLayout" Target="../slideLayouts/slideLayout2.xml"/><Relationship Id="rId1" Type="http://schemas.openxmlformats.org/officeDocument/2006/relationships/hyperlink" Target="https://baike.baidu.com/item/%E5%8F%B6%E5%AD%90%E7%BB%93%E7%82%B9/3620239" TargetMode="Externa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4" Type="http://schemas.openxmlformats.org/officeDocument/2006/relationships/notesSlide" Target="../notesSlides/notesSlide140.xml"/><Relationship Id="rId3" Type="http://schemas.openxmlformats.org/officeDocument/2006/relationships/slideLayout" Target="../slideLayouts/slideLayout2.xml"/><Relationship Id="rId2" Type="http://schemas.openxmlformats.org/officeDocument/2006/relationships/hyperlink" Target="https://baike.baidu.com/item/%E5%AD%97%E9%95%BF/97660" TargetMode="External"/><Relationship Id="rId1" Type="http://schemas.openxmlformats.org/officeDocument/2006/relationships/hyperlink" Target="https://baike.baidu.com/item/%E5%93%88%E5%A4%AB%E6%9B%BC" TargetMode="External"/></Relationships>
</file>

<file path=ppt/slides/_rels/slide141.xml.rels><?xml version="1.0" encoding="UTF-8" standalone="yes"?>
<Relationships xmlns="http://schemas.openxmlformats.org/package/2006/relationships"><Relationship Id="rId3" Type="http://schemas.openxmlformats.org/officeDocument/2006/relationships/notesSlide" Target="../notesSlides/notesSlide141.xml"/><Relationship Id="rId2" Type="http://schemas.openxmlformats.org/officeDocument/2006/relationships/slideLayout" Target="../slideLayouts/slideLayout2.xml"/><Relationship Id="rId1" Type="http://schemas.openxmlformats.org/officeDocument/2006/relationships/hyperlink" Target="https://www.mokuge.com/tool/asciito16/" TargetMode="Externa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notesSlide" Target="../notesSlides/notesSlide144.xml"/><Relationship Id="rId2" Type="http://schemas.openxmlformats.org/officeDocument/2006/relationships/slideLayout" Target="../slideLayouts/slideLayout2.xml"/><Relationship Id="rId1" Type="http://schemas.openxmlformats.org/officeDocument/2006/relationships/image" Target="../media/image88.png"/></Relationships>
</file>

<file path=ppt/slides/_rels/slide145.xml.rels><?xml version="1.0" encoding="UTF-8" standalone="yes"?>
<Relationships xmlns="http://schemas.openxmlformats.org/package/2006/relationships"><Relationship Id="rId3" Type="http://schemas.openxmlformats.org/officeDocument/2006/relationships/notesSlide" Target="../notesSlides/notesSlide145.xml"/><Relationship Id="rId2" Type="http://schemas.openxmlformats.org/officeDocument/2006/relationships/slideLayout" Target="../slideLayouts/slideLayout2.xml"/><Relationship Id="rId1" Type="http://schemas.openxmlformats.org/officeDocument/2006/relationships/image" Target="../media/image89.png"/></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5" Type="http://schemas.openxmlformats.org/officeDocument/2006/relationships/notesSlide" Target="../notesSlides/notesSlide147.xml"/><Relationship Id="rId4" Type="http://schemas.openxmlformats.org/officeDocument/2006/relationships/vmlDrawing" Target="../drawings/vmlDrawing27.vml"/><Relationship Id="rId3" Type="http://schemas.openxmlformats.org/officeDocument/2006/relationships/slideLayout" Target="../slideLayouts/slideLayout2.xml"/><Relationship Id="rId2" Type="http://schemas.openxmlformats.org/officeDocument/2006/relationships/image" Target="../media/image90.wmf"/><Relationship Id="rId1" Type="http://schemas.openxmlformats.org/officeDocument/2006/relationships/oleObject" Target="../embeddings/oleObject34.bin"/></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5" Type="http://schemas.openxmlformats.org/officeDocument/2006/relationships/notesSlide" Target="../notesSlides/notesSlide149.xml"/><Relationship Id="rId4" Type="http://schemas.openxmlformats.org/officeDocument/2006/relationships/vmlDrawing" Target="../drawings/vmlDrawing28.vml"/><Relationship Id="rId3" Type="http://schemas.openxmlformats.org/officeDocument/2006/relationships/slideLayout" Target="../slideLayouts/slideLayout2.xml"/><Relationship Id="rId2" Type="http://schemas.openxmlformats.org/officeDocument/2006/relationships/image" Target="../media/image91.wmf"/><Relationship Id="rId1" Type="http://schemas.openxmlformats.org/officeDocument/2006/relationships/oleObject" Target="../embeddings/oleObject35.bin"/></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5" Type="http://schemas.openxmlformats.org/officeDocument/2006/relationships/notesSlide" Target="../notesSlides/notesSlide150.xml"/><Relationship Id="rId4" Type="http://schemas.openxmlformats.org/officeDocument/2006/relationships/vmlDrawing" Target="../drawings/vmlDrawing29.vml"/><Relationship Id="rId3" Type="http://schemas.openxmlformats.org/officeDocument/2006/relationships/slideLayout" Target="../slideLayouts/slideLayout2.xml"/><Relationship Id="rId2" Type="http://schemas.openxmlformats.org/officeDocument/2006/relationships/image" Target="../media/image92.wmf"/><Relationship Id="rId1" Type="http://schemas.openxmlformats.org/officeDocument/2006/relationships/oleObject" Target="../embeddings/oleObject36.bin"/></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4" Type="http://schemas.openxmlformats.org/officeDocument/2006/relationships/notesSlide" Target="../notesSlides/notesSlide154.xml"/><Relationship Id="rId3" Type="http://schemas.openxmlformats.org/officeDocument/2006/relationships/slideLayout" Target="../slideLayouts/slideLayout2.xml"/><Relationship Id="rId2" Type="http://schemas.openxmlformats.org/officeDocument/2006/relationships/image" Target="../media/image94.png"/><Relationship Id="rId1" Type="http://schemas.openxmlformats.org/officeDocument/2006/relationships/image" Target="../media/image93.png"/></Relationships>
</file>

<file path=ppt/slides/_rels/slide155.xml.rels><?xml version="1.0" encoding="UTF-8" standalone="yes"?>
<Relationships xmlns="http://schemas.openxmlformats.org/package/2006/relationships"><Relationship Id="rId3" Type="http://schemas.openxmlformats.org/officeDocument/2006/relationships/notesSlide" Target="../notesSlides/notesSlide155.xml"/><Relationship Id="rId2" Type="http://schemas.openxmlformats.org/officeDocument/2006/relationships/slideLayout" Target="../slideLayouts/slideLayout2.xml"/><Relationship Id="rId1" Type="http://schemas.openxmlformats.org/officeDocument/2006/relationships/image" Target="../media/image93.png"/></Relationships>
</file>

<file path=ppt/slides/_rels/slide156.xml.rels><?xml version="1.0" encoding="UTF-8" standalone="yes"?>
<Relationships xmlns="http://schemas.openxmlformats.org/package/2006/relationships"><Relationship Id="rId3" Type="http://schemas.openxmlformats.org/officeDocument/2006/relationships/notesSlide" Target="../notesSlides/notesSlide156.xml"/><Relationship Id="rId2" Type="http://schemas.openxmlformats.org/officeDocument/2006/relationships/slideLayout" Target="../slideLayouts/slideLayout2.xml"/><Relationship Id="rId1" Type="http://schemas.openxmlformats.org/officeDocument/2006/relationships/image" Target="../media/image94.png"/></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58.xm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3" Type="http://schemas.openxmlformats.org/officeDocument/2006/relationships/notesSlide" Target="../notesSlides/notesSlide159.xml"/><Relationship Id="rId2" Type="http://schemas.openxmlformats.org/officeDocument/2006/relationships/slideLayout" Target="../slideLayouts/slideLayout2.xml"/><Relationship Id="rId1" Type="http://schemas.openxmlformats.org/officeDocument/2006/relationships/image" Target="../media/image94.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image" Target="../media/image16.png"/></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60.xm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97.png"/><Relationship Id="rId7" Type="http://schemas.openxmlformats.org/officeDocument/2006/relationships/image" Target="../media/image96.png"/><Relationship Id="rId6" Type="http://schemas.openxmlformats.org/officeDocument/2006/relationships/image" Target="../media/image95.png"/><Relationship Id="rId5" Type="http://schemas.openxmlformats.org/officeDocument/2006/relationships/hyperlink" Target="https://baike.baidu.com/item/%E4%BC%B8%E5%B1%95%E6%A0%91/7003945" TargetMode="External"/><Relationship Id="rId4" Type="http://schemas.openxmlformats.org/officeDocument/2006/relationships/hyperlink" Target="https://baike.baidu.com/item/Treap" TargetMode="External"/><Relationship Id="rId3" Type="http://schemas.openxmlformats.org/officeDocument/2006/relationships/hyperlink" Target="https://baike.baidu.com/item/%E6%9B%BF%E7%BD%AA%E7%BE%8A%E6%A0%91/13859070" TargetMode="External"/><Relationship Id="rId2" Type="http://schemas.openxmlformats.org/officeDocument/2006/relationships/hyperlink" Target="https://baike.baidu.com/item/AVL/7543015" TargetMode="External"/><Relationship Id="rId10" Type="http://schemas.openxmlformats.org/officeDocument/2006/relationships/notesSlide" Target="../notesSlides/notesSlide161.xml"/><Relationship Id="rId1" Type="http://schemas.openxmlformats.org/officeDocument/2006/relationships/hyperlink" Target="https://baike.baidu.com/item/%E7%BA%A2%E9%BB%91%E6%A0%91/2413209" TargetMode="Externa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62.xml"/><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63.xml"/><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64.xml"/><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65.xml"/><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3" Type="http://schemas.openxmlformats.org/officeDocument/2006/relationships/notesSlide" Target="../notesSlides/notesSlide166.xml"/><Relationship Id="rId2" Type="http://schemas.openxmlformats.org/officeDocument/2006/relationships/slideLayout" Target="../slideLayouts/slideLayout2.xml"/><Relationship Id="rId1" Type="http://schemas.openxmlformats.org/officeDocument/2006/relationships/image" Target="../media/image98.png"/></Relationships>
</file>

<file path=ppt/slides/_rels/slide167.xml.rels><?xml version="1.0" encoding="UTF-8" standalone="yes"?>
<Relationships xmlns="http://schemas.openxmlformats.org/package/2006/relationships"><Relationship Id="rId3" Type="http://schemas.openxmlformats.org/officeDocument/2006/relationships/notesSlide" Target="../notesSlides/notesSlide167.xml"/><Relationship Id="rId2" Type="http://schemas.openxmlformats.org/officeDocument/2006/relationships/slideLayout" Target="../slideLayouts/slideLayout2.xml"/><Relationship Id="rId1" Type="http://schemas.openxmlformats.org/officeDocument/2006/relationships/image" Target="../media/image99.png"/></Relationships>
</file>

<file path=ppt/slides/_rels/slide168.xml.rels><?xml version="1.0" encoding="UTF-8" standalone="yes"?>
<Relationships xmlns="http://schemas.openxmlformats.org/package/2006/relationships"><Relationship Id="rId3" Type="http://schemas.openxmlformats.org/officeDocument/2006/relationships/notesSlide" Target="../notesSlides/notesSlide168.xml"/><Relationship Id="rId2" Type="http://schemas.openxmlformats.org/officeDocument/2006/relationships/slideLayout" Target="../slideLayouts/slideLayout2.xml"/><Relationship Id="rId1" Type="http://schemas.openxmlformats.org/officeDocument/2006/relationships/image" Target="../media/image100.png"/></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16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image" Target="../media/image17.png"/></Relationships>
</file>

<file path=ppt/slides/_rels/slide170.xml.rels><?xml version="1.0" encoding="UTF-8" standalone="yes"?>
<Relationships xmlns="http://schemas.openxmlformats.org/package/2006/relationships"><Relationship Id="rId3" Type="http://schemas.openxmlformats.org/officeDocument/2006/relationships/notesSlide" Target="../notesSlides/notesSlide170.xml"/><Relationship Id="rId2" Type="http://schemas.openxmlformats.org/officeDocument/2006/relationships/slideLayout" Target="../slideLayouts/slideLayout2.xml"/><Relationship Id="rId1" Type="http://schemas.openxmlformats.org/officeDocument/2006/relationships/image" Target="../media/image101.png"/></Relationships>
</file>

<file path=ppt/slides/_rels/slide171.xml.rels><?xml version="1.0" encoding="UTF-8" standalone="yes"?>
<Relationships xmlns="http://schemas.openxmlformats.org/package/2006/relationships"><Relationship Id="rId6" Type="http://schemas.openxmlformats.org/officeDocument/2006/relationships/notesSlide" Target="../notesSlides/notesSlide171.xml"/><Relationship Id="rId5" Type="http://schemas.openxmlformats.org/officeDocument/2006/relationships/vmlDrawing" Target="../drawings/vmlDrawing30.vml"/><Relationship Id="rId4" Type="http://schemas.openxmlformats.org/officeDocument/2006/relationships/slideLayout" Target="../slideLayouts/slideLayout2.xml"/><Relationship Id="rId3" Type="http://schemas.openxmlformats.org/officeDocument/2006/relationships/image" Target="../media/image103.wmf"/><Relationship Id="rId2" Type="http://schemas.openxmlformats.org/officeDocument/2006/relationships/oleObject" Target="../embeddings/oleObject37.bin"/><Relationship Id="rId1" Type="http://schemas.openxmlformats.org/officeDocument/2006/relationships/image" Target="../media/image102.png"/></Relationships>
</file>

<file path=ppt/slides/_rels/slide172.xml.rels><?xml version="1.0" encoding="UTF-8" standalone="yes"?>
<Relationships xmlns="http://schemas.openxmlformats.org/package/2006/relationships"><Relationship Id="rId5" Type="http://schemas.openxmlformats.org/officeDocument/2006/relationships/notesSlide" Target="../notesSlides/notesSlide172.xml"/><Relationship Id="rId4" Type="http://schemas.openxmlformats.org/officeDocument/2006/relationships/slideLayout" Target="../slideLayouts/slideLayout2.xml"/><Relationship Id="rId3" Type="http://schemas.openxmlformats.org/officeDocument/2006/relationships/hyperlink" Target="https://baike.baidu.com/item/%E8%AF%AF%E8%A7%A3/8094198" TargetMode="External"/><Relationship Id="rId2" Type="http://schemas.openxmlformats.org/officeDocument/2006/relationships/hyperlink" Target="https://baike.baidu.com/item/B%E6%A0%91/5411672" TargetMode="External"/><Relationship Id="rId1" Type="http://schemas.openxmlformats.org/officeDocument/2006/relationships/hyperlink" Target="https://baike.baidu.com/item/B-tree/6606402" TargetMode="External"/></Relationships>
</file>

<file path=ppt/slides/_rels/slide173.xml.rels><?xml version="1.0" encoding="UTF-8" standalone="yes"?>
<Relationships xmlns="http://schemas.openxmlformats.org/package/2006/relationships"><Relationship Id="rId6" Type="http://schemas.openxmlformats.org/officeDocument/2006/relationships/notesSlide" Target="../notesSlides/notesSlide173.xml"/><Relationship Id="rId5" Type="http://schemas.openxmlformats.org/officeDocument/2006/relationships/vmlDrawing" Target="../drawings/vmlDrawing31.vml"/><Relationship Id="rId4" Type="http://schemas.openxmlformats.org/officeDocument/2006/relationships/slideLayout" Target="../slideLayouts/slideLayout2.xml"/><Relationship Id="rId3" Type="http://schemas.openxmlformats.org/officeDocument/2006/relationships/image" Target="../media/image105.wmf"/><Relationship Id="rId2" Type="http://schemas.openxmlformats.org/officeDocument/2006/relationships/oleObject" Target="../embeddings/oleObject38.bin"/><Relationship Id="rId1" Type="http://schemas.openxmlformats.org/officeDocument/2006/relationships/image" Target="../media/image104.png"/></Relationships>
</file>

<file path=ppt/slides/_rels/slide174.xml.rels><?xml version="1.0" encoding="UTF-8" standalone="yes"?>
<Relationships xmlns="http://schemas.openxmlformats.org/package/2006/relationships"><Relationship Id="rId3" Type="http://schemas.openxmlformats.org/officeDocument/2006/relationships/notesSlide" Target="../notesSlides/notesSlide174.xml"/><Relationship Id="rId2" Type="http://schemas.openxmlformats.org/officeDocument/2006/relationships/slideLayout" Target="../slideLayouts/slideLayout2.xml"/><Relationship Id="rId1" Type="http://schemas.openxmlformats.org/officeDocument/2006/relationships/image" Target="../media/image106.png"/></Relationships>
</file>

<file path=ppt/slides/_rels/slide175.xml.rels><?xml version="1.0" encoding="UTF-8" standalone="yes"?>
<Relationships xmlns="http://schemas.openxmlformats.org/package/2006/relationships"><Relationship Id="rId3" Type="http://schemas.openxmlformats.org/officeDocument/2006/relationships/notesSlide" Target="../notesSlides/notesSlide175.xml"/><Relationship Id="rId2" Type="http://schemas.openxmlformats.org/officeDocument/2006/relationships/slideLayout" Target="../slideLayouts/slideLayout2.xml"/><Relationship Id="rId1" Type="http://schemas.openxmlformats.org/officeDocument/2006/relationships/image" Target="../media/image107.png"/></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176.xml"/><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177.xml"/><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6" Type="http://schemas.openxmlformats.org/officeDocument/2006/relationships/notesSlide" Target="../notesSlides/notesSlide178.xml"/><Relationship Id="rId5" Type="http://schemas.openxmlformats.org/officeDocument/2006/relationships/vmlDrawing" Target="../drawings/vmlDrawing32.vml"/><Relationship Id="rId4" Type="http://schemas.openxmlformats.org/officeDocument/2006/relationships/slideLayout" Target="../slideLayouts/slideLayout2.xml"/><Relationship Id="rId3" Type="http://schemas.openxmlformats.org/officeDocument/2006/relationships/image" Target="../media/image109.wmf"/><Relationship Id="rId2" Type="http://schemas.openxmlformats.org/officeDocument/2006/relationships/oleObject" Target="../embeddings/oleObject39.bin"/><Relationship Id="rId1" Type="http://schemas.openxmlformats.org/officeDocument/2006/relationships/image" Target="../media/image108.png"/></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179.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6" Type="http://schemas.openxmlformats.org/officeDocument/2006/relationships/notesSlide" Target="../notesSlides/notesSlide18.xml"/><Relationship Id="rId5" Type="http://schemas.openxmlformats.org/officeDocument/2006/relationships/vmlDrawing" Target="../drawings/vmlDrawing4.vml"/><Relationship Id="rId4" Type="http://schemas.openxmlformats.org/officeDocument/2006/relationships/slideLayout" Target="../slideLayouts/slideLayout2.xml"/><Relationship Id="rId3" Type="http://schemas.openxmlformats.org/officeDocument/2006/relationships/image" Target="../media/image19.wmf"/><Relationship Id="rId2" Type="http://schemas.openxmlformats.org/officeDocument/2006/relationships/oleObject" Target="../embeddings/oleObject8.bin"/><Relationship Id="rId1" Type="http://schemas.openxmlformats.org/officeDocument/2006/relationships/image" Target="../media/image18.png"/></Relationships>
</file>

<file path=ppt/slides/_rels/slide180.xml.rels><?xml version="1.0" encoding="UTF-8" standalone="yes"?>
<Relationships xmlns="http://schemas.openxmlformats.org/package/2006/relationships"><Relationship Id="rId6" Type="http://schemas.openxmlformats.org/officeDocument/2006/relationships/notesSlide" Target="../notesSlides/notesSlide180.xml"/><Relationship Id="rId5" Type="http://schemas.openxmlformats.org/officeDocument/2006/relationships/vmlDrawing" Target="../drawings/vmlDrawing33.vml"/><Relationship Id="rId4" Type="http://schemas.openxmlformats.org/officeDocument/2006/relationships/slideLayout" Target="../slideLayouts/slideLayout2.xml"/><Relationship Id="rId3" Type="http://schemas.openxmlformats.org/officeDocument/2006/relationships/image" Target="../media/image111.wmf"/><Relationship Id="rId2" Type="http://schemas.openxmlformats.org/officeDocument/2006/relationships/oleObject" Target="../embeddings/oleObject40.bin"/><Relationship Id="rId1" Type="http://schemas.openxmlformats.org/officeDocument/2006/relationships/image" Target="../media/image110.png"/></Relationships>
</file>

<file path=ppt/slides/_rels/slide181.xml.rels><?xml version="1.0" encoding="UTF-8" standalone="yes"?>
<Relationships xmlns="http://schemas.openxmlformats.org/package/2006/relationships"><Relationship Id="rId4" Type="http://schemas.openxmlformats.org/officeDocument/2006/relationships/notesSlide" Target="../notesSlides/notesSlide181.xml"/><Relationship Id="rId3" Type="http://schemas.openxmlformats.org/officeDocument/2006/relationships/slideLayout" Target="../slideLayouts/slideLayout2.xml"/><Relationship Id="rId2" Type="http://schemas.openxmlformats.org/officeDocument/2006/relationships/image" Target="../media/image113.png"/><Relationship Id="rId1" Type="http://schemas.openxmlformats.org/officeDocument/2006/relationships/image" Target="../media/image112.png"/></Relationships>
</file>

<file path=ppt/slides/_rels/slide182.xml.rels><?xml version="1.0" encoding="UTF-8" standalone="yes"?>
<Relationships xmlns="http://schemas.openxmlformats.org/package/2006/relationships"><Relationship Id="rId4" Type="http://schemas.openxmlformats.org/officeDocument/2006/relationships/notesSlide" Target="../notesSlides/notesSlide182.xml"/><Relationship Id="rId3" Type="http://schemas.openxmlformats.org/officeDocument/2006/relationships/slideLayout" Target="../slideLayouts/slideLayout2.xml"/><Relationship Id="rId2" Type="http://schemas.openxmlformats.org/officeDocument/2006/relationships/image" Target="../media/image114.png"/><Relationship Id="rId1" Type="http://schemas.openxmlformats.org/officeDocument/2006/relationships/image" Target="../media/image112.png"/></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183.xml"/><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184.xml"/><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2" Type="http://schemas.openxmlformats.org/officeDocument/2006/relationships/notesSlide" Target="../notesSlides/notesSlide185.xml"/><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186.xml"/><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187.xml"/><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2" Type="http://schemas.openxmlformats.org/officeDocument/2006/relationships/notesSlide" Target="../notesSlides/notesSlide188.xml"/><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189.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190.xml"/><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3" Type="http://schemas.openxmlformats.org/officeDocument/2006/relationships/notesSlide" Target="../notesSlides/notesSlide191.xml"/><Relationship Id="rId2" Type="http://schemas.openxmlformats.org/officeDocument/2006/relationships/slideLayout" Target="../slideLayouts/slideLayout2.xml"/><Relationship Id="rId1" Type="http://schemas.openxmlformats.org/officeDocument/2006/relationships/image" Target="../media/image115.png"/></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192.xml"/><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193.xml"/><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194.xml"/><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4" Type="http://schemas.openxmlformats.org/officeDocument/2006/relationships/notesSlide" Target="../notesSlides/notesSlide195.xml"/><Relationship Id="rId3" Type="http://schemas.openxmlformats.org/officeDocument/2006/relationships/slideLayout" Target="../slideLayouts/slideLayout2.xml"/><Relationship Id="rId2" Type="http://schemas.openxmlformats.org/officeDocument/2006/relationships/hyperlink" Target="http://www.cnblogs.com/xsyfl/p/6905974.html" TargetMode="External"/><Relationship Id="rId1" Type="http://schemas.openxmlformats.org/officeDocument/2006/relationships/hyperlink" Target="http://www.cnblogs.com/xsyfl/p/6901315.html" TargetMode="Externa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196.xml"/><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2" Type="http://schemas.openxmlformats.org/officeDocument/2006/relationships/notesSlide" Target="../notesSlides/notesSlide197.xml"/><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4" Type="http://schemas.openxmlformats.org/officeDocument/2006/relationships/notesSlide" Target="../notesSlides/notesSlide198.xml"/><Relationship Id="rId3" Type="http://schemas.openxmlformats.org/officeDocument/2006/relationships/slideLayout" Target="../slideLayouts/slideLayout2.xml"/><Relationship Id="rId2" Type="http://schemas.openxmlformats.org/officeDocument/2006/relationships/image" Target="../media/image116.png"/><Relationship Id="rId1" Type="http://schemas.openxmlformats.org/officeDocument/2006/relationships/hyperlink" Target="https://baike.baidu.com/item/%E9%87%91%E5%88%9A%E7%9F%B3/80698" TargetMode="External"/></Relationships>
</file>

<file path=ppt/slides/_rels/slide199.xml.rels><?xml version="1.0" encoding="UTF-8" standalone="yes"?>
<Relationships xmlns="http://schemas.openxmlformats.org/package/2006/relationships"><Relationship Id="rId2" Type="http://schemas.openxmlformats.org/officeDocument/2006/relationships/notesSlide" Target="../notesSlides/notesSlide19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3" Type="http://schemas.openxmlformats.org/officeDocument/2006/relationships/notesSlide" Target="../notesSlides/notesSlide200.xml"/><Relationship Id="rId2" Type="http://schemas.openxmlformats.org/officeDocument/2006/relationships/slideLayout" Target="../slideLayouts/slideLayout2.xml"/><Relationship Id="rId1" Type="http://schemas.openxmlformats.org/officeDocument/2006/relationships/image" Target="../media/image117.png"/></Relationships>
</file>

<file path=ppt/slides/_rels/slide201.xml.rels><?xml version="1.0" encoding="UTF-8" standalone="yes"?>
<Relationships xmlns="http://schemas.openxmlformats.org/package/2006/relationships"><Relationship Id="rId2" Type="http://schemas.openxmlformats.org/officeDocument/2006/relationships/notesSlide" Target="../notesSlides/notesSlide201.xml"/><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2" Type="http://schemas.openxmlformats.org/officeDocument/2006/relationships/notesSlide" Target="../notesSlides/notesSlide202.xml"/><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2" Type="http://schemas.openxmlformats.org/officeDocument/2006/relationships/notesSlide" Target="../notesSlides/notesSlide203.xml"/><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2" Type="http://schemas.openxmlformats.org/officeDocument/2006/relationships/notesSlide" Target="../notesSlides/notesSlide204.xml"/><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2" Type="http://schemas.openxmlformats.org/officeDocument/2006/relationships/notesSlide" Target="../notesSlides/notesSlide205.xml"/><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2" Type="http://schemas.openxmlformats.org/officeDocument/2006/relationships/notesSlide" Target="../notesSlides/notesSlide206.xml"/><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2" Type="http://schemas.openxmlformats.org/officeDocument/2006/relationships/notesSlide" Target="../notesSlides/notesSlide207.xml"/><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3" Type="http://schemas.openxmlformats.org/officeDocument/2006/relationships/notesSlide" Target="../notesSlides/notesSlide208.xml"/><Relationship Id="rId2" Type="http://schemas.openxmlformats.org/officeDocument/2006/relationships/slideLayout" Target="../slideLayouts/slideLayout2.xml"/><Relationship Id="rId1" Type="http://schemas.openxmlformats.org/officeDocument/2006/relationships/hyperlink" Target="https://www.cnblogs.com/ZuoAndFutureGirl/p/9028287.html" TargetMode="External"/></Relationships>
</file>

<file path=ppt/slides/_rels/slide209.xml.rels><?xml version="1.0" encoding="UTF-8" standalone="yes"?>
<Relationships xmlns="http://schemas.openxmlformats.org/package/2006/relationships"><Relationship Id="rId2" Type="http://schemas.openxmlformats.org/officeDocument/2006/relationships/notesSlide" Target="../notesSlides/notesSlide20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image" Target="../media/image20.png"/></Relationships>
</file>

<file path=ppt/slides/_rels/slide210.xml.rels><?xml version="1.0" encoding="UTF-8" standalone="yes"?>
<Relationships xmlns="http://schemas.openxmlformats.org/package/2006/relationships"><Relationship Id="rId3" Type="http://schemas.openxmlformats.org/officeDocument/2006/relationships/notesSlide" Target="../notesSlides/notesSlide210.xml"/><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211.xml.rels><?xml version="1.0" encoding="UTF-8" standalone="yes"?>
<Relationships xmlns="http://schemas.openxmlformats.org/package/2006/relationships"><Relationship Id="rId2" Type="http://schemas.openxmlformats.org/officeDocument/2006/relationships/notesSlide" Target="../notesSlides/notesSlide211.xml"/><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2" Type="http://schemas.openxmlformats.org/officeDocument/2006/relationships/notesSlide" Target="../notesSlides/notesSlide212.xml"/><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3" Type="http://schemas.openxmlformats.org/officeDocument/2006/relationships/notesSlide" Target="../notesSlides/notesSlide213.xml"/><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214.xml.rels><?xml version="1.0" encoding="UTF-8" standalone="yes"?>
<Relationships xmlns="http://schemas.openxmlformats.org/package/2006/relationships"><Relationship Id="rId2" Type="http://schemas.openxmlformats.org/officeDocument/2006/relationships/notesSlide" Target="../notesSlides/notesSlide214.xml"/><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2" Type="http://schemas.openxmlformats.org/officeDocument/2006/relationships/notesSlide" Target="../notesSlides/notesSlide215.xml"/><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3" Type="http://schemas.openxmlformats.org/officeDocument/2006/relationships/notesSlide" Target="../notesSlides/notesSlide216.xml"/><Relationship Id="rId2" Type="http://schemas.openxmlformats.org/officeDocument/2006/relationships/slideLayout" Target="../slideLayouts/slideLayout2.xml"/><Relationship Id="rId1" Type="http://schemas.openxmlformats.org/officeDocument/2006/relationships/image" Target="../media/image118.png"/></Relationships>
</file>

<file path=ppt/slides/_rels/slide217.xml.rels><?xml version="1.0" encoding="UTF-8" standalone="yes"?>
<Relationships xmlns="http://schemas.openxmlformats.org/package/2006/relationships"><Relationship Id="rId6" Type="http://schemas.openxmlformats.org/officeDocument/2006/relationships/notesSlide" Target="../notesSlides/notesSlide217.xml"/><Relationship Id="rId5" Type="http://schemas.openxmlformats.org/officeDocument/2006/relationships/vmlDrawing" Target="../drawings/vmlDrawing34.vml"/><Relationship Id="rId4" Type="http://schemas.openxmlformats.org/officeDocument/2006/relationships/slideLayout" Target="../slideLayouts/slideLayout2.xml"/><Relationship Id="rId3" Type="http://schemas.openxmlformats.org/officeDocument/2006/relationships/image" Target="../media/image120.wmf"/><Relationship Id="rId2" Type="http://schemas.openxmlformats.org/officeDocument/2006/relationships/oleObject" Target="../embeddings/oleObject41.bin"/><Relationship Id="rId1" Type="http://schemas.openxmlformats.org/officeDocument/2006/relationships/image" Target="../media/image119.png"/></Relationships>
</file>

<file path=ppt/slides/_rels/slide218.xml.rels><?xml version="1.0" encoding="UTF-8" standalone="yes"?>
<Relationships xmlns="http://schemas.openxmlformats.org/package/2006/relationships"><Relationship Id="rId2" Type="http://schemas.openxmlformats.org/officeDocument/2006/relationships/notesSlide" Target="../notesSlides/notesSlide218.xml"/><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3" Type="http://schemas.openxmlformats.org/officeDocument/2006/relationships/notesSlide" Target="../notesSlides/notesSlide219.xml"/><Relationship Id="rId2" Type="http://schemas.openxmlformats.org/officeDocument/2006/relationships/slideLayout" Target="../slideLayouts/slideLayout2.xml"/><Relationship Id="rId1" Type="http://schemas.openxmlformats.org/officeDocument/2006/relationships/image" Target="../media/image118.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image" Target="../media/image21.png"/></Relationships>
</file>

<file path=ppt/slides/_rels/slide220.xml.rels><?xml version="1.0" encoding="UTF-8" standalone="yes"?>
<Relationships xmlns="http://schemas.openxmlformats.org/package/2006/relationships"><Relationship Id="rId4" Type="http://schemas.openxmlformats.org/officeDocument/2006/relationships/notesSlide" Target="../notesSlides/notesSlide220.xml"/><Relationship Id="rId3" Type="http://schemas.openxmlformats.org/officeDocument/2006/relationships/slideLayout" Target="../slideLayouts/slideLayout2.xml"/><Relationship Id="rId2" Type="http://schemas.openxmlformats.org/officeDocument/2006/relationships/image" Target="../media/image122.bmp"/><Relationship Id="rId1" Type="http://schemas.openxmlformats.org/officeDocument/2006/relationships/image" Target="../media/image121.png"/></Relationships>
</file>

<file path=ppt/slides/_rels/slide221.xml.rels><?xml version="1.0" encoding="UTF-8" standalone="yes"?>
<Relationships xmlns="http://schemas.openxmlformats.org/package/2006/relationships"><Relationship Id="rId2" Type="http://schemas.openxmlformats.org/officeDocument/2006/relationships/notesSlide" Target="../notesSlides/notesSlide221.xml"/><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2" Type="http://schemas.openxmlformats.org/officeDocument/2006/relationships/notesSlide" Target="../notesSlides/notesSlide222.xml"/><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3" Type="http://schemas.openxmlformats.org/officeDocument/2006/relationships/notesSlide" Target="../notesSlides/notesSlide223.xml"/><Relationship Id="rId2" Type="http://schemas.openxmlformats.org/officeDocument/2006/relationships/slideLayout" Target="../slideLayouts/slideLayout2.xml"/><Relationship Id="rId1" Type="http://schemas.openxmlformats.org/officeDocument/2006/relationships/image" Target="../media/image121.png"/></Relationships>
</file>

<file path=ppt/slides/_rels/slide224.xml.rels><?xml version="1.0" encoding="UTF-8" standalone="yes"?>
<Relationships xmlns="http://schemas.openxmlformats.org/package/2006/relationships"><Relationship Id="rId6" Type="http://schemas.openxmlformats.org/officeDocument/2006/relationships/notesSlide" Target="../notesSlides/notesSlide224.xml"/><Relationship Id="rId5" Type="http://schemas.openxmlformats.org/officeDocument/2006/relationships/vmlDrawing" Target="../drawings/vmlDrawing35.vml"/><Relationship Id="rId4" Type="http://schemas.openxmlformats.org/officeDocument/2006/relationships/slideLayout" Target="../slideLayouts/slideLayout2.xml"/><Relationship Id="rId3" Type="http://schemas.openxmlformats.org/officeDocument/2006/relationships/image" Target="../media/image123.wmf"/><Relationship Id="rId2" Type="http://schemas.openxmlformats.org/officeDocument/2006/relationships/oleObject" Target="../embeddings/oleObject42.bin"/><Relationship Id="rId1" Type="http://schemas.openxmlformats.org/officeDocument/2006/relationships/image" Target="../media/image122.bmp"/></Relationships>
</file>

<file path=ppt/slides/_rels/slide225.xml.rels><?xml version="1.0" encoding="UTF-8" standalone="yes"?>
<Relationships xmlns="http://schemas.openxmlformats.org/package/2006/relationships"><Relationship Id="rId2" Type="http://schemas.openxmlformats.org/officeDocument/2006/relationships/notesSlide" Target="../notesSlides/notesSlide225.xml"/><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2" Type="http://schemas.openxmlformats.org/officeDocument/2006/relationships/notesSlide" Target="../notesSlides/notesSlide226.xml"/><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3" Type="http://schemas.openxmlformats.org/officeDocument/2006/relationships/notesSlide" Target="../notesSlides/notesSlide227.xml"/><Relationship Id="rId2" Type="http://schemas.openxmlformats.org/officeDocument/2006/relationships/slideLayout" Target="../slideLayouts/slideLayout2.xml"/><Relationship Id="rId1" Type="http://schemas.openxmlformats.org/officeDocument/2006/relationships/image" Target="../media/image122.bmp"/></Relationships>
</file>

<file path=ppt/slides/_rels/slide228.xml.rels><?xml version="1.0" encoding="UTF-8" standalone="yes"?>
<Relationships xmlns="http://schemas.openxmlformats.org/package/2006/relationships"><Relationship Id="rId3" Type="http://schemas.openxmlformats.org/officeDocument/2006/relationships/notesSlide" Target="../notesSlides/notesSlide228.xml"/><Relationship Id="rId2" Type="http://schemas.openxmlformats.org/officeDocument/2006/relationships/slideLayout" Target="../slideLayouts/slideLayout2.xml"/><Relationship Id="rId1" Type="http://schemas.openxmlformats.org/officeDocument/2006/relationships/image" Target="../media/image122.bmp"/></Relationships>
</file>

<file path=ppt/slides/_rels/slide229.xml.rels><?xml version="1.0" encoding="UTF-8" standalone="yes"?>
<Relationships xmlns="http://schemas.openxmlformats.org/package/2006/relationships"><Relationship Id="rId2" Type="http://schemas.openxmlformats.org/officeDocument/2006/relationships/notesSlide" Target="../notesSlides/notesSlide22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3" Type="http://schemas.openxmlformats.org/officeDocument/2006/relationships/notesSlide" Target="../notesSlides/notesSlide230.xml"/><Relationship Id="rId2" Type="http://schemas.openxmlformats.org/officeDocument/2006/relationships/slideLayout" Target="../slideLayouts/slideLayout2.xml"/><Relationship Id="rId1" Type="http://schemas.openxmlformats.org/officeDocument/2006/relationships/image" Target="../media/image122.bmp"/></Relationships>
</file>

<file path=ppt/slides/_rels/slide231.xml.rels><?xml version="1.0" encoding="UTF-8" standalone="yes"?>
<Relationships xmlns="http://schemas.openxmlformats.org/package/2006/relationships"><Relationship Id="rId5" Type="http://schemas.openxmlformats.org/officeDocument/2006/relationships/notesSlide" Target="../notesSlides/notesSlide231.xml"/><Relationship Id="rId4" Type="http://schemas.openxmlformats.org/officeDocument/2006/relationships/slideLayout" Target="../slideLayouts/slideLayout2.xml"/><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hyperlink" Target="http://www.4399.com/flash/146267_2.htm" TargetMode="External"/></Relationships>
</file>

<file path=ppt/slides/_rels/slide232.xml.rels><?xml version="1.0" encoding="UTF-8" standalone="yes"?>
<Relationships xmlns="http://schemas.openxmlformats.org/package/2006/relationships"><Relationship Id="rId4" Type="http://schemas.openxmlformats.org/officeDocument/2006/relationships/notesSlide" Target="../notesSlides/notesSlide232.xml"/><Relationship Id="rId3" Type="http://schemas.openxmlformats.org/officeDocument/2006/relationships/slideLayout" Target="../slideLayouts/slideLayout2.xml"/><Relationship Id="rId2" Type="http://schemas.openxmlformats.org/officeDocument/2006/relationships/image" Target="../media/image125.png"/><Relationship Id="rId1" Type="http://schemas.openxmlformats.org/officeDocument/2006/relationships/image" Target="../media/image126.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xml"/><Relationship Id="rId1" Type="http://schemas.openxmlformats.org/officeDocument/2006/relationships/image" Target="../media/image22.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4" Type="http://schemas.openxmlformats.org/officeDocument/2006/relationships/notesSlide" Target="../notesSlides/notesSlide27.xml"/><Relationship Id="rId3" Type="http://schemas.openxmlformats.org/officeDocument/2006/relationships/slideLayout" Target="../slideLayouts/slideLayout2.xml"/><Relationship Id="rId2" Type="http://schemas.openxmlformats.org/officeDocument/2006/relationships/image" Target="../media/image24.png"/><Relationship Id="rId1" Type="http://schemas.openxmlformats.org/officeDocument/2006/relationships/image" Target="../media/image23.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notesSlide" Target="../notesSlides/notesSlide29.xml"/><Relationship Id="rId7" Type="http://schemas.openxmlformats.org/officeDocument/2006/relationships/vmlDrawing" Target="../drawings/vmlDrawing5.vml"/><Relationship Id="rId6" Type="http://schemas.openxmlformats.org/officeDocument/2006/relationships/slideLayout" Target="../slideLayouts/slideLayout2.xml"/><Relationship Id="rId5" Type="http://schemas.openxmlformats.org/officeDocument/2006/relationships/image" Target="../media/image27.wmf"/><Relationship Id="rId4" Type="http://schemas.openxmlformats.org/officeDocument/2006/relationships/oleObject" Target="../embeddings/oleObject10.bin"/><Relationship Id="rId3" Type="http://schemas.openxmlformats.org/officeDocument/2006/relationships/image" Target="../media/image26.wmf"/><Relationship Id="rId2" Type="http://schemas.openxmlformats.org/officeDocument/2006/relationships/oleObject" Target="../embeddings/oleObject9.bin"/><Relationship Id="rId1" Type="http://schemas.openxmlformats.org/officeDocument/2006/relationships/image" Target="../media/image25.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notesSlide" Target="../notesSlides/notesSlide30.xml"/><Relationship Id="rId7" Type="http://schemas.openxmlformats.org/officeDocument/2006/relationships/vmlDrawing" Target="../drawings/vmlDrawing6.vml"/><Relationship Id="rId6" Type="http://schemas.openxmlformats.org/officeDocument/2006/relationships/slideLayout" Target="../slideLayouts/slideLayout2.xml"/><Relationship Id="rId5" Type="http://schemas.openxmlformats.org/officeDocument/2006/relationships/image" Target="../media/image30.wmf"/><Relationship Id="rId4" Type="http://schemas.openxmlformats.org/officeDocument/2006/relationships/oleObject" Target="../embeddings/oleObject12.bin"/><Relationship Id="rId3" Type="http://schemas.openxmlformats.org/officeDocument/2006/relationships/image" Target="../media/image29.wmf"/><Relationship Id="rId2" Type="http://schemas.openxmlformats.org/officeDocument/2006/relationships/oleObject" Target="../embeddings/oleObject11.bin"/><Relationship Id="rId1" Type="http://schemas.openxmlformats.org/officeDocument/2006/relationships/image" Target="../media/image28.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9" Type="http://schemas.openxmlformats.org/officeDocument/2006/relationships/notesSlide" Target="../notesSlides/notesSlide4.xml"/><Relationship Id="rId8" Type="http://schemas.openxmlformats.org/officeDocument/2006/relationships/vmlDrawing" Target="../drawings/vmlDrawing1.vml"/><Relationship Id="rId7" Type="http://schemas.openxmlformats.org/officeDocument/2006/relationships/slideLayout" Target="../slideLayouts/slideLayout2.xml"/><Relationship Id="rId6" Type="http://schemas.openxmlformats.org/officeDocument/2006/relationships/image" Target="../media/image5.wmf"/><Relationship Id="rId5" Type="http://schemas.openxmlformats.org/officeDocument/2006/relationships/oleObject" Target="../embeddings/oleObject2.bin"/><Relationship Id="rId4" Type="http://schemas.openxmlformats.org/officeDocument/2006/relationships/image" Target="../media/image4.wmf"/><Relationship Id="rId3" Type="http://schemas.openxmlformats.org/officeDocument/2006/relationships/oleObject" Target="../embeddings/oleObject1.bin"/><Relationship Id="rId2" Type="http://schemas.openxmlformats.org/officeDocument/2006/relationships/image" Target="../media/image3.png"/><Relationship Id="rId1" Type="http://schemas.openxmlformats.org/officeDocument/2006/relationships/image" Target="../media/image2.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2.xml"/><Relationship Id="rId1" Type="http://schemas.openxmlformats.org/officeDocument/2006/relationships/image" Target="../media/image31.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6" Type="http://schemas.openxmlformats.org/officeDocument/2006/relationships/notesSlide" Target="../notesSlides/notesSlide47.xml"/><Relationship Id="rId5" Type="http://schemas.openxmlformats.org/officeDocument/2006/relationships/vmlDrawing" Target="../drawings/vmlDrawing7.vml"/><Relationship Id="rId4" Type="http://schemas.openxmlformats.org/officeDocument/2006/relationships/slideLayout" Target="../slideLayouts/slideLayout2.xml"/><Relationship Id="rId3" Type="http://schemas.openxmlformats.org/officeDocument/2006/relationships/image" Target="../media/image32.wmf"/><Relationship Id="rId2" Type="http://schemas.openxmlformats.org/officeDocument/2006/relationships/oleObject" Target="../embeddings/oleObject13.bin"/><Relationship Id="rId1" Type="http://schemas.openxmlformats.org/officeDocument/2006/relationships/image" Target="../media/image31.png"/></Relationships>
</file>

<file path=ppt/slides/_rels/slide48.xml.rels><?xml version="1.0" encoding="UTF-8" standalone="yes"?>
<Relationships xmlns="http://schemas.openxmlformats.org/package/2006/relationships"><Relationship Id="rId5" Type="http://schemas.openxmlformats.org/officeDocument/2006/relationships/notesSlide" Target="../notesSlides/notesSlide48.xml"/><Relationship Id="rId4" Type="http://schemas.openxmlformats.org/officeDocument/2006/relationships/slideLayout" Target="../slideLayouts/slideLayout2.xml"/><Relationship Id="rId3" Type="http://schemas.openxmlformats.org/officeDocument/2006/relationships/hyperlink" Target="http://www.7k7k.com/swf/49842.htm" TargetMode="External"/><Relationship Id="rId2" Type="http://schemas.openxmlformats.org/officeDocument/2006/relationships/image" Target="../media/image34.png"/><Relationship Id="rId1" Type="http://schemas.openxmlformats.org/officeDocument/2006/relationships/image" Target="../media/image33.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2.xml"/><Relationship Id="rId1" Type="http://schemas.openxmlformats.org/officeDocument/2006/relationships/image" Target="../media/image35.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4" Type="http://schemas.openxmlformats.org/officeDocument/2006/relationships/notesSlide" Target="../notesSlides/notesSlide55.xml"/><Relationship Id="rId3" Type="http://schemas.openxmlformats.org/officeDocument/2006/relationships/slideLayout" Target="../slideLayouts/slideLayout2.xml"/><Relationship Id="rId2" Type="http://schemas.openxmlformats.org/officeDocument/2006/relationships/image" Target="../media/image2.tiff"/><Relationship Id="rId1" Type="http://schemas.openxmlformats.org/officeDocument/2006/relationships/image" Target="../media/image1.tiff"/></Relationships>
</file>

<file path=ppt/slides/_rels/slide56.xml.rels><?xml version="1.0" encoding="UTF-8" standalone="yes"?>
<Relationships xmlns="http://schemas.openxmlformats.org/package/2006/relationships"><Relationship Id="rId6" Type="http://schemas.openxmlformats.org/officeDocument/2006/relationships/notesSlide" Target="../notesSlides/notesSlide56.xml"/><Relationship Id="rId5" Type="http://schemas.openxmlformats.org/officeDocument/2006/relationships/vmlDrawing" Target="../drawings/vmlDrawing8.vml"/><Relationship Id="rId4" Type="http://schemas.openxmlformats.org/officeDocument/2006/relationships/slideLayout" Target="../slideLayouts/slideLayout2.xml"/><Relationship Id="rId3" Type="http://schemas.openxmlformats.org/officeDocument/2006/relationships/image" Target="../media/image36.wmf"/><Relationship Id="rId2" Type="http://schemas.openxmlformats.org/officeDocument/2006/relationships/oleObject" Target="../embeddings/oleObject14.bin"/><Relationship Id="rId1" Type="http://schemas.openxmlformats.org/officeDocument/2006/relationships/chart" Target="../charts/chart1.xml"/></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2.xml"/><Relationship Id="rId1" Type="http://schemas.openxmlformats.org/officeDocument/2006/relationships/chart" Target="../charts/chart2.xml"/></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2.xml"/><Relationship Id="rId1" Type="http://schemas.openxmlformats.org/officeDocument/2006/relationships/chart" Target="../charts/chart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9" Type="http://schemas.openxmlformats.org/officeDocument/2006/relationships/image" Target="../media/image10.wmf"/><Relationship Id="rId8" Type="http://schemas.openxmlformats.org/officeDocument/2006/relationships/oleObject" Target="../embeddings/oleObject6.bin"/><Relationship Id="rId7" Type="http://schemas.openxmlformats.org/officeDocument/2006/relationships/image" Target="../media/image9.png"/><Relationship Id="rId6" Type="http://schemas.openxmlformats.org/officeDocument/2006/relationships/image" Target="../media/image8.wmf"/><Relationship Id="rId5" Type="http://schemas.openxmlformats.org/officeDocument/2006/relationships/oleObject" Target="../embeddings/oleObject5.bin"/><Relationship Id="rId4" Type="http://schemas.openxmlformats.org/officeDocument/2006/relationships/image" Target="../media/image7.wmf"/><Relationship Id="rId3" Type="http://schemas.openxmlformats.org/officeDocument/2006/relationships/oleObject" Target="../embeddings/oleObject4.bin"/><Relationship Id="rId2" Type="http://schemas.openxmlformats.org/officeDocument/2006/relationships/image" Target="../media/image6.wmf"/><Relationship Id="rId12" Type="http://schemas.openxmlformats.org/officeDocument/2006/relationships/notesSlide" Target="../notesSlides/notesSlide6.xml"/><Relationship Id="rId11" Type="http://schemas.openxmlformats.org/officeDocument/2006/relationships/vmlDrawing" Target="../drawings/vmlDrawing2.vml"/><Relationship Id="rId10" Type="http://schemas.openxmlformats.org/officeDocument/2006/relationships/slideLayout" Target="../slideLayouts/slideLayout2.xml"/><Relationship Id="rId1" Type="http://schemas.openxmlformats.org/officeDocument/2006/relationships/oleObject" Target="../embeddings/oleObject3.bin"/></Relationships>
</file>

<file path=ppt/slides/_rels/slide60.xml.rels><?xml version="1.0" encoding="UTF-8" standalone="yes"?>
<Relationships xmlns="http://schemas.openxmlformats.org/package/2006/relationships"><Relationship Id="rId6" Type="http://schemas.openxmlformats.org/officeDocument/2006/relationships/notesSlide" Target="../notesSlides/notesSlide60.xml"/><Relationship Id="rId5" Type="http://schemas.openxmlformats.org/officeDocument/2006/relationships/vmlDrawing" Target="../drawings/vmlDrawing9.vml"/><Relationship Id="rId4" Type="http://schemas.openxmlformats.org/officeDocument/2006/relationships/slideLayout" Target="../slideLayouts/slideLayout2.xml"/><Relationship Id="rId3" Type="http://schemas.openxmlformats.org/officeDocument/2006/relationships/image" Target="../media/image38.wmf"/><Relationship Id="rId2" Type="http://schemas.openxmlformats.org/officeDocument/2006/relationships/oleObject" Target="../embeddings/oleObject15.bin"/><Relationship Id="rId1" Type="http://schemas.openxmlformats.org/officeDocument/2006/relationships/image" Target="../media/image37.png"/></Relationships>
</file>

<file path=ppt/slides/_rels/slide61.xml.rels><?xml version="1.0" encoding="UTF-8" standalone="yes"?>
<Relationships xmlns="http://schemas.openxmlformats.org/package/2006/relationships"><Relationship Id="rId6" Type="http://schemas.openxmlformats.org/officeDocument/2006/relationships/notesSlide" Target="../notesSlides/notesSlide61.xml"/><Relationship Id="rId5" Type="http://schemas.openxmlformats.org/officeDocument/2006/relationships/vmlDrawing" Target="../drawings/vmlDrawing10.vml"/><Relationship Id="rId4" Type="http://schemas.openxmlformats.org/officeDocument/2006/relationships/slideLayout" Target="../slideLayouts/slideLayout2.xml"/><Relationship Id="rId3" Type="http://schemas.openxmlformats.org/officeDocument/2006/relationships/image" Target="../media/image40.wmf"/><Relationship Id="rId2" Type="http://schemas.openxmlformats.org/officeDocument/2006/relationships/oleObject" Target="../embeddings/oleObject16.bin"/><Relationship Id="rId1" Type="http://schemas.openxmlformats.org/officeDocument/2006/relationships/image" Target="../media/image39.png"/></Relationships>
</file>

<file path=ppt/slides/_rels/slide62.xml.rels><?xml version="1.0" encoding="UTF-8" standalone="yes"?>
<Relationships xmlns="http://schemas.openxmlformats.org/package/2006/relationships"><Relationship Id="rId9" Type="http://schemas.openxmlformats.org/officeDocument/2006/relationships/notesSlide" Target="../notesSlides/notesSlide62.xml"/><Relationship Id="rId8" Type="http://schemas.openxmlformats.org/officeDocument/2006/relationships/vmlDrawing" Target="../drawings/vmlDrawing11.vml"/><Relationship Id="rId7" Type="http://schemas.openxmlformats.org/officeDocument/2006/relationships/slideLayout" Target="../slideLayouts/slideLayout2.xml"/><Relationship Id="rId6" Type="http://schemas.openxmlformats.org/officeDocument/2006/relationships/image" Target="../media/image44.wmf"/><Relationship Id="rId5" Type="http://schemas.openxmlformats.org/officeDocument/2006/relationships/oleObject" Target="../embeddings/oleObject18.bin"/><Relationship Id="rId4" Type="http://schemas.openxmlformats.org/officeDocument/2006/relationships/image" Target="../media/image43.wmf"/><Relationship Id="rId3" Type="http://schemas.openxmlformats.org/officeDocument/2006/relationships/oleObject" Target="../embeddings/oleObject17.bin"/><Relationship Id="rId2" Type="http://schemas.openxmlformats.org/officeDocument/2006/relationships/image" Target="../media/image42.png"/><Relationship Id="rId1" Type="http://schemas.openxmlformats.org/officeDocument/2006/relationships/image" Target="../media/image41.png"/></Relationships>
</file>

<file path=ppt/slides/_rels/slide63.xml.rels><?xml version="1.0" encoding="UTF-8" standalone="yes"?>
<Relationships xmlns="http://schemas.openxmlformats.org/package/2006/relationships"><Relationship Id="rId6" Type="http://schemas.openxmlformats.org/officeDocument/2006/relationships/notesSlide" Target="../notesSlides/notesSlide63.xml"/><Relationship Id="rId5" Type="http://schemas.openxmlformats.org/officeDocument/2006/relationships/vmlDrawing" Target="../drawings/vmlDrawing12.vml"/><Relationship Id="rId4" Type="http://schemas.openxmlformats.org/officeDocument/2006/relationships/slideLayout" Target="../slideLayouts/slideLayout2.xml"/><Relationship Id="rId3" Type="http://schemas.openxmlformats.org/officeDocument/2006/relationships/image" Target="../media/image46.wmf"/><Relationship Id="rId2" Type="http://schemas.openxmlformats.org/officeDocument/2006/relationships/oleObject" Target="../embeddings/oleObject19.bin"/><Relationship Id="rId1" Type="http://schemas.openxmlformats.org/officeDocument/2006/relationships/image" Target="../media/image45.png"/></Relationships>
</file>

<file path=ppt/slides/_rels/slide64.xml.rels><?xml version="1.0" encoding="UTF-8" standalone="yes"?>
<Relationships xmlns="http://schemas.openxmlformats.org/package/2006/relationships"><Relationship Id="rId6" Type="http://schemas.openxmlformats.org/officeDocument/2006/relationships/notesSlide" Target="../notesSlides/notesSlide64.xml"/><Relationship Id="rId5" Type="http://schemas.openxmlformats.org/officeDocument/2006/relationships/vmlDrawing" Target="../drawings/vmlDrawing13.vml"/><Relationship Id="rId4" Type="http://schemas.openxmlformats.org/officeDocument/2006/relationships/slideLayout" Target="../slideLayouts/slideLayout2.xml"/><Relationship Id="rId3" Type="http://schemas.openxmlformats.org/officeDocument/2006/relationships/image" Target="../media/image48.wmf"/><Relationship Id="rId2" Type="http://schemas.openxmlformats.org/officeDocument/2006/relationships/oleObject" Target="../embeddings/oleObject20.bin"/><Relationship Id="rId1" Type="http://schemas.openxmlformats.org/officeDocument/2006/relationships/image" Target="../media/image47.png"/></Relationships>
</file>

<file path=ppt/slides/_rels/slide65.xml.rels><?xml version="1.0" encoding="UTF-8" standalone="yes"?>
<Relationships xmlns="http://schemas.openxmlformats.org/package/2006/relationships"><Relationship Id="rId6" Type="http://schemas.openxmlformats.org/officeDocument/2006/relationships/notesSlide" Target="../notesSlides/notesSlide65.xml"/><Relationship Id="rId5" Type="http://schemas.openxmlformats.org/officeDocument/2006/relationships/vmlDrawing" Target="../drawings/vmlDrawing14.vml"/><Relationship Id="rId4" Type="http://schemas.openxmlformats.org/officeDocument/2006/relationships/slideLayout" Target="../slideLayouts/slideLayout2.xml"/><Relationship Id="rId3" Type="http://schemas.openxmlformats.org/officeDocument/2006/relationships/image" Target="../media/image50.wmf"/><Relationship Id="rId2" Type="http://schemas.openxmlformats.org/officeDocument/2006/relationships/oleObject" Target="../embeddings/oleObject21.bin"/><Relationship Id="rId1" Type="http://schemas.openxmlformats.org/officeDocument/2006/relationships/image" Target="../media/image49.pn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67.xml"/><Relationship Id="rId2" Type="http://schemas.openxmlformats.org/officeDocument/2006/relationships/slideLayout" Target="../slideLayouts/slideLayout2.xml"/><Relationship Id="rId1" Type="http://schemas.openxmlformats.org/officeDocument/2006/relationships/image" Target="../media/image51.pn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7" Type="http://schemas.openxmlformats.org/officeDocument/2006/relationships/notesSlide" Target="../notesSlides/notesSlide7.xml"/><Relationship Id="rId6" Type="http://schemas.openxmlformats.org/officeDocument/2006/relationships/vmlDrawing" Target="../drawings/vmlDrawing3.vml"/><Relationship Id="rId5" Type="http://schemas.openxmlformats.org/officeDocument/2006/relationships/slideLayout" Target="../slideLayouts/slideLayout2.xml"/><Relationship Id="rId4" Type="http://schemas.openxmlformats.org/officeDocument/2006/relationships/image" Target="../media/image13.png"/><Relationship Id="rId3" Type="http://schemas.openxmlformats.org/officeDocument/2006/relationships/image" Target="../media/image12.wmf"/><Relationship Id="rId2" Type="http://schemas.openxmlformats.org/officeDocument/2006/relationships/oleObject" Target="../embeddings/oleObject7.bin"/><Relationship Id="rId1" Type="http://schemas.openxmlformats.org/officeDocument/2006/relationships/image" Target="../media/image11.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6" Type="http://schemas.openxmlformats.org/officeDocument/2006/relationships/notesSlide" Target="../notesSlides/notesSlide71.xml"/><Relationship Id="rId5" Type="http://schemas.openxmlformats.org/officeDocument/2006/relationships/vmlDrawing" Target="../drawings/vmlDrawing15.vml"/><Relationship Id="rId4" Type="http://schemas.openxmlformats.org/officeDocument/2006/relationships/slideLayout" Target="../slideLayouts/slideLayout2.xml"/><Relationship Id="rId3" Type="http://schemas.openxmlformats.org/officeDocument/2006/relationships/image" Target="../media/image53.wmf"/><Relationship Id="rId2" Type="http://schemas.openxmlformats.org/officeDocument/2006/relationships/oleObject" Target="../embeddings/oleObject22.bin"/><Relationship Id="rId1" Type="http://schemas.openxmlformats.org/officeDocument/2006/relationships/image" Target="../media/image52.jpeg"/></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75.xml"/><Relationship Id="rId2" Type="http://schemas.openxmlformats.org/officeDocument/2006/relationships/slideLayout" Target="../slideLayouts/slideLayout2.xml"/><Relationship Id="rId1" Type="http://schemas.openxmlformats.org/officeDocument/2006/relationships/image" Target="../media/image54.jpeg"/></Relationships>
</file>

<file path=ppt/slides/_rels/slide76.xml.rels><?xml version="1.0" encoding="UTF-8" standalone="yes"?>
<Relationships xmlns="http://schemas.openxmlformats.org/package/2006/relationships"><Relationship Id="rId4" Type="http://schemas.openxmlformats.org/officeDocument/2006/relationships/notesSlide" Target="../notesSlides/notesSlide76.xml"/><Relationship Id="rId3" Type="http://schemas.openxmlformats.org/officeDocument/2006/relationships/slideLayout" Target="../slideLayouts/slideLayout2.xml"/><Relationship Id="rId2" Type="http://schemas.openxmlformats.org/officeDocument/2006/relationships/image" Target="../media/image56.png"/><Relationship Id="rId1" Type="http://schemas.openxmlformats.org/officeDocument/2006/relationships/image" Target="../media/image55.png"/></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notesSlide" Target="../notesSlides/notesSlide79.xml"/><Relationship Id="rId2" Type="http://schemas.openxmlformats.org/officeDocument/2006/relationships/slideLayout" Target="../slideLayouts/slideLayout2.xml"/><Relationship Id="rId1" Type="http://schemas.openxmlformats.org/officeDocument/2006/relationships/image" Target="../media/image57.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6" Type="http://schemas.openxmlformats.org/officeDocument/2006/relationships/notesSlide" Target="../notesSlides/notesSlide80.xml"/><Relationship Id="rId5" Type="http://schemas.openxmlformats.org/officeDocument/2006/relationships/vmlDrawing" Target="../drawings/vmlDrawing16.vml"/><Relationship Id="rId4" Type="http://schemas.openxmlformats.org/officeDocument/2006/relationships/slideLayout" Target="../slideLayouts/slideLayout2.xml"/><Relationship Id="rId3" Type="http://schemas.openxmlformats.org/officeDocument/2006/relationships/image" Target="../media/image59.wmf"/><Relationship Id="rId2" Type="http://schemas.openxmlformats.org/officeDocument/2006/relationships/oleObject" Target="../embeddings/oleObject23.bin"/><Relationship Id="rId1" Type="http://schemas.openxmlformats.org/officeDocument/2006/relationships/image" Target="../media/image58.png"/></Relationships>
</file>

<file path=ppt/slides/_rels/slide81.xml.rels><?xml version="1.0" encoding="UTF-8" standalone="yes"?>
<Relationships xmlns="http://schemas.openxmlformats.org/package/2006/relationships"><Relationship Id="rId6" Type="http://schemas.openxmlformats.org/officeDocument/2006/relationships/notesSlide" Target="../notesSlides/notesSlide81.xml"/><Relationship Id="rId5" Type="http://schemas.openxmlformats.org/officeDocument/2006/relationships/vmlDrawing" Target="../drawings/vmlDrawing17.vml"/><Relationship Id="rId4" Type="http://schemas.openxmlformats.org/officeDocument/2006/relationships/slideLayout" Target="../slideLayouts/slideLayout2.xml"/><Relationship Id="rId3" Type="http://schemas.openxmlformats.org/officeDocument/2006/relationships/image" Target="../media/image60.wmf"/><Relationship Id="rId2" Type="http://schemas.openxmlformats.org/officeDocument/2006/relationships/oleObject" Target="../embeddings/oleObject24.bin"/><Relationship Id="rId1" Type="http://schemas.openxmlformats.org/officeDocument/2006/relationships/image" Target="../media/image55.png"/></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6" Type="http://schemas.openxmlformats.org/officeDocument/2006/relationships/notesSlide" Target="../notesSlides/notesSlide83.xml"/><Relationship Id="rId5" Type="http://schemas.openxmlformats.org/officeDocument/2006/relationships/vmlDrawing" Target="../drawings/vmlDrawing18.vml"/><Relationship Id="rId4" Type="http://schemas.openxmlformats.org/officeDocument/2006/relationships/slideLayout" Target="../slideLayouts/slideLayout2.xml"/><Relationship Id="rId3" Type="http://schemas.openxmlformats.org/officeDocument/2006/relationships/image" Target="../media/image62.wmf"/><Relationship Id="rId2" Type="http://schemas.openxmlformats.org/officeDocument/2006/relationships/oleObject" Target="../embeddings/oleObject25.bin"/><Relationship Id="rId1" Type="http://schemas.openxmlformats.org/officeDocument/2006/relationships/image" Target="../media/image61.jpeg"/></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notesSlide" Target="../notesSlides/notesSlide86.xml"/><Relationship Id="rId2" Type="http://schemas.openxmlformats.org/officeDocument/2006/relationships/slideLayout" Target="../slideLayouts/slideLayout2.xml"/><Relationship Id="rId1" Type="http://schemas.openxmlformats.org/officeDocument/2006/relationships/image" Target="../media/image63.png"/></Relationships>
</file>

<file path=ppt/slides/_rels/slide87.xml.rels><?xml version="1.0" encoding="UTF-8" standalone="yes"?>
<Relationships xmlns="http://schemas.openxmlformats.org/package/2006/relationships"><Relationship Id="rId4" Type="http://schemas.openxmlformats.org/officeDocument/2006/relationships/notesSlide" Target="../notesSlides/notesSlide87.xml"/><Relationship Id="rId3" Type="http://schemas.openxmlformats.org/officeDocument/2006/relationships/slideLayout" Target="../slideLayouts/slideLayout2.xml"/><Relationship Id="rId2" Type="http://schemas.openxmlformats.org/officeDocument/2006/relationships/image" Target="../media/image65.png"/><Relationship Id="rId1" Type="http://schemas.openxmlformats.org/officeDocument/2006/relationships/image" Target="../media/image64.png"/></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5" Type="http://schemas.openxmlformats.org/officeDocument/2006/relationships/notesSlide" Target="../notesSlides/notesSlide89.xml"/><Relationship Id="rId4" Type="http://schemas.openxmlformats.org/officeDocument/2006/relationships/slideLayout" Target="../slideLayouts/slideLayout2.xml"/><Relationship Id="rId3" Type="http://schemas.openxmlformats.org/officeDocument/2006/relationships/hyperlink" Target="http://www.cnblogs.com/skywang12345/p/3602737.html" TargetMode="External"/><Relationship Id="rId2" Type="http://schemas.openxmlformats.org/officeDocument/2006/relationships/hyperlink" Target="https://baike.baidu.com/item/%E5%85%83%E7%B4%A0%E5%88%86%E9%85%8D/2107419" TargetMode="External"/><Relationship Id="rId1" Type="http://schemas.openxmlformats.org/officeDocument/2006/relationships/hyperlink" Target="https://baike.baidu.com/item/%E5%9F%BA%E6%95%B0%E6%8E%92%E5%BA%8F/7875498" TargetMode="Externa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image" Target="../media/image14.pn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5" Type="http://schemas.openxmlformats.org/officeDocument/2006/relationships/notesSlide" Target="../notesSlides/notesSlide91.xml"/><Relationship Id="rId4" Type="http://schemas.openxmlformats.org/officeDocument/2006/relationships/vmlDrawing" Target="../drawings/vmlDrawing19.vml"/><Relationship Id="rId3" Type="http://schemas.openxmlformats.org/officeDocument/2006/relationships/slideLayout" Target="../slideLayouts/slideLayout2.xml"/><Relationship Id="rId2" Type="http://schemas.openxmlformats.org/officeDocument/2006/relationships/image" Target="../media/image66.wmf"/><Relationship Id="rId1" Type="http://schemas.openxmlformats.org/officeDocument/2006/relationships/oleObject" Target="../embeddings/oleObject26.bin"/></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6" Type="http://schemas.openxmlformats.org/officeDocument/2006/relationships/notesSlide" Target="../notesSlides/notesSlide94.xml"/><Relationship Id="rId5" Type="http://schemas.openxmlformats.org/officeDocument/2006/relationships/vmlDrawing" Target="../drawings/vmlDrawing20.vml"/><Relationship Id="rId4" Type="http://schemas.openxmlformats.org/officeDocument/2006/relationships/slideLayout" Target="../slideLayouts/slideLayout2.xml"/><Relationship Id="rId3" Type="http://schemas.openxmlformats.org/officeDocument/2006/relationships/image" Target="../media/image67.wmf"/><Relationship Id="rId2" Type="http://schemas.openxmlformats.org/officeDocument/2006/relationships/oleObject" Target="../embeddings/oleObject27.bin"/><Relationship Id="rId1" Type="http://schemas.openxmlformats.org/officeDocument/2006/relationships/hyperlink" Target="https://code.i-harness.com/zh-CN/q/e98fa9" TargetMode="External"/></Relationships>
</file>

<file path=ppt/slides/_rels/slide95.xml.rels><?xml version="1.0" encoding="UTF-8" standalone="yes"?>
<Relationships xmlns="http://schemas.openxmlformats.org/package/2006/relationships"><Relationship Id="rId3" Type="http://schemas.openxmlformats.org/officeDocument/2006/relationships/notesSlide" Target="../notesSlides/notesSlide95.xml"/><Relationship Id="rId2" Type="http://schemas.openxmlformats.org/officeDocument/2006/relationships/slideLayout" Target="../slideLayouts/slideLayout2.xml"/><Relationship Id="rId1" Type="http://schemas.openxmlformats.org/officeDocument/2006/relationships/image" Target="../media/image68.png"/></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6" Type="http://schemas.openxmlformats.org/officeDocument/2006/relationships/notesSlide" Target="../notesSlides/notesSlide98.xml"/><Relationship Id="rId5" Type="http://schemas.openxmlformats.org/officeDocument/2006/relationships/vmlDrawing" Target="../drawings/vmlDrawing21.vml"/><Relationship Id="rId4" Type="http://schemas.openxmlformats.org/officeDocument/2006/relationships/slideLayout" Target="../slideLayouts/slideLayout2.xml"/><Relationship Id="rId3" Type="http://schemas.openxmlformats.org/officeDocument/2006/relationships/image" Target="../media/image70.wmf"/><Relationship Id="rId2" Type="http://schemas.openxmlformats.org/officeDocument/2006/relationships/oleObject" Target="../embeddings/oleObject28.bin"/><Relationship Id="rId1" Type="http://schemas.openxmlformats.org/officeDocument/2006/relationships/image" Target="../media/image69.png"/></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数据结构</a:t>
            </a:r>
            <a:r>
              <a:rPr lang="zh-CN" altLang="en-US" sz="2200" b="1"/>
              <a:t>和</a:t>
            </a:r>
            <a:r>
              <a:rPr lang="zh-CN" altLang="en-US" sz="2200" b="1" smtClean="0"/>
              <a:t>算法的介绍</a:t>
            </a:r>
            <a:endParaRPr lang="en-US" altLang="zh-CN" sz="2200" b="1"/>
          </a:p>
        </p:txBody>
      </p:sp>
      <p:sp>
        <p:nvSpPr>
          <p:cNvPr id="4" name="矩形 3"/>
          <p:cNvSpPr/>
          <p:nvPr/>
        </p:nvSpPr>
        <p:spPr>
          <a:xfrm>
            <a:off x="562971" y="1244431"/>
            <a:ext cx="8790601" cy="1631216"/>
          </a:xfrm>
          <a:prstGeom prst="rect">
            <a:avLst/>
          </a:prstGeom>
        </p:spPr>
        <p:txBody>
          <a:bodyPr wrap="square">
            <a:spAutoFit/>
          </a:bodyPr>
          <a:lstStyle/>
          <a:p>
            <a:pPr>
              <a:defRPr/>
            </a:pPr>
            <a:endParaRPr lang="en-US" altLang="zh-CN" sz="2000" b="1" smtClean="0">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smtClean="0">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smtClean="0">
              <a:solidFill>
                <a:srgbClr val="0070C0"/>
              </a:solidFill>
              <a:ea typeface="宋体" panose="02010600030101010101" pitchFamily="2" charset="-122"/>
            </a:endParaRPr>
          </a:p>
        </p:txBody>
      </p:sp>
      <p:sp>
        <p:nvSpPr>
          <p:cNvPr id="2" name="TextBox 1"/>
          <p:cNvSpPr txBox="1"/>
          <p:nvPr/>
        </p:nvSpPr>
        <p:spPr>
          <a:xfrm>
            <a:off x="487837" y="1368127"/>
            <a:ext cx="8747096" cy="2616101"/>
          </a:xfrm>
          <a:prstGeom prst="rect">
            <a:avLst/>
          </a:prstGeom>
          <a:noFill/>
        </p:spPr>
        <p:txBody>
          <a:bodyPr wrap="square" rtlCol="0">
            <a:spAutoFit/>
          </a:bodyPr>
          <a:lstStyle/>
          <a:p>
            <a:r>
              <a:rPr lang="zh-CN" altLang="en-US" sz="2000" b="1">
                <a:solidFill>
                  <a:srgbClr val="0070C0"/>
                </a:solidFill>
              </a:rPr>
              <a:t>数</a:t>
            </a:r>
            <a:r>
              <a:rPr lang="zh-CN" altLang="en-US" sz="2000" b="1" smtClean="0">
                <a:solidFill>
                  <a:srgbClr val="0070C0"/>
                </a:solidFill>
              </a:rPr>
              <a:t>据结构和算法的关系</a:t>
            </a:r>
            <a:endParaRPr lang="en-US" altLang="zh-CN" sz="2000" b="1" smtClean="0">
              <a:solidFill>
                <a:srgbClr val="0070C0"/>
              </a:solidFill>
            </a:endParaRPr>
          </a:p>
          <a:p>
            <a:pPr marL="342900" indent="-342900">
              <a:buFont typeface="Wingdings" panose="05000000000000000000" pitchFamily="2" charset="2"/>
              <a:buChar char="Ø"/>
            </a:pPr>
            <a:r>
              <a:rPr lang="zh-CN" altLang="en-US" smtClean="0">
                <a:solidFill>
                  <a:srgbClr val="000000"/>
                </a:solidFill>
              </a:rPr>
              <a:t>数据</a:t>
            </a:r>
            <a:r>
              <a:rPr lang="en-US" altLang="zh-CN" smtClean="0">
                <a:solidFill>
                  <a:srgbClr val="000000"/>
                </a:solidFill>
              </a:rPr>
              <a:t>data</a:t>
            </a:r>
            <a:r>
              <a:rPr lang="zh-CN" altLang="en-US" smtClean="0">
                <a:solidFill>
                  <a:srgbClr val="000000"/>
                </a:solidFill>
              </a:rPr>
              <a:t>结构</a:t>
            </a:r>
            <a:r>
              <a:rPr lang="en-US" altLang="zh-CN" smtClean="0">
                <a:solidFill>
                  <a:srgbClr val="000000"/>
                </a:solidFill>
              </a:rPr>
              <a:t>(structure)</a:t>
            </a:r>
            <a:r>
              <a:rPr lang="zh-CN" altLang="en-US" smtClean="0">
                <a:solidFill>
                  <a:srgbClr val="000000"/>
                </a:solidFill>
              </a:rPr>
              <a:t>是</a:t>
            </a:r>
            <a:r>
              <a:rPr lang="zh-CN" altLang="en-US">
                <a:solidFill>
                  <a:srgbClr val="000000"/>
                </a:solidFill>
              </a:rPr>
              <a:t>一门研</a:t>
            </a:r>
            <a:r>
              <a:rPr lang="zh-CN" altLang="en-US" smtClean="0">
                <a:solidFill>
                  <a:srgbClr val="000000"/>
                </a:solidFill>
              </a:rPr>
              <a:t>究</a:t>
            </a:r>
            <a:r>
              <a:rPr lang="zh-CN" altLang="en-US"/>
              <a:t>组织</a:t>
            </a:r>
            <a:r>
              <a:rPr lang="zh-CN" altLang="en-US">
                <a:hlinkClick r:id="rId1"/>
              </a:rPr>
              <a:t>数</a:t>
            </a:r>
            <a:r>
              <a:rPr lang="zh-CN" altLang="en-US" smtClean="0">
                <a:hlinkClick r:id="rId1"/>
              </a:rPr>
              <a:t>据</a:t>
            </a:r>
            <a:r>
              <a:rPr lang="zh-CN" altLang="en-US" smtClean="0"/>
              <a:t>方式</a:t>
            </a:r>
            <a:r>
              <a:rPr lang="zh-CN" altLang="en-US" smtClean="0">
                <a:solidFill>
                  <a:srgbClr val="000000"/>
                </a:solidFill>
              </a:rPr>
              <a:t>的</a:t>
            </a:r>
            <a:r>
              <a:rPr lang="zh-CN" altLang="en-US">
                <a:solidFill>
                  <a:srgbClr val="000000"/>
                </a:solidFill>
              </a:rPr>
              <a:t>学科</a:t>
            </a:r>
            <a:r>
              <a:rPr lang="zh-CN" altLang="en-US" smtClean="0">
                <a:solidFill>
                  <a:srgbClr val="000000"/>
                </a:solidFill>
              </a:rPr>
              <a:t>，有</a:t>
            </a:r>
            <a:r>
              <a:rPr lang="zh-CN" altLang="en-US">
                <a:solidFill>
                  <a:srgbClr val="000000"/>
                </a:solidFill>
              </a:rPr>
              <a:t>了编程语言也就有了数据结构</a:t>
            </a:r>
            <a:r>
              <a:rPr lang="en-US" altLang="zh-CN">
                <a:solidFill>
                  <a:srgbClr val="000000"/>
                </a:solidFill>
              </a:rPr>
              <a:t>.</a:t>
            </a:r>
            <a:r>
              <a:rPr lang="zh-CN" altLang="en-US">
                <a:solidFill>
                  <a:srgbClr val="000000"/>
                </a:solidFill>
              </a:rPr>
              <a:t>学好数据结构可以编写出更加漂亮</a:t>
            </a:r>
            <a:r>
              <a:rPr lang="en-US" altLang="zh-CN">
                <a:solidFill>
                  <a:srgbClr val="000000"/>
                </a:solidFill>
              </a:rPr>
              <a:t>,</a:t>
            </a:r>
            <a:r>
              <a:rPr lang="zh-CN" altLang="en-US">
                <a:solidFill>
                  <a:srgbClr val="000000"/>
                </a:solidFill>
              </a:rPr>
              <a:t>更加有效率的代</a:t>
            </a:r>
            <a:r>
              <a:rPr lang="zh-CN" altLang="en-US" smtClean="0">
                <a:solidFill>
                  <a:srgbClr val="000000"/>
                </a:solidFill>
              </a:rPr>
              <a:t>码。</a:t>
            </a:r>
            <a:endParaRPr lang="en-US" altLang="zh-CN" smtClean="0">
              <a:solidFill>
                <a:srgbClr val="000000"/>
              </a:solidFill>
            </a:endParaRPr>
          </a:p>
          <a:p>
            <a:pPr marL="342900" indent="-342900">
              <a:buFont typeface="Wingdings" panose="05000000000000000000" pitchFamily="2" charset="2"/>
              <a:buChar char="Ø"/>
            </a:pPr>
            <a:endParaRPr lang="en-US" altLang="zh-CN">
              <a:solidFill>
                <a:srgbClr val="000000"/>
              </a:solidFill>
            </a:endParaRPr>
          </a:p>
          <a:p>
            <a:pPr marL="342900" indent="-342900">
              <a:buFont typeface="Wingdings" panose="05000000000000000000" pitchFamily="2" charset="2"/>
              <a:buChar char="Ø"/>
            </a:pPr>
            <a:r>
              <a:rPr lang="zh-CN" altLang="en-US" smtClean="0">
                <a:solidFill>
                  <a:srgbClr val="000000"/>
                </a:solidFill>
              </a:rPr>
              <a:t>要</a:t>
            </a:r>
            <a:r>
              <a:rPr lang="zh-CN" altLang="en-US">
                <a:solidFill>
                  <a:srgbClr val="000000"/>
                </a:solidFill>
              </a:rPr>
              <a:t>学习好数据结构就要多多考虑如何将生活中遇到</a:t>
            </a:r>
            <a:r>
              <a:rPr lang="zh-CN" altLang="en-US" smtClean="0">
                <a:solidFill>
                  <a:srgbClr val="000000"/>
                </a:solidFill>
              </a:rPr>
              <a:t>的问</a:t>
            </a:r>
            <a:r>
              <a:rPr lang="zh-CN" altLang="en-US">
                <a:solidFill>
                  <a:srgbClr val="000000"/>
                </a:solidFill>
              </a:rPr>
              <a:t>题</a:t>
            </a:r>
            <a:r>
              <a:rPr lang="en-US" altLang="zh-CN">
                <a:solidFill>
                  <a:srgbClr val="000000"/>
                </a:solidFill>
              </a:rPr>
              <a:t>,</a:t>
            </a:r>
            <a:r>
              <a:rPr lang="zh-CN" altLang="en-US">
                <a:solidFill>
                  <a:srgbClr val="000000"/>
                </a:solidFill>
              </a:rPr>
              <a:t>用程序去实现解决</a:t>
            </a:r>
            <a:r>
              <a:rPr lang="en-US" altLang="zh-CN" smtClean="0">
                <a:solidFill>
                  <a:srgbClr val="000000"/>
                </a:solidFill>
              </a:rPr>
              <a:t>.</a:t>
            </a:r>
            <a:endParaRPr lang="en-US" altLang="zh-CN" smtClean="0">
              <a:solidFill>
                <a:srgbClr val="000000"/>
              </a:solidFill>
            </a:endParaRPr>
          </a:p>
          <a:p>
            <a:pPr marL="342900" indent="-342900">
              <a:buFont typeface="Wingdings" panose="05000000000000000000" pitchFamily="2" charset="2"/>
              <a:buChar char="Ø"/>
            </a:pPr>
            <a:endParaRPr lang="en-US" altLang="zh-CN">
              <a:solidFill>
                <a:srgbClr val="000000"/>
              </a:solidFill>
            </a:endParaRPr>
          </a:p>
          <a:p>
            <a:pPr marL="342900" indent="-342900">
              <a:buFont typeface="Wingdings" panose="05000000000000000000" pitchFamily="2" charset="2"/>
              <a:buChar char="Ø"/>
            </a:pPr>
            <a:r>
              <a:rPr lang="zh-CN" altLang="en-US" smtClean="0"/>
              <a:t>程序 </a:t>
            </a:r>
            <a:r>
              <a:rPr lang="en-US" altLang="zh-CN" smtClean="0"/>
              <a:t>= </a:t>
            </a:r>
            <a:r>
              <a:rPr lang="zh-CN" altLang="en-US" smtClean="0">
                <a:hlinkClick r:id="rId2"/>
              </a:rPr>
              <a:t>数</a:t>
            </a:r>
            <a:r>
              <a:rPr lang="zh-CN" altLang="en-US">
                <a:hlinkClick r:id="rId2"/>
              </a:rPr>
              <a:t>据结</a:t>
            </a:r>
            <a:r>
              <a:rPr lang="zh-CN" altLang="en-US" smtClean="0">
                <a:hlinkClick r:id="rId2"/>
              </a:rPr>
              <a:t>构</a:t>
            </a:r>
            <a:r>
              <a:rPr lang="zh-CN" altLang="en-US" smtClean="0"/>
              <a:t> </a:t>
            </a:r>
            <a:r>
              <a:rPr lang="en-US" altLang="zh-CN" smtClean="0"/>
              <a:t>+ </a:t>
            </a:r>
            <a:r>
              <a:rPr lang="zh-CN" altLang="en-US" smtClean="0"/>
              <a:t>算法</a:t>
            </a:r>
            <a:endParaRPr lang="en-US" altLang="zh-CN" smtClean="0"/>
          </a:p>
          <a:p>
            <a:pPr marL="342900" indent="-342900">
              <a:buFont typeface="Wingdings" panose="05000000000000000000" pitchFamily="2" charset="2"/>
              <a:buChar char="Ø"/>
            </a:pPr>
            <a:endParaRPr lang="en-US" altLang="zh-CN"/>
          </a:p>
          <a:p>
            <a:pPr marL="342900" indent="-342900">
              <a:buFont typeface="Wingdings" panose="05000000000000000000" pitchFamily="2" charset="2"/>
              <a:buChar char="Ø"/>
            </a:pPr>
            <a:r>
              <a:rPr lang="zh-CN" altLang="en-US" smtClean="0">
                <a:solidFill>
                  <a:srgbClr val="000000"/>
                </a:solidFill>
              </a:rPr>
              <a:t>数</a:t>
            </a:r>
            <a:r>
              <a:rPr lang="zh-CN" altLang="en-US">
                <a:solidFill>
                  <a:srgbClr val="000000"/>
                </a:solidFill>
              </a:rPr>
              <a:t>据结</a:t>
            </a:r>
            <a:r>
              <a:rPr lang="zh-CN" altLang="en-US" smtClean="0">
                <a:solidFill>
                  <a:srgbClr val="000000"/>
                </a:solidFill>
              </a:rPr>
              <a:t>构是</a:t>
            </a:r>
            <a:r>
              <a:rPr lang="zh-CN" altLang="en-US">
                <a:solidFill>
                  <a:srgbClr val="000000"/>
                </a:solidFill>
              </a:rPr>
              <a:t>算法的基</a:t>
            </a:r>
            <a:r>
              <a:rPr lang="zh-CN" altLang="en-US" smtClean="0">
                <a:solidFill>
                  <a:srgbClr val="000000"/>
                </a:solidFill>
              </a:rPr>
              <a:t>础</a:t>
            </a:r>
            <a:r>
              <a:rPr lang="en-US" altLang="zh-CN" smtClean="0">
                <a:solidFill>
                  <a:srgbClr val="000000"/>
                </a:solidFill>
              </a:rPr>
              <a:t>, </a:t>
            </a:r>
            <a:r>
              <a:rPr lang="zh-CN" altLang="en-US" smtClean="0">
                <a:solidFill>
                  <a:srgbClr val="000000"/>
                </a:solidFill>
              </a:rPr>
              <a:t>换言之，想要学好算法，需要把数据结构学到位。</a:t>
            </a:r>
            <a:endParaRPr lang="en-US" altLang="zh-CN" smtClean="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队列</a:t>
            </a:r>
            <a:endParaRPr lang="en-US" altLang="zh-CN" sz="2200" b="1"/>
          </a:p>
        </p:txBody>
      </p:sp>
      <p:sp>
        <p:nvSpPr>
          <p:cNvPr id="2" name="TextBox 1"/>
          <p:cNvSpPr txBox="1"/>
          <p:nvPr/>
        </p:nvSpPr>
        <p:spPr>
          <a:xfrm>
            <a:off x="701541" y="1151592"/>
            <a:ext cx="8136904" cy="3477875"/>
          </a:xfrm>
          <a:prstGeom prst="rect">
            <a:avLst/>
          </a:prstGeom>
          <a:noFill/>
        </p:spPr>
        <p:txBody>
          <a:bodyPr wrap="square" rtlCol="0">
            <a:spAutoFit/>
          </a:bodyPr>
          <a:lstStyle/>
          <a:p>
            <a:r>
              <a:rPr lang="zh-CN" altLang="en-US" sz="2000" b="1">
                <a:solidFill>
                  <a:srgbClr val="0070C0"/>
                </a:solidFill>
              </a:rPr>
              <a:t>队列</a:t>
            </a:r>
            <a:r>
              <a:rPr lang="zh-CN" altLang="en-US" sz="2000" b="1" smtClean="0">
                <a:solidFill>
                  <a:srgbClr val="0070C0"/>
                </a:solidFill>
              </a:rPr>
              <a:t>介绍</a:t>
            </a:r>
            <a:endParaRPr lang="en-US" altLang="zh-CN" sz="2000" b="1" smtClean="0">
              <a:solidFill>
                <a:srgbClr val="0070C0"/>
              </a:solidFill>
            </a:endParaRPr>
          </a:p>
          <a:p>
            <a:endParaRPr lang="en-US" altLang="zh-CN" sz="2000"/>
          </a:p>
          <a:p>
            <a:pPr marL="342900" indent="-342900">
              <a:buFont typeface="Wingdings" panose="05000000000000000000" pitchFamily="2" charset="2"/>
              <a:buChar char="Ø"/>
            </a:pPr>
            <a:r>
              <a:rPr lang="zh-CN" altLang="en-US" smtClean="0"/>
              <a:t>队</a:t>
            </a:r>
            <a:r>
              <a:rPr lang="zh-CN" altLang="en-US"/>
              <a:t>列是一个有序列表，可以用</a:t>
            </a:r>
            <a:r>
              <a:rPr lang="zh-CN" altLang="en-US" b="1">
                <a:solidFill>
                  <a:srgbClr val="FF0000"/>
                </a:solidFill>
              </a:rPr>
              <a:t>数组</a:t>
            </a:r>
            <a:r>
              <a:rPr lang="zh-CN" altLang="en-US"/>
              <a:t>或是</a:t>
            </a:r>
            <a:r>
              <a:rPr lang="zh-CN" altLang="en-US" b="1">
                <a:solidFill>
                  <a:srgbClr val="FF0000"/>
                </a:solidFill>
              </a:rPr>
              <a:t>链表</a:t>
            </a:r>
            <a:r>
              <a:rPr lang="zh-CN" altLang="en-US"/>
              <a:t>来实现</a:t>
            </a:r>
            <a:r>
              <a:rPr lang="zh-CN" altLang="en-US" smtClean="0"/>
              <a:t>。</a:t>
            </a:r>
            <a:endParaRPr lang="en-US" altLang="zh-CN" smtClean="0"/>
          </a:p>
          <a:p>
            <a:pPr marL="342900" indent="-342900">
              <a:buFont typeface="Wingdings" panose="05000000000000000000" pitchFamily="2" charset="2"/>
              <a:buChar char="Ø"/>
            </a:pPr>
            <a:r>
              <a:rPr lang="zh-CN" altLang="en-US" smtClean="0"/>
              <a:t>遵</a:t>
            </a:r>
            <a:r>
              <a:rPr lang="zh-CN" altLang="en-US"/>
              <a:t>循</a:t>
            </a:r>
            <a:r>
              <a:rPr lang="zh-CN" altLang="en-US" b="1">
                <a:solidFill>
                  <a:srgbClr val="FF0000"/>
                </a:solidFill>
              </a:rPr>
              <a:t>先入先出</a:t>
            </a:r>
            <a:r>
              <a:rPr lang="zh-CN" altLang="en-US"/>
              <a:t>的原则。即</a:t>
            </a:r>
            <a:r>
              <a:rPr lang="zh-CN" altLang="en-US" smtClean="0"/>
              <a:t>：先</a:t>
            </a:r>
            <a:r>
              <a:rPr lang="zh-CN" altLang="en-US"/>
              <a:t>存</a:t>
            </a:r>
            <a:r>
              <a:rPr lang="zh-CN" altLang="en-US" smtClean="0"/>
              <a:t>入队</a:t>
            </a:r>
            <a:r>
              <a:rPr lang="zh-CN" altLang="en-US"/>
              <a:t>列的数据，要先取出。后存入的要后取</a:t>
            </a:r>
            <a:r>
              <a:rPr lang="zh-CN" altLang="en-US" smtClean="0"/>
              <a:t>出</a:t>
            </a:r>
            <a:endParaRPr lang="en-US" altLang="zh-CN" smtClean="0"/>
          </a:p>
          <a:p>
            <a:pPr marL="342900" indent="-342900">
              <a:buFont typeface="Wingdings" panose="05000000000000000000" pitchFamily="2" charset="2"/>
              <a:buChar char="Ø"/>
            </a:pPr>
            <a:r>
              <a:rPr lang="zh-CN" altLang="en-US"/>
              <a:t>示意</a:t>
            </a:r>
            <a:r>
              <a:rPr lang="zh-CN" altLang="en-US" smtClean="0"/>
              <a:t>图：</a:t>
            </a:r>
            <a:r>
              <a:rPr lang="en-US" altLang="zh-CN" smtClean="0"/>
              <a:t>(</a:t>
            </a:r>
            <a:r>
              <a:rPr lang="zh-CN" altLang="en-US" smtClean="0"/>
              <a:t>使用数组模拟队列示意图</a:t>
            </a:r>
            <a:r>
              <a:rPr lang="en-US" altLang="zh-CN" smtClean="0"/>
              <a:t>)</a:t>
            </a:r>
            <a:endParaRPr lang="en-US" altLang="zh-CN" smtClean="0"/>
          </a:p>
          <a:p>
            <a:endParaRPr lang="en-US" altLang="zh-CN"/>
          </a:p>
          <a:p>
            <a:endParaRPr lang="en-US" altLang="zh-CN" smtClean="0"/>
          </a:p>
          <a:p>
            <a:endParaRPr lang="en-US" altLang="zh-CN"/>
          </a:p>
          <a:p>
            <a:endParaRPr lang="en-US" altLang="zh-CN" smtClean="0"/>
          </a:p>
          <a:p>
            <a:endParaRPr lang="en-US" altLang="zh-CN" smtClean="0"/>
          </a:p>
          <a:p>
            <a:endParaRPr lang="zh-CN" altLang="en-US"/>
          </a:p>
        </p:txBody>
      </p:sp>
      <p:pic>
        <p:nvPicPr>
          <p:cNvPr id="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28040" y="3130550"/>
            <a:ext cx="6275070" cy="23787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Box 9"/>
          <p:cNvSpPr txBox="1">
            <a:spLocks noChangeArrowheads="1"/>
          </p:cNvSpPr>
          <p:nvPr/>
        </p:nvSpPr>
        <p:spPr bwMode="auto">
          <a:xfrm>
            <a:off x="497388" y="546156"/>
            <a:ext cx="8767389" cy="5227955"/>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kumimoji="1" lang="zh-CN" altLang="en-US" sz="2200" b="1" smtClean="0">
                <a:ea typeface="楷体_GB2312" pitchFamily="49" charset="-122"/>
              </a:rPr>
              <a:t>插值查找算法</a:t>
            </a:r>
            <a:endParaRPr lang="en-US" altLang="zh-CN" sz="2200" b="1" smtClean="0"/>
          </a:p>
          <a:p>
            <a:endParaRPr kumimoji="1" lang="en-US" altLang="zh-CN" sz="1800" b="1" smtClean="0">
              <a:latin typeface="楷体_GB2312" pitchFamily="49" charset="-122"/>
              <a:ea typeface="楷体_GB2312" pitchFamily="49" charset="-122"/>
            </a:endParaRPr>
          </a:p>
          <a:p>
            <a:r>
              <a:rPr kumimoji="1" lang="zh-CN" altLang="en-US" b="1" smtClean="0">
                <a:solidFill>
                  <a:srgbClr val="0070C0"/>
                </a:solidFill>
                <a:latin typeface="楷体_GB2312" pitchFamily="49" charset="-122"/>
                <a:ea typeface="楷体_GB2312" pitchFamily="49" charset="-122"/>
              </a:rPr>
              <a:t>插值查找原理介绍</a:t>
            </a:r>
            <a:r>
              <a:rPr kumimoji="1" lang="en-US" altLang="zh-CN" b="1" smtClean="0">
                <a:latin typeface="楷体_GB2312" pitchFamily="49" charset="-122"/>
                <a:ea typeface="楷体_GB2312" pitchFamily="49" charset="-122"/>
              </a:rPr>
              <a:t>:</a:t>
            </a:r>
            <a:endParaRPr kumimoji="1" lang="en-US" altLang="zh-CN" b="1" smtClean="0">
              <a:latin typeface="楷体_GB2312" pitchFamily="49" charset="-122"/>
              <a:ea typeface="楷体_GB2312" pitchFamily="49" charset="-122"/>
            </a:endParaRPr>
          </a:p>
          <a:p>
            <a:r>
              <a:rPr kumimoji="1" lang="en-US" altLang="zh-CN" sz="1800" b="1">
                <a:latin typeface="楷体_GB2312" pitchFamily="49" charset="-122"/>
                <a:ea typeface="楷体_GB2312" pitchFamily="49" charset="-122"/>
              </a:rPr>
              <a:t>	</a:t>
            </a:r>
            <a:endParaRPr kumimoji="1" lang="en-US" altLang="zh-CN" sz="1800" b="1">
              <a:latin typeface="楷体_GB2312" pitchFamily="49" charset="-122"/>
              <a:ea typeface="楷体_GB2312" pitchFamily="49" charset="-122"/>
            </a:endParaRPr>
          </a:p>
          <a:p>
            <a:pPr>
              <a:buAutoNum type="arabicParenR"/>
            </a:pPr>
            <a:r>
              <a:rPr lang="zh-CN" altLang="en-US" sz="1800" smtClean="0"/>
              <a:t>插值</a:t>
            </a:r>
            <a:r>
              <a:rPr lang="zh-CN" altLang="en-US" sz="1800"/>
              <a:t>查找算法类似于二分查找，不同的是插值查找每次从</a:t>
            </a:r>
            <a:r>
              <a:rPr lang="zh-CN" altLang="en-US" sz="1800" b="1"/>
              <a:t>自适应</a:t>
            </a:r>
            <a:r>
              <a:rPr lang="en-US" altLang="zh-CN" sz="1800" b="1"/>
              <a:t>mid</a:t>
            </a:r>
            <a:r>
              <a:rPr lang="zh-CN" altLang="en-US" sz="1800"/>
              <a:t>处开始查</a:t>
            </a:r>
            <a:r>
              <a:rPr lang="zh-CN" altLang="en-US" sz="1800" smtClean="0"/>
              <a:t>找。</a:t>
            </a:r>
            <a:endParaRPr lang="zh-CN" altLang="en-US" sz="1800" smtClean="0"/>
          </a:p>
          <a:p>
            <a:pPr>
              <a:buAutoNum type="arabicParenR"/>
            </a:pPr>
            <a:endParaRPr lang="en-US" altLang="zh-CN" sz="1800" b="1" smtClean="0"/>
          </a:p>
          <a:p>
            <a:pPr>
              <a:buAutoNum type="arabicParenR"/>
            </a:pPr>
            <a:r>
              <a:rPr lang="zh-CN" altLang="en-US" sz="1800"/>
              <a:t>将折半查找</a:t>
            </a:r>
            <a:r>
              <a:rPr lang="zh-CN" altLang="en-US" sz="1800" smtClean="0"/>
              <a:t>中的求</a:t>
            </a:r>
            <a:r>
              <a:rPr lang="en-US" altLang="zh-CN" sz="1800" smtClean="0"/>
              <a:t>mid </a:t>
            </a:r>
            <a:r>
              <a:rPr lang="zh-CN" altLang="en-US" sz="1800" smtClean="0"/>
              <a:t>索引的公式 </a:t>
            </a:r>
            <a:r>
              <a:rPr lang="en-US" altLang="zh-CN" sz="1800" smtClean="0"/>
              <a:t>, low </a:t>
            </a:r>
            <a:r>
              <a:rPr lang="zh-CN" altLang="en-US" sz="1800" smtClean="0"/>
              <a:t>表示左边索引</a:t>
            </a:r>
            <a:r>
              <a:rPr lang="en-US" altLang="zh-CN" sz="1800" smtClean="0"/>
              <a:t>left, high</a:t>
            </a:r>
            <a:r>
              <a:rPr lang="zh-CN" altLang="en-US" sz="1800" smtClean="0"/>
              <a:t>表示右边索引</a:t>
            </a:r>
            <a:r>
              <a:rPr lang="en-US" altLang="zh-CN" sz="1800" smtClean="0"/>
              <a:t>right.</a:t>
            </a:r>
            <a:br>
              <a:rPr lang="en-US" altLang="zh-CN" sz="1800" smtClean="0"/>
            </a:br>
            <a:r>
              <a:rPr lang="en-US" altLang="zh-CN" sz="1800" smtClean="0"/>
              <a:t>key </a:t>
            </a:r>
            <a:r>
              <a:rPr lang="zh-CN" altLang="en-US" sz="1800" smtClean="0"/>
              <a:t>就是要查找的值</a:t>
            </a:r>
            <a:endParaRPr lang="en-US" altLang="zh-CN" sz="1800" smtClean="0"/>
          </a:p>
          <a:p>
            <a:pPr>
              <a:buAutoNum type="arabicParenR"/>
            </a:pPr>
            <a:endParaRPr lang="en-US" altLang="zh-CN" sz="1800"/>
          </a:p>
          <a:p>
            <a:pPr>
              <a:buAutoNum type="arabicParenR"/>
            </a:pPr>
            <a:endParaRPr lang="en-US" altLang="zh-CN" sz="1800" smtClean="0"/>
          </a:p>
          <a:p>
            <a:pPr>
              <a:buAutoNum type="arabicParenR"/>
            </a:pPr>
            <a:endParaRPr lang="en-US" altLang="zh-CN" sz="1800"/>
          </a:p>
          <a:p>
            <a:pPr>
              <a:buAutoNum type="arabicParenR"/>
            </a:pPr>
            <a:endParaRPr lang="en-US" altLang="zh-CN" sz="1800" smtClean="0"/>
          </a:p>
          <a:p>
            <a:pPr>
              <a:buAutoNum type="arabicParenR"/>
            </a:pPr>
            <a:r>
              <a:rPr lang="en-US" altLang="zh-CN" sz="1600"/>
              <a:t>int </a:t>
            </a:r>
            <a:r>
              <a:rPr lang="en-US" altLang="zh-CN" sz="1600" smtClean="0"/>
              <a:t>mid </a:t>
            </a:r>
            <a:r>
              <a:rPr lang="en-US" altLang="zh-CN" sz="1600"/>
              <a:t>= low + (high - low</a:t>
            </a:r>
            <a:r>
              <a:rPr lang="en-US" altLang="zh-CN" sz="1600" smtClean="0"/>
              <a:t>) * (</a:t>
            </a:r>
            <a:r>
              <a:rPr lang="en-US" altLang="zh-CN" sz="1600"/>
              <a:t>key - arr[low]) / (arr[high] - arr[low]) </a:t>
            </a:r>
            <a:r>
              <a:rPr lang="en-US" altLang="zh-CN" sz="1600" smtClean="0"/>
              <a:t> ;/*</a:t>
            </a:r>
            <a:r>
              <a:rPr lang="zh-CN" altLang="en-US" sz="1600"/>
              <a:t>插</a:t>
            </a:r>
            <a:r>
              <a:rPr lang="zh-CN" altLang="en-US" sz="1600" smtClean="0"/>
              <a:t>值索引*</a:t>
            </a:r>
            <a:r>
              <a:rPr lang="en-US" altLang="zh-CN" sz="1600" smtClean="0"/>
              <a:t>/</a:t>
            </a:r>
            <a:br>
              <a:rPr lang="en-US" altLang="zh-CN" sz="1600" smtClean="0"/>
            </a:br>
            <a:r>
              <a:rPr lang="zh-CN" altLang="en-US" sz="1600" smtClean="0"/>
              <a:t>对应前面的代码公式：</a:t>
            </a:r>
            <a:br>
              <a:rPr lang="en-US" altLang="zh-CN" sz="1600" smtClean="0"/>
            </a:br>
            <a:r>
              <a:rPr lang="en-US" altLang="zh-CN" sz="1600" smtClean="0"/>
              <a:t>int mid = left + (right – left) * (findVal – arr[left]) / (arr[right] – arr[left])</a:t>
            </a:r>
            <a:br>
              <a:rPr lang="en-US" altLang="zh-CN" sz="1600" smtClean="0"/>
            </a:br>
            <a:endParaRPr lang="en-US" altLang="zh-CN" sz="1600" smtClean="0"/>
          </a:p>
          <a:p>
            <a:pPr>
              <a:buAutoNum type="arabicParenR"/>
            </a:pPr>
            <a:r>
              <a:rPr lang="zh-CN" altLang="en-US" sz="1600"/>
              <a:t>举</a:t>
            </a:r>
            <a:r>
              <a:rPr lang="zh-CN" altLang="en-US" sz="1600" smtClean="0"/>
              <a:t>例说明插值查找算法 </a:t>
            </a:r>
            <a:r>
              <a:rPr lang="en-US" altLang="zh-CN" sz="1600" smtClean="0"/>
              <a:t>1-100 </a:t>
            </a:r>
            <a:r>
              <a:rPr lang="zh-CN" altLang="en-US" sz="1600" smtClean="0"/>
              <a:t>的数组</a:t>
            </a:r>
            <a:br>
              <a:rPr lang="en-US" altLang="zh-CN" sz="1600" smtClean="0"/>
            </a:br>
            <a:endParaRPr lang="en-US" altLang="zh-CN" sz="1600"/>
          </a:p>
          <a:p>
            <a:r>
              <a:rPr kumimoji="1" lang="en-US" altLang="zh-CN" sz="1800" b="1" smtClean="0">
                <a:latin typeface="楷体_GB2312" pitchFamily="49" charset="-122"/>
                <a:ea typeface="楷体_GB2312" pitchFamily="49" charset="-122"/>
              </a:rPr>
              <a:t>  </a:t>
            </a:r>
            <a:endParaRPr kumimoji="1" lang="en-US" altLang="zh-CN" sz="1800" b="1">
              <a:solidFill>
                <a:srgbClr val="000000"/>
              </a:solidFill>
              <a:latin typeface="楷体_GB2312" pitchFamily="49" charset="-122"/>
              <a:ea typeface="楷体_GB2312" pitchFamily="49" charset="-122"/>
            </a:endParaRPr>
          </a:p>
        </p:txBody>
      </p:sp>
      <p:pic>
        <p:nvPicPr>
          <p:cNvPr id="104451"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54013" y="2938958"/>
            <a:ext cx="3114675" cy="733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445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56856" y="2938957"/>
            <a:ext cx="3419475" cy="733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右箭头 2"/>
          <p:cNvSpPr/>
          <p:nvPr/>
        </p:nvSpPr>
        <p:spPr>
          <a:xfrm>
            <a:off x="3978349" y="3125650"/>
            <a:ext cx="864096" cy="360040"/>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zh-CN" altLang="en-US" sz="1400"/>
              <a:t>改成</a:t>
            </a:r>
            <a:endParaRPr lang="zh-CN" altLang="en-US" sz="1400"/>
          </a:p>
        </p:txBody>
      </p:sp>
    </p:spTree>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Box 9"/>
          <p:cNvSpPr txBox="1">
            <a:spLocks noChangeArrowheads="1"/>
          </p:cNvSpPr>
          <p:nvPr/>
        </p:nvSpPr>
        <p:spPr bwMode="auto">
          <a:xfrm>
            <a:off x="467544" y="755071"/>
            <a:ext cx="8280920" cy="2643801"/>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kumimoji="1" lang="zh-CN" altLang="en-US" sz="2200" b="1">
                <a:ea typeface="楷体_GB2312" pitchFamily="49" charset="-122"/>
              </a:rPr>
              <a:t>插值</a:t>
            </a:r>
            <a:r>
              <a:rPr kumimoji="1" lang="zh-CN" altLang="en-US" sz="2200" b="1" smtClean="0">
                <a:ea typeface="楷体_GB2312" pitchFamily="49" charset="-122"/>
              </a:rPr>
              <a:t>查找算法</a:t>
            </a:r>
            <a:endParaRPr lang="en-US" altLang="zh-CN" sz="2200" b="1" smtClean="0"/>
          </a:p>
          <a:p>
            <a:endParaRPr kumimoji="1" lang="en-US" altLang="zh-CN" sz="1800" b="1" smtClean="0">
              <a:latin typeface="楷体_GB2312" pitchFamily="49" charset="-122"/>
              <a:ea typeface="楷体_GB2312" pitchFamily="49" charset="-122"/>
            </a:endParaRPr>
          </a:p>
          <a:p>
            <a:r>
              <a:rPr kumimoji="1" lang="en-US" altLang="zh-CN" sz="1800" b="1" smtClean="0">
                <a:latin typeface="楷体_GB2312" pitchFamily="49" charset="-122"/>
                <a:ea typeface="楷体_GB2312" pitchFamily="49" charset="-122"/>
              </a:rPr>
              <a:t>	</a:t>
            </a:r>
            <a:endParaRPr kumimoji="1" lang="en-US" altLang="zh-CN" sz="1800" b="1">
              <a:latin typeface="楷体_GB2312" pitchFamily="49" charset="-122"/>
              <a:ea typeface="楷体_GB2312" pitchFamily="49" charset="-122"/>
            </a:endParaRPr>
          </a:p>
          <a:p>
            <a:r>
              <a:rPr kumimoji="1" lang="en-US" altLang="zh-CN" sz="1800" b="1" smtClean="0">
                <a:latin typeface="楷体_GB2312" pitchFamily="49" charset="-122"/>
                <a:ea typeface="楷体_GB2312" pitchFamily="49" charset="-122"/>
              </a:rPr>
              <a:t>  </a:t>
            </a:r>
            <a:r>
              <a:rPr kumimoji="1" lang="en-US" altLang="zh-CN" b="1" smtClean="0">
                <a:latin typeface="楷体_GB2312" pitchFamily="49" charset="-122"/>
                <a:ea typeface="楷体_GB2312" pitchFamily="49" charset="-122"/>
              </a:rPr>
              <a:t> </a:t>
            </a:r>
            <a:r>
              <a:rPr kumimoji="1" lang="zh-CN" altLang="en-US" b="1">
                <a:solidFill>
                  <a:srgbClr val="0070C0"/>
                </a:solidFill>
                <a:latin typeface="楷体_GB2312" pitchFamily="49" charset="-122"/>
                <a:ea typeface="楷体_GB2312" pitchFamily="49" charset="-122"/>
              </a:rPr>
              <a:t>插值</a:t>
            </a:r>
            <a:r>
              <a:rPr kumimoji="1" lang="zh-CN" altLang="en-US" b="1" smtClean="0">
                <a:solidFill>
                  <a:srgbClr val="0070C0"/>
                </a:solidFill>
                <a:latin typeface="楷体_GB2312" pitchFamily="49" charset="-122"/>
                <a:ea typeface="楷体_GB2312" pitchFamily="49" charset="-122"/>
              </a:rPr>
              <a:t>查找</a:t>
            </a:r>
            <a:r>
              <a:rPr kumimoji="1" lang="zh-CN" altLang="en-US" b="1">
                <a:solidFill>
                  <a:srgbClr val="0070C0"/>
                </a:solidFill>
                <a:latin typeface="楷体_GB2312" pitchFamily="49" charset="-122"/>
                <a:ea typeface="楷体_GB2312" pitchFamily="49" charset="-122"/>
              </a:rPr>
              <a:t>应</a:t>
            </a:r>
            <a:r>
              <a:rPr kumimoji="1" lang="zh-CN" altLang="en-US" b="1" smtClean="0">
                <a:solidFill>
                  <a:srgbClr val="0070C0"/>
                </a:solidFill>
                <a:latin typeface="楷体_GB2312" pitchFamily="49" charset="-122"/>
                <a:ea typeface="楷体_GB2312" pitchFamily="49" charset="-122"/>
              </a:rPr>
              <a:t>用案例</a:t>
            </a:r>
            <a:r>
              <a:rPr kumimoji="1" lang="zh-CN" altLang="en-US" b="1" smtClean="0">
                <a:latin typeface="楷体_GB2312" pitchFamily="49" charset="-122"/>
                <a:ea typeface="楷体_GB2312" pitchFamily="49" charset="-122"/>
              </a:rPr>
              <a:t>：</a:t>
            </a:r>
            <a:endParaRPr kumimoji="1" lang="en-US" altLang="zh-CN" b="1">
              <a:latin typeface="楷体_GB2312" pitchFamily="49" charset="-122"/>
              <a:ea typeface="楷体_GB2312" pitchFamily="49" charset="-122"/>
            </a:endParaRPr>
          </a:p>
          <a:p>
            <a:r>
              <a:rPr kumimoji="1" lang="en-US" altLang="zh-CN" sz="1800" b="1" smtClean="0">
                <a:latin typeface="楷体_GB2312" pitchFamily="49" charset="-122"/>
                <a:ea typeface="楷体_GB2312" pitchFamily="49" charset="-122"/>
              </a:rPr>
              <a:t>   </a:t>
            </a:r>
            <a:r>
              <a:rPr kumimoji="1" lang="zh-CN" altLang="en-US" sz="1800" b="1" smtClean="0">
                <a:latin typeface="楷体_GB2312" pitchFamily="49" charset="-122"/>
                <a:ea typeface="楷体_GB2312" pitchFamily="49" charset="-122"/>
              </a:rPr>
              <a:t>请对一个有序数组进行</a:t>
            </a:r>
            <a:r>
              <a:rPr kumimoji="1" lang="zh-CN" altLang="en-US" sz="1800" b="1">
                <a:latin typeface="楷体_GB2312" pitchFamily="49" charset="-122"/>
                <a:ea typeface="楷体_GB2312" pitchFamily="49" charset="-122"/>
              </a:rPr>
              <a:t>插值</a:t>
            </a:r>
            <a:r>
              <a:rPr kumimoji="1" lang="zh-CN" altLang="en-US" sz="1800" b="1" smtClean="0">
                <a:latin typeface="楷体_GB2312" pitchFamily="49" charset="-122"/>
                <a:ea typeface="楷体_GB2312" pitchFamily="49" charset="-122"/>
              </a:rPr>
              <a:t>查找 </a:t>
            </a:r>
            <a:r>
              <a:rPr kumimoji="1" lang="en-US" altLang="zh-CN" sz="1800" b="1" smtClean="0">
                <a:latin typeface="楷体_GB2312" pitchFamily="49" charset="-122"/>
                <a:ea typeface="楷体_GB2312" pitchFamily="49" charset="-122"/>
              </a:rPr>
              <a:t>{1,8, 10, 89, 1000, 1234} </a:t>
            </a:r>
            <a:r>
              <a:rPr kumimoji="1" lang="zh-CN" altLang="en-US" sz="1800" b="1" smtClean="0">
                <a:latin typeface="楷体_GB2312" pitchFamily="49" charset="-122"/>
                <a:ea typeface="楷体_GB2312" pitchFamily="49" charset="-122"/>
              </a:rPr>
              <a:t>，输入一个数看看该数组是否存在此数，并且求出下标，如果没有就提示</a:t>
            </a:r>
            <a:r>
              <a:rPr kumimoji="1" lang="en-US" altLang="zh-CN" sz="1800" b="1" smtClean="0">
                <a:latin typeface="楷体_GB2312" pitchFamily="49" charset="-122"/>
                <a:ea typeface="楷体_GB2312" pitchFamily="49" charset="-122"/>
              </a:rPr>
              <a:t>"</a:t>
            </a:r>
            <a:r>
              <a:rPr kumimoji="1" lang="zh-CN" altLang="en-US" sz="1800" b="1">
                <a:latin typeface="楷体_GB2312" pitchFamily="49" charset="-122"/>
                <a:ea typeface="楷体_GB2312" pitchFamily="49" charset="-122"/>
              </a:rPr>
              <a:t>没</a:t>
            </a:r>
            <a:r>
              <a:rPr kumimoji="1" lang="zh-CN" altLang="en-US" sz="1800" b="1" smtClean="0">
                <a:latin typeface="楷体_GB2312" pitchFamily="49" charset="-122"/>
                <a:ea typeface="楷体_GB2312" pitchFamily="49" charset="-122"/>
              </a:rPr>
              <a:t>有这个数</a:t>
            </a:r>
            <a:r>
              <a:rPr kumimoji="1" lang="en-US" altLang="zh-CN" sz="1800" b="1" smtClean="0">
                <a:latin typeface="楷体_GB2312" pitchFamily="49" charset="-122"/>
                <a:ea typeface="楷体_GB2312" pitchFamily="49" charset="-122"/>
              </a:rPr>
              <a:t>"</a:t>
            </a:r>
            <a:r>
              <a:rPr kumimoji="1" lang="zh-CN" altLang="en-US" sz="1800" b="1" smtClean="0">
                <a:latin typeface="楷体_GB2312" pitchFamily="49" charset="-122"/>
                <a:ea typeface="楷体_GB2312" pitchFamily="49" charset="-122"/>
              </a:rPr>
              <a:t>。</a:t>
            </a:r>
            <a:br>
              <a:rPr kumimoji="1" lang="en-US" altLang="zh-CN" sz="1800" b="1" smtClean="0">
                <a:latin typeface="楷体_GB2312" pitchFamily="49" charset="-122"/>
                <a:ea typeface="楷体_GB2312" pitchFamily="49" charset="-122"/>
              </a:rPr>
            </a:br>
            <a:endParaRPr kumimoji="1" lang="en-US" altLang="zh-CN" sz="1800" b="1" smtClean="0">
              <a:latin typeface="楷体_GB2312" pitchFamily="49" charset="-122"/>
              <a:ea typeface="楷体_GB2312" pitchFamily="49" charset="-122"/>
            </a:endParaRPr>
          </a:p>
          <a:p>
            <a:r>
              <a:rPr kumimoji="1" lang="en-US" altLang="zh-CN" sz="1800" b="1">
                <a:latin typeface="楷体_GB2312" pitchFamily="49" charset="-122"/>
                <a:ea typeface="楷体_GB2312" pitchFamily="49" charset="-122"/>
              </a:rPr>
              <a:t> </a:t>
            </a:r>
            <a:r>
              <a:rPr kumimoji="1" lang="en-US" altLang="zh-CN" sz="1800" b="1" smtClean="0">
                <a:latin typeface="楷体_GB2312" pitchFamily="49" charset="-122"/>
                <a:ea typeface="楷体_GB2312" pitchFamily="49" charset="-122"/>
              </a:rPr>
              <a:t>   </a:t>
            </a:r>
            <a:endParaRPr kumimoji="1" lang="en-US" altLang="zh-CN" sz="1800" b="1" smtClean="0">
              <a:solidFill>
                <a:srgbClr val="000000"/>
              </a:solidFill>
              <a:latin typeface="楷体_GB2312" pitchFamily="49" charset="-122"/>
              <a:ea typeface="楷体_GB2312" pitchFamily="49" charset="-122"/>
            </a:endParaRPr>
          </a:p>
          <a:p>
            <a:endParaRPr kumimoji="1" lang="en-US" altLang="zh-CN" sz="1800" b="1">
              <a:solidFill>
                <a:srgbClr val="000000"/>
              </a:solidFill>
              <a:latin typeface="楷体_GB2312" pitchFamily="49" charset="-122"/>
              <a:ea typeface="楷体_GB2312" pitchFamily="49" charset="-122"/>
            </a:endParaRPr>
          </a:p>
        </p:txBody>
      </p:sp>
      <p:sp>
        <p:nvSpPr>
          <p:cNvPr id="2" name="TextBox 1"/>
          <p:cNvSpPr txBox="1"/>
          <p:nvPr/>
        </p:nvSpPr>
        <p:spPr>
          <a:xfrm>
            <a:off x="954012" y="4464471"/>
            <a:ext cx="819455" cy="830997"/>
          </a:xfrm>
          <a:prstGeom prst="rect">
            <a:avLst/>
          </a:prstGeom>
          <a:noFill/>
        </p:spPr>
        <p:txBody>
          <a:bodyPr wrap="none" rtlCol="0">
            <a:spAutoFit/>
          </a:bodyPr>
          <a:lstStyle/>
          <a:p>
            <a:r>
              <a:rPr lang="en-US" altLang="zh-CN" sz="100" b="1"/>
              <a:t>package com.atguigu.find;</a:t>
            </a:r>
            <a:endParaRPr lang="en-US" altLang="zh-CN" sz="100" b="1"/>
          </a:p>
          <a:p>
            <a:endParaRPr lang="zh-CN" altLang="en-US" sz="100"/>
          </a:p>
          <a:p>
            <a:r>
              <a:rPr lang="en-US" altLang="zh-CN" sz="100" b="1"/>
              <a:t>public class InsertValueSearch {</a:t>
            </a:r>
            <a:endParaRPr lang="en-US" altLang="zh-CN" sz="100" b="1"/>
          </a:p>
          <a:p>
            <a:endParaRPr lang="zh-CN" altLang="en-US" sz="100"/>
          </a:p>
          <a:p>
            <a:r>
              <a:rPr lang="en-US" altLang="zh-CN" sz="100" b="1"/>
              <a:t>public static void main(String[] args) {</a:t>
            </a:r>
            <a:endParaRPr lang="en-US" altLang="zh-CN" sz="100" b="1"/>
          </a:p>
          <a:p>
            <a:endParaRPr lang="zh-CN" altLang="en-US" sz="100"/>
          </a:p>
          <a:p>
            <a:r>
              <a:rPr lang="en-US" altLang="zh-CN" sz="100" b="1"/>
              <a:t>int[] arr = {1,8, 10,  89 ,1000, 1234};</a:t>
            </a:r>
            <a:endParaRPr lang="en-US" altLang="zh-CN" sz="100" b="1"/>
          </a:p>
          <a:p>
            <a:r>
              <a:rPr lang="en-US" altLang="zh-CN" sz="100" b="1"/>
              <a:t>int index = </a:t>
            </a:r>
            <a:r>
              <a:rPr lang="en-US" altLang="zh-CN" sz="100" b="1" i="1"/>
              <a:t>insertValueSearch(arr,0,arr.length-1,12340);</a:t>
            </a:r>
            <a:endParaRPr lang="en-US" altLang="zh-CN" sz="100" b="1" i="1"/>
          </a:p>
          <a:p>
            <a:r>
              <a:rPr lang="en-US" altLang="zh-CN" sz="100"/>
              <a:t>System.</a:t>
            </a:r>
            <a:r>
              <a:rPr lang="en-US" altLang="zh-CN" sz="100" b="1" i="1"/>
              <a:t>out.println("index=" + index);</a:t>
            </a:r>
            <a:endParaRPr lang="en-US" altLang="zh-CN" sz="100" b="1" i="1"/>
          </a:p>
          <a:p>
            <a:r>
              <a:rPr lang="en-US" altLang="zh-CN" sz="100"/>
              <a:t>}</a:t>
            </a:r>
            <a:endParaRPr lang="en-US" altLang="zh-CN" sz="100"/>
          </a:p>
          <a:p>
            <a:endParaRPr lang="zh-CN" altLang="en-US" sz="100"/>
          </a:p>
          <a:p>
            <a:r>
              <a:rPr lang="en-US" altLang="zh-CN" sz="100"/>
              <a:t>/**</a:t>
            </a:r>
            <a:endParaRPr lang="en-US" altLang="zh-CN" sz="100"/>
          </a:p>
          <a:p>
            <a:r>
              <a:rPr lang="zh-CN" altLang="en-US" sz="100"/>
              <a:t> * 找到就返回对应的下标，没有找到，就返回</a:t>
            </a:r>
            <a:r>
              <a:rPr lang="en-US" altLang="zh-CN" sz="100"/>
              <a:t>-1</a:t>
            </a:r>
            <a:endParaRPr lang="en-US" altLang="zh-CN" sz="100"/>
          </a:p>
          <a:p>
            <a:r>
              <a:rPr lang="en-US" altLang="zh-CN" sz="100"/>
              <a:t> * </a:t>
            </a:r>
            <a:r>
              <a:rPr lang="en-US" altLang="zh-CN" sz="100" b="1"/>
              <a:t>@param a</a:t>
            </a:r>
            <a:endParaRPr lang="en-US" altLang="zh-CN" sz="100" b="1"/>
          </a:p>
          <a:p>
            <a:r>
              <a:rPr lang="en-US" altLang="zh-CN" sz="100"/>
              <a:t> * </a:t>
            </a:r>
            <a:r>
              <a:rPr lang="en-US" altLang="zh-CN" sz="100" b="1"/>
              <a:t>@param x</a:t>
            </a:r>
            <a:endParaRPr lang="en-US" altLang="zh-CN" sz="100" b="1"/>
          </a:p>
          <a:p>
            <a:r>
              <a:rPr lang="en-US" altLang="zh-CN" sz="100"/>
              <a:t> * </a:t>
            </a:r>
            <a:r>
              <a:rPr lang="en-US" altLang="zh-CN" sz="100" b="1"/>
              <a:t>@param left</a:t>
            </a:r>
            <a:endParaRPr lang="en-US" altLang="zh-CN" sz="100" b="1"/>
          </a:p>
          <a:p>
            <a:r>
              <a:rPr lang="en-US" altLang="zh-CN" sz="100"/>
              <a:t> * </a:t>
            </a:r>
            <a:r>
              <a:rPr lang="en-US" altLang="zh-CN" sz="100" b="1"/>
              <a:t>@param right</a:t>
            </a:r>
            <a:endParaRPr lang="en-US" altLang="zh-CN" sz="100" b="1"/>
          </a:p>
          <a:p>
            <a:r>
              <a:rPr lang="en-US" altLang="zh-CN" sz="100"/>
              <a:t> * </a:t>
            </a:r>
            <a:r>
              <a:rPr lang="en-US" altLang="zh-CN" sz="100" b="1"/>
              <a:t>@return</a:t>
            </a:r>
            <a:endParaRPr lang="en-US" altLang="zh-CN" sz="100" b="1"/>
          </a:p>
          <a:p>
            <a:r>
              <a:rPr lang="zh-CN" altLang="en-US" sz="100"/>
              <a:t> * </a:t>
            </a:r>
            <a:r>
              <a:rPr lang="en-US" altLang="zh-CN" sz="100"/>
              <a:t>/**3.</a:t>
            </a:r>
            <a:r>
              <a:rPr lang="zh-CN" altLang="en-US" sz="100"/>
              <a:t>插值查找</a:t>
            </a:r>
            <a:endParaRPr lang="zh-CN" altLang="en-US" sz="100"/>
          </a:p>
          <a:p>
            <a:r>
              <a:rPr lang="zh-CN" altLang="en-US" sz="100"/>
              <a:t>插值查找算法类似于二分查找，不同的是插值查找每次从自适应</a:t>
            </a:r>
            <a:r>
              <a:rPr lang="en-US" altLang="zh-CN" sz="100"/>
              <a:t>mid</a:t>
            </a:r>
            <a:r>
              <a:rPr lang="zh-CN" altLang="en-US" sz="100"/>
              <a:t>处开始查找，例如我们要从</a:t>
            </a:r>
            <a:r>
              <a:rPr lang="en-US" altLang="zh-CN" sz="100"/>
              <a:t>1~100</a:t>
            </a:r>
            <a:r>
              <a:rPr lang="zh-CN" altLang="en-US" sz="100"/>
              <a:t>找</a:t>
            </a:r>
            <a:r>
              <a:rPr lang="en-US" altLang="zh-CN" sz="100"/>
              <a:t>5</a:t>
            </a:r>
            <a:r>
              <a:rPr lang="zh-CN" altLang="en-US" sz="100"/>
              <a:t>这个数，</a:t>
            </a:r>
            <a:endParaRPr lang="zh-CN" altLang="en-US" sz="100"/>
          </a:p>
          <a:p>
            <a:r>
              <a:rPr lang="zh-CN" altLang="en-US" sz="100"/>
              <a:t>那我们就会从前边开始找，插值查找就是应用这种原理</a:t>
            </a:r>
            <a:endParaRPr lang="zh-CN" altLang="en-US" sz="100"/>
          </a:p>
          <a:p>
            <a:r>
              <a:rPr lang="zh-CN" altLang="en-US" sz="100"/>
              <a:t>插值公式： </a:t>
            </a:r>
            <a:r>
              <a:rPr lang="en-US" altLang="zh-CN" sz="100" u="sng"/>
              <a:t>int mid = low + (high - low) * (key - arr[low]) / (arr[high] - arr[low]);//</a:t>
            </a:r>
            <a:r>
              <a:rPr lang="zh-CN" altLang="en-US" sz="100" u="sng"/>
              <a:t>插值</a:t>
            </a:r>
            <a:endParaRPr lang="zh-CN" altLang="en-US" sz="100" u="sng"/>
          </a:p>
          <a:p>
            <a:endParaRPr lang="zh-CN" altLang="en-US" sz="100"/>
          </a:p>
          <a:p>
            <a:r>
              <a:rPr lang="zh-CN" altLang="en-US" sz="100"/>
              <a:t> *</a:t>
            </a:r>
            <a:r>
              <a:rPr lang="en-US" altLang="zh-CN" sz="100"/>
              <a:t>/</a:t>
            </a:r>
            <a:endParaRPr lang="en-US" altLang="zh-CN" sz="100"/>
          </a:p>
          <a:p>
            <a:endParaRPr lang="zh-CN" altLang="en-US" sz="100"/>
          </a:p>
          <a:p>
            <a:endParaRPr lang="zh-CN" altLang="en-US" sz="100"/>
          </a:p>
          <a:p>
            <a:r>
              <a:rPr lang="en-US" altLang="zh-CN" sz="100" b="1"/>
              <a:t>public static int insertValueSearch(int[] arr, int l, int r, int findVal) {</a:t>
            </a:r>
            <a:endParaRPr lang="en-US" altLang="zh-CN" sz="100" b="1"/>
          </a:p>
          <a:p>
            <a:endParaRPr lang="zh-CN" altLang="en-US" sz="100"/>
          </a:p>
          <a:p>
            <a:r>
              <a:rPr lang="en-US" altLang="zh-CN" sz="100"/>
              <a:t>// </a:t>
            </a:r>
            <a:r>
              <a:rPr lang="zh-CN" altLang="en-US" sz="100"/>
              <a:t>找不到条件</a:t>
            </a:r>
            <a:r>
              <a:rPr lang="en-US" altLang="zh-CN" sz="100"/>
              <a:t>, </a:t>
            </a:r>
            <a:r>
              <a:rPr lang="zh-CN" altLang="en-US" sz="100"/>
              <a:t>后面的条件必须要</a:t>
            </a:r>
            <a:endParaRPr lang="zh-CN" altLang="en-US" sz="100"/>
          </a:p>
          <a:p>
            <a:r>
              <a:rPr lang="en-US" altLang="zh-CN" sz="100"/>
              <a:t>//1. findVal &lt; </a:t>
            </a:r>
            <a:r>
              <a:rPr lang="en-US" altLang="zh-CN" sz="100" u="sng"/>
              <a:t>arr[0] || findVal &gt; arr[arr.length - 1]) </a:t>
            </a:r>
            <a:r>
              <a:rPr lang="zh-CN" altLang="en-US" sz="100" u="sng"/>
              <a:t>后面的条件必须要</a:t>
            </a:r>
            <a:endParaRPr lang="zh-CN" altLang="en-US" sz="100" u="sng"/>
          </a:p>
          <a:p>
            <a:r>
              <a:rPr lang="en-US" altLang="zh-CN" sz="100"/>
              <a:t>//2. </a:t>
            </a:r>
            <a:r>
              <a:rPr lang="zh-CN" altLang="en-US" sz="100"/>
              <a:t>因为 按照 没有的话 按照</a:t>
            </a:r>
            <a:r>
              <a:rPr lang="en-US" altLang="zh-CN" sz="100" u="sng"/>
              <a:t>int midIndex = l + (findVal - arr[l]) / (arr[r] - arr[l]) * (r - l);</a:t>
            </a:r>
            <a:endParaRPr lang="en-US" altLang="zh-CN" sz="100" u="sng"/>
          </a:p>
          <a:p>
            <a:r>
              <a:rPr lang="en-US" altLang="zh-CN" sz="100"/>
              <a:t>//   </a:t>
            </a:r>
            <a:r>
              <a:rPr lang="zh-CN" altLang="en-US" sz="100"/>
              <a:t>得到的 </a:t>
            </a:r>
            <a:r>
              <a:rPr lang="en-US" altLang="zh-CN" sz="100"/>
              <a:t>minIndex </a:t>
            </a:r>
            <a:r>
              <a:rPr lang="zh-CN" altLang="en-US" sz="100"/>
              <a:t>可能越界。比如 要查的数很大，</a:t>
            </a:r>
            <a:r>
              <a:rPr lang="en-US" altLang="zh-CN" sz="100"/>
              <a:t>12340</a:t>
            </a:r>
            <a:r>
              <a:rPr lang="zh-CN" altLang="en-US" sz="100"/>
              <a:t>就得到 </a:t>
            </a:r>
            <a:r>
              <a:rPr lang="en-US" altLang="zh-CN" sz="100"/>
              <a:t>midIndex </a:t>
            </a:r>
            <a:r>
              <a:rPr lang="zh-CN" altLang="en-US" sz="100"/>
              <a:t>为 </a:t>
            </a:r>
            <a:r>
              <a:rPr lang="en-US" altLang="zh-CN" sz="100"/>
              <a:t>50,</a:t>
            </a:r>
            <a:r>
              <a:rPr lang="zh-CN" altLang="en-US" sz="100"/>
              <a:t>越界了</a:t>
            </a:r>
            <a:r>
              <a:rPr lang="en-US" altLang="zh-CN" sz="100"/>
              <a:t>[debug]</a:t>
            </a:r>
            <a:endParaRPr lang="en-US" altLang="zh-CN" sz="100"/>
          </a:p>
          <a:p>
            <a:r>
              <a:rPr lang="en-US" altLang="zh-CN" sz="100" b="1"/>
              <a:t>if (l &gt; r ||  findVal &lt; arr[0] || findVal &gt; arr[arr.length - 1] ) {</a:t>
            </a:r>
            <a:endParaRPr lang="en-US" altLang="zh-CN" sz="100" b="1"/>
          </a:p>
          <a:p>
            <a:r>
              <a:rPr lang="en-US" altLang="zh-CN" sz="100" b="1"/>
              <a:t>return -1;</a:t>
            </a:r>
            <a:endParaRPr lang="en-US" altLang="zh-CN" sz="100" b="1"/>
          </a:p>
          <a:p>
            <a:r>
              <a:rPr lang="en-US" altLang="zh-CN" sz="100"/>
              <a:t>}</a:t>
            </a:r>
            <a:endParaRPr lang="en-US" altLang="zh-CN" sz="100"/>
          </a:p>
          <a:p>
            <a:endParaRPr lang="zh-CN" altLang="en-US" sz="100"/>
          </a:p>
          <a:p>
            <a:r>
              <a:rPr lang="en-US" altLang="zh-CN" sz="100" b="1"/>
              <a:t>int midIndex = l + (findVal - arr[l]) / (arr[r] - arr[l]) * (r - l);</a:t>
            </a:r>
            <a:endParaRPr lang="en-US" altLang="zh-CN" sz="100" b="1"/>
          </a:p>
          <a:p>
            <a:r>
              <a:rPr lang="en-US" altLang="zh-CN" sz="100" b="1"/>
              <a:t>int midVal = arr[midIndex];</a:t>
            </a:r>
            <a:endParaRPr lang="en-US" altLang="zh-CN" sz="100" b="1"/>
          </a:p>
          <a:p>
            <a:r>
              <a:rPr lang="en-US" altLang="zh-CN" sz="100" b="1"/>
              <a:t>if (midVal &gt; findVal) {</a:t>
            </a:r>
            <a:endParaRPr lang="en-US" altLang="zh-CN" sz="100" b="1"/>
          </a:p>
          <a:p>
            <a:r>
              <a:rPr lang="en-US" altLang="zh-CN" sz="100"/>
              <a:t>// </a:t>
            </a:r>
            <a:r>
              <a:rPr lang="zh-CN" altLang="en-US" sz="100"/>
              <a:t>向左进行递归查找</a:t>
            </a:r>
            <a:endParaRPr lang="zh-CN" altLang="en-US" sz="100"/>
          </a:p>
          <a:p>
            <a:r>
              <a:rPr lang="en-US" altLang="zh-CN" sz="100" b="1"/>
              <a:t>return </a:t>
            </a:r>
            <a:r>
              <a:rPr lang="en-US" altLang="zh-CN" sz="100" b="1" i="1"/>
              <a:t>insertValueSearch(arr, l, midIndex - 1, findVal);</a:t>
            </a:r>
            <a:endParaRPr lang="en-US" altLang="zh-CN" sz="100" b="1" i="1"/>
          </a:p>
          <a:p>
            <a:r>
              <a:rPr lang="en-US" altLang="zh-CN" sz="100"/>
              <a:t>} </a:t>
            </a:r>
            <a:r>
              <a:rPr lang="en-US" altLang="zh-CN" sz="100" b="1"/>
              <a:t>else if (midVal &lt; findVal) { // </a:t>
            </a:r>
            <a:r>
              <a:rPr lang="zh-CN" altLang="en-US" sz="100" b="1"/>
              <a:t>向右进行递归查找</a:t>
            </a:r>
            <a:endParaRPr lang="zh-CN" altLang="en-US" sz="100" b="1"/>
          </a:p>
          <a:p>
            <a:r>
              <a:rPr lang="en-US" altLang="zh-CN" sz="100" b="1"/>
              <a:t>return </a:t>
            </a:r>
            <a:r>
              <a:rPr lang="en-US" altLang="zh-CN" sz="100" b="1" i="1"/>
              <a:t>insertValueSearch(arr, midIndex + 1, r, findVal);</a:t>
            </a:r>
            <a:endParaRPr lang="en-US" altLang="zh-CN" sz="100" b="1" i="1"/>
          </a:p>
          <a:p>
            <a:r>
              <a:rPr lang="en-US" altLang="zh-CN" sz="100"/>
              <a:t>} </a:t>
            </a:r>
            <a:r>
              <a:rPr lang="en-US" altLang="zh-CN" sz="100" b="1"/>
              <a:t>else {</a:t>
            </a:r>
            <a:endParaRPr lang="en-US" altLang="zh-CN" sz="100" b="1"/>
          </a:p>
          <a:p>
            <a:r>
              <a:rPr lang="en-US" altLang="zh-CN" sz="100" b="1"/>
              <a:t>return midIndex;</a:t>
            </a:r>
            <a:endParaRPr lang="en-US" altLang="zh-CN" sz="100" b="1"/>
          </a:p>
          <a:p>
            <a:r>
              <a:rPr lang="en-US" altLang="zh-CN" sz="100"/>
              <a:t>}</a:t>
            </a:r>
            <a:endParaRPr lang="en-US" altLang="zh-CN" sz="100"/>
          </a:p>
          <a:p>
            <a:r>
              <a:rPr lang="en-US" altLang="zh-CN" sz="100" smtClean="0"/>
              <a:t>}</a:t>
            </a:r>
            <a:endParaRPr lang="zh-CN" altLang="en-US" sz="100"/>
          </a:p>
          <a:p>
            <a:r>
              <a:rPr lang="en-US" altLang="zh-CN" sz="100" smtClean="0"/>
              <a:t>}</a:t>
            </a:r>
            <a:endParaRPr lang="en-US" altLang="zh-CN" sz="100" smtClean="0"/>
          </a:p>
        </p:txBody>
      </p:sp>
    </p:spTree>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Box 9"/>
          <p:cNvSpPr txBox="1">
            <a:spLocks noChangeArrowheads="1"/>
          </p:cNvSpPr>
          <p:nvPr/>
        </p:nvSpPr>
        <p:spPr bwMode="auto">
          <a:xfrm>
            <a:off x="467544" y="755071"/>
            <a:ext cx="8280920" cy="236680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kumimoji="1" lang="zh-CN" altLang="en-US" sz="2200" b="1" smtClean="0">
                <a:ea typeface="楷体_GB2312" pitchFamily="49" charset="-122"/>
              </a:rPr>
              <a:t>插值查</a:t>
            </a:r>
            <a:r>
              <a:rPr kumimoji="1" lang="zh-CN" altLang="en-US" sz="2200" b="1">
                <a:ea typeface="楷体_GB2312" pitchFamily="49" charset="-122"/>
              </a:rPr>
              <a:t>找</a:t>
            </a:r>
            <a:endParaRPr lang="en-US" altLang="zh-CN" sz="2200" b="1" smtClean="0"/>
          </a:p>
          <a:p>
            <a:endParaRPr kumimoji="1" lang="en-US" altLang="zh-CN" sz="1800" b="1" smtClean="0">
              <a:latin typeface="楷体_GB2312" pitchFamily="49" charset="-122"/>
              <a:ea typeface="楷体_GB2312" pitchFamily="49" charset="-122"/>
            </a:endParaRPr>
          </a:p>
          <a:p>
            <a:r>
              <a:rPr kumimoji="1" lang="zh-CN" altLang="en-US" b="1" smtClean="0">
                <a:solidFill>
                  <a:srgbClr val="0070C0"/>
                </a:solidFill>
                <a:latin typeface="楷体_GB2312" pitchFamily="49" charset="-122"/>
                <a:ea typeface="楷体_GB2312" pitchFamily="49" charset="-122"/>
              </a:rPr>
              <a:t>插</a:t>
            </a:r>
            <a:r>
              <a:rPr kumimoji="1" lang="zh-CN" altLang="en-US" b="1">
                <a:solidFill>
                  <a:srgbClr val="0070C0"/>
                </a:solidFill>
                <a:latin typeface="楷体_GB2312" pitchFamily="49" charset="-122"/>
                <a:ea typeface="楷体_GB2312" pitchFamily="49" charset="-122"/>
              </a:rPr>
              <a:t>值</a:t>
            </a:r>
            <a:r>
              <a:rPr kumimoji="1" lang="zh-CN" altLang="en-US" b="1" smtClean="0">
                <a:solidFill>
                  <a:srgbClr val="0070C0"/>
                </a:solidFill>
                <a:latin typeface="楷体_GB2312" pitchFamily="49" charset="-122"/>
                <a:ea typeface="楷体_GB2312" pitchFamily="49" charset="-122"/>
              </a:rPr>
              <a:t>查找注意事项</a:t>
            </a:r>
            <a:r>
              <a:rPr kumimoji="1" lang="zh-CN" altLang="en-US" b="1" smtClean="0">
                <a:latin typeface="楷体_GB2312" pitchFamily="49" charset="-122"/>
                <a:ea typeface="楷体_GB2312" pitchFamily="49" charset="-122"/>
              </a:rPr>
              <a:t>：</a:t>
            </a:r>
            <a:endParaRPr kumimoji="1" lang="en-US" altLang="zh-CN" b="1" smtClean="0">
              <a:latin typeface="楷体_GB2312" pitchFamily="49" charset="-122"/>
              <a:ea typeface="楷体_GB2312" pitchFamily="49" charset="-122"/>
            </a:endParaRPr>
          </a:p>
          <a:p>
            <a:endParaRPr kumimoji="1" lang="en-US" altLang="zh-CN" sz="1800" b="1">
              <a:latin typeface="楷体_GB2312" pitchFamily="49" charset="-122"/>
              <a:ea typeface="楷体_GB2312" pitchFamily="49" charset="-122"/>
            </a:endParaRPr>
          </a:p>
          <a:p>
            <a:pPr>
              <a:buAutoNum type="arabicParenR"/>
            </a:pPr>
            <a:r>
              <a:rPr lang="zh-CN" altLang="en-US" sz="1800" smtClean="0"/>
              <a:t>对</a:t>
            </a:r>
            <a:r>
              <a:rPr lang="zh-CN" altLang="en-US" sz="1800"/>
              <a:t>于数</a:t>
            </a:r>
            <a:r>
              <a:rPr lang="zh-CN" altLang="en-US" sz="1800" smtClean="0"/>
              <a:t>据</a:t>
            </a:r>
            <a:r>
              <a:rPr lang="zh-CN" altLang="en-US" sz="1800"/>
              <a:t>量</a:t>
            </a:r>
            <a:r>
              <a:rPr lang="zh-CN" altLang="en-US" sz="1800" smtClean="0"/>
              <a:t>较</a:t>
            </a:r>
            <a:r>
              <a:rPr lang="zh-CN" altLang="en-US" sz="1800"/>
              <a:t>大，</a:t>
            </a:r>
            <a:r>
              <a:rPr lang="zh-CN" altLang="en-US" sz="1800" b="1"/>
              <a:t>关键字分布比较均匀</a:t>
            </a:r>
            <a:r>
              <a:rPr lang="zh-CN" altLang="en-US" sz="1800"/>
              <a:t>的查找表来说，采用</a:t>
            </a:r>
            <a:r>
              <a:rPr lang="zh-CN" altLang="en-US" sz="1800" b="1"/>
              <a:t>插值查找</a:t>
            </a:r>
            <a:r>
              <a:rPr lang="en-US" altLang="zh-CN" sz="1800" b="1"/>
              <a:t>, </a:t>
            </a:r>
            <a:r>
              <a:rPr lang="zh-CN" altLang="en-US" sz="1800" b="1"/>
              <a:t>速度较快</a:t>
            </a:r>
            <a:r>
              <a:rPr lang="en-US" altLang="zh-CN" sz="1800" b="1"/>
              <a:t>.</a:t>
            </a:r>
            <a:endParaRPr kumimoji="1" lang="en-US" altLang="zh-CN" sz="1800" b="1" smtClean="0">
              <a:latin typeface="楷体_GB2312" pitchFamily="49" charset="-122"/>
              <a:ea typeface="楷体_GB2312" pitchFamily="49" charset="-122"/>
            </a:endParaRPr>
          </a:p>
          <a:p>
            <a:pPr>
              <a:buAutoNum type="arabicParenR"/>
            </a:pPr>
            <a:r>
              <a:rPr lang="zh-CN" altLang="en-US" sz="1800" smtClean="0"/>
              <a:t>关</a:t>
            </a:r>
            <a:r>
              <a:rPr lang="zh-CN" altLang="en-US" sz="1800"/>
              <a:t>键字分布不均匀的情况下，该方法不一定比折半查找要好</a:t>
            </a:r>
            <a:endParaRPr kumimoji="1" lang="en-US" altLang="zh-CN" sz="1800" b="1" smtClean="0">
              <a:solidFill>
                <a:srgbClr val="000000"/>
              </a:solidFill>
              <a:latin typeface="楷体_GB2312" pitchFamily="49" charset="-122"/>
              <a:ea typeface="楷体_GB2312" pitchFamily="49" charset="-122"/>
            </a:endParaRPr>
          </a:p>
          <a:p>
            <a:endParaRPr kumimoji="1" lang="en-US" altLang="zh-CN" sz="1800" b="1">
              <a:solidFill>
                <a:srgbClr val="000000"/>
              </a:solidFill>
              <a:latin typeface="楷体_GB2312" pitchFamily="49" charset="-122"/>
              <a:ea typeface="楷体_GB2312" pitchFamily="49" charset="-122"/>
            </a:endParaRPr>
          </a:p>
        </p:txBody>
      </p:sp>
    </p:spTree>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Box 9"/>
          <p:cNvSpPr txBox="1">
            <a:spLocks noChangeArrowheads="1"/>
          </p:cNvSpPr>
          <p:nvPr/>
        </p:nvSpPr>
        <p:spPr bwMode="auto">
          <a:xfrm>
            <a:off x="467544" y="755071"/>
            <a:ext cx="6103093" cy="3505575"/>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kumimoji="1" lang="zh-CN" altLang="en-US" sz="2200" b="1">
                <a:ea typeface="楷体_GB2312" pitchFamily="49" charset="-122"/>
              </a:rPr>
              <a:t>斐波那契</a:t>
            </a:r>
            <a:r>
              <a:rPr kumimoji="1" lang="en-US" altLang="zh-CN" sz="2200" b="1">
                <a:ea typeface="楷体_GB2312" pitchFamily="49" charset="-122"/>
              </a:rPr>
              <a:t>(</a:t>
            </a:r>
            <a:r>
              <a:rPr kumimoji="1" lang="zh-CN" altLang="en-US" sz="2200" b="1">
                <a:ea typeface="楷体_GB2312" pitchFamily="49" charset="-122"/>
              </a:rPr>
              <a:t>黄金分割法</a:t>
            </a:r>
            <a:r>
              <a:rPr kumimoji="1" lang="en-US" altLang="zh-CN" sz="2200" b="1">
                <a:ea typeface="楷体_GB2312" pitchFamily="49" charset="-122"/>
              </a:rPr>
              <a:t>)</a:t>
            </a:r>
            <a:r>
              <a:rPr kumimoji="1" lang="zh-CN" altLang="en-US" sz="2200" b="1" smtClean="0">
                <a:ea typeface="楷体_GB2312" pitchFamily="49" charset="-122"/>
              </a:rPr>
              <a:t>查找</a:t>
            </a:r>
            <a:r>
              <a:rPr kumimoji="1" lang="zh-CN" altLang="en-US" sz="2200" b="1">
                <a:ea typeface="楷体_GB2312" pitchFamily="49" charset="-122"/>
              </a:rPr>
              <a:t>算法</a:t>
            </a:r>
            <a:endParaRPr lang="en-US" altLang="zh-CN" sz="2200" b="1" smtClean="0"/>
          </a:p>
          <a:p>
            <a:endParaRPr kumimoji="1" lang="en-US" altLang="zh-CN" sz="1800" b="1" smtClean="0">
              <a:latin typeface="楷体_GB2312" pitchFamily="49" charset="-122"/>
              <a:ea typeface="楷体_GB2312" pitchFamily="49" charset="-122"/>
            </a:endParaRPr>
          </a:p>
          <a:p>
            <a:r>
              <a:rPr kumimoji="1" lang="zh-CN" altLang="en-US" b="1" smtClean="0">
                <a:solidFill>
                  <a:srgbClr val="0070C0"/>
                </a:solidFill>
                <a:latin typeface="楷体_GB2312" pitchFamily="49" charset="-122"/>
                <a:ea typeface="楷体_GB2312" pitchFamily="49" charset="-122"/>
              </a:rPr>
              <a:t>斐</a:t>
            </a:r>
            <a:r>
              <a:rPr kumimoji="1" lang="zh-CN" altLang="en-US" b="1">
                <a:solidFill>
                  <a:srgbClr val="0070C0"/>
                </a:solidFill>
                <a:latin typeface="楷体_GB2312" pitchFamily="49" charset="-122"/>
                <a:ea typeface="楷体_GB2312" pitchFamily="49" charset="-122"/>
              </a:rPr>
              <a:t>波那</a:t>
            </a:r>
            <a:r>
              <a:rPr kumimoji="1" lang="zh-CN" altLang="en-US" b="1" smtClean="0">
                <a:solidFill>
                  <a:srgbClr val="0070C0"/>
                </a:solidFill>
                <a:latin typeface="楷体_GB2312" pitchFamily="49" charset="-122"/>
                <a:ea typeface="楷体_GB2312" pitchFamily="49" charset="-122"/>
              </a:rPr>
              <a:t>契</a:t>
            </a:r>
            <a:r>
              <a:rPr kumimoji="1" lang="en-US" altLang="zh-CN" b="1" smtClean="0">
                <a:solidFill>
                  <a:srgbClr val="0070C0"/>
                </a:solidFill>
                <a:latin typeface="楷体_GB2312" pitchFamily="49" charset="-122"/>
                <a:ea typeface="楷体_GB2312" pitchFamily="49" charset="-122"/>
              </a:rPr>
              <a:t>(</a:t>
            </a:r>
            <a:r>
              <a:rPr kumimoji="1" lang="zh-CN" altLang="en-US" b="1" smtClean="0">
                <a:solidFill>
                  <a:srgbClr val="0070C0"/>
                </a:solidFill>
                <a:latin typeface="楷体_GB2312" pitchFamily="49" charset="-122"/>
                <a:ea typeface="楷体_GB2312" pitchFamily="49" charset="-122"/>
              </a:rPr>
              <a:t>黄金分割法</a:t>
            </a:r>
            <a:r>
              <a:rPr kumimoji="1" lang="en-US" altLang="zh-CN" b="1" smtClean="0">
                <a:solidFill>
                  <a:srgbClr val="0070C0"/>
                </a:solidFill>
                <a:latin typeface="楷体_GB2312" pitchFamily="49" charset="-122"/>
                <a:ea typeface="楷体_GB2312" pitchFamily="49" charset="-122"/>
              </a:rPr>
              <a:t>)</a:t>
            </a:r>
            <a:r>
              <a:rPr kumimoji="1" lang="zh-CN" altLang="en-US" b="1" smtClean="0">
                <a:solidFill>
                  <a:srgbClr val="0070C0"/>
                </a:solidFill>
                <a:latin typeface="楷体_GB2312" pitchFamily="49" charset="-122"/>
                <a:ea typeface="楷体_GB2312" pitchFamily="49" charset="-122"/>
              </a:rPr>
              <a:t>查找基本介绍</a:t>
            </a:r>
            <a:r>
              <a:rPr kumimoji="1" lang="en-US" altLang="zh-CN" b="1" smtClean="0">
                <a:latin typeface="楷体_GB2312" pitchFamily="49" charset="-122"/>
                <a:ea typeface="楷体_GB2312" pitchFamily="49" charset="-122"/>
              </a:rPr>
              <a:t>:</a:t>
            </a:r>
            <a:endParaRPr kumimoji="1" lang="en-US" altLang="zh-CN" b="1" smtClean="0">
              <a:latin typeface="楷体_GB2312" pitchFamily="49" charset="-122"/>
              <a:ea typeface="楷体_GB2312" pitchFamily="49" charset="-122"/>
            </a:endParaRPr>
          </a:p>
          <a:p>
            <a:r>
              <a:rPr kumimoji="1" lang="en-US" altLang="zh-CN" sz="1800" b="1">
                <a:latin typeface="楷体_GB2312" pitchFamily="49" charset="-122"/>
                <a:ea typeface="楷体_GB2312" pitchFamily="49" charset="-122"/>
              </a:rPr>
              <a:t>	</a:t>
            </a:r>
            <a:endParaRPr kumimoji="1" lang="en-US" altLang="zh-CN" sz="1800" b="1">
              <a:latin typeface="楷体_GB2312" pitchFamily="49" charset="-122"/>
              <a:ea typeface="楷体_GB2312" pitchFamily="49" charset="-122"/>
            </a:endParaRPr>
          </a:p>
          <a:p>
            <a:pPr>
              <a:buAutoNum type="arabicParenR"/>
            </a:pPr>
            <a:r>
              <a:rPr lang="zh-CN" altLang="en-US" sz="1600" smtClean="0"/>
              <a:t>黄</a:t>
            </a:r>
            <a:r>
              <a:rPr lang="zh-CN" altLang="en-US" sz="1600"/>
              <a:t>金分割点是指把一条</a:t>
            </a:r>
            <a:r>
              <a:rPr lang="zh-CN" altLang="en-US" sz="1600">
                <a:hlinkClick r:id="rId1"/>
              </a:rPr>
              <a:t>线段</a:t>
            </a:r>
            <a:r>
              <a:rPr lang="zh-CN" altLang="en-US" sz="1600"/>
              <a:t>分割为两部分，使其中一部分与全长之比等于另一部分与这部分之比</a:t>
            </a:r>
            <a:r>
              <a:rPr lang="zh-CN" altLang="en-US" sz="1600" smtClean="0"/>
              <a:t>。取</a:t>
            </a:r>
            <a:r>
              <a:rPr lang="zh-CN" altLang="en-US" sz="1600"/>
              <a:t>其前三位数字的近似值是</a:t>
            </a:r>
            <a:r>
              <a:rPr lang="en-US" altLang="zh-CN" sz="1600">
                <a:hlinkClick r:id="rId2"/>
              </a:rPr>
              <a:t>0.618</a:t>
            </a:r>
            <a:r>
              <a:rPr lang="zh-CN" altLang="en-US" sz="1600"/>
              <a:t>。由于按此比例设计的造型十分美丽，因此称为</a:t>
            </a:r>
            <a:r>
              <a:rPr lang="zh-CN" altLang="en-US" sz="1600">
                <a:hlinkClick r:id="rId3"/>
              </a:rPr>
              <a:t>黄金分割</a:t>
            </a:r>
            <a:r>
              <a:rPr lang="zh-CN" altLang="en-US" sz="1600"/>
              <a:t>，也称为</a:t>
            </a:r>
            <a:r>
              <a:rPr lang="zh-CN" altLang="en-US" sz="1600">
                <a:hlinkClick r:id="rId4"/>
              </a:rPr>
              <a:t>中外比</a:t>
            </a:r>
            <a:r>
              <a:rPr lang="zh-CN" altLang="en-US" sz="1600" smtClean="0"/>
              <a:t>。</a:t>
            </a:r>
            <a:r>
              <a:rPr lang="zh-CN" altLang="en-US" sz="1600"/>
              <a:t>这</a:t>
            </a:r>
            <a:r>
              <a:rPr lang="zh-CN" altLang="en-US" sz="1600" smtClean="0"/>
              <a:t>是</a:t>
            </a:r>
            <a:r>
              <a:rPr lang="zh-CN" altLang="en-US" sz="1600"/>
              <a:t>一</a:t>
            </a:r>
            <a:r>
              <a:rPr lang="zh-CN" altLang="en-US" sz="1600" smtClean="0"/>
              <a:t>个神奇的数字，会带来意向不大的效果</a:t>
            </a:r>
            <a:r>
              <a:rPr lang="zh-CN" altLang="en-US" sz="1600"/>
              <a:t>。</a:t>
            </a:r>
            <a:br>
              <a:rPr lang="en-US" altLang="zh-CN" sz="1600" smtClean="0"/>
            </a:br>
            <a:endParaRPr lang="en-US" altLang="zh-CN" sz="1600" smtClean="0"/>
          </a:p>
          <a:p>
            <a:pPr>
              <a:buAutoNum type="arabicParenR"/>
            </a:pPr>
            <a:r>
              <a:rPr lang="zh-CN" altLang="en-US" sz="1600" b="1" smtClean="0"/>
              <a:t>斐</a:t>
            </a:r>
            <a:r>
              <a:rPr lang="zh-CN" altLang="en-US" sz="1600" b="1"/>
              <a:t>波那契数</a:t>
            </a:r>
            <a:r>
              <a:rPr lang="zh-CN" altLang="en-US" sz="1600" b="1" smtClean="0"/>
              <a:t>列</a:t>
            </a:r>
            <a:r>
              <a:rPr lang="zh-CN" altLang="en-US" sz="1600"/>
              <a:t> </a:t>
            </a:r>
            <a:r>
              <a:rPr lang="en-US" altLang="zh-CN" sz="1600" smtClean="0"/>
              <a:t>{1, 1, 2, 3, 5, 8, 13, 21, 34, 55 } </a:t>
            </a:r>
            <a:r>
              <a:rPr lang="zh-CN" altLang="en-US" sz="1600" smtClean="0"/>
              <a:t>发现斐波那契数列的两个相邻数 的比例，无限接近 黄金分割值</a:t>
            </a:r>
            <a:r>
              <a:rPr lang="en-US" altLang="zh-CN" sz="1600" smtClean="0"/>
              <a:t>0.618</a:t>
            </a:r>
            <a:endParaRPr kumimoji="1" lang="en-US" altLang="zh-CN" sz="1600" b="1" smtClean="0">
              <a:solidFill>
                <a:srgbClr val="000000"/>
              </a:solidFill>
              <a:latin typeface="楷体_GB2312" pitchFamily="49" charset="-122"/>
              <a:ea typeface="楷体_GB2312" pitchFamily="49" charset="-122"/>
            </a:endParaRPr>
          </a:p>
          <a:p>
            <a:endParaRPr kumimoji="1" lang="en-US" altLang="zh-CN" sz="1800" b="1">
              <a:solidFill>
                <a:srgbClr val="000000"/>
              </a:solidFill>
              <a:latin typeface="楷体_GB2312" pitchFamily="49" charset="-122"/>
              <a:ea typeface="楷体_GB2312" pitchFamily="49" charset="-122"/>
            </a:endParaRPr>
          </a:p>
        </p:txBody>
      </p:sp>
      <p:pic>
        <p:nvPicPr>
          <p:cNvPr id="105474"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66722" y="1494917"/>
            <a:ext cx="2525505" cy="35547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5" name="对象 4"/>
          <p:cNvGraphicFramePr>
            <a:graphicFrameLocks noChangeAspect="1"/>
          </p:cNvGraphicFramePr>
          <p:nvPr/>
        </p:nvGraphicFramePr>
        <p:xfrm>
          <a:off x="8658869" y="4795285"/>
          <a:ext cx="590494" cy="508733"/>
        </p:xfrm>
        <a:graphic>
          <a:graphicData uri="http://schemas.openxmlformats.org/presentationml/2006/ole">
            <mc:AlternateContent xmlns:mc="http://schemas.openxmlformats.org/markup-compatibility/2006">
              <mc:Choice xmlns:v="urn:schemas-microsoft-com:vml" Requires="v">
                <p:oleObj spid="_x0000_s105637" name="包装程序外壳对象" showAsIcon="1" r:id="rId6" imgW="609600" imgH="523875" progId="Package">
                  <p:embed/>
                </p:oleObj>
              </mc:Choice>
              <mc:Fallback>
                <p:oleObj name="包装程序外壳对象" showAsIcon="1" r:id="rId6" imgW="609600" imgH="523875" progId="Package">
                  <p:embed/>
                  <p:pic>
                    <p:nvPicPr>
                      <p:cNvPr id="0" name="图片 105636"/>
                      <p:cNvPicPr/>
                      <p:nvPr/>
                    </p:nvPicPr>
                    <p:blipFill>
                      <a:blip r:embed="rId7"/>
                      <a:stretch>
                        <a:fillRect/>
                      </a:stretch>
                    </p:blipFill>
                    <p:spPr>
                      <a:xfrm>
                        <a:off x="8658869" y="4795285"/>
                        <a:ext cx="590494" cy="508733"/>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Box 9"/>
          <p:cNvSpPr txBox="1">
            <a:spLocks noChangeArrowheads="1"/>
          </p:cNvSpPr>
          <p:nvPr/>
        </p:nvSpPr>
        <p:spPr bwMode="auto">
          <a:xfrm>
            <a:off x="467544" y="755071"/>
            <a:ext cx="8263333" cy="4211955"/>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kumimoji="1" lang="zh-CN" altLang="en-US" sz="2200" b="1">
                <a:ea typeface="楷体_GB2312" pitchFamily="49" charset="-122"/>
              </a:rPr>
              <a:t>斐波那契</a:t>
            </a:r>
            <a:r>
              <a:rPr kumimoji="1" lang="en-US" altLang="zh-CN" sz="2200" b="1">
                <a:ea typeface="楷体_GB2312" pitchFamily="49" charset="-122"/>
              </a:rPr>
              <a:t>(</a:t>
            </a:r>
            <a:r>
              <a:rPr kumimoji="1" lang="zh-CN" altLang="en-US" sz="2200" b="1">
                <a:ea typeface="楷体_GB2312" pitchFamily="49" charset="-122"/>
              </a:rPr>
              <a:t>黄金分割法</a:t>
            </a:r>
            <a:r>
              <a:rPr kumimoji="1" lang="en-US" altLang="zh-CN" sz="2200" b="1">
                <a:ea typeface="楷体_GB2312" pitchFamily="49" charset="-122"/>
              </a:rPr>
              <a:t>)</a:t>
            </a:r>
            <a:r>
              <a:rPr kumimoji="1" lang="zh-CN" altLang="en-US" sz="2200" b="1">
                <a:ea typeface="楷体_GB2312" pitchFamily="49" charset="-122"/>
              </a:rPr>
              <a:t>查找算</a:t>
            </a:r>
            <a:r>
              <a:rPr kumimoji="1" lang="zh-CN" altLang="en-US" sz="2200" b="1" smtClean="0">
                <a:ea typeface="楷体_GB2312" pitchFamily="49" charset="-122"/>
              </a:rPr>
              <a:t>法</a:t>
            </a:r>
            <a:endParaRPr kumimoji="1" lang="en-US" altLang="zh-CN" sz="1800" b="1" smtClean="0">
              <a:latin typeface="楷体_GB2312" pitchFamily="49" charset="-122"/>
              <a:ea typeface="楷体_GB2312" pitchFamily="49" charset="-122"/>
            </a:endParaRPr>
          </a:p>
          <a:p>
            <a:r>
              <a:rPr kumimoji="1" lang="zh-CN" altLang="en-US" b="1" smtClean="0">
                <a:solidFill>
                  <a:srgbClr val="0070C0"/>
                </a:solidFill>
                <a:latin typeface="楷体_GB2312" pitchFamily="49" charset="-122"/>
                <a:ea typeface="楷体_GB2312" pitchFamily="49" charset="-122"/>
              </a:rPr>
              <a:t>斐</a:t>
            </a:r>
            <a:r>
              <a:rPr kumimoji="1" lang="zh-CN" altLang="en-US" b="1">
                <a:solidFill>
                  <a:srgbClr val="0070C0"/>
                </a:solidFill>
                <a:latin typeface="楷体_GB2312" pitchFamily="49" charset="-122"/>
                <a:ea typeface="楷体_GB2312" pitchFamily="49" charset="-122"/>
              </a:rPr>
              <a:t>波那</a:t>
            </a:r>
            <a:r>
              <a:rPr kumimoji="1" lang="zh-CN" altLang="en-US" b="1" smtClean="0">
                <a:solidFill>
                  <a:srgbClr val="0070C0"/>
                </a:solidFill>
                <a:latin typeface="楷体_GB2312" pitchFamily="49" charset="-122"/>
                <a:ea typeface="楷体_GB2312" pitchFamily="49" charset="-122"/>
              </a:rPr>
              <a:t>契</a:t>
            </a:r>
            <a:r>
              <a:rPr kumimoji="1" lang="en-US" altLang="zh-CN" b="1" smtClean="0">
                <a:solidFill>
                  <a:srgbClr val="0070C0"/>
                </a:solidFill>
                <a:latin typeface="楷体_GB2312" pitchFamily="49" charset="-122"/>
                <a:ea typeface="楷体_GB2312" pitchFamily="49" charset="-122"/>
              </a:rPr>
              <a:t>(</a:t>
            </a:r>
            <a:r>
              <a:rPr kumimoji="1" lang="zh-CN" altLang="en-US" b="1" smtClean="0">
                <a:solidFill>
                  <a:srgbClr val="0070C0"/>
                </a:solidFill>
                <a:latin typeface="楷体_GB2312" pitchFamily="49" charset="-122"/>
                <a:ea typeface="楷体_GB2312" pitchFamily="49" charset="-122"/>
              </a:rPr>
              <a:t>黄金分割法</a:t>
            </a:r>
            <a:r>
              <a:rPr kumimoji="1" lang="en-US" altLang="zh-CN" b="1" smtClean="0">
                <a:solidFill>
                  <a:srgbClr val="0070C0"/>
                </a:solidFill>
                <a:latin typeface="楷体_GB2312" pitchFamily="49" charset="-122"/>
                <a:ea typeface="楷体_GB2312" pitchFamily="49" charset="-122"/>
              </a:rPr>
              <a:t>)</a:t>
            </a:r>
            <a:r>
              <a:rPr kumimoji="1" lang="zh-CN" altLang="en-US" b="1">
                <a:solidFill>
                  <a:srgbClr val="0070C0"/>
                </a:solidFill>
                <a:latin typeface="楷体_GB2312" pitchFamily="49" charset="-122"/>
                <a:ea typeface="楷体_GB2312" pitchFamily="49" charset="-122"/>
              </a:rPr>
              <a:t>原理</a:t>
            </a:r>
            <a:r>
              <a:rPr kumimoji="1" lang="en-US" altLang="zh-CN" b="1" smtClean="0">
                <a:latin typeface="楷体_GB2312" pitchFamily="49" charset="-122"/>
                <a:ea typeface="楷体_GB2312" pitchFamily="49" charset="-122"/>
              </a:rPr>
              <a:t>:</a:t>
            </a:r>
            <a:endParaRPr kumimoji="1" lang="en-US" altLang="zh-CN" sz="1800" b="1">
              <a:latin typeface="楷体_GB2312" pitchFamily="49" charset="-122"/>
              <a:ea typeface="楷体_GB2312" pitchFamily="49" charset="-122"/>
            </a:endParaRPr>
          </a:p>
          <a:p>
            <a:pPr marL="0" indent="0"/>
            <a:r>
              <a:rPr lang="zh-CN" altLang="en-US" sz="1600" b="1" smtClean="0"/>
              <a:t>斐</a:t>
            </a:r>
            <a:r>
              <a:rPr lang="zh-CN" altLang="en-US" sz="1600" b="1"/>
              <a:t>波那契查找</a:t>
            </a:r>
            <a:r>
              <a:rPr lang="zh-CN" altLang="en-US" sz="1600"/>
              <a:t>原理与前两种相似，仅</a:t>
            </a:r>
            <a:r>
              <a:rPr lang="zh-CN" altLang="en-US" sz="1600" smtClean="0"/>
              <a:t>仅</a:t>
            </a:r>
            <a:br>
              <a:rPr lang="en-US" altLang="zh-CN" sz="1600" smtClean="0"/>
            </a:br>
            <a:r>
              <a:rPr lang="zh-CN" altLang="en-US" sz="1600" smtClean="0"/>
              <a:t>改</a:t>
            </a:r>
            <a:r>
              <a:rPr lang="zh-CN" altLang="en-US" sz="1600"/>
              <a:t>变了中间结点（</a:t>
            </a:r>
            <a:r>
              <a:rPr lang="en-US" altLang="zh-CN" sz="1600"/>
              <a:t>mid</a:t>
            </a:r>
            <a:r>
              <a:rPr lang="zh-CN" altLang="en-US" sz="1600"/>
              <a:t>）的位置，</a:t>
            </a:r>
            <a:r>
              <a:rPr lang="en-US" altLang="zh-CN" sz="1600"/>
              <a:t>mid</a:t>
            </a:r>
            <a:r>
              <a:rPr lang="zh-CN" altLang="en-US" sz="1600" smtClean="0"/>
              <a:t>不</a:t>
            </a:r>
            <a:br>
              <a:rPr lang="en-US" altLang="zh-CN" sz="1600" smtClean="0"/>
            </a:br>
            <a:r>
              <a:rPr lang="zh-CN" altLang="en-US" sz="1600" smtClean="0"/>
              <a:t>再</a:t>
            </a:r>
            <a:r>
              <a:rPr lang="zh-CN" altLang="en-US" sz="1600"/>
              <a:t>是中间或插值得到，而是位于黄金</a:t>
            </a:r>
            <a:r>
              <a:rPr lang="zh-CN" altLang="en-US" sz="1600" smtClean="0"/>
              <a:t>分</a:t>
            </a:r>
            <a:br>
              <a:rPr lang="en-US" altLang="zh-CN" sz="1600" smtClean="0"/>
            </a:br>
            <a:r>
              <a:rPr lang="zh-CN" altLang="en-US" sz="1600" smtClean="0"/>
              <a:t>割</a:t>
            </a:r>
            <a:r>
              <a:rPr lang="zh-CN" altLang="en-US" sz="1600"/>
              <a:t>点附近，即</a:t>
            </a:r>
            <a:r>
              <a:rPr lang="en-US" altLang="zh-CN" sz="1600" b="1"/>
              <a:t>mid=low+F(k-1)-</a:t>
            </a:r>
            <a:r>
              <a:rPr lang="en-US" altLang="zh-CN" sz="1600" b="1" smtClean="0"/>
              <a:t>1</a:t>
            </a:r>
            <a:br>
              <a:rPr lang="en-US" altLang="zh-CN" sz="1600" b="1" smtClean="0"/>
            </a:br>
            <a:r>
              <a:rPr lang="zh-CN" altLang="en-US" sz="1600" smtClean="0"/>
              <a:t>（</a:t>
            </a:r>
            <a:r>
              <a:rPr lang="en-US" altLang="zh-CN" sz="1600"/>
              <a:t>F</a:t>
            </a:r>
            <a:r>
              <a:rPr lang="zh-CN" altLang="en-US" sz="1600"/>
              <a:t>代表斐波那契数列），如下图所</a:t>
            </a:r>
            <a:r>
              <a:rPr lang="zh-CN" altLang="en-US" sz="1600" smtClean="0"/>
              <a:t>示</a:t>
            </a:r>
            <a:endParaRPr lang="en-US" altLang="zh-CN" sz="1600" smtClean="0"/>
          </a:p>
          <a:p>
            <a:pPr marL="0" indent="0"/>
            <a:endParaRPr kumimoji="1" lang="en-US" altLang="zh-CN" sz="1800" b="1">
              <a:solidFill>
                <a:srgbClr val="000000"/>
              </a:solidFill>
              <a:latin typeface="楷体_GB2312" pitchFamily="49" charset="-122"/>
              <a:ea typeface="楷体_GB2312" pitchFamily="49" charset="-122"/>
            </a:endParaRPr>
          </a:p>
          <a:p>
            <a:pPr marL="0" indent="0"/>
            <a:r>
              <a:rPr lang="zh-CN" altLang="en-US" sz="1800" b="1"/>
              <a:t>对</a:t>
            </a:r>
            <a:r>
              <a:rPr lang="en-US" altLang="zh-CN" sz="1800" b="1"/>
              <a:t>F(k-1)-1</a:t>
            </a:r>
            <a:r>
              <a:rPr lang="zh-CN" altLang="en-US" sz="1800" b="1"/>
              <a:t>的理</a:t>
            </a:r>
            <a:r>
              <a:rPr lang="zh-CN" altLang="en-US" sz="1800" b="1" smtClean="0"/>
              <a:t>解：</a:t>
            </a:r>
            <a:endParaRPr lang="en-US" altLang="zh-CN" sz="1800" b="1" smtClean="0"/>
          </a:p>
          <a:p>
            <a:pPr>
              <a:buAutoNum type="arabicParenR"/>
            </a:pPr>
            <a:r>
              <a:rPr lang="zh-CN" altLang="en-US" sz="1400" smtClean="0"/>
              <a:t>由</a:t>
            </a:r>
            <a:r>
              <a:rPr lang="zh-CN" altLang="en-US" sz="1400"/>
              <a:t>斐波那契数列 </a:t>
            </a:r>
            <a:r>
              <a:rPr lang="en-US" altLang="zh-CN" sz="1400"/>
              <a:t>F[k]=F[k-1]+F[k-2] </a:t>
            </a:r>
            <a:r>
              <a:rPr lang="zh-CN" altLang="en-US" sz="1400"/>
              <a:t>的性质，可以得到 </a:t>
            </a:r>
            <a:r>
              <a:rPr lang="zh-CN" altLang="en-US" sz="1400" b="1"/>
              <a:t>（</a:t>
            </a:r>
            <a:r>
              <a:rPr lang="en-US" altLang="zh-CN" sz="1400" b="1"/>
              <a:t>F[k]-1</a:t>
            </a:r>
            <a:r>
              <a:rPr lang="zh-CN" altLang="en-US" sz="1400" b="1"/>
              <a:t>）</a:t>
            </a:r>
            <a:r>
              <a:rPr lang="en-US" altLang="zh-CN" sz="1400" b="1"/>
              <a:t>=</a:t>
            </a:r>
            <a:r>
              <a:rPr lang="zh-CN" altLang="en-US" sz="1400" b="1"/>
              <a:t>（</a:t>
            </a:r>
            <a:r>
              <a:rPr lang="en-US" altLang="zh-CN" sz="1400" b="1"/>
              <a:t>F[k-1]-1</a:t>
            </a:r>
            <a:r>
              <a:rPr lang="zh-CN" altLang="en-US" sz="1400" b="1"/>
              <a:t>）</a:t>
            </a:r>
            <a:r>
              <a:rPr lang="en-US" altLang="zh-CN" sz="1400" b="1"/>
              <a:t>+</a:t>
            </a:r>
            <a:r>
              <a:rPr lang="zh-CN" altLang="en-US" sz="1400" b="1"/>
              <a:t>（</a:t>
            </a:r>
            <a:r>
              <a:rPr lang="en-US" altLang="zh-CN" sz="1400" b="1"/>
              <a:t>F[k-2]-1</a:t>
            </a:r>
            <a:r>
              <a:rPr lang="zh-CN" altLang="en-US" sz="1400" b="1"/>
              <a:t>）</a:t>
            </a:r>
            <a:r>
              <a:rPr lang="en-US" altLang="zh-CN" sz="1400" b="1"/>
              <a:t>+1 </a:t>
            </a:r>
            <a:r>
              <a:rPr lang="zh-CN" altLang="en-US" sz="1400"/>
              <a:t>。该式说明：只要顺序表的长度为</a:t>
            </a:r>
            <a:r>
              <a:rPr lang="en-US" altLang="zh-CN" sz="1400" b="1"/>
              <a:t>F[k]-1</a:t>
            </a:r>
            <a:r>
              <a:rPr lang="zh-CN" altLang="en-US" sz="1400"/>
              <a:t>，则可以将该表分成长度为</a:t>
            </a:r>
            <a:r>
              <a:rPr lang="en-US" altLang="zh-CN" sz="1400" b="1"/>
              <a:t>F[k-1]-1</a:t>
            </a:r>
            <a:r>
              <a:rPr lang="zh-CN" altLang="en-US" sz="1400"/>
              <a:t>和</a:t>
            </a:r>
            <a:r>
              <a:rPr lang="en-US" altLang="zh-CN" sz="1400" b="1"/>
              <a:t>F[k-2]-1</a:t>
            </a:r>
            <a:r>
              <a:rPr lang="zh-CN" altLang="en-US" sz="1400"/>
              <a:t>的两段，即如上图所示。从而中间位置为</a:t>
            </a:r>
            <a:r>
              <a:rPr lang="en-US" altLang="zh-CN" sz="1400" b="1"/>
              <a:t>mid=low+F(k-1)-</a:t>
            </a:r>
            <a:r>
              <a:rPr lang="en-US" altLang="zh-CN" sz="1400" b="1" smtClean="0"/>
              <a:t>1           </a:t>
            </a:r>
            <a:endParaRPr lang="en-US" altLang="zh-CN" sz="1400" b="1" smtClean="0"/>
          </a:p>
          <a:p>
            <a:pPr>
              <a:buAutoNum type="arabicParenR"/>
            </a:pPr>
            <a:endParaRPr lang="en-US" altLang="zh-CN" sz="1400" b="1" smtClean="0"/>
          </a:p>
          <a:p>
            <a:pPr>
              <a:buAutoNum type="arabicParenR"/>
            </a:pPr>
            <a:r>
              <a:rPr lang="zh-CN" altLang="en-US" sz="1400" smtClean="0"/>
              <a:t>类</a:t>
            </a:r>
            <a:r>
              <a:rPr lang="zh-CN" altLang="en-US" sz="1400"/>
              <a:t>似的，每一子段也可以用相同的方式分</a:t>
            </a:r>
            <a:r>
              <a:rPr lang="zh-CN" altLang="en-US" sz="1400" smtClean="0"/>
              <a:t>割</a:t>
            </a:r>
            <a:endParaRPr lang="en-US" altLang="zh-CN" sz="1400"/>
          </a:p>
          <a:p>
            <a:pPr>
              <a:buAutoNum type="arabicParenR"/>
            </a:pPr>
            <a:r>
              <a:rPr lang="zh-CN" altLang="en-US" sz="1400"/>
              <a:t>但顺序表长度</a:t>
            </a:r>
            <a:r>
              <a:rPr lang="en-US" altLang="zh-CN" sz="1400"/>
              <a:t>n</a:t>
            </a:r>
            <a:r>
              <a:rPr lang="zh-CN" altLang="en-US" sz="1400"/>
              <a:t>不一定刚好等于</a:t>
            </a:r>
            <a:r>
              <a:rPr lang="en-US" altLang="zh-CN" sz="1400"/>
              <a:t>F[k]-1</a:t>
            </a:r>
            <a:r>
              <a:rPr lang="zh-CN" altLang="en-US" sz="1400"/>
              <a:t>，所以需要将原来的顺序表长度</a:t>
            </a:r>
            <a:r>
              <a:rPr lang="en-US" altLang="zh-CN" sz="1400"/>
              <a:t>n</a:t>
            </a:r>
            <a:r>
              <a:rPr lang="zh-CN" altLang="en-US" sz="1400"/>
              <a:t>增加至</a:t>
            </a:r>
            <a:r>
              <a:rPr lang="en-US" altLang="zh-CN" sz="1400"/>
              <a:t>F[k]-1</a:t>
            </a:r>
            <a:r>
              <a:rPr lang="zh-CN" altLang="en-US" sz="1400"/>
              <a:t>。这里的</a:t>
            </a:r>
            <a:r>
              <a:rPr lang="en-US" altLang="zh-CN" sz="1400"/>
              <a:t>k</a:t>
            </a:r>
            <a:r>
              <a:rPr lang="zh-CN" altLang="en-US" sz="1400"/>
              <a:t>值只要能使得</a:t>
            </a:r>
            <a:r>
              <a:rPr lang="en-US" altLang="zh-CN" sz="1400"/>
              <a:t>F[k]-1</a:t>
            </a:r>
            <a:r>
              <a:rPr lang="zh-CN" altLang="en-US" sz="1400"/>
              <a:t>恰好大于或等于</a:t>
            </a:r>
            <a:r>
              <a:rPr lang="en-US" altLang="zh-CN" sz="1400"/>
              <a:t>n</a:t>
            </a:r>
            <a:r>
              <a:rPr lang="zh-CN" altLang="en-US" sz="1400"/>
              <a:t>即可，由以下代码得</a:t>
            </a:r>
            <a:r>
              <a:rPr lang="zh-CN" altLang="en-US" sz="1400" smtClean="0"/>
              <a:t>到</a:t>
            </a:r>
            <a:r>
              <a:rPr lang="en-US" altLang="zh-CN" sz="1400" smtClean="0"/>
              <a:t>,</a:t>
            </a:r>
            <a:r>
              <a:rPr lang="zh-CN" altLang="en-US" sz="1400"/>
              <a:t>顺序表长度增加后，新增的位置（从</a:t>
            </a:r>
            <a:r>
              <a:rPr lang="en-US" altLang="zh-CN" sz="1400"/>
              <a:t>n+1</a:t>
            </a:r>
            <a:r>
              <a:rPr lang="zh-CN" altLang="en-US" sz="1400"/>
              <a:t>到</a:t>
            </a:r>
            <a:r>
              <a:rPr lang="en-US" altLang="zh-CN" sz="1400"/>
              <a:t>F[k]-1</a:t>
            </a:r>
            <a:r>
              <a:rPr lang="zh-CN" altLang="en-US" sz="1400"/>
              <a:t>位置），都赋为</a:t>
            </a:r>
            <a:r>
              <a:rPr lang="en-US" altLang="zh-CN" sz="1400"/>
              <a:t>n</a:t>
            </a:r>
            <a:r>
              <a:rPr lang="zh-CN" altLang="en-US" sz="1400"/>
              <a:t>位置的值即可。</a:t>
            </a:r>
            <a:endParaRPr kumimoji="1" lang="en-US" altLang="zh-CN" sz="1800" b="1">
              <a:solidFill>
                <a:srgbClr val="000000"/>
              </a:solidFill>
              <a:latin typeface="楷体_GB2312" pitchFamily="49" charset="-122"/>
              <a:ea typeface="楷体_GB2312" pitchFamily="49" charset="-122"/>
            </a:endParaRPr>
          </a:p>
        </p:txBody>
      </p:sp>
      <p:pic>
        <p:nvPicPr>
          <p:cNvPr id="10649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698429" y="1447120"/>
            <a:ext cx="3810813" cy="1281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954013" y="4949363"/>
            <a:ext cx="2736304" cy="523220"/>
          </a:xfrm>
          <a:prstGeom prst="rect">
            <a:avLst/>
          </a:prstGeom>
          <a:solidFill>
            <a:schemeClr val="bg1">
              <a:lumMod val="95000"/>
            </a:schemeClr>
          </a:solidFill>
        </p:spPr>
        <p:txBody>
          <a:bodyPr wrap="square" rtlCol="0">
            <a:spAutoFit/>
          </a:bodyPr>
          <a:lstStyle/>
          <a:p>
            <a:pPr fontAlgn="base"/>
            <a:r>
              <a:rPr lang="en-US" altLang="zh-CN" sz="1400"/>
              <a:t>while(n&gt;fib(k)-1)</a:t>
            </a:r>
            <a:endParaRPr lang="en-US" altLang="zh-CN" sz="1400"/>
          </a:p>
          <a:p>
            <a:pPr fontAlgn="base"/>
            <a:r>
              <a:rPr lang="en-US" altLang="zh-CN" sz="1400"/>
              <a:t>    k</a:t>
            </a:r>
            <a:r>
              <a:rPr lang="en-US" altLang="zh-CN" sz="1400" smtClean="0"/>
              <a:t>++;</a:t>
            </a:r>
            <a:endParaRPr lang="en-US" altLang="zh-CN" sz="1400"/>
          </a:p>
        </p:txBody>
      </p:sp>
    </p:spTree>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Box 9"/>
          <p:cNvSpPr txBox="1">
            <a:spLocks noChangeArrowheads="1"/>
          </p:cNvSpPr>
          <p:nvPr/>
        </p:nvSpPr>
        <p:spPr bwMode="auto">
          <a:xfrm>
            <a:off x="467544" y="755071"/>
            <a:ext cx="8280920" cy="2643801"/>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kumimoji="1" lang="zh-CN" altLang="en-US" sz="2200" b="1" smtClean="0">
                <a:ea typeface="楷体_GB2312" pitchFamily="49" charset="-122"/>
              </a:rPr>
              <a:t>斐</a:t>
            </a:r>
            <a:r>
              <a:rPr kumimoji="1" lang="zh-CN" altLang="en-US" sz="2200" b="1">
                <a:ea typeface="楷体_GB2312" pitchFamily="49" charset="-122"/>
              </a:rPr>
              <a:t>波那契</a:t>
            </a:r>
            <a:r>
              <a:rPr kumimoji="1" lang="en-US" altLang="zh-CN" sz="2200" b="1">
                <a:ea typeface="楷体_GB2312" pitchFamily="49" charset="-122"/>
              </a:rPr>
              <a:t>(</a:t>
            </a:r>
            <a:r>
              <a:rPr kumimoji="1" lang="zh-CN" altLang="en-US" sz="2200" b="1">
                <a:ea typeface="楷体_GB2312" pitchFamily="49" charset="-122"/>
              </a:rPr>
              <a:t>黄金分割法</a:t>
            </a:r>
            <a:r>
              <a:rPr kumimoji="1" lang="en-US" altLang="zh-CN" sz="2200" b="1">
                <a:ea typeface="楷体_GB2312" pitchFamily="49" charset="-122"/>
              </a:rPr>
              <a:t>)</a:t>
            </a:r>
            <a:r>
              <a:rPr kumimoji="1" lang="zh-CN" altLang="en-US" sz="2200" b="1">
                <a:ea typeface="楷体_GB2312" pitchFamily="49" charset="-122"/>
              </a:rPr>
              <a:t>查找算法</a:t>
            </a:r>
            <a:endParaRPr lang="en-US" altLang="zh-CN" sz="2200" b="1" smtClean="0"/>
          </a:p>
          <a:p>
            <a:endParaRPr kumimoji="1" lang="en-US" altLang="zh-CN" sz="1800" b="1" smtClean="0">
              <a:latin typeface="楷体_GB2312" pitchFamily="49" charset="-122"/>
              <a:ea typeface="楷体_GB2312" pitchFamily="49" charset="-122"/>
            </a:endParaRPr>
          </a:p>
          <a:p>
            <a:r>
              <a:rPr kumimoji="1" lang="en-US" altLang="zh-CN" sz="1800" b="1" smtClean="0">
                <a:latin typeface="楷体_GB2312" pitchFamily="49" charset="-122"/>
                <a:ea typeface="楷体_GB2312" pitchFamily="49" charset="-122"/>
              </a:rPr>
              <a:t>	</a:t>
            </a:r>
            <a:r>
              <a:rPr kumimoji="1" lang="zh-CN" altLang="en-US" b="1" smtClean="0">
                <a:solidFill>
                  <a:srgbClr val="0070C0"/>
                </a:solidFill>
                <a:latin typeface="楷体_GB2312" pitchFamily="49" charset="-122"/>
                <a:ea typeface="楷体_GB2312" pitchFamily="49" charset="-122"/>
              </a:rPr>
              <a:t>斐波那契查找</a:t>
            </a:r>
            <a:r>
              <a:rPr kumimoji="1" lang="zh-CN" altLang="en-US" b="1">
                <a:solidFill>
                  <a:srgbClr val="0070C0"/>
                </a:solidFill>
                <a:latin typeface="楷体_GB2312" pitchFamily="49" charset="-122"/>
                <a:ea typeface="楷体_GB2312" pitchFamily="49" charset="-122"/>
              </a:rPr>
              <a:t>应</a:t>
            </a:r>
            <a:r>
              <a:rPr kumimoji="1" lang="zh-CN" altLang="en-US" b="1" smtClean="0">
                <a:solidFill>
                  <a:srgbClr val="0070C0"/>
                </a:solidFill>
                <a:latin typeface="楷体_GB2312" pitchFamily="49" charset="-122"/>
                <a:ea typeface="楷体_GB2312" pitchFamily="49" charset="-122"/>
              </a:rPr>
              <a:t>用案例</a:t>
            </a:r>
            <a:r>
              <a:rPr kumimoji="1" lang="zh-CN" altLang="en-US" b="1" smtClean="0">
                <a:latin typeface="楷体_GB2312" pitchFamily="49" charset="-122"/>
                <a:ea typeface="楷体_GB2312" pitchFamily="49" charset="-122"/>
              </a:rPr>
              <a:t>：</a:t>
            </a:r>
            <a:endParaRPr kumimoji="1" lang="en-US" altLang="zh-CN" b="1">
              <a:latin typeface="楷体_GB2312" pitchFamily="49" charset="-122"/>
              <a:ea typeface="楷体_GB2312" pitchFamily="49" charset="-122"/>
            </a:endParaRPr>
          </a:p>
          <a:p>
            <a:r>
              <a:rPr kumimoji="1" lang="en-US" altLang="zh-CN" sz="1800" b="1" smtClean="0">
                <a:latin typeface="楷体_GB2312" pitchFamily="49" charset="-122"/>
                <a:ea typeface="楷体_GB2312" pitchFamily="49" charset="-122"/>
              </a:rPr>
              <a:t>   </a:t>
            </a:r>
            <a:r>
              <a:rPr kumimoji="1" lang="zh-CN" altLang="en-US" sz="1800" b="1" smtClean="0">
                <a:latin typeface="楷体_GB2312" pitchFamily="49" charset="-122"/>
                <a:ea typeface="楷体_GB2312" pitchFamily="49" charset="-122"/>
              </a:rPr>
              <a:t>请对一个有序数组进行</a:t>
            </a:r>
            <a:r>
              <a:rPr kumimoji="1" lang="zh-CN" altLang="en-US" sz="1800" b="1">
                <a:latin typeface="楷体_GB2312" pitchFamily="49" charset="-122"/>
                <a:ea typeface="楷体_GB2312" pitchFamily="49" charset="-122"/>
              </a:rPr>
              <a:t>斐波那契</a:t>
            </a:r>
            <a:r>
              <a:rPr kumimoji="1" lang="zh-CN" altLang="en-US" sz="1800" b="1" smtClean="0">
                <a:latin typeface="楷体_GB2312" pitchFamily="49" charset="-122"/>
                <a:ea typeface="楷体_GB2312" pitchFamily="49" charset="-122"/>
              </a:rPr>
              <a:t>查找 </a:t>
            </a:r>
            <a:r>
              <a:rPr kumimoji="1" lang="en-US" altLang="zh-CN" sz="1800" b="1" smtClean="0">
                <a:latin typeface="楷体_GB2312" pitchFamily="49" charset="-122"/>
                <a:ea typeface="楷体_GB2312" pitchFamily="49" charset="-122"/>
              </a:rPr>
              <a:t>{1,8, 10, 89, 1000, 1234} </a:t>
            </a:r>
            <a:r>
              <a:rPr kumimoji="1" lang="zh-CN" altLang="en-US" sz="1800" b="1" smtClean="0">
                <a:latin typeface="楷体_GB2312" pitchFamily="49" charset="-122"/>
                <a:ea typeface="楷体_GB2312" pitchFamily="49" charset="-122"/>
              </a:rPr>
              <a:t>，输入一个数看看该数组是否存在此数，并且求出下标，如果没有就提示</a:t>
            </a:r>
            <a:r>
              <a:rPr kumimoji="1" lang="en-US" altLang="zh-CN" sz="1800" b="1" smtClean="0">
                <a:latin typeface="楷体_GB2312" pitchFamily="49" charset="-122"/>
                <a:ea typeface="楷体_GB2312" pitchFamily="49" charset="-122"/>
              </a:rPr>
              <a:t>"</a:t>
            </a:r>
            <a:r>
              <a:rPr kumimoji="1" lang="zh-CN" altLang="en-US" sz="1800" b="1">
                <a:latin typeface="楷体_GB2312" pitchFamily="49" charset="-122"/>
                <a:ea typeface="楷体_GB2312" pitchFamily="49" charset="-122"/>
              </a:rPr>
              <a:t>没</a:t>
            </a:r>
            <a:r>
              <a:rPr kumimoji="1" lang="zh-CN" altLang="en-US" sz="1800" b="1" smtClean="0">
                <a:latin typeface="楷体_GB2312" pitchFamily="49" charset="-122"/>
                <a:ea typeface="楷体_GB2312" pitchFamily="49" charset="-122"/>
              </a:rPr>
              <a:t>有这个数</a:t>
            </a:r>
            <a:r>
              <a:rPr kumimoji="1" lang="en-US" altLang="zh-CN" sz="1800" b="1" smtClean="0">
                <a:latin typeface="楷体_GB2312" pitchFamily="49" charset="-122"/>
                <a:ea typeface="楷体_GB2312" pitchFamily="49" charset="-122"/>
              </a:rPr>
              <a:t>"</a:t>
            </a:r>
            <a:r>
              <a:rPr kumimoji="1" lang="zh-CN" altLang="en-US" sz="1800" b="1" smtClean="0">
                <a:latin typeface="楷体_GB2312" pitchFamily="49" charset="-122"/>
                <a:ea typeface="楷体_GB2312" pitchFamily="49" charset="-122"/>
              </a:rPr>
              <a:t>。</a:t>
            </a:r>
            <a:br>
              <a:rPr kumimoji="1" lang="en-US" altLang="zh-CN" sz="1800" b="1" smtClean="0">
                <a:latin typeface="楷体_GB2312" pitchFamily="49" charset="-122"/>
                <a:ea typeface="楷体_GB2312" pitchFamily="49" charset="-122"/>
              </a:rPr>
            </a:br>
            <a:endParaRPr kumimoji="1" lang="en-US" altLang="zh-CN" sz="1800" b="1" smtClean="0">
              <a:latin typeface="楷体_GB2312" pitchFamily="49" charset="-122"/>
              <a:ea typeface="楷体_GB2312" pitchFamily="49" charset="-122"/>
            </a:endParaRPr>
          </a:p>
          <a:p>
            <a:r>
              <a:rPr kumimoji="1" lang="en-US" altLang="zh-CN" sz="1800" b="1">
                <a:latin typeface="楷体_GB2312" pitchFamily="49" charset="-122"/>
                <a:ea typeface="楷体_GB2312" pitchFamily="49" charset="-122"/>
              </a:rPr>
              <a:t> </a:t>
            </a:r>
            <a:r>
              <a:rPr kumimoji="1" lang="en-US" altLang="zh-CN" sz="1800" b="1" smtClean="0">
                <a:latin typeface="楷体_GB2312" pitchFamily="49" charset="-122"/>
                <a:ea typeface="楷体_GB2312" pitchFamily="49" charset="-122"/>
              </a:rPr>
              <a:t>   </a:t>
            </a:r>
            <a:endParaRPr kumimoji="1" lang="en-US" altLang="zh-CN" sz="1800" b="1" smtClean="0">
              <a:solidFill>
                <a:srgbClr val="000000"/>
              </a:solidFill>
              <a:latin typeface="楷体_GB2312" pitchFamily="49" charset="-122"/>
              <a:ea typeface="楷体_GB2312" pitchFamily="49" charset="-122"/>
            </a:endParaRPr>
          </a:p>
          <a:p>
            <a:endParaRPr kumimoji="1" lang="en-US" altLang="zh-CN" sz="1800" b="1">
              <a:solidFill>
                <a:srgbClr val="000000"/>
              </a:solidFill>
              <a:latin typeface="楷体_GB2312" pitchFamily="49" charset="-122"/>
              <a:ea typeface="楷体_GB2312" pitchFamily="49" charset="-122"/>
            </a:endParaRPr>
          </a:p>
        </p:txBody>
      </p:sp>
    </p:spTree>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21965" y="1152103"/>
            <a:ext cx="8496944" cy="3939540"/>
          </a:xfrm>
          <a:prstGeom prst="rect">
            <a:avLst/>
          </a:prstGeom>
          <a:solidFill>
            <a:schemeClr val="bg1">
              <a:lumMod val="95000"/>
            </a:schemeClr>
          </a:solidFill>
        </p:spPr>
        <p:txBody>
          <a:bodyPr wrap="square" rtlCol="0">
            <a:spAutoFit/>
          </a:bodyPr>
          <a:lstStyle/>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r>
              <a:rPr lang="zh-CN" altLang="en-US" sz="2800" b="1" smtClean="0"/>
              <a:t>数据结构和算法</a:t>
            </a:r>
            <a:endParaRPr lang="en-US" altLang="zh-CN" sz="2800" b="1" smtClean="0"/>
          </a:p>
          <a:p>
            <a:r>
              <a:rPr lang="en-US" altLang="zh-CN" sz="2400" b="1" smtClean="0">
                <a:solidFill>
                  <a:schemeClr val="bg1">
                    <a:lumMod val="65000"/>
                  </a:schemeClr>
                </a:solidFill>
              </a:rPr>
              <a:t>--</a:t>
            </a:r>
            <a:r>
              <a:rPr lang="zh-CN" altLang="en-US" sz="2400" b="1">
                <a:solidFill>
                  <a:schemeClr val="bg1">
                    <a:lumMod val="65000"/>
                  </a:schemeClr>
                </a:solidFill>
              </a:rPr>
              <a:t>哈</a:t>
            </a:r>
            <a:r>
              <a:rPr lang="zh-CN" altLang="en-US" sz="2400" b="1" smtClean="0">
                <a:solidFill>
                  <a:schemeClr val="bg1">
                    <a:lumMod val="65000"/>
                  </a:schemeClr>
                </a:solidFill>
              </a:rPr>
              <a:t>希表</a:t>
            </a:r>
            <a:endParaRPr lang="en-US" altLang="zh-CN" sz="2400" b="1">
              <a:solidFill>
                <a:schemeClr val="bg1">
                  <a:lumMod val="65000"/>
                </a:schemeClr>
              </a:solidFill>
            </a:endParaRPr>
          </a:p>
          <a:p>
            <a:endParaRPr lang="zh-CN" altLang="en-US"/>
          </a:p>
        </p:txBody>
      </p:sp>
    </p:spTree>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680" y="755015"/>
            <a:ext cx="4396105" cy="395605"/>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哈希表</a:t>
            </a:r>
            <a:r>
              <a:rPr lang="en-US" altLang="zh-CN" sz="2200" b="1" smtClean="0"/>
              <a:t>(</a:t>
            </a:r>
            <a:r>
              <a:rPr lang="zh-CN" altLang="en-US" sz="2200" b="1" smtClean="0"/>
              <a:t>散列</a:t>
            </a:r>
            <a:r>
              <a:rPr lang="en-US" altLang="zh-CN" sz="2200" b="1" smtClean="0"/>
              <a:t>)-Google</a:t>
            </a:r>
            <a:r>
              <a:rPr lang="zh-CN" altLang="en-US" sz="2200" b="1" smtClean="0"/>
              <a:t>上机题</a:t>
            </a:r>
            <a:endParaRPr lang="en-US" altLang="zh-CN" sz="2200" b="1"/>
          </a:p>
        </p:txBody>
      </p:sp>
      <p:sp>
        <p:nvSpPr>
          <p:cNvPr id="2" name="TextBox 1"/>
          <p:cNvSpPr txBox="1"/>
          <p:nvPr/>
        </p:nvSpPr>
        <p:spPr>
          <a:xfrm>
            <a:off x="665981" y="1224111"/>
            <a:ext cx="8136904" cy="3970318"/>
          </a:xfrm>
          <a:prstGeom prst="rect">
            <a:avLst/>
          </a:prstGeom>
          <a:noFill/>
        </p:spPr>
        <p:txBody>
          <a:bodyPr wrap="square" rtlCol="0">
            <a:spAutoFit/>
          </a:bodyPr>
          <a:lstStyle/>
          <a:p>
            <a:r>
              <a:rPr lang="zh-CN" altLang="en-US" b="1"/>
              <a:t>看一个实际需</a:t>
            </a:r>
            <a:r>
              <a:rPr lang="zh-CN" altLang="en-US" b="1" smtClean="0"/>
              <a:t>求</a:t>
            </a:r>
            <a:r>
              <a:rPr lang="zh-CN" altLang="en-US" b="1"/>
              <a:t>，</a:t>
            </a:r>
            <a:r>
              <a:rPr lang="en-US" altLang="zh-CN" b="1" smtClean="0"/>
              <a:t>google</a:t>
            </a:r>
            <a:r>
              <a:rPr lang="zh-CN" altLang="en-US" b="1" smtClean="0"/>
              <a:t>公司的一个上机题</a:t>
            </a:r>
            <a:r>
              <a:rPr lang="en-US" altLang="zh-CN" b="1" smtClean="0"/>
              <a:t>: </a:t>
            </a:r>
            <a:endParaRPr lang="en-US" altLang="zh-CN" b="1" smtClean="0"/>
          </a:p>
          <a:p>
            <a:endParaRPr lang="en-US" altLang="zh-CN" b="1" smtClean="0"/>
          </a:p>
          <a:p>
            <a:r>
              <a:rPr lang="zh-CN" altLang="en-US" b="1" smtClean="0"/>
              <a:t>有一个公司</a:t>
            </a:r>
            <a:r>
              <a:rPr lang="en-US" altLang="zh-CN" b="1" smtClean="0"/>
              <a:t>,</a:t>
            </a:r>
            <a:r>
              <a:rPr lang="zh-CN" altLang="en-US" b="1" smtClean="0"/>
              <a:t>当有新的员工来报道时</a:t>
            </a:r>
            <a:r>
              <a:rPr lang="en-US" altLang="zh-CN" b="1" smtClean="0"/>
              <a:t>,</a:t>
            </a:r>
            <a:r>
              <a:rPr lang="zh-CN" altLang="en-US" b="1" smtClean="0"/>
              <a:t>要求将该员工的信息加入</a:t>
            </a:r>
            <a:r>
              <a:rPr lang="en-US" altLang="zh-CN" b="1" smtClean="0"/>
              <a:t>(id,</a:t>
            </a:r>
            <a:r>
              <a:rPr lang="zh-CN" altLang="en-US" b="1" smtClean="0"/>
              <a:t>性别</a:t>
            </a:r>
            <a:r>
              <a:rPr lang="en-US" altLang="zh-CN" b="1" smtClean="0"/>
              <a:t>,</a:t>
            </a:r>
            <a:r>
              <a:rPr lang="zh-CN" altLang="en-US" b="1" smtClean="0"/>
              <a:t>年龄</a:t>
            </a:r>
            <a:r>
              <a:rPr lang="en-US" altLang="zh-CN" b="1" smtClean="0"/>
              <a:t>,</a:t>
            </a:r>
            <a:r>
              <a:rPr lang="zh-CN" altLang="en-US" b="1" smtClean="0"/>
              <a:t>住址</a:t>
            </a:r>
            <a:r>
              <a:rPr lang="en-US" altLang="zh-CN" b="1" smtClean="0"/>
              <a:t>..),</a:t>
            </a:r>
            <a:r>
              <a:rPr lang="zh-CN" altLang="en-US" b="1" smtClean="0"/>
              <a:t>当输入该员工的</a:t>
            </a:r>
            <a:r>
              <a:rPr lang="en-US" altLang="zh-CN" b="1" smtClean="0"/>
              <a:t>id</a:t>
            </a:r>
            <a:r>
              <a:rPr lang="zh-CN" altLang="en-US" b="1" smtClean="0"/>
              <a:t>时</a:t>
            </a:r>
            <a:r>
              <a:rPr lang="en-US" altLang="zh-CN" b="1" smtClean="0"/>
              <a:t>,</a:t>
            </a:r>
            <a:r>
              <a:rPr lang="zh-CN" altLang="en-US" b="1" smtClean="0"/>
              <a:t>要求查找到该员工的 所有信息</a:t>
            </a:r>
            <a:r>
              <a:rPr lang="en-US" altLang="zh-CN" b="1" smtClean="0"/>
              <a:t>.</a:t>
            </a:r>
            <a:endParaRPr lang="en-US" altLang="zh-CN" b="1" smtClean="0"/>
          </a:p>
          <a:p>
            <a:endParaRPr lang="en-US" altLang="zh-CN" b="1"/>
          </a:p>
          <a:p>
            <a:r>
              <a:rPr lang="zh-CN" altLang="en-US" b="1" smtClean="0"/>
              <a:t>要求</a:t>
            </a:r>
            <a:r>
              <a:rPr lang="en-US" altLang="zh-CN" b="1" smtClean="0"/>
              <a:t>: </a:t>
            </a:r>
            <a:r>
              <a:rPr lang="zh-CN" altLang="en-US" b="1" smtClean="0"/>
              <a:t>不使用数据库</a:t>
            </a:r>
            <a:r>
              <a:rPr lang="en-US" altLang="zh-CN" b="1" smtClean="0"/>
              <a:t>,</a:t>
            </a:r>
            <a:r>
              <a:rPr lang="zh-CN" altLang="en-US" b="1" smtClean="0"/>
              <a:t>尽量节省内存</a:t>
            </a:r>
            <a:r>
              <a:rPr lang="en-US" altLang="zh-CN" b="1" smtClean="0"/>
              <a:t>,</a:t>
            </a:r>
            <a:r>
              <a:rPr lang="zh-CN" altLang="en-US" b="1" smtClean="0"/>
              <a:t>速度越快越好</a:t>
            </a:r>
            <a:r>
              <a:rPr lang="en-US" altLang="zh-CN" b="1" smtClean="0"/>
              <a:t>=&gt;</a:t>
            </a:r>
            <a:r>
              <a:rPr lang="zh-CN" altLang="en-US" b="1" smtClean="0">
                <a:solidFill>
                  <a:srgbClr val="FF0000"/>
                </a:solidFill>
              </a:rPr>
              <a:t>哈希表</a:t>
            </a:r>
            <a:r>
              <a:rPr lang="en-US" altLang="zh-CN" b="1" smtClean="0">
                <a:solidFill>
                  <a:srgbClr val="FF0000"/>
                </a:solidFill>
              </a:rPr>
              <a:t>(</a:t>
            </a:r>
            <a:r>
              <a:rPr lang="zh-CN" altLang="en-US" b="1" smtClean="0">
                <a:solidFill>
                  <a:srgbClr val="FF0000"/>
                </a:solidFill>
              </a:rPr>
              <a:t>散列</a:t>
            </a:r>
            <a:r>
              <a:rPr lang="en-US" altLang="zh-CN" b="1" smtClean="0">
                <a:solidFill>
                  <a:srgbClr val="FF0000"/>
                </a:solidFill>
              </a:rPr>
              <a:t>)</a:t>
            </a:r>
            <a:endParaRPr lang="en-US" altLang="zh-CN" b="1" smtClean="0">
              <a:solidFill>
                <a:srgbClr val="FF0000"/>
              </a:solidFill>
            </a:endParaRPr>
          </a:p>
          <a:p>
            <a:endParaRPr lang="en-US" altLang="zh-CN" b="1"/>
          </a:p>
          <a:p>
            <a:endParaRPr lang="en-US" altLang="zh-CN" b="1" smtClean="0"/>
          </a:p>
          <a:p>
            <a:endParaRPr lang="en-US" altLang="zh-CN" smtClean="0"/>
          </a:p>
          <a:p>
            <a:pPr>
              <a:defRPr/>
            </a:pPr>
            <a:endParaRPr lang="en-US" altLang="zh-CN" smtClean="0">
              <a:ea typeface="宋体" panose="02010600030101010101" pitchFamily="2" charset="-122"/>
            </a:endParaRPr>
          </a:p>
          <a:p>
            <a:endParaRPr lang="en-US" altLang="zh-CN"/>
          </a:p>
          <a:p>
            <a:pPr marL="342900" indent="-342900">
              <a:buAutoNum type="arabicParenR"/>
            </a:pPr>
            <a:endParaRPr lang="en-US" altLang="zh-CN" smtClean="0"/>
          </a:p>
          <a:p>
            <a:endParaRPr lang="en-US" altLang="zh-CN"/>
          </a:p>
          <a:p>
            <a:endParaRPr lang="en-US" altLang="zh-CN" smtClean="0"/>
          </a:p>
        </p:txBody>
      </p:sp>
    </p:spTree>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680" y="755015"/>
            <a:ext cx="3329305" cy="395605"/>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哈</a:t>
            </a:r>
            <a:r>
              <a:rPr lang="zh-CN" altLang="en-US" sz="2200" b="1"/>
              <a:t>希表的基本介绍</a:t>
            </a:r>
            <a:endParaRPr lang="en-US" altLang="zh-CN" sz="2200" b="1"/>
          </a:p>
        </p:txBody>
      </p:sp>
      <p:sp>
        <p:nvSpPr>
          <p:cNvPr id="2" name="TextBox 1"/>
          <p:cNvSpPr txBox="1"/>
          <p:nvPr/>
        </p:nvSpPr>
        <p:spPr>
          <a:xfrm>
            <a:off x="665981" y="1224111"/>
            <a:ext cx="3888432" cy="3970318"/>
          </a:xfrm>
          <a:prstGeom prst="rect">
            <a:avLst/>
          </a:prstGeom>
          <a:noFill/>
        </p:spPr>
        <p:txBody>
          <a:bodyPr wrap="square" rtlCol="0">
            <a:spAutoFit/>
          </a:bodyPr>
          <a:lstStyle/>
          <a:p>
            <a:pPr>
              <a:defRPr/>
            </a:pPr>
            <a:endParaRPr lang="en-US" altLang="zh-CN" smtClean="0">
              <a:ea typeface="宋体" panose="02010600030101010101" pitchFamily="2" charset="-122"/>
            </a:endParaRPr>
          </a:p>
          <a:p>
            <a:pPr>
              <a:defRPr/>
            </a:pPr>
            <a:r>
              <a:rPr lang="zh-CN" altLang="en-US">
                <a:hlinkClick r:id="rId1"/>
              </a:rPr>
              <a:t>散列表</a:t>
            </a:r>
            <a:r>
              <a:rPr lang="zh-CN" altLang="en-US"/>
              <a:t>（</a:t>
            </a:r>
            <a:r>
              <a:rPr lang="en-US" altLang="zh-CN"/>
              <a:t>Hash table</a:t>
            </a:r>
            <a:r>
              <a:rPr lang="zh-CN" altLang="en-US"/>
              <a:t>，也叫哈希表），是根据关键码值</a:t>
            </a:r>
            <a:r>
              <a:rPr lang="en-US" altLang="zh-CN"/>
              <a:t>(Key value)</a:t>
            </a:r>
            <a:r>
              <a:rPr lang="zh-CN" altLang="en-US"/>
              <a:t>而直接进行访问的</a:t>
            </a:r>
            <a:r>
              <a:rPr lang="zh-CN" altLang="en-US">
                <a:hlinkClick r:id="rId2"/>
              </a:rPr>
              <a:t>数据结构</a:t>
            </a:r>
            <a:r>
              <a:rPr lang="zh-CN" altLang="en-US"/>
              <a:t>。也就是说，它通过把关键码值映射到表中一个位置来访问记录，以加快查找的速度。这个映射函数叫做</a:t>
            </a:r>
            <a:r>
              <a:rPr lang="zh-CN" altLang="en-US">
                <a:hlinkClick r:id="rId3"/>
              </a:rPr>
              <a:t>散列函数</a:t>
            </a:r>
            <a:r>
              <a:rPr lang="zh-CN" altLang="en-US"/>
              <a:t>，存放记录的</a:t>
            </a:r>
            <a:r>
              <a:rPr lang="zh-CN" altLang="en-US">
                <a:hlinkClick r:id="rId4"/>
              </a:rPr>
              <a:t>数组</a:t>
            </a:r>
            <a:r>
              <a:rPr lang="zh-CN" altLang="en-US"/>
              <a:t>叫做</a:t>
            </a:r>
            <a:r>
              <a:rPr lang="zh-CN" altLang="en-US">
                <a:hlinkClick r:id="rId1"/>
              </a:rPr>
              <a:t>散列</a:t>
            </a:r>
            <a:r>
              <a:rPr lang="zh-CN" altLang="en-US" smtClean="0">
                <a:hlinkClick r:id="rId1"/>
              </a:rPr>
              <a:t>表</a:t>
            </a:r>
            <a:r>
              <a:rPr lang="zh-CN" altLang="en-US" smtClean="0"/>
              <a:t>。</a:t>
            </a:r>
            <a:endParaRPr lang="en-US" altLang="zh-CN" smtClean="0"/>
          </a:p>
          <a:p>
            <a:pPr>
              <a:defRPr/>
            </a:pPr>
            <a:r>
              <a:rPr lang="en-US" altLang="zh-CN" smtClean="0"/>
              <a:t>15   111 % 15</a:t>
            </a:r>
            <a:endParaRPr lang="en-US" altLang="zh-CN" smtClean="0"/>
          </a:p>
          <a:p>
            <a:pPr>
              <a:defRPr/>
            </a:pPr>
            <a:endParaRPr lang="en-US" altLang="zh-CN">
              <a:ea typeface="宋体" panose="02010600030101010101" pitchFamily="2" charset="-122"/>
            </a:endParaRPr>
          </a:p>
          <a:p>
            <a:pPr>
              <a:defRPr/>
            </a:pPr>
            <a:endParaRPr lang="en-US" altLang="zh-CN" smtClean="0">
              <a:ea typeface="宋体" panose="02010600030101010101" pitchFamily="2" charset="-122"/>
            </a:endParaRPr>
          </a:p>
          <a:p>
            <a:endParaRPr lang="en-US" altLang="zh-CN"/>
          </a:p>
          <a:p>
            <a:pPr marL="342900" indent="-342900">
              <a:buAutoNum type="arabicParenR"/>
            </a:pPr>
            <a:endParaRPr lang="en-US" altLang="zh-CN" smtClean="0"/>
          </a:p>
          <a:p>
            <a:endParaRPr lang="en-US" altLang="zh-CN"/>
          </a:p>
        </p:txBody>
      </p:sp>
      <p:pic>
        <p:nvPicPr>
          <p:cNvPr id="15362"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98429" y="1584149"/>
            <a:ext cx="4094148" cy="35690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2585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1200" b="1" smtClean="0"/>
              <a:t>哈希表</a:t>
            </a:r>
            <a:r>
              <a:rPr lang="en-US" altLang="zh-CN" sz="1200" b="1" smtClean="0"/>
              <a:t>(</a:t>
            </a:r>
            <a:r>
              <a:rPr lang="zh-CN" altLang="en-US" sz="1200" b="1" smtClean="0"/>
              <a:t>散列</a:t>
            </a:r>
            <a:r>
              <a:rPr lang="en-US" altLang="zh-CN" sz="1200" b="1" smtClean="0"/>
              <a:t>)-</a:t>
            </a:r>
            <a:r>
              <a:rPr lang="zh-CN" altLang="en-US" sz="1200" b="1" smtClean="0"/>
              <a:t>应用实例</a:t>
            </a:r>
            <a:endParaRPr lang="en-US" altLang="zh-CN" sz="1200" b="1"/>
          </a:p>
        </p:txBody>
      </p:sp>
      <p:sp>
        <p:nvSpPr>
          <p:cNvPr id="2" name="TextBox 1"/>
          <p:cNvSpPr txBox="1"/>
          <p:nvPr/>
        </p:nvSpPr>
        <p:spPr>
          <a:xfrm>
            <a:off x="665981" y="1224111"/>
            <a:ext cx="8136904" cy="4431983"/>
          </a:xfrm>
          <a:prstGeom prst="rect">
            <a:avLst/>
          </a:prstGeom>
          <a:noFill/>
        </p:spPr>
        <p:txBody>
          <a:bodyPr wrap="square" rtlCol="0">
            <a:spAutoFit/>
          </a:bodyPr>
          <a:lstStyle/>
          <a:p>
            <a:endParaRPr lang="en-US" altLang="zh-CN" sz="2000" b="1" smtClean="0">
              <a:solidFill>
                <a:srgbClr val="0070C0"/>
              </a:solidFill>
            </a:endParaRPr>
          </a:p>
          <a:p>
            <a:r>
              <a:rPr lang="en-US" altLang="zh-CN" sz="2000" b="1" smtClean="0"/>
              <a:t>google</a:t>
            </a:r>
            <a:r>
              <a:rPr lang="zh-CN" altLang="en-US" sz="2000" b="1" smtClean="0"/>
              <a:t>公司的一个上机题</a:t>
            </a:r>
            <a:r>
              <a:rPr lang="en-US" altLang="zh-CN" sz="2000" b="1" smtClean="0"/>
              <a:t>: </a:t>
            </a:r>
            <a:endParaRPr lang="en-US" altLang="zh-CN" sz="2000" b="1" smtClean="0"/>
          </a:p>
          <a:p>
            <a:endParaRPr lang="en-US" altLang="zh-CN" sz="2000" b="1" smtClean="0"/>
          </a:p>
          <a:p>
            <a:r>
              <a:rPr lang="zh-CN" altLang="en-US" sz="1600" b="1" smtClean="0"/>
              <a:t>有一个公司</a:t>
            </a:r>
            <a:r>
              <a:rPr lang="en-US" altLang="zh-CN" sz="1600" b="1" smtClean="0"/>
              <a:t>,</a:t>
            </a:r>
            <a:r>
              <a:rPr lang="zh-CN" altLang="en-US" sz="1600" b="1" smtClean="0"/>
              <a:t>当有新的员工来报道时</a:t>
            </a:r>
            <a:r>
              <a:rPr lang="en-US" altLang="zh-CN" sz="1600" b="1" smtClean="0"/>
              <a:t>,</a:t>
            </a:r>
            <a:r>
              <a:rPr lang="zh-CN" altLang="en-US" sz="1600" b="1" smtClean="0"/>
              <a:t>要求将该员工的信息加入</a:t>
            </a:r>
            <a:br>
              <a:rPr lang="en-US" altLang="zh-CN" sz="1600" b="1" smtClean="0"/>
            </a:br>
            <a:r>
              <a:rPr lang="en-US" altLang="zh-CN" sz="1600" b="1" smtClean="0"/>
              <a:t>(id,</a:t>
            </a:r>
            <a:r>
              <a:rPr lang="zh-CN" altLang="en-US" sz="1600" b="1" smtClean="0"/>
              <a:t>性别</a:t>
            </a:r>
            <a:r>
              <a:rPr lang="en-US" altLang="zh-CN" sz="1600" b="1" smtClean="0"/>
              <a:t>,</a:t>
            </a:r>
            <a:r>
              <a:rPr lang="zh-CN" altLang="en-US" sz="1600" b="1" smtClean="0"/>
              <a:t>年龄</a:t>
            </a:r>
            <a:r>
              <a:rPr lang="en-US" altLang="zh-CN" sz="1600" b="1" smtClean="0"/>
              <a:t>,</a:t>
            </a:r>
            <a:r>
              <a:rPr lang="zh-CN" altLang="en-US" sz="1600" b="1" smtClean="0"/>
              <a:t>名字</a:t>
            </a:r>
            <a:r>
              <a:rPr lang="en-US" altLang="zh-CN" sz="1600" b="1" smtClean="0"/>
              <a:t>,</a:t>
            </a:r>
            <a:r>
              <a:rPr lang="zh-CN" altLang="en-US" sz="1600" b="1" smtClean="0"/>
              <a:t>住址</a:t>
            </a:r>
            <a:r>
              <a:rPr lang="en-US" altLang="zh-CN" sz="1600" b="1" smtClean="0"/>
              <a:t>..),</a:t>
            </a:r>
            <a:r>
              <a:rPr lang="zh-CN" altLang="en-US" sz="1600" b="1" smtClean="0"/>
              <a:t>当输入该员工的</a:t>
            </a:r>
            <a:r>
              <a:rPr lang="en-US" altLang="zh-CN" sz="1600" b="1" smtClean="0"/>
              <a:t>id</a:t>
            </a:r>
            <a:r>
              <a:rPr lang="zh-CN" altLang="en-US" sz="1600" b="1" smtClean="0"/>
              <a:t>时</a:t>
            </a:r>
            <a:r>
              <a:rPr lang="en-US" altLang="zh-CN" sz="1600" b="1" smtClean="0"/>
              <a:t>,</a:t>
            </a:r>
            <a:r>
              <a:rPr lang="zh-CN" altLang="en-US" sz="1600" b="1" smtClean="0"/>
              <a:t>要求查找到该员工的 </a:t>
            </a:r>
            <a:br>
              <a:rPr lang="en-US" altLang="zh-CN" sz="1600" b="1" smtClean="0"/>
            </a:br>
            <a:r>
              <a:rPr lang="zh-CN" altLang="en-US" sz="1600" b="1" smtClean="0"/>
              <a:t>所有信息</a:t>
            </a:r>
            <a:r>
              <a:rPr lang="en-US" altLang="zh-CN" sz="1600" b="1" smtClean="0"/>
              <a:t>.</a:t>
            </a:r>
            <a:endParaRPr lang="en-US" altLang="zh-CN" sz="1600" b="1" smtClean="0"/>
          </a:p>
          <a:p>
            <a:endParaRPr lang="en-US" altLang="zh-CN" sz="2000" b="1"/>
          </a:p>
          <a:p>
            <a:r>
              <a:rPr lang="zh-CN" altLang="en-US" sz="1600" b="1" smtClean="0"/>
              <a:t>要求</a:t>
            </a:r>
            <a:r>
              <a:rPr lang="en-US" altLang="zh-CN" sz="1600" b="1" smtClean="0"/>
              <a:t>: </a:t>
            </a:r>
            <a:endParaRPr lang="en-US" altLang="zh-CN" sz="1600" b="1" smtClean="0"/>
          </a:p>
          <a:p>
            <a:r>
              <a:rPr lang="zh-CN" altLang="en-US" sz="1600" b="1" smtClean="0"/>
              <a:t>不使用数据库</a:t>
            </a:r>
            <a:r>
              <a:rPr lang="en-US" altLang="zh-CN" sz="1600" b="1" smtClean="0"/>
              <a:t>,,</a:t>
            </a:r>
            <a:r>
              <a:rPr lang="zh-CN" altLang="en-US" sz="1600" b="1" smtClean="0"/>
              <a:t>速度越快越好</a:t>
            </a:r>
            <a:r>
              <a:rPr lang="en-US" altLang="zh-CN" sz="1600" b="1" smtClean="0"/>
              <a:t>=&gt;</a:t>
            </a:r>
            <a:r>
              <a:rPr lang="zh-CN" altLang="en-US" sz="1600" b="1" smtClean="0"/>
              <a:t>哈希表</a:t>
            </a:r>
            <a:r>
              <a:rPr lang="en-US" altLang="zh-CN" sz="1600" b="1" smtClean="0"/>
              <a:t>(</a:t>
            </a:r>
            <a:r>
              <a:rPr lang="zh-CN" altLang="en-US" sz="1600" b="1" smtClean="0"/>
              <a:t>散列</a:t>
            </a:r>
            <a:r>
              <a:rPr lang="en-US" altLang="zh-CN" sz="1600" b="1" smtClean="0"/>
              <a:t>)</a:t>
            </a:r>
            <a:endParaRPr lang="en-US" altLang="zh-CN" sz="1600" b="1" smtClean="0"/>
          </a:p>
          <a:p>
            <a:r>
              <a:rPr lang="zh-CN" altLang="en-US" sz="1600" b="1">
                <a:solidFill>
                  <a:srgbClr val="FF0000"/>
                </a:solidFill>
              </a:rPr>
              <a:t>添</a:t>
            </a:r>
            <a:r>
              <a:rPr lang="zh-CN" altLang="en-US" sz="1600" b="1" smtClean="0">
                <a:solidFill>
                  <a:srgbClr val="FF0000"/>
                </a:solidFill>
              </a:rPr>
              <a:t>加时</a:t>
            </a:r>
            <a:r>
              <a:rPr lang="zh-CN" altLang="en-US" sz="1600" b="1" smtClean="0"/>
              <a:t>，保证按照</a:t>
            </a:r>
            <a:r>
              <a:rPr lang="en-US" altLang="zh-CN" sz="1600" b="1" smtClean="0"/>
              <a:t>id</a:t>
            </a:r>
            <a:r>
              <a:rPr lang="zh-CN" altLang="en-US" sz="1600" b="1" smtClean="0"/>
              <a:t>从低到高插入</a:t>
            </a:r>
            <a:r>
              <a:rPr lang="en-US" altLang="zh-CN" sz="1600" b="1"/>
              <a:t> </a:t>
            </a:r>
            <a:r>
              <a:rPr lang="en-US" altLang="zh-CN" sz="1600" b="1" smtClean="0"/>
              <a:t> [</a:t>
            </a:r>
            <a:r>
              <a:rPr lang="zh-CN" altLang="en-US" sz="1600" b="1" smtClean="0"/>
              <a:t>课后思考：如果</a:t>
            </a:r>
            <a:r>
              <a:rPr lang="en-US" altLang="zh-CN" sz="1600" b="1" smtClean="0"/>
              <a:t>id</a:t>
            </a:r>
            <a:r>
              <a:rPr lang="zh-CN" altLang="en-US" sz="1600" b="1" smtClean="0"/>
              <a:t>不是从</a:t>
            </a:r>
            <a:br>
              <a:rPr lang="en-US" altLang="zh-CN" sz="1600" b="1" smtClean="0"/>
            </a:br>
            <a:r>
              <a:rPr lang="zh-CN" altLang="en-US" sz="1600" b="1" smtClean="0"/>
              <a:t>低到高插入，但要求各条链表仍是从低到高，怎么解决</a:t>
            </a:r>
            <a:r>
              <a:rPr lang="en-US" altLang="zh-CN" sz="1600" b="1" smtClean="0"/>
              <a:t>?]</a:t>
            </a:r>
            <a:endParaRPr lang="en-US" altLang="zh-CN" smtClean="0"/>
          </a:p>
          <a:p>
            <a:pPr marL="342900" indent="-342900">
              <a:buAutoNum type="arabicParenR"/>
            </a:pPr>
            <a:r>
              <a:rPr lang="zh-CN" altLang="en-US"/>
              <a:t>使</a:t>
            </a:r>
            <a:r>
              <a:rPr lang="zh-CN" altLang="en-US" smtClean="0"/>
              <a:t>用</a:t>
            </a:r>
            <a:r>
              <a:rPr lang="zh-CN" altLang="en-US" b="1" smtClean="0"/>
              <a:t>链表</a:t>
            </a:r>
            <a:r>
              <a:rPr lang="zh-CN" altLang="en-US" smtClean="0"/>
              <a:t>来实现哈希表</a:t>
            </a:r>
            <a:r>
              <a:rPr lang="en-US" altLang="zh-CN" smtClean="0"/>
              <a:t>, </a:t>
            </a:r>
            <a:r>
              <a:rPr lang="zh-CN" altLang="en-US" smtClean="0"/>
              <a:t>该链表不带表头</a:t>
            </a:r>
            <a:br>
              <a:rPr lang="en-US" altLang="zh-CN" smtClean="0"/>
            </a:br>
            <a:r>
              <a:rPr lang="en-US" altLang="zh-CN" smtClean="0"/>
              <a:t>[</a:t>
            </a:r>
            <a:r>
              <a:rPr lang="zh-CN" altLang="en-US" smtClean="0"/>
              <a:t>即</a:t>
            </a:r>
            <a:r>
              <a:rPr lang="en-US" altLang="zh-CN" smtClean="0"/>
              <a:t>: </a:t>
            </a:r>
            <a:r>
              <a:rPr lang="zh-CN" altLang="en-US" b="1" smtClean="0">
                <a:solidFill>
                  <a:srgbClr val="EA0000"/>
                </a:solidFill>
              </a:rPr>
              <a:t>链表的第一个结点就存放雇员信息</a:t>
            </a:r>
            <a:r>
              <a:rPr lang="en-US" altLang="zh-CN" smtClean="0"/>
              <a:t>] </a:t>
            </a:r>
            <a:endParaRPr lang="en-US" altLang="zh-CN" smtClean="0"/>
          </a:p>
          <a:p>
            <a:pPr marL="342900" indent="-342900">
              <a:buAutoNum type="arabicParenR"/>
              <a:defRPr/>
            </a:pPr>
            <a:r>
              <a:rPr lang="zh-CN" altLang="en-US" smtClean="0">
                <a:ea typeface="宋体" panose="02010600030101010101" pitchFamily="2" charset="-122"/>
              </a:rPr>
              <a:t>思路分析并画出示意图</a:t>
            </a:r>
            <a:endParaRPr lang="en-US" altLang="zh-CN" smtClean="0">
              <a:ea typeface="宋体" panose="02010600030101010101" pitchFamily="2" charset="-122"/>
            </a:endParaRPr>
          </a:p>
          <a:p>
            <a:pPr marL="342900" indent="-342900">
              <a:buAutoNum type="arabicParenR"/>
              <a:defRPr/>
            </a:pPr>
            <a:r>
              <a:rPr lang="zh-CN" altLang="en-US">
                <a:ea typeface="宋体" panose="02010600030101010101" pitchFamily="2" charset="-122"/>
              </a:rPr>
              <a:t>代</a:t>
            </a:r>
            <a:r>
              <a:rPr lang="zh-CN" altLang="en-US" smtClean="0">
                <a:ea typeface="宋体" panose="02010600030101010101" pitchFamily="2" charset="-122"/>
              </a:rPr>
              <a:t>码实现</a:t>
            </a:r>
            <a:r>
              <a:rPr lang="en-US" altLang="zh-CN" smtClean="0">
                <a:ea typeface="宋体" panose="02010600030101010101" pitchFamily="2" charset="-122"/>
              </a:rPr>
              <a:t>[</a:t>
            </a:r>
            <a:r>
              <a:rPr lang="zh-CN" altLang="en-US">
                <a:solidFill>
                  <a:srgbClr val="FF0000"/>
                </a:solidFill>
                <a:ea typeface="宋体" panose="02010600030101010101" pitchFamily="2" charset="-122"/>
              </a:rPr>
              <a:t>增</a:t>
            </a:r>
            <a:r>
              <a:rPr lang="zh-CN" altLang="en-US" smtClean="0">
                <a:ea typeface="宋体" panose="02010600030101010101" pitchFamily="2" charset="-122"/>
              </a:rPr>
              <a:t>删改</a:t>
            </a:r>
            <a:r>
              <a:rPr lang="zh-CN" altLang="en-US" b="1" smtClean="0">
                <a:solidFill>
                  <a:srgbClr val="FF0000"/>
                </a:solidFill>
                <a:ea typeface="宋体" panose="02010600030101010101" pitchFamily="2" charset="-122"/>
              </a:rPr>
              <a:t>查</a:t>
            </a:r>
            <a:r>
              <a:rPr lang="en-US" altLang="zh-CN" b="1" smtClean="0">
                <a:solidFill>
                  <a:srgbClr val="FF0000"/>
                </a:solidFill>
                <a:ea typeface="宋体" panose="02010600030101010101" pitchFamily="2" charset="-122"/>
              </a:rPr>
              <a:t>(</a:t>
            </a:r>
            <a:r>
              <a:rPr lang="zh-CN" altLang="en-US" sz="1400" smtClean="0">
                <a:solidFill>
                  <a:srgbClr val="0070C0"/>
                </a:solidFill>
                <a:ea typeface="宋体" panose="02010600030101010101" pitchFamily="2" charset="-122"/>
              </a:rPr>
              <a:t>显示所有员工，</a:t>
            </a:r>
            <a:r>
              <a:rPr lang="zh-CN" altLang="en-US">
                <a:solidFill>
                  <a:srgbClr val="0070C0"/>
                </a:solidFill>
                <a:ea typeface="宋体" panose="02010600030101010101" pitchFamily="2" charset="-122"/>
              </a:rPr>
              <a:t>按</a:t>
            </a:r>
            <a:r>
              <a:rPr lang="en-US" altLang="zh-CN">
                <a:solidFill>
                  <a:srgbClr val="0070C0"/>
                </a:solidFill>
                <a:ea typeface="宋体" panose="02010600030101010101" pitchFamily="2" charset="-122"/>
              </a:rPr>
              <a:t>id</a:t>
            </a:r>
            <a:r>
              <a:rPr lang="zh-CN" altLang="en-US">
                <a:solidFill>
                  <a:srgbClr val="0070C0"/>
                </a:solidFill>
                <a:ea typeface="宋体" panose="02010600030101010101" pitchFamily="2" charset="-122"/>
              </a:rPr>
              <a:t>查询</a:t>
            </a:r>
            <a:r>
              <a:rPr lang="en-US" altLang="zh-CN" b="1" smtClean="0">
                <a:solidFill>
                  <a:srgbClr val="FF0000"/>
                </a:solidFill>
                <a:ea typeface="宋体" panose="02010600030101010101" pitchFamily="2" charset="-122"/>
              </a:rPr>
              <a:t>)</a:t>
            </a:r>
            <a:r>
              <a:rPr lang="en-US" altLang="zh-CN" smtClean="0">
                <a:ea typeface="宋体" panose="02010600030101010101" pitchFamily="2" charset="-122"/>
              </a:rPr>
              <a:t>]</a:t>
            </a:r>
            <a:endParaRPr lang="en-US" altLang="zh-CN" smtClean="0">
              <a:ea typeface="宋体" panose="02010600030101010101" pitchFamily="2" charset="-122"/>
            </a:endParaRPr>
          </a:p>
          <a:p>
            <a:endParaRPr lang="en-US" altLang="zh-CN"/>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队列</a:t>
            </a:r>
            <a:endParaRPr lang="en-US" altLang="zh-CN" sz="2200" b="1"/>
          </a:p>
        </p:txBody>
      </p:sp>
      <p:sp>
        <p:nvSpPr>
          <p:cNvPr id="2" name="TextBox 1"/>
          <p:cNvSpPr txBox="1"/>
          <p:nvPr/>
        </p:nvSpPr>
        <p:spPr>
          <a:xfrm>
            <a:off x="665981" y="1368127"/>
            <a:ext cx="8136904" cy="3938270"/>
          </a:xfrm>
          <a:prstGeom prst="rect">
            <a:avLst/>
          </a:prstGeom>
          <a:noFill/>
        </p:spPr>
        <p:txBody>
          <a:bodyPr wrap="square" rtlCol="0">
            <a:spAutoFit/>
          </a:bodyPr>
          <a:lstStyle/>
          <a:p>
            <a:r>
              <a:rPr lang="zh-CN" altLang="en-US" sz="2000" b="1" smtClean="0">
                <a:solidFill>
                  <a:srgbClr val="0070C0"/>
                </a:solidFill>
              </a:rPr>
              <a:t>数</a:t>
            </a:r>
            <a:r>
              <a:rPr lang="zh-CN" altLang="en-US" sz="2000" b="1">
                <a:solidFill>
                  <a:srgbClr val="0070C0"/>
                </a:solidFill>
              </a:rPr>
              <a:t>组模拟队</a:t>
            </a:r>
            <a:r>
              <a:rPr lang="zh-CN" altLang="en-US" sz="2000" b="1" smtClean="0">
                <a:solidFill>
                  <a:srgbClr val="0070C0"/>
                </a:solidFill>
              </a:rPr>
              <a:t>列</a:t>
            </a:r>
            <a:endParaRPr lang="en-US" altLang="zh-CN" sz="2000" b="1" smtClean="0">
              <a:solidFill>
                <a:srgbClr val="0070C0"/>
              </a:solidFill>
            </a:endParaRPr>
          </a:p>
          <a:p>
            <a:endParaRPr lang="en-US" altLang="zh-CN" sz="2000"/>
          </a:p>
          <a:p>
            <a:pPr marL="342900" indent="-342900">
              <a:buFont typeface="Wingdings" panose="05000000000000000000" pitchFamily="2" charset="2"/>
              <a:buChar char="Ø"/>
            </a:pPr>
            <a:r>
              <a:rPr lang="zh-CN" altLang="en-US" smtClean="0"/>
              <a:t>队</a:t>
            </a:r>
            <a:r>
              <a:rPr lang="zh-CN" altLang="en-US"/>
              <a:t>列本身是有序列表，若使用数组的结构来存储队列的数据，则队列数组的声明如</a:t>
            </a:r>
            <a:r>
              <a:rPr lang="zh-CN" altLang="en-US" smtClean="0"/>
              <a:t>下图</a:t>
            </a:r>
            <a:r>
              <a:rPr lang="en-US" altLang="zh-CN" smtClean="0"/>
              <a:t>,</a:t>
            </a:r>
            <a:r>
              <a:rPr lang="zh-CN" altLang="en-US" smtClean="0"/>
              <a:t> </a:t>
            </a:r>
            <a:r>
              <a:rPr lang="zh-CN" altLang="en-US"/>
              <a:t>其中 </a:t>
            </a:r>
            <a:r>
              <a:rPr lang="en-US" altLang="zh-CN"/>
              <a:t>m</a:t>
            </a:r>
            <a:r>
              <a:rPr lang="en-US" altLang="zh-CN" smtClean="0"/>
              <a:t>axSize </a:t>
            </a:r>
            <a:r>
              <a:rPr lang="zh-CN" altLang="en-US"/>
              <a:t>是该队列的最大容量。</a:t>
            </a:r>
            <a:endParaRPr lang="zh-CN" altLang="en-US"/>
          </a:p>
          <a:p>
            <a:pPr marL="342900" indent="-342900">
              <a:buFont typeface="Wingdings" panose="05000000000000000000" pitchFamily="2" charset="2"/>
              <a:buChar char="Ø"/>
            </a:pPr>
            <a:endParaRPr lang="zh-CN" altLang="en-US"/>
          </a:p>
          <a:p>
            <a:pPr marL="342900" indent="-342900">
              <a:buFont typeface="Wingdings" panose="05000000000000000000" pitchFamily="2" charset="2"/>
              <a:buChar char="Ø"/>
            </a:pPr>
            <a:r>
              <a:rPr lang="zh-CN" altLang="en-US" sz="1600"/>
              <a:t>因为</a:t>
            </a:r>
            <a:r>
              <a:rPr lang="zh-CN" altLang="en-US" sz="1600" b="1"/>
              <a:t>队列的输出、输入是分别从前后端来处理</a:t>
            </a:r>
            <a:r>
              <a:rPr lang="zh-CN" altLang="en-US" sz="1600"/>
              <a:t>，因此</a:t>
            </a:r>
            <a:r>
              <a:rPr lang="zh-CN" altLang="en-US" sz="1600" u="sng"/>
              <a:t>需要两个变</a:t>
            </a:r>
            <a:r>
              <a:rPr lang="zh-CN" altLang="en-US" sz="1600" b="1" u="sng"/>
              <a:t>量 </a:t>
            </a:r>
            <a:r>
              <a:rPr lang="en-US" altLang="zh-CN" sz="1600" b="1" u="sng"/>
              <a:t>front</a:t>
            </a:r>
            <a:r>
              <a:rPr lang="zh-CN" altLang="en-US" sz="1600" b="1" u="sng"/>
              <a:t>及 </a:t>
            </a:r>
            <a:r>
              <a:rPr lang="en-US" altLang="zh-CN" sz="1600" b="1" u="sng"/>
              <a:t>rear</a:t>
            </a:r>
            <a:r>
              <a:rPr lang="zh-CN" altLang="en-US" sz="1600" b="1" u="sng"/>
              <a:t>分别记录队列前后端</a:t>
            </a:r>
            <a:r>
              <a:rPr lang="zh-CN" altLang="en-US" sz="1600" u="sng"/>
              <a:t>的下标</a:t>
            </a:r>
            <a:r>
              <a:rPr lang="zh-CN" altLang="en-US" sz="1600"/>
              <a:t>，</a:t>
            </a:r>
            <a:r>
              <a:rPr lang="en-US" altLang="zh-CN" sz="1600" u="sng"/>
              <a:t>front </a:t>
            </a:r>
            <a:r>
              <a:rPr lang="zh-CN" altLang="en-US" sz="1600" u="sng"/>
              <a:t>会随着数据输出而改变，而 </a:t>
            </a:r>
            <a:r>
              <a:rPr lang="en-US" altLang="zh-CN" sz="1600" u="sng"/>
              <a:t>rear</a:t>
            </a:r>
            <a:r>
              <a:rPr lang="zh-CN" altLang="en-US" sz="1600" u="sng"/>
              <a:t>则是随着数据输入而改</a:t>
            </a:r>
            <a:r>
              <a:rPr lang="zh-CN" altLang="en-US" sz="1600" u="sng" smtClean="0"/>
              <a:t>变</a:t>
            </a:r>
            <a:r>
              <a:rPr lang="zh-CN" altLang="en-US" sz="1600"/>
              <a:t>，</a:t>
            </a:r>
            <a:r>
              <a:rPr lang="zh-CN" altLang="en-US" sz="1600" smtClean="0"/>
              <a:t>如图所示</a:t>
            </a:r>
            <a:r>
              <a:rPr lang="en-US" altLang="zh-CN" sz="1600" smtClean="0"/>
              <a:t>:</a:t>
            </a:r>
            <a:endParaRPr lang="zh-CN" altLang="en-US" sz="1600"/>
          </a:p>
          <a:p>
            <a:pPr marL="342900" indent="-342900">
              <a:buAutoNum type="arabicParenR"/>
            </a:pPr>
            <a:endParaRPr lang="en-US" altLang="zh-CN" smtClean="0"/>
          </a:p>
          <a:p>
            <a:endParaRPr lang="en-US" altLang="zh-CN" smtClean="0"/>
          </a:p>
          <a:p>
            <a:endParaRPr lang="en-US" altLang="zh-CN"/>
          </a:p>
          <a:p>
            <a:endParaRPr lang="en-US" altLang="zh-CN" smtClean="0"/>
          </a:p>
          <a:p>
            <a:endParaRPr lang="en-US" altLang="zh-CN" smtClean="0"/>
          </a:p>
          <a:p>
            <a:endParaRPr lang="zh-CN" altLang="en-US"/>
          </a:p>
        </p:txBody>
      </p:sp>
      <p:pic>
        <p:nvPicPr>
          <p:cNvPr id="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26021" y="3600069"/>
            <a:ext cx="4536504" cy="17198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21965" y="1152103"/>
            <a:ext cx="8496944" cy="3939540"/>
          </a:xfrm>
          <a:prstGeom prst="rect">
            <a:avLst/>
          </a:prstGeom>
          <a:solidFill>
            <a:schemeClr val="bg1">
              <a:lumMod val="95000"/>
            </a:schemeClr>
          </a:solidFill>
        </p:spPr>
        <p:txBody>
          <a:bodyPr wrap="square" rtlCol="0">
            <a:spAutoFit/>
          </a:bodyPr>
          <a:lstStyle/>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r>
              <a:rPr lang="zh-CN" altLang="en-US" sz="2800" b="1" smtClean="0"/>
              <a:t>数据结构和算法</a:t>
            </a:r>
            <a:endParaRPr lang="en-US" altLang="zh-CN" sz="2800" b="1" smtClean="0"/>
          </a:p>
          <a:p>
            <a:r>
              <a:rPr lang="en-US" altLang="zh-CN" sz="2400" b="1" smtClean="0">
                <a:solidFill>
                  <a:schemeClr val="bg1">
                    <a:lumMod val="65000"/>
                  </a:schemeClr>
                </a:solidFill>
              </a:rPr>
              <a:t>--</a:t>
            </a:r>
            <a:r>
              <a:rPr lang="zh-CN" altLang="en-US" sz="2400" b="1" smtClean="0">
                <a:solidFill>
                  <a:schemeClr val="bg1">
                    <a:lumMod val="65000"/>
                  </a:schemeClr>
                </a:solidFill>
              </a:rPr>
              <a:t>树结构基础部分</a:t>
            </a:r>
            <a:endParaRPr lang="en-US" altLang="zh-CN" sz="2400" b="1">
              <a:solidFill>
                <a:schemeClr val="bg1">
                  <a:lumMod val="65000"/>
                </a:schemeClr>
              </a:solidFill>
            </a:endParaRPr>
          </a:p>
          <a:p>
            <a:endParaRPr lang="zh-CN" altLang="en-US"/>
          </a:p>
        </p:txBody>
      </p:sp>
    </p:spTree>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a:t>二叉树</a:t>
            </a:r>
            <a:endParaRPr lang="en-US" altLang="zh-CN" sz="2200" b="1"/>
          </a:p>
        </p:txBody>
      </p:sp>
      <p:sp>
        <p:nvSpPr>
          <p:cNvPr id="2" name="TextBox 1"/>
          <p:cNvSpPr txBox="1"/>
          <p:nvPr/>
        </p:nvSpPr>
        <p:spPr>
          <a:xfrm>
            <a:off x="665981" y="1224111"/>
            <a:ext cx="8568952" cy="4478149"/>
          </a:xfrm>
          <a:prstGeom prst="rect">
            <a:avLst/>
          </a:prstGeom>
          <a:noFill/>
        </p:spPr>
        <p:txBody>
          <a:bodyPr wrap="square" rtlCol="0">
            <a:spAutoFit/>
          </a:bodyPr>
          <a:lstStyle/>
          <a:p>
            <a:r>
              <a:rPr lang="zh-CN" altLang="en-US" sz="2000" b="1">
                <a:solidFill>
                  <a:srgbClr val="0070C0"/>
                </a:solidFill>
              </a:rPr>
              <a:t>为什</a:t>
            </a:r>
            <a:r>
              <a:rPr lang="zh-CN" altLang="en-US" sz="2000" b="1" smtClean="0">
                <a:solidFill>
                  <a:srgbClr val="0070C0"/>
                </a:solidFill>
              </a:rPr>
              <a:t>么需要树这种数据结构</a:t>
            </a:r>
            <a:endParaRPr lang="en-US" altLang="zh-CN"/>
          </a:p>
          <a:p>
            <a:endParaRPr lang="en-US" altLang="zh-CN" smtClean="0"/>
          </a:p>
          <a:p>
            <a:pPr marL="342900" indent="-342900">
              <a:buAutoNum type="arabicParenR"/>
            </a:pPr>
            <a:r>
              <a:rPr lang="zh-CN" altLang="en-US" smtClean="0"/>
              <a:t>数组</a:t>
            </a:r>
            <a:r>
              <a:rPr lang="zh-CN" altLang="en-US"/>
              <a:t>存</a:t>
            </a:r>
            <a:r>
              <a:rPr lang="zh-CN" altLang="en-US" smtClean="0"/>
              <a:t>储方式的</a:t>
            </a:r>
            <a:r>
              <a:rPr lang="zh-CN" altLang="en-US"/>
              <a:t>分</a:t>
            </a:r>
            <a:r>
              <a:rPr lang="zh-CN" altLang="en-US" smtClean="0"/>
              <a:t>析</a:t>
            </a:r>
            <a:br>
              <a:rPr lang="en-US" altLang="zh-CN" smtClean="0"/>
            </a:br>
            <a:r>
              <a:rPr lang="zh-CN" altLang="en-US" sz="1700" smtClean="0"/>
              <a:t>优点：通过下标方式访问元素，速度快。</a:t>
            </a:r>
            <a:r>
              <a:rPr lang="zh-CN" altLang="en-US" sz="1700" b="1" smtClean="0">
                <a:solidFill>
                  <a:srgbClr val="DA0000"/>
                </a:solidFill>
              </a:rPr>
              <a:t>对于有序数组</a:t>
            </a:r>
            <a:r>
              <a:rPr lang="zh-CN" altLang="en-US" sz="1700" smtClean="0"/>
              <a:t>，还可使用二分查找提高检索速度。</a:t>
            </a:r>
            <a:br>
              <a:rPr lang="en-US" altLang="zh-CN" sz="1700" smtClean="0"/>
            </a:br>
            <a:r>
              <a:rPr lang="zh-CN" altLang="en-US" sz="1700"/>
              <a:t>缺点</a:t>
            </a:r>
            <a:r>
              <a:rPr lang="zh-CN" altLang="en-US" sz="1700" smtClean="0"/>
              <a:t>：</a:t>
            </a:r>
            <a:r>
              <a:rPr lang="zh-CN" altLang="en-US" sz="1700"/>
              <a:t>如</a:t>
            </a:r>
            <a:r>
              <a:rPr lang="zh-CN" altLang="en-US" sz="1700" smtClean="0"/>
              <a:t>果要检索具体某个值，或者插入值</a:t>
            </a:r>
            <a:r>
              <a:rPr lang="en-US" altLang="zh-CN" sz="1700" smtClean="0"/>
              <a:t>(</a:t>
            </a:r>
            <a:r>
              <a:rPr lang="zh-CN" altLang="en-US" sz="1700" smtClean="0"/>
              <a:t>按一定顺序</a:t>
            </a:r>
            <a:r>
              <a:rPr lang="en-US" altLang="zh-CN" sz="1700" smtClean="0"/>
              <a:t>)</a:t>
            </a:r>
            <a:r>
              <a:rPr lang="zh-CN" altLang="en-US" sz="1700" b="1" smtClean="0"/>
              <a:t>会整体移动</a:t>
            </a:r>
            <a:r>
              <a:rPr lang="zh-CN" altLang="en-US" sz="1700" smtClean="0"/>
              <a:t>，效率较低 </a:t>
            </a:r>
            <a:r>
              <a:rPr lang="en-US" altLang="zh-CN"/>
              <a:t>[</a:t>
            </a:r>
            <a:r>
              <a:rPr lang="zh-CN" altLang="en-US" sz="1100" smtClean="0"/>
              <a:t>示意图</a:t>
            </a:r>
            <a:r>
              <a:rPr lang="en-US" altLang="zh-CN"/>
              <a:t>]</a:t>
            </a:r>
            <a:endParaRPr lang="en-US" altLang="zh-CN" smtClean="0"/>
          </a:p>
          <a:p>
            <a:pPr marL="342900" indent="-342900">
              <a:buAutoNum type="arabicParenR"/>
            </a:pPr>
            <a:r>
              <a:rPr lang="zh-CN" altLang="en-US"/>
              <a:t>链</a:t>
            </a:r>
            <a:r>
              <a:rPr lang="zh-CN" altLang="en-US" smtClean="0"/>
              <a:t>式存储方式的分析</a:t>
            </a:r>
            <a:br>
              <a:rPr lang="en-US" altLang="zh-CN" smtClean="0"/>
            </a:br>
            <a:r>
              <a:rPr lang="zh-CN" altLang="en-US" sz="1700" smtClean="0"/>
              <a:t>优点：在一定程度上对数组存储方式有优化</a:t>
            </a:r>
            <a:r>
              <a:rPr lang="en-US" altLang="zh-CN" sz="1700" smtClean="0"/>
              <a:t>(</a:t>
            </a:r>
            <a:r>
              <a:rPr lang="zh-CN" altLang="en-US" sz="1700" smtClean="0"/>
              <a:t>比如：插入一个数</a:t>
            </a:r>
            <a:r>
              <a:rPr lang="zh-CN" altLang="en-US" sz="1700"/>
              <a:t>值</a:t>
            </a:r>
            <a:r>
              <a:rPr lang="zh-CN" altLang="en-US" sz="1700" smtClean="0"/>
              <a:t>节点，只需要将</a:t>
            </a:r>
            <a:r>
              <a:rPr lang="zh-CN" altLang="en-US" sz="1700"/>
              <a:t>插</a:t>
            </a:r>
            <a:r>
              <a:rPr lang="zh-CN" altLang="en-US" sz="1700" smtClean="0"/>
              <a:t>入节点，链接到链表中即可， 删除效率也很好</a:t>
            </a:r>
            <a:r>
              <a:rPr lang="en-US" altLang="zh-CN" sz="1700" smtClean="0"/>
              <a:t>)</a:t>
            </a:r>
            <a:r>
              <a:rPr lang="zh-CN" altLang="en-US" sz="1700" smtClean="0"/>
              <a:t>。</a:t>
            </a:r>
            <a:br>
              <a:rPr lang="en-US" altLang="zh-CN" sz="1700"/>
            </a:br>
            <a:r>
              <a:rPr lang="zh-CN" altLang="en-US" sz="1700"/>
              <a:t>缺</a:t>
            </a:r>
            <a:r>
              <a:rPr lang="zh-CN" altLang="en-US" sz="1700" smtClean="0"/>
              <a:t>点：在进行检索时，效率仍然较低，比如</a:t>
            </a:r>
            <a:r>
              <a:rPr lang="en-US" altLang="zh-CN" sz="1700" smtClean="0"/>
              <a:t>(</a:t>
            </a:r>
            <a:r>
              <a:rPr lang="zh-CN" altLang="en-US" sz="1700" smtClean="0"/>
              <a:t>检索某个值，需要从头节点开始</a:t>
            </a:r>
            <a:r>
              <a:rPr lang="zh-CN" altLang="en-US" sz="1700"/>
              <a:t>遍历</a:t>
            </a:r>
            <a:r>
              <a:rPr lang="en-US" altLang="zh-CN" sz="1700" smtClean="0"/>
              <a:t>) </a:t>
            </a:r>
            <a:r>
              <a:rPr lang="en-US" altLang="zh-CN" smtClean="0"/>
              <a:t>【</a:t>
            </a:r>
            <a:r>
              <a:rPr lang="zh-CN" altLang="en-US" sz="1200"/>
              <a:t>示意图</a:t>
            </a:r>
            <a:r>
              <a:rPr lang="en-US" altLang="zh-CN" smtClean="0"/>
              <a:t>】</a:t>
            </a:r>
            <a:endParaRPr lang="en-US" altLang="zh-CN" smtClean="0"/>
          </a:p>
          <a:p>
            <a:pPr marL="342900" indent="-342900">
              <a:buAutoNum type="arabicParenR"/>
            </a:pPr>
            <a:endParaRPr lang="en-US" altLang="zh-CN" smtClean="0"/>
          </a:p>
          <a:p>
            <a:pPr marL="342900" indent="-342900">
              <a:buAutoNum type="arabicParenR"/>
            </a:pPr>
            <a:r>
              <a:rPr lang="zh-CN" altLang="en-US" b="1" smtClean="0"/>
              <a:t>树</a:t>
            </a:r>
            <a:r>
              <a:rPr lang="zh-CN" altLang="en-US" smtClean="0"/>
              <a:t>存储方式的分析</a:t>
            </a:r>
            <a:br>
              <a:rPr lang="en-US" altLang="zh-CN" smtClean="0"/>
            </a:br>
            <a:r>
              <a:rPr lang="zh-CN" altLang="en-US" sz="1700" smtClean="0"/>
              <a:t>能提高数据</a:t>
            </a:r>
            <a:r>
              <a:rPr lang="zh-CN" altLang="en-US" sz="1700" b="1" smtClean="0">
                <a:solidFill>
                  <a:srgbClr val="DA0000"/>
                </a:solidFill>
              </a:rPr>
              <a:t>存储，读取</a:t>
            </a:r>
            <a:r>
              <a:rPr lang="zh-CN" altLang="en-US" sz="1700" smtClean="0"/>
              <a:t>的效率</a:t>
            </a:r>
            <a:r>
              <a:rPr lang="en-US" altLang="zh-CN" sz="1700" smtClean="0"/>
              <a:t>,  </a:t>
            </a:r>
            <a:r>
              <a:rPr lang="zh-CN" altLang="en-US" sz="1700"/>
              <a:t>比</a:t>
            </a:r>
            <a:r>
              <a:rPr lang="zh-CN" altLang="en-US" sz="1700" smtClean="0"/>
              <a:t>如利用 </a:t>
            </a:r>
            <a:r>
              <a:rPr lang="zh-CN" altLang="en-US" b="1" smtClean="0"/>
              <a:t>二叉排序树</a:t>
            </a:r>
            <a:r>
              <a:rPr lang="en-US" altLang="zh-CN" sz="1700" smtClean="0"/>
              <a:t>(Binary Sort Tree)</a:t>
            </a:r>
            <a:r>
              <a:rPr lang="zh-CN" altLang="en-US" sz="1700" smtClean="0"/>
              <a:t>，既可以保证数据的检索速度，同时也可以保证数据的插入，删除，修改的速度</a:t>
            </a:r>
            <a:r>
              <a:rPr lang="zh-CN" altLang="en-US" smtClean="0"/>
              <a:t>。</a:t>
            </a:r>
            <a:r>
              <a:rPr lang="en-US" altLang="zh-CN" smtClean="0"/>
              <a:t>【</a:t>
            </a:r>
            <a:r>
              <a:rPr lang="zh-CN" altLang="en-US" sz="1100" smtClean="0"/>
              <a:t>示意图</a:t>
            </a:r>
            <a:r>
              <a:rPr lang="en-US" altLang="zh-CN" sz="1100" smtClean="0"/>
              <a:t>,</a:t>
            </a:r>
            <a:r>
              <a:rPr lang="zh-CN" altLang="en-US" sz="1100" smtClean="0"/>
              <a:t>后面详讲</a:t>
            </a:r>
            <a:r>
              <a:rPr lang="en-US" altLang="zh-CN" smtClean="0"/>
              <a:t>】</a:t>
            </a:r>
            <a:br>
              <a:rPr lang="en-US" altLang="zh-CN" smtClean="0"/>
            </a:br>
            <a:r>
              <a:rPr lang="zh-CN" altLang="en-US" smtClean="0"/>
              <a:t>案例</a:t>
            </a:r>
            <a:r>
              <a:rPr lang="en-US" altLang="zh-CN" smtClean="0"/>
              <a:t>: [7, 3, 10, 1, 5, 9, 12]</a:t>
            </a:r>
            <a:endParaRPr lang="en-US" altLang="zh-CN" smtClean="0"/>
          </a:p>
        </p:txBody>
      </p:sp>
    </p:spTree>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a:t>二叉树</a:t>
            </a:r>
            <a:endParaRPr lang="en-US" altLang="zh-CN" sz="2200" b="1"/>
          </a:p>
        </p:txBody>
      </p:sp>
      <p:sp>
        <p:nvSpPr>
          <p:cNvPr id="2" name="TextBox 1"/>
          <p:cNvSpPr txBox="1"/>
          <p:nvPr/>
        </p:nvSpPr>
        <p:spPr>
          <a:xfrm>
            <a:off x="665981" y="1224111"/>
            <a:ext cx="8136904" cy="2893100"/>
          </a:xfrm>
          <a:prstGeom prst="rect">
            <a:avLst/>
          </a:prstGeom>
          <a:noFill/>
        </p:spPr>
        <p:txBody>
          <a:bodyPr wrap="square" rtlCol="0">
            <a:spAutoFit/>
          </a:bodyPr>
          <a:lstStyle/>
          <a:p>
            <a:r>
              <a:rPr lang="zh-CN" altLang="en-US" sz="2000" b="1" smtClean="0">
                <a:solidFill>
                  <a:srgbClr val="0070C0"/>
                </a:solidFill>
              </a:rPr>
              <a:t>树示意图</a:t>
            </a:r>
            <a:endParaRPr lang="en-US" altLang="zh-CN"/>
          </a:p>
          <a:p>
            <a:endParaRPr lang="en-US" altLang="zh-CN" smtClean="0"/>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zh-CN" altLang="en-US"/>
          </a:p>
        </p:txBody>
      </p:sp>
      <p:pic>
        <p:nvPicPr>
          <p:cNvPr id="10242"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70631" y="1800175"/>
            <a:ext cx="5695950" cy="3419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5994573" y="1458133"/>
            <a:ext cx="3168352" cy="3847207"/>
          </a:xfrm>
          <a:prstGeom prst="rect">
            <a:avLst/>
          </a:prstGeom>
          <a:solidFill>
            <a:schemeClr val="bg1">
              <a:lumMod val="95000"/>
            </a:schemeClr>
          </a:solidFill>
        </p:spPr>
        <p:txBody>
          <a:bodyPr wrap="square" rtlCol="0">
            <a:spAutoFit/>
          </a:bodyPr>
          <a:lstStyle/>
          <a:p>
            <a:r>
              <a:rPr lang="zh-CN" altLang="en-US" sz="1600" smtClean="0"/>
              <a:t>树的常用术语</a:t>
            </a:r>
            <a:r>
              <a:rPr lang="en-US" altLang="zh-CN" sz="1600" smtClean="0"/>
              <a:t>(</a:t>
            </a:r>
            <a:r>
              <a:rPr lang="zh-CN" altLang="en-US" sz="1600" smtClean="0"/>
              <a:t>结合示意图理解</a:t>
            </a:r>
            <a:r>
              <a:rPr lang="en-US" altLang="zh-CN" sz="1600" smtClean="0"/>
              <a:t>):</a:t>
            </a:r>
            <a:endParaRPr lang="en-US" altLang="zh-CN" sz="1600" smtClean="0"/>
          </a:p>
          <a:p>
            <a:pPr marL="342900" indent="-342900">
              <a:buAutoNum type="arabicParenR"/>
            </a:pPr>
            <a:r>
              <a:rPr lang="zh-CN" altLang="en-US" sz="1600" smtClean="0"/>
              <a:t>节点</a:t>
            </a:r>
            <a:endParaRPr lang="en-US" altLang="zh-CN" sz="1600" smtClean="0"/>
          </a:p>
          <a:p>
            <a:pPr marL="342900" indent="-342900">
              <a:buAutoNum type="arabicParenR"/>
            </a:pPr>
            <a:r>
              <a:rPr lang="zh-CN" altLang="en-US" sz="1600" smtClean="0"/>
              <a:t>根节点</a:t>
            </a:r>
            <a:endParaRPr lang="en-US" altLang="zh-CN" sz="1600" smtClean="0"/>
          </a:p>
          <a:p>
            <a:pPr marL="342900" indent="-342900">
              <a:buAutoNum type="arabicParenR"/>
            </a:pPr>
            <a:r>
              <a:rPr lang="zh-CN" altLang="en-US" sz="1600" smtClean="0"/>
              <a:t>父节点</a:t>
            </a:r>
            <a:endParaRPr lang="en-US" altLang="zh-CN" sz="1600" smtClean="0"/>
          </a:p>
          <a:p>
            <a:pPr marL="342900" indent="-342900">
              <a:buAutoNum type="arabicParenR"/>
            </a:pPr>
            <a:r>
              <a:rPr lang="zh-CN" altLang="en-US" sz="1600"/>
              <a:t>子节</a:t>
            </a:r>
            <a:r>
              <a:rPr lang="zh-CN" altLang="en-US" sz="1600" smtClean="0"/>
              <a:t>点</a:t>
            </a:r>
            <a:endParaRPr lang="en-US" altLang="zh-CN" sz="1600" smtClean="0"/>
          </a:p>
          <a:p>
            <a:pPr marL="342900" indent="-342900">
              <a:buAutoNum type="arabicParenR"/>
            </a:pPr>
            <a:r>
              <a:rPr lang="zh-CN" altLang="en-US" sz="1600"/>
              <a:t>叶</a:t>
            </a:r>
            <a:r>
              <a:rPr lang="zh-CN" altLang="en-US" sz="1600" smtClean="0"/>
              <a:t>子节点 </a:t>
            </a:r>
            <a:r>
              <a:rPr lang="en-US" altLang="zh-CN" sz="1600" smtClean="0"/>
              <a:t>(</a:t>
            </a:r>
            <a:r>
              <a:rPr lang="zh-CN" altLang="en-US" sz="1600" smtClean="0"/>
              <a:t>没有子节点的节点</a:t>
            </a:r>
            <a:r>
              <a:rPr lang="en-US" altLang="zh-CN" sz="1600" smtClean="0"/>
              <a:t>)</a:t>
            </a:r>
            <a:endParaRPr lang="en-US" altLang="zh-CN" sz="1600" smtClean="0"/>
          </a:p>
          <a:p>
            <a:pPr marL="342900" indent="-342900">
              <a:buAutoNum type="arabicParenR"/>
            </a:pPr>
            <a:r>
              <a:rPr lang="zh-CN" altLang="en-US" sz="1600"/>
              <a:t>节</a:t>
            </a:r>
            <a:r>
              <a:rPr lang="zh-CN" altLang="en-US" sz="1600" smtClean="0"/>
              <a:t>点的权</a:t>
            </a:r>
            <a:r>
              <a:rPr lang="en-US" altLang="zh-CN" sz="1600" smtClean="0"/>
              <a:t>(</a:t>
            </a:r>
            <a:r>
              <a:rPr lang="zh-CN" altLang="en-US" sz="1600" smtClean="0"/>
              <a:t>节点值</a:t>
            </a:r>
            <a:r>
              <a:rPr lang="en-US" altLang="zh-CN" sz="1600" smtClean="0"/>
              <a:t>)</a:t>
            </a:r>
            <a:endParaRPr lang="en-US" altLang="zh-CN" sz="1600" smtClean="0"/>
          </a:p>
          <a:p>
            <a:pPr marL="342900" indent="-342900">
              <a:buAutoNum type="arabicParenR"/>
            </a:pPr>
            <a:r>
              <a:rPr lang="zh-CN" altLang="en-US" sz="1600"/>
              <a:t>路</a:t>
            </a:r>
            <a:r>
              <a:rPr lang="zh-CN" altLang="en-US" sz="1600" smtClean="0"/>
              <a:t>径</a:t>
            </a:r>
            <a:r>
              <a:rPr lang="en-US" altLang="zh-CN" sz="1600" smtClean="0"/>
              <a:t>(</a:t>
            </a:r>
            <a:r>
              <a:rPr lang="zh-CN" altLang="en-US" sz="1600" smtClean="0"/>
              <a:t>从</a:t>
            </a:r>
            <a:r>
              <a:rPr lang="en-US" altLang="zh-CN" sz="1600" smtClean="0"/>
              <a:t>root</a:t>
            </a:r>
            <a:r>
              <a:rPr lang="zh-CN" altLang="en-US" sz="1600" smtClean="0"/>
              <a:t>节点找到该节点的路线</a:t>
            </a:r>
            <a:r>
              <a:rPr lang="en-US" altLang="zh-CN" sz="1600" smtClean="0"/>
              <a:t>)</a:t>
            </a:r>
            <a:endParaRPr lang="en-US" altLang="zh-CN" sz="1600" smtClean="0"/>
          </a:p>
          <a:p>
            <a:pPr marL="342900" indent="-342900">
              <a:buAutoNum type="arabicParenR"/>
            </a:pPr>
            <a:r>
              <a:rPr lang="zh-CN" altLang="en-US" sz="1600" smtClean="0"/>
              <a:t>层</a:t>
            </a:r>
            <a:endParaRPr lang="en-US" altLang="zh-CN" sz="1600" smtClean="0"/>
          </a:p>
          <a:p>
            <a:pPr marL="342900" indent="-342900">
              <a:buAutoNum type="arabicParenR"/>
            </a:pPr>
            <a:r>
              <a:rPr lang="zh-CN" altLang="en-US" sz="1600" smtClean="0"/>
              <a:t>子树</a:t>
            </a:r>
            <a:endParaRPr lang="en-US" altLang="zh-CN" sz="1600" smtClean="0"/>
          </a:p>
          <a:p>
            <a:pPr marL="342900" indent="-342900">
              <a:buAutoNum type="arabicParenR"/>
            </a:pPr>
            <a:r>
              <a:rPr lang="zh-CN" altLang="en-US" sz="1600" smtClean="0"/>
              <a:t>树的高度</a:t>
            </a:r>
            <a:r>
              <a:rPr lang="en-US" altLang="zh-CN" sz="1600" smtClean="0"/>
              <a:t>(</a:t>
            </a:r>
            <a:r>
              <a:rPr lang="zh-CN" altLang="en-US" sz="1600" smtClean="0"/>
              <a:t>最大层数</a:t>
            </a:r>
            <a:r>
              <a:rPr lang="en-US" altLang="zh-CN" sz="1600" smtClean="0"/>
              <a:t>)</a:t>
            </a:r>
            <a:endParaRPr lang="en-US" altLang="zh-CN" sz="1600" smtClean="0"/>
          </a:p>
          <a:p>
            <a:pPr marL="342900" indent="-342900">
              <a:buAutoNum type="arabicParenR"/>
            </a:pPr>
            <a:r>
              <a:rPr lang="zh-CN" altLang="en-US" sz="1600"/>
              <a:t>森</a:t>
            </a:r>
            <a:r>
              <a:rPr lang="zh-CN" altLang="en-US" sz="1600" smtClean="0"/>
              <a:t>林 </a:t>
            </a:r>
            <a:r>
              <a:rPr lang="en-US" altLang="zh-CN" sz="1600" smtClean="0"/>
              <a:t>:</a:t>
            </a:r>
            <a:r>
              <a:rPr lang="zh-CN" altLang="en-US" sz="1600">
                <a:ea typeface="宋体" panose="02010600030101010101" pitchFamily="2" charset="-122"/>
              </a:rPr>
              <a:t>多颗子树构成森林</a:t>
            </a:r>
            <a:endParaRPr lang="en-US" altLang="zh-CN" sz="1600" smtClean="0"/>
          </a:p>
          <a:p>
            <a:endParaRPr lang="en-US" altLang="zh-CN"/>
          </a:p>
          <a:p>
            <a:endParaRPr lang="zh-CN" altLang="en-US"/>
          </a:p>
        </p:txBody>
      </p:sp>
      <p:graphicFrame>
        <p:nvGraphicFramePr>
          <p:cNvPr id="4" name="对象 3"/>
          <p:cNvGraphicFramePr>
            <a:graphicFrameLocks noChangeAspect="1"/>
          </p:cNvGraphicFramePr>
          <p:nvPr/>
        </p:nvGraphicFramePr>
        <p:xfrm>
          <a:off x="6786661" y="4661310"/>
          <a:ext cx="648072" cy="558339"/>
        </p:xfrm>
        <a:graphic>
          <a:graphicData uri="http://schemas.openxmlformats.org/presentationml/2006/ole">
            <mc:AlternateContent xmlns:mc="http://schemas.openxmlformats.org/markup-compatibility/2006">
              <mc:Choice xmlns:v="urn:schemas-microsoft-com:vml" Requires="v">
                <p:oleObj spid="_x0000_s23762" name="包装程序外壳对象" showAsIcon="1" r:id="rId2" imgW="609600" imgH="523875" progId="Package">
                  <p:embed/>
                </p:oleObj>
              </mc:Choice>
              <mc:Fallback>
                <p:oleObj name="包装程序外壳对象" showAsIcon="1" r:id="rId2" imgW="609600" imgH="523875" progId="Package">
                  <p:embed/>
                  <p:pic>
                    <p:nvPicPr>
                      <p:cNvPr id="0" name="图片 23761"/>
                      <p:cNvPicPr/>
                      <p:nvPr/>
                    </p:nvPicPr>
                    <p:blipFill>
                      <a:blip r:embed="rId3"/>
                      <a:stretch>
                        <a:fillRect/>
                      </a:stretch>
                    </p:blipFill>
                    <p:spPr>
                      <a:xfrm>
                        <a:off x="6786661" y="4661310"/>
                        <a:ext cx="648072" cy="558339"/>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a:t>二叉树</a:t>
            </a:r>
            <a:endParaRPr lang="en-US" altLang="zh-CN" sz="2200" b="1"/>
          </a:p>
        </p:txBody>
      </p:sp>
      <p:sp>
        <p:nvSpPr>
          <p:cNvPr id="2" name="TextBox 1"/>
          <p:cNvSpPr txBox="1"/>
          <p:nvPr/>
        </p:nvSpPr>
        <p:spPr>
          <a:xfrm>
            <a:off x="665981" y="1224111"/>
            <a:ext cx="8136904" cy="2369880"/>
          </a:xfrm>
          <a:prstGeom prst="rect">
            <a:avLst/>
          </a:prstGeom>
          <a:noFill/>
        </p:spPr>
        <p:txBody>
          <a:bodyPr wrap="square" rtlCol="0">
            <a:spAutoFit/>
          </a:bodyPr>
          <a:lstStyle/>
          <a:p>
            <a:r>
              <a:rPr lang="zh-CN" altLang="en-US" sz="2000" b="1">
                <a:solidFill>
                  <a:srgbClr val="0070C0"/>
                </a:solidFill>
              </a:rPr>
              <a:t>二叉</a:t>
            </a:r>
            <a:r>
              <a:rPr lang="zh-CN" altLang="en-US" sz="2000" b="1" smtClean="0">
                <a:solidFill>
                  <a:srgbClr val="0070C0"/>
                </a:solidFill>
              </a:rPr>
              <a:t>树的概念</a:t>
            </a:r>
            <a:endParaRPr lang="en-US" altLang="zh-CN"/>
          </a:p>
          <a:p>
            <a:endParaRPr lang="en-US" altLang="zh-CN" smtClean="0"/>
          </a:p>
          <a:p>
            <a:pPr marL="342900" indent="-342900">
              <a:buAutoNum type="arabicParenR"/>
            </a:pPr>
            <a:r>
              <a:rPr lang="zh-CN" altLang="en-US" smtClean="0"/>
              <a:t>树</a:t>
            </a:r>
            <a:r>
              <a:rPr lang="zh-CN" altLang="en-US"/>
              <a:t>有很多种，每个节点</a:t>
            </a:r>
            <a:r>
              <a:rPr lang="zh-CN" altLang="en-US" sz="2000" b="1">
                <a:solidFill>
                  <a:srgbClr val="FF0000"/>
                </a:solidFill>
              </a:rPr>
              <a:t>最多只能有两个子节点</a:t>
            </a:r>
            <a:r>
              <a:rPr lang="zh-CN" altLang="en-US"/>
              <a:t>的一种形式称为二叉</a:t>
            </a:r>
            <a:r>
              <a:rPr lang="zh-CN" altLang="en-US" smtClean="0"/>
              <a:t>树。</a:t>
            </a:r>
            <a:endParaRPr lang="en-US" altLang="zh-CN" smtClean="0"/>
          </a:p>
          <a:p>
            <a:pPr marL="342900" indent="-342900">
              <a:buAutoNum type="arabicParenR"/>
            </a:pPr>
            <a:r>
              <a:rPr lang="zh-CN" altLang="en-US"/>
              <a:t>二叉</a:t>
            </a:r>
            <a:r>
              <a:rPr lang="zh-CN" altLang="en-US" smtClean="0"/>
              <a:t>树的子节点分为左节点和右节点。</a:t>
            </a:r>
            <a:endParaRPr lang="en-US" altLang="zh-CN" smtClean="0"/>
          </a:p>
          <a:p>
            <a:endParaRPr lang="en-US" altLang="zh-CN" smtClean="0"/>
          </a:p>
          <a:p>
            <a:endParaRPr lang="en-US" altLang="zh-CN"/>
          </a:p>
          <a:p>
            <a:endParaRPr lang="en-US" altLang="zh-CN" smtClean="0"/>
          </a:p>
          <a:p>
            <a:endParaRPr lang="zh-CN" altLang="en-US"/>
          </a:p>
        </p:txBody>
      </p:sp>
      <p:sp>
        <p:nvSpPr>
          <p:cNvPr id="4" name="椭圆 3"/>
          <p:cNvSpPr/>
          <p:nvPr/>
        </p:nvSpPr>
        <p:spPr>
          <a:xfrm>
            <a:off x="1468685" y="2754932"/>
            <a:ext cx="476250" cy="457200"/>
          </a:xfrm>
          <a:prstGeom prst="ellipse">
            <a:avLst/>
          </a:prstGeom>
        </p:spPr>
        <p:style>
          <a:lnRef idx="1">
            <a:schemeClr val="accent4"/>
          </a:lnRef>
          <a:fillRef idx="2">
            <a:schemeClr val="accent4"/>
          </a:fillRef>
          <a:effectRef idx="1">
            <a:schemeClr val="accent4"/>
          </a:effectRef>
          <a:fontRef idx="minor">
            <a:schemeClr val="dk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smtClean="0"/>
              <a:t>11</a:t>
            </a:r>
            <a:endParaRPr lang="zh-CN" altLang="en-US" sz="1100"/>
          </a:p>
        </p:txBody>
      </p:sp>
      <p:sp>
        <p:nvSpPr>
          <p:cNvPr id="5" name="椭圆 4"/>
          <p:cNvSpPr/>
          <p:nvPr/>
        </p:nvSpPr>
        <p:spPr>
          <a:xfrm>
            <a:off x="1068635" y="3431207"/>
            <a:ext cx="476250" cy="457200"/>
          </a:xfrm>
          <a:prstGeom prst="ellipse">
            <a:avLst/>
          </a:prstGeom>
        </p:spPr>
        <p:style>
          <a:lnRef idx="1">
            <a:schemeClr val="accent4"/>
          </a:lnRef>
          <a:fillRef idx="2">
            <a:schemeClr val="accent4"/>
          </a:fillRef>
          <a:effectRef idx="1">
            <a:schemeClr val="accent4"/>
          </a:effectRef>
          <a:fontRef idx="minor">
            <a:schemeClr val="dk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smtClean="0"/>
              <a:t>21</a:t>
            </a:r>
            <a:endParaRPr lang="zh-CN" altLang="en-US" sz="1100"/>
          </a:p>
        </p:txBody>
      </p:sp>
      <p:sp>
        <p:nvSpPr>
          <p:cNvPr id="6" name="椭圆 5"/>
          <p:cNvSpPr/>
          <p:nvPr/>
        </p:nvSpPr>
        <p:spPr>
          <a:xfrm>
            <a:off x="1792535" y="3431207"/>
            <a:ext cx="476250" cy="457200"/>
          </a:xfrm>
          <a:prstGeom prst="ellipse">
            <a:avLst/>
          </a:prstGeom>
        </p:spPr>
        <p:style>
          <a:lnRef idx="1">
            <a:schemeClr val="accent4"/>
          </a:lnRef>
          <a:fillRef idx="2">
            <a:schemeClr val="accent4"/>
          </a:fillRef>
          <a:effectRef idx="1">
            <a:schemeClr val="accent4"/>
          </a:effectRef>
          <a:fontRef idx="minor">
            <a:schemeClr val="dk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smtClean="0"/>
              <a:t>31</a:t>
            </a:r>
            <a:endParaRPr lang="zh-CN" altLang="en-US" sz="1100"/>
          </a:p>
        </p:txBody>
      </p:sp>
      <p:cxnSp>
        <p:nvCxnSpPr>
          <p:cNvPr id="8" name="曲线连接符 7"/>
          <p:cNvCxnSpPr>
            <a:stCxn id="4" idx="3"/>
            <a:endCxn id="5" idx="0"/>
          </p:cNvCxnSpPr>
          <p:nvPr/>
        </p:nvCxnSpPr>
        <p:spPr>
          <a:xfrm rot="5400000">
            <a:off x="1279580" y="3172357"/>
            <a:ext cx="286030" cy="231670"/>
          </a:xfrm>
          <a:prstGeom prst="curvedConnector3">
            <a:avLst/>
          </a:prstGeom>
          <a:ln>
            <a:tailEnd type="arrow"/>
          </a:ln>
        </p:spPr>
        <p:style>
          <a:lnRef idx="1">
            <a:schemeClr val="accent1"/>
          </a:lnRef>
          <a:fillRef idx="0">
            <a:schemeClr val="accent1"/>
          </a:fillRef>
          <a:effectRef idx="0">
            <a:schemeClr val="accent1"/>
          </a:effectRef>
          <a:fontRef idx="minor">
            <a:schemeClr val="tx1"/>
          </a:fontRef>
        </p:style>
      </p:cxnSp>
      <p:cxnSp>
        <p:nvCxnSpPr>
          <p:cNvPr id="9" name="曲线连接符 8"/>
          <p:cNvCxnSpPr>
            <a:stCxn id="4" idx="5"/>
            <a:endCxn id="6" idx="0"/>
          </p:cNvCxnSpPr>
          <p:nvPr/>
        </p:nvCxnSpPr>
        <p:spPr>
          <a:xfrm rot="16200000" flipH="1">
            <a:off x="1809910" y="3210457"/>
            <a:ext cx="286030" cy="155470"/>
          </a:xfrm>
          <a:prstGeom prst="curvedConnector3">
            <a:avLst/>
          </a:prstGeom>
          <a:ln>
            <a:tailEnd type="arrow"/>
          </a:ln>
        </p:spPr>
        <p:style>
          <a:lnRef idx="1">
            <a:schemeClr val="accent1"/>
          </a:lnRef>
          <a:fillRef idx="0">
            <a:schemeClr val="accent1"/>
          </a:fillRef>
          <a:effectRef idx="0">
            <a:schemeClr val="accent1"/>
          </a:effectRef>
          <a:fontRef idx="minor">
            <a:schemeClr val="tx1"/>
          </a:fontRef>
        </p:style>
      </p:cxnSp>
      <p:sp>
        <p:nvSpPr>
          <p:cNvPr id="10" name="椭圆 9"/>
          <p:cNvSpPr/>
          <p:nvPr/>
        </p:nvSpPr>
        <p:spPr>
          <a:xfrm>
            <a:off x="3221285" y="2735882"/>
            <a:ext cx="476250" cy="457200"/>
          </a:xfrm>
          <a:prstGeom prst="ellipse">
            <a:avLst/>
          </a:prstGeom>
        </p:spPr>
        <p:style>
          <a:lnRef idx="1">
            <a:schemeClr val="accent4"/>
          </a:lnRef>
          <a:fillRef idx="2">
            <a:schemeClr val="accent4"/>
          </a:fillRef>
          <a:effectRef idx="1">
            <a:schemeClr val="accent4"/>
          </a:effectRef>
          <a:fontRef idx="minor">
            <a:schemeClr val="dk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a:t>1</a:t>
            </a:r>
            <a:endParaRPr lang="zh-CN" altLang="en-US" sz="1100"/>
          </a:p>
        </p:txBody>
      </p:sp>
      <p:sp>
        <p:nvSpPr>
          <p:cNvPr id="11" name="椭圆 10"/>
          <p:cNvSpPr/>
          <p:nvPr/>
        </p:nvSpPr>
        <p:spPr>
          <a:xfrm>
            <a:off x="2821235" y="3412157"/>
            <a:ext cx="476250" cy="457200"/>
          </a:xfrm>
          <a:prstGeom prst="ellipse">
            <a:avLst/>
          </a:prstGeom>
        </p:spPr>
        <p:style>
          <a:lnRef idx="1">
            <a:schemeClr val="accent4"/>
          </a:lnRef>
          <a:fillRef idx="2">
            <a:schemeClr val="accent4"/>
          </a:fillRef>
          <a:effectRef idx="1">
            <a:schemeClr val="accent4"/>
          </a:effectRef>
          <a:fontRef idx="minor">
            <a:schemeClr val="dk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a:t>2</a:t>
            </a:r>
            <a:endParaRPr lang="zh-CN" altLang="en-US" sz="1100"/>
          </a:p>
        </p:txBody>
      </p:sp>
      <p:cxnSp>
        <p:nvCxnSpPr>
          <p:cNvPr id="12" name="曲线连接符 11"/>
          <p:cNvCxnSpPr>
            <a:stCxn id="10" idx="3"/>
            <a:endCxn id="11" idx="0"/>
          </p:cNvCxnSpPr>
          <p:nvPr/>
        </p:nvCxnSpPr>
        <p:spPr>
          <a:xfrm rot="5400000">
            <a:off x="3032180" y="3153307"/>
            <a:ext cx="286030" cy="231670"/>
          </a:xfrm>
          <a:prstGeom prst="curvedConnector3">
            <a:avLst/>
          </a:prstGeom>
          <a:ln>
            <a:tailEnd type="arrow"/>
          </a:ln>
        </p:spPr>
        <p:style>
          <a:lnRef idx="1">
            <a:schemeClr val="accent1"/>
          </a:lnRef>
          <a:fillRef idx="0">
            <a:schemeClr val="accent1"/>
          </a:fillRef>
          <a:effectRef idx="0">
            <a:schemeClr val="accent1"/>
          </a:effectRef>
          <a:fontRef idx="minor">
            <a:schemeClr val="tx1"/>
          </a:fontRef>
        </p:style>
      </p:cxnSp>
      <p:sp>
        <p:nvSpPr>
          <p:cNvPr id="13" name="椭圆 12"/>
          <p:cNvSpPr/>
          <p:nvPr/>
        </p:nvSpPr>
        <p:spPr>
          <a:xfrm>
            <a:off x="4402385" y="2745407"/>
            <a:ext cx="476250" cy="457200"/>
          </a:xfrm>
          <a:prstGeom prst="ellipse">
            <a:avLst/>
          </a:prstGeom>
        </p:spPr>
        <p:style>
          <a:lnRef idx="1">
            <a:schemeClr val="accent4"/>
          </a:lnRef>
          <a:fillRef idx="2">
            <a:schemeClr val="accent4"/>
          </a:fillRef>
          <a:effectRef idx="1">
            <a:schemeClr val="accent4"/>
          </a:effectRef>
          <a:fontRef idx="minor">
            <a:schemeClr val="dk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a:t>1</a:t>
            </a:r>
            <a:endParaRPr lang="zh-CN" altLang="en-US" sz="1100"/>
          </a:p>
        </p:txBody>
      </p:sp>
      <p:sp>
        <p:nvSpPr>
          <p:cNvPr id="14" name="椭圆 13"/>
          <p:cNvSpPr/>
          <p:nvPr/>
        </p:nvSpPr>
        <p:spPr>
          <a:xfrm>
            <a:off x="4726235" y="3421682"/>
            <a:ext cx="476250" cy="457200"/>
          </a:xfrm>
          <a:prstGeom prst="ellipse">
            <a:avLst/>
          </a:prstGeom>
        </p:spPr>
        <p:style>
          <a:lnRef idx="1">
            <a:schemeClr val="accent4"/>
          </a:lnRef>
          <a:fillRef idx="2">
            <a:schemeClr val="accent4"/>
          </a:fillRef>
          <a:effectRef idx="1">
            <a:schemeClr val="accent4"/>
          </a:effectRef>
          <a:fontRef idx="minor">
            <a:schemeClr val="dk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a:t>3</a:t>
            </a:r>
            <a:endParaRPr lang="zh-CN" altLang="en-US" sz="1100"/>
          </a:p>
        </p:txBody>
      </p:sp>
      <p:cxnSp>
        <p:nvCxnSpPr>
          <p:cNvPr id="15" name="曲线连接符 14"/>
          <p:cNvCxnSpPr>
            <a:stCxn id="13" idx="5"/>
            <a:endCxn id="14" idx="0"/>
          </p:cNvCxnSpPr>
          <p:nvPr/>
        </p:nvCxnSpPr>
        <p:spPr>
          <a:xfrm rot="16200000" flipH="1">
            <a:off x="4743610" y="3200932"/>
            <a:ext cx="286030" cy="155470"/>
          </a:xfrm>
          <a:prstGeom prst="curvedConnector3">
            <a:avLst/>
          </a:prstGeom>
          <a:ln>
            <a:tailEnd type="arrow"/>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1242045" y="4104431"/>
            <a:ext cx="723275" cy="307777"/>
          </a:xfrm>
          <a:prstGeom prst="rect">
            <a:avLst/>
          </a:prstGeom>
          <a:noFill/>
        </p:spPr>
        <p:txBody>
          <a:bodyPr wrap="none" rtlCol="0">
            <a:spAutoFit/>
          </a:bodyPr>
          <a:lstStyle/>
          <a:p>
            <a:r>
              <a:rPr lang="zh-CN" altLang="en-US" sz="1400"/>
              <a:t>二叉树</a:t>
            </a:r>
            <a:endParaRPr lang="zh-CN" altLang="en-US" sz="1400"/>
          </a:p>
        </p:txBody>
      </p:sp>
      <p:sp>
        <p:nvSpPr>
          <p:cNvPr id="16" name="TextBox 15"/>
          <p:cNvSpPr txBox="1"/>
          <p:nvPr/>
        </p:nvSpPr>
        <p:spPr>
          <a:xfrm>
            <a:off x="2970237" y="4104431"/>
            <a:ext cx="723275" cy="307777"/>
          </a:xfrm>
          <a:prstGeom prst="rect">
            <a:avLst/>
          </a:prstGeom>
          <a:noFill/>
        </p:spPr>
        <p:txBody>
          <a:bodyPr wrap="none" rtlCol="0">
            <a:spAutoFit/>
          </a:bodyPr>
          <a:lstStyle/>
          <a:p>
            <a:r>
              <a:rPr lang="zh-CN" altLang="en-US" sz="1400"/>
              <a:t>二叉树</a:t>
            </a:r>
            <a:endParaRPr lang="zh-CN" altLang="en-US" sz="1400"/>
          </a:p>
        </p:txBody>
      </p:sp>
      <p:sp>
        <p:nvSpPr>
          <p:cNvPr id="17" name="TextBox 16"/>
          <p:cNvSpPr txBox="1"/>
          <p:nvPr/>
        </p:nvSpPr>
        <p:spPr>
          <a:xfrm>
            <a:off x="4479210" y="4104431"/>
            <a:ext cx="723275" cy="307777"/>
          </a:xfrm>
          <a:prstGeom prst="rect">
            <a:avLst/>
          </a:prstGeom>
          <a:noFill/>
        </p:spPr>
        <p:txBody>
          <a:bodyPr wrap="none" rtlCol="0">
            <a:spAutoFit/>
          </a:bodyPr>
          <a:lstStyle/>
          <a:p>
            <a:r>
              <a:rPr lang="zh-CN" altLang="en-US" sz="1400"/>
              <a:t>二叉树</a:t>
            </a:r>
            <a:endParaRPr lang="zh-CN" altLang="en-US" sz="1400"/>
          </a:p>
        </p:txBody>
      </p:sp>
    </p:spTree>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680" y="755015"/>
            <a:ext cx="1912620" cy="395605"/>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a:t>二叉树</a:t>
            </a:r>
            <a:endParaRPr lang="en-US" altLang="zh-CN" sz="2200" b="1"/>
          </a:p>
        </p:txBody>
      </p:sp>
      <p:sp>
        <p:nvSpPr>
          <p:cNvPr id="2" name="TextBox 1"/>
          <p:cNvSpPr txBox="1"/>
          <p:nvPr/>
        </p:nvSpPr>
        <p:spPr>
          <a:xfrm>
            <a:off x="665981" y="1224111"/>
            <a:ext cx="8136904" cy="4276725"/>
          </a:xfrm>
          <a:prstGeom prst="rect">
            <a:avLst/>
          </a:prstGeom>
          <a:noFill/>
        </p:spPr>
        <p:txBody>
          <a:bodyPr wrap="square" rtlCol="0">
            <a:spAutoFit/>
          </a:bodyPr>
          <a:lstStyle/>
          <a:p>
            <a:r>
              <a:rPr lang="zh-CN" altLang="en-US" sz="2000" b="1">
                <a:solidFill>
                  <a:srgbClr val="0070C0"/>
                </a:solidFill>
              </a:rPr>
              <a:t>二叉</a:t>
            </a:r>
            <a:r>
              <a:rPr lang="zh-CN" altLang="en-US" sz="2000" b="1" smtClean="0">
                <a:solidFill>
                  <a:srgbClr val="0070C0"/>
                </a:solidFill>
              </a:rPr>
              <a:t>树的概念</a:t>
            </a:r>
            <a:endParaRPr lang="en-US" altLang="zh-CN" smtClean="0"/>
          </a:p>
          <a:p>
            <a:pPr marL="342900" indent="-342900">
              <a:buAutoNum type="arabicParenR" startAt="3"/>
            </a:pPr>
            <a:r>
              <a:rPr lang="zh-CN" altLang="en-US" smtClean="0"/>
              <a:t>如果该二叉树的</a:t>
            </a:r>
            <a:r>
              <a:rPr lang="zh-CN" altLang="en-US" b="1" smtClean="0"/>
              <a:t>所有</a:t>
            </a:r>
            <a:r>
              <a:rPr lang="zh-CN" altLang="en-US" b="1"/>
              <a:t>叶</a:t>
            </a:r>
            <a:r>
              <a:rPr lang="zh-CN" altLang="en-US" b="1" smtClean="0"/>
              <a:t>子节点都在最后一层</a:t>
            </a:r>
            <a:r>
              <a:rPr lang="zh-CN" altLang="en-US" smtClean="0"/>
              <a:t>，并且</a:t>
            </a:r>
            <a:r>
              <a:rPr lang="zh-CN" altLang="en-US"/>
              <a:t>结</a:t>
            </a:r>
            <a:r>
              <a:rPr lang="zh-CN" altLang="en-US" smtClean="0"/>
              <a:t>点总数</a:t>
            </a:r>
            <a:r>
              <a:rPr lang="en-US" altLang="zh-CN" smtClean="0"/>
              <a:t>= 2^n -1 , n </a:t>
            </a:r>
            <a:r>
              <a:rPr lang="zh-CN" altLang="en-US" smtClean="0"/>
              <a:t>为层数，则我们称为</a:t>
            </a:r>
            <a:r>
              <a:rPr lang="zh-CN" altLang="en-US" b="1" smtClean="0"/>
              <a:t>满二叉树</a:t>
            </a:r>
            <a:r>
              <a:rPr lang="zh-CN" altLang="en-US" smtClean="0"/>
              <a:t>。</a:t>
            </a:r>
            <a:endParaRPr lang="en-US" altLang="zh-CN"/>
          </a:p>
          <a:p>
            <a:pPr marL="342900" indent="-342900">
              <a:buAutoNum type="arabicParenR" startAt="3"/>
            </a:pPr>
            <a:r>
              <a:rPr lang="zh-CN" altLang="en-US" smtClean="0"/>
              <a:t>如</a:t>
            </a:r>
            <a:r>
              <a:rPr lang="zh-CN" altLang="en-US"/>
              <a:t>果该二叉树的所有叶子节点都在最后</a:t>
            </a:r>
            <a:r>
              <a:rPr lang="zh-CN" altLang="en-US" smtClean="0"/>
              <a:t>一层或者倒数第二层，而且最后一层的叶子节点在左边连续，倒数第二层的叶子节点在右边连续，我们称为完全二叉树。</a:t>
            </a:r>
            <a:endParaRPr lang="en-US" altLang="zh-CN" smtClean="0"/>
          </a:p>
          <a:p>
            <a:endParaRPr lang="en-US" altLang="zh-CN" smtClean="0"/>
          </a:p>
          <a:p>
            <a:endParaRPr lang="en-US" altLang="zh-CN" smtClean="0"/>
          </a:p>
          <a:p>
            <a:endParaRPr lang="en-US" altLang="zh-CN" smtClean="0"/>
          </a:p>
          <a:p>
            <a:endParaRPr lang="en-US" altLang="zh-CN"/>
          </a:p>
          <a:p>
            <a:endParaRPr lang="en-US" altLang="zh-CN" smtClean="0"/>
          </a:p>
          <a:p>
            <a:endParaRPr lang="en-US" altLang="zh-CN" smtClean="0"/>
          </a:p>
          <a:p>
            <a:endParaRPr lang="en-US" altLang="zh-CN" smtClean="0"/>
          </a:p>
          <a:p>
            <a:endParaRPr lang="en-US" altLang="zh-CN" smtClean="0"/>
          </a:p>
          <a:p>
            <a:r>
              <a:rPr lang="zh-CN" altLang="en-US" smtClean="0"/>
              <a:t>我</a:t>
            </a:r>
            <a:r>
              <a:rPr lang="zh-CN" altLang="en-US"/>
              <a:t>们重点讲解一下二叉树的前序遍历，中序遍历和后序遍历</a:t>
            </a:r>
            <a:r>
              <a:rPr lang="zh-CN" altLang="en-US" smtClean="0"/>
              <a:t>。</a:t>
            </a:r>
            <a:endParaRPr lang="en-US" altLang="zh-CN"/>
          </a:p>
        </p:txBody>
      </p:sp>
      <p:sp>
        <p:nvSpPr>
          <p:cNvPr id="8" name="椭圆 7"/>
          <p:cNvSpPr/>
          <p:nvPr/>
        </p:nvSpPr>
        <p:spPr>
          <a:xfrm>
            <a:off x="2129358" y="2896269"/>
            <a:ext cx="476250" cy="457200"/>
          </a:xfrm>
          <a:prstGeom prst="ellipse">
            <a:avLst/>
          </a:prstGeom>
        </p:spPr>
        <p:style>
          <a:lnRef idx="1">
            <a:schemeClr val="accent4"/>
          </a:lnRef>
          <a:fillRef idx="2">
            <a:schemeClr val="accent4"/>
          </a:fillRef>
          <a:effectRef idx="1">
            <a:schemeClr val="accent4"/>
          </a:effectRef>
          <a:fontRef idx="minor">
            <a:schemeClr val="dk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smtClean="0"/>
              <a:t>11</a:t>
            </a:r>
            <a:endParaRPr lang="zh-CN" altLang="en-US" sz="1100"/>
          </a:p>
        </p:txBody>
      </p:sp>
      <p:sp>
        <p:nvSpPr>
          <p:cNvPr id="9" name="椭圆 8"/>
          <p:cNvSpPr/>
          <p:nvPr/>
        </p:nvSpPr>
        <p:spPr>
          <a:xfrm>
            <a:off x="1729308" y="3572544"/>
            <a:ext cx="476250" cy="457200"/>
          </a:xfrm>
          <a:prstGeom prst="ellipse">
            <a:avLst/>
          </a:prstGeom>
        </p:spPr>
        <p:style>
          <a:lnRef idx="1">
            <a:schemeClr val="accent4"/>
          </a:lnRef>
          <a:fillRef idx="2">
            <a:schemeClr val="accent4"/>
          </a:fillRef>
          <a:effectRef idx="1">
            <a:schemeClr val="accent4"/>
          </a:effectRef>
          <a:fontRef idx="minor">
            <a:schemeClr val="dk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smtClean="0"/>
              <a:t>21</a:t>
            </a:r>
            <a:endParaRPr lang="zh-CN" altLang="en-US" sz="1100"/>
          </a:p>
        </p:txBody>
      </p:sp>
      <p:sp>
        <p:nvSpPr>
          <p:cNvPr id="10" name="椭圆 9"/>
          <p:cNvSpPr/>
          <p:nvPr/>
        </p:nvSpPr>
        <p:spPr>
          <a:xfrm>
            <a:off x="2453208" y="3572544"/>
            <a:ext cx="476250" cy="457200"/>
          </a:xfrm>
          <a:prstGeom prst="ellipse">
            <a:avLst/>
          </a:prstGeom>
        </p:spPr>
        <p:style>
          <a:lnRef idx="1">
            <a:schemeClr val="accent4"/>
          </a:lnRef>
          <a:fillRef idx="2">
            <a:schemeClr val="accent4"/>
          </a:fillRef>
          <a:effectRef idx="1">
            <a:schemeClr val="accent4"/>
          </a:effectRef>
          <a:fontRef idx="minor">
            <a:schemeClr val="dk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smtClean="0"/>
              <a:t>31</a:t>
            </a:r>
            <a:endParaRPr lang="zh-CN" altLang="en-US" sz="1100"/>
          </a:p>
        </p:txBody>
      </p:sp>
      <p:cxnSp>
        <p:nvCxnSpPr>
          <p:cNvPr id="11" name="曲线连接符 10"/>
          <p:cNvCxnSpPr>
            <a:stCxn id="8" idx="3"/>
            <a:endCxn id="9" idx="0"/>
          </p:cNvCxnSpPr>
          <p:nvPr/>
        </p:nvCxnSpPr>
        <p:spPr>
          <a:xfrm rot="5400000">
            <a:off x="1940253" y="3313694"/>
            <a:ext cx="286030" cy="231670"/>
          </a:xfrm>
          <a:prstGeom prst="curvedConnector3">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2" name="曲线连接符 11"/>
          <p:cNvCxnSpPr>
            <a:stCxn id="8" idx="5"/>
            <a:endCxn id="10" idx="0"/>
          </p:cNvCxnSpPr>
          <p:nvPr/>
        </p:nvCxnSpPr>
        <p:spPr>
          <a:xfrm rot="16200000" flipH="1">
            <a:off x="2470583" y="3351794"/>
            <a:ext cx="286030" cy="155470"/>
          </a:xfrm>
          <a:prstGeom prst="curvedConnector3">
            <a:avLst/>
          </a:prstGeom>
          <a:ln>
            <a:tailEnd type="arrow"/>
          </a:ln>
        </p:spPr>
        <p:style>
          <a:lnRef idx="1">
            <a:schemeClr val="accent1"/>
          </a:lnRef>
          <a:fillRef idx="0">
            <a:schemeClr val="accent1"/>
          </a:fillRef>
          <a:effectRef idx="0">
            <a:schemeClr val="accent1"/>
          </a:effectRef>
          <a:fontRef idx="minor">
            <a:schemeClr val="tx1"/>
          </a:fontRef>
        </p:style>
      </p:cxnSp>
      <p:sp>
        <p:nvSpPr>
          <p:cNvPr id="13" name="椭圆 12"/>
          <p:cNvSpPr/>
          <p:nvPr/>
        </p:nvSpPr>
        <p:spPr>
          <a:xfrm>
            <a:off x="1062558" y="4382169"/>
            <a:ext cx="476250" cy="457200"/>
          </a:xfrm>
          <a:prstGeom prst="ellipse">
            <a:avLst/>
          </a:prstGeom>
        </p:spPr>
        <p:style>
          <a:lnRef idx="1">
            <a:schemeClr val="accent4"/>
          </a:lnRef>
          <a:fillRef idx="2">
            <a:schemeClr val="accent4"/>
          </a:fillRef>
          <a:effectRef idx="1">
            <a:schemeClr val="accent4"/>
          </a:effectRef>
          <a:fontRef idx="minor">
            <a:schemeClr val="dk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smtClean="0"/>
              <a:t>41</a:t>
            </a:r>
            <a:endParaRPr lang="zh-CN" altLang="en-US" sz="1100"/>
          </a:p>
        </p:txBody>
      </p:sp>
      <p:sp>
        <p:nvSpPr>
          <p:cNvPr id="14" name="椭圆 13"/>
          <p:cNvSpPr/>
          <p:nvPr/>
        </p:nvSpPr>
        <p:spPr>
          <a:xfrm>
            <a:off x="1815033" y="4382169"/>
            <a:ext cx="476250" cy="457200"/>
          </a:xfrm>
          <a:prstGeom prst="ellipse">
            <a:avLst/>
          </a:prstGeom>
        </p:spPr>
        <p:style>
          <a:lnRef idx="1">
            <a:schemeClr val="accent4"/>
          </a:lnRef>
          <a:fillRef idx="2">
            <a:schemeClr val="accent4"/>
          </a:fillRef>
          <a:effectRef idx="1">
            <a:schemeClr val="accent4"/>
          </a:effectRef>
          <a:fontRef idx="minor">
            <a:schemeClr val="dk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smtClean="0"/>
              <a:t>51</a:t>
            </a:r>
            <a:endParaRPr lang="zh-CN" altLang="en-US" sz="1100"/>
          </a:p>
        </p:txBody>
      </p:sp>
      <p:sp>
        <p:nvSpPr>
          <p:cNvPr id="15" name="椭圆 14"/>
          <p:cNvSpPr/>
          <p:nvPr/>
        </p:nvSpPr>
        <p:spPr>
          <a:xfrm>
            <a:off x="2605608" y="4439319"/>
            <a:ext cx="476250" cy="457200"/>
          </a:xfrm>
          <a:prstGeom prst="ellipse">
            <a:avLst/>
          </a:prstGeom>
        </p:spPr>
        <p:style>
          <a:lnRef idx="1">
            <a:schemeClr val="accent4"/>
          </a:lnRef>
          <a:fillRef idx="2">
            <a:schemeClr val="accent4"/>
          </a:fillRef>
          <a:effectRef idx="1">
            <a:schemeClr val="accent4"/>
          </a:effectRef>
          <a:fontRef idx="minor">
            <a:schemeClr val="dk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smtClean="0"/>
              <a:t>61</a:t>
            </a:r>
            <a:endParaRPr lang="zh-CN" altLang="en-US" sz="1100"/>
          </a:p>
        </p:txBody>
      </p:sp>
      <p:sp>
        <p:nvSpPr>
          <p:cNvPr id="16" name="椭圆 15"/>
          <p:cNvSpPr/>
          <p:nvPr/>
        </p:nvSpPr>
        <p:spPr>
          <a:xfrm>
            <a:off x="3358083" y="4439319"/>
            <a:ext cx="476250" cy="457200"/>
          </a:xfrm>
          <a:prstGeom prst="ellipse">
            <a:avLst/>
          </a:prstGeom>
        </p:spPr>
        <p:style>
          <a:lnRef idx="1">
            <a:schemeClr val="accent4"/>
          </a:lnRef>
          <a:fillRef idx="2">
            <a:schemeClr val="accent4"/>
          </a:fillRef>
          <a:effectRef idx="1">
            <a:schemeClr val="accent4"/>
          </a:effectRef>
          <a:fontRef idx="minor">
            <a:schemeClr val="dk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smtClean="0"/>
              <a:t>71</a:t>
            </a:r>
            <a:endParaRPr lang="zh-CN" altLang="en-US" sz="1100"/>
          </a:p>
        </p:txBody>
      </p:sp>
      <p:cxnSp>
        <p:nvCxnSpPr>
          <p:cNvPr id="17" name="曲线连接符 16"/>
          <p:cNvCxnSpPr>
            <a:stCxn id="9" idx="2"/>
            <a:endCxn id="13" idx="0"/>
          </p:cNvCxnSpPr>
          <p:nvPr/>
        </p:nvCxnSpPr>
        <p:spPr>
          <a:xfrm rot="10800000" flipV="1">
            <a:off x="1300684" y="3801143"/>
            <a:ext cx="428625" cy="581025"/>
          </a:xfrm>
          <a:prstGeom prst="curvedConnector2">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曲线连接符 17"/>
          <p:cNvCxnSpPr>
            <a:stCxn id="9" idx="5"/>
            <a:endCxn id="14" idx="0"/>
          </p:cNvCxnSpPr>
          <p:nvPr/>
        </p:nvCxnSpPr>
        <p:spPr>
          <a:xfrm rot="5400000">
            <a:off x="1884796" y="4131152"/>
            <a:ext cx="419380" cy="82655"/>
          </a:xfrm>
          <a:prstGeom prst="curvedConnector3">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9" name="曲线连接符 18"/>
          <p:cNvCxnSpPr>
            <a:stCxn id="10" idx="4"/>
            <a:endCxn id="15" idx="1"/>
          </p:cNvCxnSpPr>
          <p:nvPr/>
        </p:nvCxnSpPr>
        <p:spPr>
          <a:xfrm rot="5400000">
            <a:off x="2445078" y="4260019"/>
            <a:ext cx="476530" cy="15980"/>
          </a:xfrm>
          <a:prstGeom prst="curvedConnector3">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0" name="曲线连接符 19"/>
          <p:cNvCxnSpPr>
            <a:stCxn id="10" idx="6"/>
            <a:endCxn id="16" idx="0"/>
          </p:cNvCxnSpPr>
          <p:nvPr/>
        </p:nvCxnSpPr>
        <p:spPr>
          <a:xfrm>
            <a:off x="2929458" y="3801144"/>
            <a:ext cx="666750" cy="638175"/>
          </a:xfrm>
          <a:prstGeom prst="curvedConnector2">
            <a:avLst/>
          </a:prstGeom>
          <a:ln>
            <a:tailEnd type="arrow"/>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1940922" y="4839369"/>
            <a:ext cx="902811" cy="307777"/>
          </a:xfrm>
          <a:prstGeom prst="rect">
            <a:avLst/>
          </a:prstGeom>
          <a:noFill/>
        </p:spPr>
        <p:txBody>
          <a:bodyPr wrap="none" rtlCol="0">
            <a:spAutoFit/>
          </a:bodyPr>
          <a:lstStyle/>
          <a:p>
            <a:r>
              <a:rPr lang="zh-CN" altLang="en-US" sz="1400"/>
              <a:t>满二叉树</a:t>
            </a:r>
            <a:endParaRPr lang="zh-CN" altLang="en-US" sz="1400"/>
          </a:p>
        </p:txBody>
      </p:sp>
      <p:sp>
        <p:nvSpPr>
          <p:cNvPr id="21" name="椭圆 20"/>
          <p:cNvSpPr/>
          <p:nvPr/>
        </p:nvSpPr>
        <p:spPr>
          <a:xfrm>
            <a:off x="5701632" y="2736279"/>
            <a:ext cx="492872" cy="365599"/>
          </a:xfrm>
          <a:prstGeom prst="ellipse">
            <a:avLst/>
          </a:prstGeom>
        </p:spPr>
        <p:style>
          <a:lnRef idx="1">
            <a:schemeClr val="accent4"/>
          </a:lnRef>
          <a:fillRef idx="2">
            <a:schemeClr val="accent4"/>
          </a:fillRef>
          <a:effectRef idx="1">
            <a:schemeClr val="accent4"/>
          </a:effectRef>
          <a:fontRef idx="minor">
            <a:schemeClr val="dk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smtClean="0"/>
              <a:t>11</a:t>
            </a:r>
            <a:endParaRPr lang="zh-CN" altLang="en-US" sz="1100"/>
          </a:p>
        </p:txBody>
      </p:sp>
      <p:sp>
        <p:nvSpPr>
          <p:cNvPr id="22" name="椭圆 21"/>
          <p:cNvSpPr/>
          <p:nvPr/>
        </p:nvSpPr>
        <p:spPr>
          <a:xfrm>
            <a:off x="5242751" y="3277061"/>
            <a:ext cx="594845" cy="365599"/>
          </a:xfrm>
          <a:prstGeom prst="ellipse">
            <a:avLst/>
          </a:prstGeom>
        </p:spPr>
        <p:style>
          <a:lnRef idx="1">
            <a:schemeClr val="accent4"/>
          </a:lnRef>
          <a:fillRef idx="2">
            <a:schemeClr val="accent4"/>
          </a:fillRef>
          <a:effectRef idx="1">
            <a:schemeClr val="accent4"/>
          </a:effectRef>
          <a:fontRef idx="minor">
            <a:schemeClr val="dk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smtClean="0"/>
              <a:t>21</a:t>
            </a:r>
            <a:endParaRPr lang="zh-CN" altLang="en-US" sz="1100"/>
          </a:p>
        </p:txBody>
      </p:sp>
      <p:sp>
        <p:nvSpPr>
          <p:cNvPr id="23" name="椭圆 22"/>
          <p:cNvSpPr/>
          <p:nvPr/>
        </p:nvSpPr>
        <p:spPr>
          <a:xfrm>
            <a:off x="6058538" y="3277061"/>
            <a:ext cx="560854" cy="365599"/>
          </a:xfrm>
          <a:prstGeom prst="ellipse">
            <a:avLst/>
          </a:prstGeom>
        </p:spPr>
        <p:style>
          <a:lnRef idx="1">
            <a:schemeClr val="accent4"/>
          </a:lnRef>
          <a:fillRef idx="2">
            <a:schemeClr val="accent4"/>
          </a:fillRef>
          <a:effectRef idx="1">
            <a:schemeClr val="accent4"/>
          </a:effectRef>
          <a:fontRef idx="minor">
            <a:schemeClr val="dk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smtClean="0"/>
              <a:t>31</a:t>
            </a:r>
            <a:endParaRPr lang="zh-CN" altLang="en-US" sz="1100"/>
          </a:p>
        </p:txBody>
      </p:sp>
      <p:cxnSp>
        <p:nvCxnSpPr>
          <p:cNvPr id="24" name="曲线连接符 23"/>
          <p:cNvCxnSpPr>
            <a:stCxn id="21" idx="3"/>
            <a:endCxn id="22" idx="0"/>
          </p:cNvCxnSpPr>
          <p:nvPr/>
        </p:nvCxnSpPr>
        <p:spPr>
          <a:xfrm rot="5400000">
            <a:off x="5542631" y="3045881"/>
            <a:ext cx="228724" cy="233637"/>
          </a:xfrm>
          <a:prstGeom prst="curvedConnector3">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5" name="曲线连接符 24"/>
          <p:cNvCxnSpPr>
            <a:stCxn id="21" idx="5"/>
            <a:endCxn id="23" idx="0"/>
          </p:cNvCxnSpPr>
          <p:nvPr/>
        </p:nvCxnSpPr>
        <p:spPr>
          <a:xfrm rot="16200000" flipH="1">
            <a:off x="6116283" y="3054379"/>
            <a:ext cx="228724" cy="216640"/>
          </a:xfrm>
          <a:prstGeom prst="curvedConnector3">
            <a:avLst/>
          </a:prstGeom>
          <a:ln>
            <a:tailEnd type="arrow"/>
          </a:ln>
        </p:spPr>
        <p:style>
          <a:lnRef idx="1">
            <a:schemeClr val="accent1"/>
          </a:lnRef>
          <a:fillRef idx="0">
            <a:schemeClr val="accent1"/>
          </a:fillRef>
          <a:effectRef idx="0">
            <a:schemeClr val="accent1"/>
          </a:effectRef>
          <a:fontRef idx="minor">
            <a:schemeClr val="tx1"/>
          </a:fontRef>
        </p:style>
      </p:cxnSp>
      <p:sp>
        <p:nvSpPr>
          <p:cNvPr id="26" name="椭圆 25"/>
          <p:cNvSpPr/>
          <p:nvPr/>
        </p:nvSpPr>
        <p:spPr>
          <a:xfrm>
            <a:off x="4734434" y="3924475"/>
            <a:ext cx="508318" cy="365599"/>
          </a:xfrm>
          <a:prstGeom prst="ellipse">
            <a:avLst/>
          </a:prstGeom>
        </p:spPr>
        <p:style>
          <a:lnRef idx="1">
            <a:schemeClr val="accent4"/>
          </a:lnRef>
          <a:fillRef idx="2">
            <a:schemeClr val="accent4"/>
          </a:fillRef>
          <a:effectRef idx="1">
            <a:schemeClr val="accent4"/>
          </a:effectRef>
          <a:fontRef idx="minor">
            <a:schemeClr val="dk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smtClean="0"/>
              <a:t>14</a:t>
            </a:r>
            <a:endParaRPr lang="zh-CN" altLang="en-US" sz="1100"/>
          </a:p>
        </p:txBody>
      </p:sp>
      <p:sp>
        <p:nvSpPr>
          <p:cNvPr id="27" name="椭圆 26"/>
          <p:cNvSpPr/>
          <p:nvPr/>
        </p:nvSpPr>
        <p:spPr>
          <a:xfrm>
            <a:off x="5438201" y="3924475"/>
            <a:ext cx="475876" cy="365599"/>
          </a:xfrm>
          <a:prstGeom prst="ellipse">
            <a:avLst/>
          </a:prstGeom>
        </p:spPr>
        <p:style>
          <a:lnRef idx="1">
            <a:schemeClr val="accent4"/>
          </a:lnRef>
          <a:fillRef idx="2">
            <a:schemeClr val="accent4"/>
          </a:fillRef>
          <a:effectRef idx="1">
            <a:schemeClr val="accent4"/>
          </a:effectRef>
          <a:fontRef idx="minor">
            <a:schemeClr val="dk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smtClean="0"/>
              <a:t>15</a:t>
            </a:r>
            <a:endParaRPr lang="zh-CN" altLang="en-US" sz="1100"/>
          </a:p>
        </p:txBody>
      </p:sp>
      <p:sp>
        <p:nvSpPr>
          <p:cNvPr id="28" name="椭圆 27"/>
          <p:cNvSpPr/>
          <p:nvPr/>
        </p:nvSpPr>
        <p:spPr>
          <a:xfrm>
            <a:off x="6122325" y="3970175"/>
            <a:ext cx="497067" cy="365599"/>
          </a:xfrm>
          <a:prstGeom prst="ellipse">
            <a:avLst/>
          </a:prstGeom>
        </p:spPr>
        <p:style>
          <a:lnRef idx="1">
            <a:schemeClr val="accent4"/>
          </a:lnRef>
          <a:fillRef idx="2">
            <a:schemeClr val="accent4"/>
          </a:fillRef>
          <a:effectRef idx="1">
            <a:schemeClr val="accent4"/>
          </a:effectRef>
          <a:fontRef idx="minor">
            <a:schemeClr val="dk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smtClean="0"/>
              <a:t>61</a:t>
            </a:r>
            <a:endParaRPr lang="zh-CN" altLang="en-US" sz="1100"/>
          </a:p>
        </p:txBody>
      </p:sp>
      <p:sp>
        <p:nvSpPr>
          <p:cNvPr id="29" name="椭圆 28"/>
          <p:cNvSpPr/>
          <p:nvPr/>
        </p:nvSpPr>
        <p:spPr>
          <a:xfrm>
            <a:off x="6865828" y="3970175"/>
            <a:ext cx="496897" cy="365599"/>
          </a:xfrm>
          <a:prstGeom prst="ellipse">
            <a:avLst/>
          </a:prstGeom>
        </p:spPr>
        <p:style>
          <a:lnRef idx="1">
            <a:schemeClr val="accent4"/>
          </a:lnRef>
          <a:fillRef idx="2">
            <a:schemeClr val="accent4"/>
          </a:fillRef>
          <a:effectRef idx="1">
            <a:schemeClr val="accent4"/>
          </a:effectRef>
          <a:fontRef idx="minor">
            <a:schemeClr val="dk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smtClean="0"/>
              <a:t>71</a:t>
            </a:r>
            <a:endParaRPr lang="zh-CN" altLang="en-US" sz="1100"/>
          </a:p>
        </p:txBody>
      </p:sp>
      <p:cxnSp>
        <p:nvCxnSpPr>
          <p:cNvPr id="30" name="曲线连接符 29"/>
          <p:cNvCxnSpPr>
            <a:stCxn id="22" idx="2"/>
            <a:endCxn id="26" idx="0"/>
          </p:cNvCxnSpPr>
          <p:nvPr/>
        </p:nvCxnSpPr>
        <p:spPr>
          <a:xfrm rot="10800000" flipV="1">
            <a:off x="4988593" y="3459861"/>
            <a:ext cx="254158" cy="464614"/>
          </a:xfrm>
          <a:prstGeom prst="curvedConnector2">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1" name="曲线连接符 30"/>
          <p:cNvCxnSpPr>
            <a:stCxn id="22" idx="5"/>
            <a:endCxn id="27" idx="0"/>
          </p:cNvCxnSpPr>
          <p:nvPr/>
        </p:nvCxnSpPr>
        <p:spPr>
          <a:xfrm rot="5400000">
            <a:off x="5545633" y="3719625"/>
            <a:ext cx="335356" cy="74344"/>
          </a:xfrm>
          <a:prstGeom prst="curvedConnector3">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2" name="曲线连接符 31"/>
          <p:cNvCxnSpPr>
            <a:stCxn id="23" idx="4"/>
            <a:endCxn id="28" idx="1"/>
          </p:cNvCxnSpPr>
          <p:nvPr/>
        </p:nvCxnSpPr>
        <p:spPr>
          <a:xfrm rot="5400000">
            <a:off x="6076514" y="3761265"/>
            <a:ext cx="381056" cy="143846"/>
          </a:xfrm>
          <a:prstGeom prst="curvedConnector3">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3" name="曲线连接符 32"/>
          <p:cNvCxnSpPr>
            <a:stCxn id="23" idx="6"/>
            <a:endCxn id="29" idx="0"/>
          </p:cNvCxnSpPr>
          <p:nvPr/>
        </p:nvCxnSpPr>
        <p:spPr>
          <a:xfrm>
            <a:off x="6619392" y="3459861"/>
            <a:ext cx="494885" cy="510314"/>
          </a:xfrm>
          <a:prstGeom prst="curvedConnector2">
            <a:avLst/>
          </a:prstGeom>
          <a:ln>
            <a:tailEnd type="arrow"/>
          </a:ln>
        </p:spPr>
        <p:style>
          <a:lnRef idx="1">
            <a:schemeClr val="accent1"/>
          </a:lnRef>
          <a:fillRef idx="0">
            <a:schemeClr val="accent1"/>
          </a:fillRef>
          <a:effectRef idx="0">
            <a:schemeClr val="accent1"/>
          </a:effectRef>
          <a:fontRef idx="minor">
            <a:schemeClr val="tx1"/>
          </a:fontRef>
        </p:style>
      </p:cxnSp>
      <p:sp>
        <p:nvSpPr>
          <p:cNvPr id="34" name="椭圆 33"/>
          <p:cNvSpPr/>
          <p:nvPr/>
        </p:nvSpPr>
        <p:spPr>
          <a:xfrm>
            <a:off x="4281826" y="4602356"/>
            <a:ext cx="485049" cy="365599"/>
          </a:xfrm>
          <a:prstGeom prst="ellipse">
            <a:avLst/>
          </a:prstGeom>
        </p:spPr>
        <p:style>
          <a:lnRef idx="1">
            <a:schemeClr val="accent4"/>
          </a:lnRef>
          <a:fillRef idx="2">
            <a:schemeClr val="accent4"/>
          </a:fillRef>
          <a:effectRef idx="1">
            <a:schemeClr val="accent4"/>
          </a:effectRef>
          <a:fontRef idx="minor">
            <a:schemeClr val="dk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smtClean="0"/>
              <a:t>81</a:t>
            </a:r>
            <a:endParaRPr lang="zh-CN" altLang="en-US" sz="1100"/>
          </a:p>
        </p:txBody>
      </p:sp>
      <p:sp>
        <p:nvSpPr>
          <p:cNvPr id="35" name="椭圆 34"/>
          <p:cNvSpPr/>
          <p:nvPr/>
        </p:nvSpPr>
        <p:spPr>
          <a:xfrm>
            <a:off x="5013311" y="4602356"/>
            <a:ext cx="526862" cy="365599"/>
          </a:xfrm>
          <a:prstGeom prst="ellipse">
            <a:avLst/>
          </a:prstGeom>
        </p:spPr>
        <p:style>
          <a:lnRef idx="1">
            <a:schemeClr val="accent4"/>
          </a:lnRef>
          <a:fillRef idx="2">
            <a:schemeClr val="accent4"/>
          </a:fillRef>
          <a:effectRef idx="1">
            <a:schemeClr val="accent4"/>
          </a:effectRef>
          <a:fontRef idx="minor">
            <a:schemeClr val="dk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smtClean="0"/>
              <a:t>91</a:t>
            </a:r>
            <a:endParaRPr lang="zh-CN" altLang="en-US" sz="1100"/>
          </a:p>
        </p:txBody>
      </p:sp>
      <p:cxnSp>
        <p:nvCxnSpPr>
          <p:cNvPr id="36" name="曲线连接符 35"/>
          <p:cNvCxnSpPr>
            <a:stCxn id="26" idx="3"/>
            <a:endCxn id="34" idx="0"/>
          </p:cNvCxnSpPr>
          <p:nvPr/>
        </p:nvCxnSpPr>
        <p:spPr>
          <a:xfrm rot="5400000">
            <a:off x="4483702" y="4277182"/>
            <a:ext cx="365823" cy="284524"/>
          </a:xfrm>
          <a:prstGeom prst="curvedConnector3">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7" name="曲线连接符 36"/>
          <p:cNvCxnSpPr>
            <a:stCxn id="26" idx="5"/>
            <a:endCxn id="35" idx="0"/>
          </p:cNvCxnSpPr>
          <p:nvPr/>
        </p:nvCxnSpPr>
        <p:spPr>
          <a:xfrm rot="16200000" flipH="1">
            <a:off x="5039615" y="4365228"/>
            <a:ext cx="365823" cy="108431"/>
          </a:xfrm>
          <a:prstGeom prst="curvedConnector3">
            <a:avLst/>
          </a:prstGeom>
          <a:ln>
            <a:tailEnd type="arrow"/>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5850557" y="4536479"/>
            <a:ext cx="3680816" cy="523220"/>
          </a:xfrm>
          <a:prstGeom prst="rect">
            <a:avLst/>
          </a:prstGeom>
          <a:noFill/>
        </p:spPr>
        <p:txBody>
          <a:bodyPr wrap="none" rtlCol="0">
            <a:spAutoFit/>
          </a:bodyPr>
          <a:lstStyle/>
          <a:p>
            <a:r>
              <a:rPr lang="zh-CN" altLang="en-US" sz="1400" smtClean="0"/>
              <a:t>完全二叉树 ， 如果把 </a:t>
            </a:r>
            <a:r>
              <a:rPr lang="en-US" altLang="zh-CN" sz="1400" smtClean="0"/>
              <a:t>(61)</a:t>
            </a:r>
            <a:r>
              <a:rPr lang="zh-CN" altLang="en-US" sz="1400" smtClean="0"/>
              <a:t>节点删除，</a:t>
            </a:r>
            <a:br>
              <a:rPr lang="en-US" altLang="zh-CN" sz="1400" smtClean="0"/>
            </a:br>
            <a:r>
              <a:rPr lang="zh-CN" altLang="en-US" sz="1400" smtClean="0"/>
              <a:t>就不是完全</a:t>
            </a:r>
            <a:r>
              <a:rPr lang="zh-CN" altLang="en-US" sz="1400"/>
              <a:t>二叉</a:t>
            </a:r>
            <a:r>
              <a:rPr lang="zh-CN" altLang="en-US" sz="1400" smtClean="0"/>
              <a:t>树了</a:t>
            </a:r>
            <a:r>
              <a:rPr lang="en-US" altLang="zh-CN" sz="1400" smtClean="0"/>
              <a:t>,</a:t>
            </a:r>
            <a:r>
              <a:rPr lang="zh-CN" altLang="en-US" sz="1400"/>
              <a:t>因</a:t>
            </a:r>
            <a:r>
              <a:rPr lang="zh-CN" altLang="en-US" sz="1400" smtClean="0"/>
              <a:t>为叶子节点不连续了 </a:t>
            </a:r>
            <a:endParaRPr lang="zh-CN" altLang="en-US" sz="1400"/>
          </a:p>
        </p:txBody>
      </p:sp>
    </p:spTree>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680" y="755015"/>
            <a:ext cx="1696085" cy="395605"/>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a:t>二叉树</a:t>
            </a:r>
            <a:endParaRPr lang="en-US" altLang="zh-CN" sz="2200" b="1"/>
          </a:p>
        </p:txBody>
      </p:sp>
      <p:sp>
        <p:nvSpPr>
          <p:cNvPr id="2" name="TextBox 1"/>
          <p:cNvSpPr txBox="1"/>
          <p:nvPr/>
        </p:nvSpPr>
        <p:spPr>
          <a:xfrm>
            <a:off x="665981" y="1223476"/>
            <a:ext cx="8136904" cy="3170099"/>
          </a:xfrm>
          <a:prstGeom prst="rect">
            <a:avLst/>
          </a:prstGeom>
          <a:noFill/>
        </p:spPr>
        <p:txBody>
          <a:bodyPr wrap="square" rtlCol="0">
            <a:spAutoFit/>
          </a:bodyPr>
          <a:lstStyle/>
          <a:p>
            <a:r>
              <a:rPr lang="zh-CN" altLang="en-US" sz="2000" b="1">
                <a:solidFill>
                  <a:srgbClr val="0070C0"/>
                </a:solidFill>
              </a:rPr>
              <a:t>二叉</a:t>
            </a:r>
            <a:r>
              <a:rPr lang="zh-CN" altLang="en-US" sz="2000" b="1" smtClean="0">
                <a:solidFill>
                  <a:srgbClr val="0070C0"/>
                </a:solidFill>
              </a:rPr>
              <a:t>树遍历的</a:t>
            </a:r>
            <a:r>
              <a:rPr lang="zh-CN" altLang="en-US" sz="2000" b="1">
                <a:solidFill>
                  <a:srgbClr val="0070C0"/>
                </a:solidFill>
              </a:rPr>
              <a:t>说明</a:t>
            </a:r>
            <a:endParaRPr lang="en-US" altLang="zh-CN"/>
          </a:p>
          <a:p>
            <a:endParaRPr lang="en-US" altLang="zh-CN" smtClean="0"/>
          </a:p>
          <a:p>
            <a:r>
              <a:rPr lang="zh-CN" altLang="en-US" smtClean="0"/>
              <a:t>使用</a:t>
            </a:r>
            <a:r>
              <a:rPr lang="zh-CN" altLang="en-US" b="1" smtClean="0"/>
              <a:t>前序</a:t>
            </a:r>
            <a:r>
              <a:rPr lang="zh-CN" altLang="en-US" smtClean="0"/>
              <a:t>，</a:t>
            </a:r>
            <a:r>
              <a:rPr lang="zh-CN" altLang="en-US" b="1" smtClean="0"/>
              <a:t>中序</a:t>
            </a:r>
            <a:r>
              <a:rPr lang="zh-CN" altLang="en-US" smtClean="0"/>
              <a:t>和</a:t>
            </a:r>
            <a:r>
              <a:rPr lang="zh-CN" altLang="en-US" b="1" smtClean="0"/>
              <a:t>后序</a:t>
            </a:r>
            <a:r>
              <a:rPr lang="zh-CN" altLang="en-US" smtClean="0"/>
              <a:t>对下面的二叉树进行遍历</a:t>
            </a:r>
            <a:r>
              <a:rPr lang="en-US" altLang="zh-CN" smtClean="0"/>
              <a:t>.</a:t>
            </a:r>
            <a:endParaRPr lang="en-US" altLang="zh-CN" smtClean="0"/>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zh-CN" altLang="en-US"/>
          </a:p>
        </p:txBody>
      </p:sp>
      <p:pic>
        <p:nvPicPr>
          <p:cNvPr id="1126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61925" y="2529840"/>
            <a:ext cx="4157345" cy="29216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4319076" y="4162072"/>
            <a:ext cx="5377180" cy="1076325"/>
          </a:xfrm>
          <a:prstGeom prst="rect">
            <a:avLst/>
          </a:prstGeom>
          <a:noFill/>
        </p:spPr>
        <p:txBody>
          <a:bodyPr wrap="none" rtlCol="0">
            <a:spAutoFit/>
          </a:bodyPr>
          <a:lstStyle/>
          <a:p>
            <a:r>
              <a:rPr lang="zh-CN" altLang="en-US" sz="1600" smtClean="0"/>
              <a:t>前序遍历</a:t>
            </a:r>
            <a:r>
              <a:rPr lang="en-US" altLang="zh-CN" sz="1600" smtClean="0"/>
              <a:t>: </a:t>
            </a:r>
            <a:r>
              <a:rPr lang="zh-CN" altLang="en-US" sz="1600" b="1" smtClean="0">
                <a:solidFill>
                  <a:srgbClr val="002060"/>
                </a:solidFill>
              </a:rPr>
              <a:t>先输出父节点</a:t>
            </a:r>
            <a:r>
              <a:rPr lang="zh-CN" altLang="en-US" sz="1600" smtClean="0"/>
              <a:t>，再遍历左子树和右子树</a:t>
            </a:r>
            <a:endParaRPr lang="en-US" altLang="zh-CN" sz="1600" smtClean="0"/>
          </a:p>
          <a:p>
            <a:r>
              <a:rPr lang="zh-CN" altLang="en-US" sz="1600"/>
              <a:t>中</a:t>
            </a:r>
            <a:r>
              <a:rPr lang="zh-CN" altLang="en-US" sz="1600" smtClean="0"/>
              <a:t>序遍历</a:t>
            </a:r>
            <a:r>
              <a:rPr lang="en-US" altLang="zh-CN" sz="1600" smtClean="0"/>
              <a:t>: </a:t>
            </a:r>
            <a:r>
              <a:rPr lang="zh-CN" altLang="en-US" sz="1600" smtClean="0"/>
              <a:t>先遍历左子树，</a:t>
            </a:r>
            <a:r>
              <a:rPr lang="zh-CN" altLang="en-US" sz="1600" b="1" smtClean="0">
                <a:solidFill>
                  <a:srgbClr val="002060"/>
                </a:solidFill>
              </a:rPr>
              <a:t>再输出父节点</a:t>
            </a:r>
            <a:r>
              <a:rPr lang="zh-CN" altLang="en-US" sz="1600" smtClean="0"/>
              <a:t>，再遍历右子树</a:t>
            </a:r>
            <a:endParaRPr lang="en-US" altLang="zh-CN" sz="1600" smtClean="0"/>
          </a:p>
          <a:p>
            <a:r>
              <a:rPr lang="zh-CN" altLang="en-US" sz="1600"/>
              <a:t>后</a:t>
            </a:r>
            <a:r>
              <a:rPr lang="zh-CN" altLang="en-US" sz="1600" smtClean="0"/>
              <a:t>序遍历</a:t>
            </a:r>
            <a:r>
              <a:rPr lang="en-US" altLang="zh-CN" sz="1600" smtClean="0"/>
              <a:t>: </a:t>
            </a:r>
            <a:r>
              <a:rPr lang="zh-CN" altLang="en-US" sz="1600" smtClean="0"/>
              <a:t>先遍历左子树，再遍历右子树，</a:t>
            </a:r>
            <a:r>
              <a:rPr lang="zh-CN" altLang="en-US" sz="1600" b="1" smtClean="0">
                <a:solidFill>
                  <a:srgbClr val="002060"/>
                </a:solidFill>
              </a:rPr>
              <a:t>最后输出父节点</a:t>
            </a:r>
            <a:endParaRPr lang="en-US" altLang="zh-CN" sz="1600" b="1" smtClean="0">
              <a:solidFill>
                <a:srgbClr val="002060"/>
              </a:solidFill>
            </a:endParaRPr>
          </a:p>
          <a:p>
            <a:r>
              <a:rPr lang="zh-CN" altLang="en-US" sz="1600" b="1" smtClean="0"/>
              <a:t>小结</a:t>
            </a:r>
            <a:r>
              <a:rPr lang="en-US" altLang="zh-CN" sz="1600" smtClean="0"/>
              <a:t>:</a:t>
            </a:r>
            <a:r>
              <a:rPr lang="en-US" altLang="zh-CN" sz="1600"/>
              <a:t> </a:t>
            </a:r>
            <a:r>
              <a:rPr lang="zh-CN" altLang="en-US" sz="1600" b="1" smtClean="0"/>
              <a:t>看输出父节点的顺序</a:t>
            </a:r>
            <a:r>
              <a:rPr lang="zh-CN" altLang="en-US" sz="1600" smtClean="0"/>
              <a:t>，就确定是前序，中序还是后序</a:t>
            </a:r>
            <a:endParaRPr lang="en-US" altLang="zh-CN" sz="1600" smtClean="0"/>
          </a:p>
        </p:txBody>
      </p:sp>
      <p:pic>
        <p:nvPicPr>
          <p:cNvPr id="24621" name="Picture 4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36557" y="2376239"/>
            <a:ext cx="2660128" cy="16460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a:t>二叉树</a:t>
            </a:r>
            <a:endParaRPr lang="en-US" altLang="zh-CN" sz="2200" b="1"/>
          </a:p>
        </p:txBody>
      </p:sp>
      <p:sp>
        <p:nvSpPr>
          <p:cNvPr id="2" name="TextBox 1"/>
          <p:cNvSpPr txBox="1"/>
          <p:nvPr/>
        </p:nvSpPr>
        <p:spPr>
          <a:xfrm>
            <a:off x="665981" y="1224111"/>
            <a:ext cx="8136904" cy="3170099"/>
          </a:xfrm>
          <a:prstGeom prst="rect">
            <a:avLst/>
          </a:prstGeom>
          <a:noFill/>
        </p:spPr>
        <p:txBody>
          <a:bodyPr wrap="square" rtlCol="0">
            <a:spAutoFit/>
          </a:bodyPr>
          <a:lstStyle/>
          <a:p>
            <a:r>
              <a:rPr lang="zh-CN" altLang="en-US" sz="2000" b="1">
                <a:solidFill>
                  <a:srgbClr val="0070C0"/>
                </a:solidFill>
              </a:rPr>
              <a:t>二叉</a:t>
            </a:r>
            <a:r>
              <a:rPr lang="zh-CN" altLang="en-US" sz="2000" b="1" smtClean="0">
                <a:solidFill>
                  <a:srgbClr val="0070C0"/>
                </a:solidFill>
              </a:rPr>
              <a:t>树</a:t>
            </a:r>
            <a:r>
              <a:rPr lang="zh-CN" altLang="en-US" sz="2000" b="1">
                <a:solidFill>
                  <a:srgbClr val="0070C0"/>
                </a:solidFill>
              </a:rPr>
              <a:t>遍</a:t>
            </a:r>
            <a:r>
              <a:rPr lang="zh-CN" altLang="en-US" sz="2000" b="1" smtClean="0">
                <a:solidFill>
                  <a:srgbClr val="0070C0"/>
                </a:solidFill>
              </a:rPr>
              <a:t>历</a:t>
            </a:r>
            <a:r>
              <a:rPr lang="zh-CN" altLang="en-US" sz="2000" b="1">
                <a:solidFill>
                  <a:srgbClr val="0070C0"/>
                </a:solidFill>
              </a:rPr>
              <a:t>应</a:t>
            </a:r>
            <a:r>
              <a:rPr lang="zh-CN" altLang="en-US" sz="2000" b="1" smtClean="0">
                <a:solidFill>
                  <a:srgbClr val="0070C0"/>
                </a:solidFill>
              </a:rPr>
              <a:t>用实例</a:t>
            </a:r>
            <a:r>
              <a:rPr lang="en-US" altLang="zh-CN" sz="2000" b="1" smtClean="0">
                <a:solidFill>
                  <a:srgbClr val="0070C0"/>
                </a:solidFill>
              </a:rPr>
              <a:t>(</a:t>
            </a:r>
            <a:r>
              <a:rPr lang="zh-CN" altLang="en-US" sz="2000" b="1" smtClean="0">
                <a:solidFill>
                  <a:srgbClr val="0070C0"/>
                </a:solidFill>
              </a:rPr>
              <a:t>前序</a:t>
            </a:r>
            <a:r>
              <a:rPr lang="en-US" altLang="zh-CN" sz="2000" b="1" smtClean="0">
                <a:solidFill>
                  <a:srgbClr val="0070C0"/>
                </a:solidFill>
              </a:rPr>
              <a:t>,</a:t>
            </a:r>
            <a:r>
              <a:rPr lang="zh-CN" altLang="en-US" sz="2000" b="1" smtClean="0">
                <a:solidFill>
                  <a:srgbClr val="0070C0"/>
                </a:solidFill>
              </a:rPr>
              <a:t>中序</a:t>
            </a:r>
            <a:r>
              <a:rPr lang="en-US" altLang="zh-CN" sz="2000" b="1" smtClean="0">
                <a:solidFill>
                  <a:srgbClr val="0070C0"/>
                </a:solidFill>
              </a:rPr>
              <a:t>,</a:t>
            </a:r>
            <a:r>
              <a:rPr lang="zh-CN" altLang="en-US" sz="2000" b="1" smtClean="0">
                <a:solidFill>
                  <a:srgbClr val="0070C0"/>
                </a:solidFill>
              </a:rPr>
              <a:t>后序</a:t>
            </a:r>
            <a:r>
              <a:rPr lang="en-US" altLang="zh-CN" sz="2000" b="1" smtClean="0">
                <a:solidFill>
                  <a:srgbClr val="0070C0"/>
                </a:solidFill>
              </a:rPr>
              <a:t>)</a:t>
            </a:r>
            <a:endParaRPr lang="en-US" altLang="zh-CN"/>
          </a:p>
          <a:p>
            <a:endParaRPr lang="en-US" altLang="zh-CN" smtClean="0"/>
          </a:p>
          <a:p>
            <a:r>
              <a:rPr lang="en-US" altLang="zh-CN" smtClean="0"/>
              <a:t>.</a:t>
            </a:r>
            <a:endParaRPr lang="en-US" altLang="zh-CN" smtClean="0"/>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zh-CN" altLang="en-US"/>
          </a:p>
        </p:txBody>
      </p:sp>
      <p:sp>
        <p:nvSpPr>
          <p:cNvPr id="3" name="TextBox 2"/>
          <p:cNvSpPr txBox="1"/>
          <p:nvPr/>
        </p:nvSpPr>
        <p:spPr>
          <a:xfrm>
            <a:off x="639764" y="4539357"/>
            <a:ext cx="8163121" cy="830997"/>
          </a:xfrm>
          <a:prstGeom prst="rect">
            <a:avLst/>
          </a:prstGeom>
          <a:noFill/>
        </p:spPr>
        <p:txBody>
          <a:bodyPr wrap="square" rtlCol="0">
            <a:spAutoFit/>
          </a:bodyPr>
          <a:lstStyle/>
          <a:p>
            <a:r>
              <a:rPr lang="zh-CN" altLang="en-US" sz="1600" b="1" smtClean="0"/>
              <a:t>要求</a:t>
            </a:r>
            <a:r>
              <a:rPr lang="zh-CN" altLang="en-US" sz="1600" b="1"/>
              <a:t>如</a:t>
            </a:r>
            <a:r>
              <a:rPr lang="zh-CN" altLang="en-US" sz="1600" b="1" smtClean="0"/>
              <a:t>下</a:t>
            </a:r>
            <a:r>
              <a:rPr lang="zh-CN" altLang="en-US" sz="1600" smtClean="0"/>
              <a:t>：</a:t>
            </a:r>
            <a:endParaRPr lang="en-US" altLang="zh-CN" sz="1600" smtClean="0"/>
          </a:p>
          <a:p>
            <a:pPr marL="342900" indent="-342900">
              <a:buAutoNum type="arabicParenR"/>
            </a:pPr>
            <a:r>
              <a:rPr lang="zh-CN" altLang="en-US" sz="1600" smtClean="0"/>
              <a:t>前上图的 </a:t>
            </a:r>
            <a:r>
              <a:rPr lang="en-US" altLang="zh-CN" sz="1600" smtClean="0"/>
              <a:t>3</a:t>
            </a:r>
            <a:r>
              <a:rPr lang="zh-CN" altLang="en-US" sz="1600" smtClean="0"/>
              <a:t>号节点 </a:t>
            </a:r>
            <a:r>
              <a:rPr lang="en-US" altLang="zh-CN" sz="1600" smtClean="0"/>
              <a:t>"</a:t>
            </a:r>
            <a:r>
              <a:rPr lang="zh-CN" altLang="en-US" sz="1600" smtClean="0"/>
              <a:t>卢俊</a:t>
            </a:r>
            <a:r>
              <a:rPr lang="en-US" altLang="zh-CN" sz="1600" smtClean="0"/>
              <a:t>"  , </a:t>
            </a:r>
            <a:r>
              <a:rPr lang="zh-CN" altLang="en-US" sz="1600" smtClean="0"/>
              <a:t>增加一个左子节点 </a:t>
            </a:r>
            <a:r>
              <a:rPr lang="en-US" altLang="zh-CN" sz="1600" smtClean="0"/>
              <a:t>[5, </a:t>
            </a:r>
            <a:r>
              <a:rPr lang="zh-CN" altLang="en-US" sz="1600" smtClean="0"/>
              <a:t>关胜</a:t>
            </a:r>
            <a:r>
              <a:rPr lang="en-US" altLang="zh-CN" sz="1600" smtClean="0"/>
              <a:t>]</a:t>
            </a:r>
            <a:endParaRPr lang="en-US" altLang="zh-CN" sz="1600" smtClean="0"/>
          </a:p>
          <a:p>
            <a:pPr marL="342900" indent="-342900">
              <a:buAutoNum type="arabicParenR"/>
            </a:pPr>
            <a:r>
              <a:rPr lang="zh-CN" altLang="en-US" sz="1600" smtClean="0"/>
              <a:t>使用前序，中序，后序遍历，请写出各自输出的顺序是什么</a:t>
            </a:r>
            <a:r>
              <a:rPr lang="en-US" altLang="zh-CN" sz="1600" smtClean="0"/>
              <a:t>?</a:t>
            </a:r>
            <a:endParaRPr lang="en-US" altLang="zh-CN" sz="1600" smtClean="0"/>
          </a:p>
        </p:txBody>
      </p:sp>
      <p:sp>
        <p:nvSpPr>
          <p:cNvPr id="8" name="椭圆 7"/>
          <p:cNvSpPr/>
          <p:nvPr/>
        </p:nvSpPr>
        <p:spPr>
          <a:xfrm>
            <a:off x="1619030" y="1800175"/>
            <a:ext cx="786440" cy="692970"/>
          </a:xfrm>
          <a:prstGeom prst="ellipse">
            <a:avLst/>
          </a:prstGeom>
        </p:spPr>
        <p:style>
          <a:lnRef idx="1">
            <a:schemeClr val="accent4"/>
          </a:lnRef>
          <a:fillRef idx="2">
            <a:schemeClr val="accent4"/>
          </a:fillRef>
          <a:effectRef idx="1">
            <a:schemeClr val="accent4"/>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a:t>1:</a:t>
            </a:r>
            <a:r>
              <a:rPr lang="en-US" altLang="zh-CN" sz="1100" baseline="0"/>
              <a:t> </a:t>
            </a:r>
            <a:endParaRPr lang="en-US" altLang="zh-CN" sz="1100" baseline="0" smtClean="0"/>
          </a:p>
          <a:p>
            <a:pPr algn="l"/>
            <a:r>
              <a:rPr lang="zh-CN" altLang="en-US" sz="1100" baseline="0" smtClean="0"/>
              <a:t>宋</a:t>
            </a:r>
            <a:r>
              <a:rPr lang="zh-CN" altLang="en-US" sz="1100" baseline="0"/>
              <a:t>江</a:t>
            </a:r>
            <a:endParaRPr lang="zh-CN" altLang="en-US" sz="1100"/>
          </a:p>
        </p:txBody>
      </p:sp>
      <p:sp>
        <p:nvSpPr>
          <p:cNvPr id="9" name="椭圆 8"/>
          <p:cNvSpPr/>
          <p:nvPr/>
        </p:nvSpPr>
        <p:spPr>
          <a:xfrm>
            <a:off x="810540" y="2697886"/>
            <a:ext cx="786440" cy="692970"/>
          </a:xfrm>
          <a:prstGeom prst="ellipse">
            <a:avLst/>
          </a:prstGeom>
        </p:spPr>
        <p:style>
          <a:lnRef idx="1">
            <a:schemeClr val="accent4"/>
          </a:lnRef>
          <a:fillRef idx="2">
            <a:schemeClr val="accent4"/>
          </a:fillRef>
          <a:effectRef idx="1">
            <a:schemeClr val="accent4"/>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a:t>2:</a:t>
            </a:r>
            <a:r>
              <a:rPr lang="en-US" altLang="zh-CN" sz="1100" baseline="0"/>
              <a:t> </a:t>
            </a:r>
            <a:endParaRPr lang="en-US" altLang="zh-CN" sz="1100" baseline="0" smtClean="0"/>
          </a:p>
          <a:p>
            <a:pPr algn="l"/>
            <a:r>
              <a:rPr lang="zh-CN" altLang="en-US" sz="1100" baseline="0" smtClean="0"/>
              <a:t>吴</a:t>
            </a:r>
            <a:r>
              <a:rPr lang="zh-CN" altLang="en-US" sz="1100" baseline="0"/>
              <a:t>用</a:t>
            </a:r>
            <a:endParaRPr lang="zh-CN" altLang="en-US" sz="1100"/>
          </a:p>
        </p:txBody>
      </p:sp>
      <p:sp>
        <p:nvSpPr>
          <p:cNvPr id="10" name="椭圆 9"/>
          <p:cNvSpPr/>
          <p:nvPr/>
        </p:nvSpPr>
        <p:spPr>
          <a:xfrm>
            <a:off x="2508368" y="2682136"/>
            <a:ext cx="786440" cy="692970"/>
          </a:xfrm>
          <a:prstGeom prst="ellipse">
            <a:avLst/>
          </a:prstGeom>
        </p:spPr>
        <p:style>
          <a:lnRef idx="1">
            <a:schemeClr val="accent4"/>
          </a:lnRef>
          <a:fillRef idx="2">
            <a:schemeClr val="accent4"/>
          </a:fillRef>
          <a:effectRef idx="1">
            <a:schemeClr val="accent4"/>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a:t>3:</a:t>
            </a:r>
            <a:r>
              <a:rPr lang="en-US" altLang="zh-CN" sz="1100" baseline="0"/>
              <a:t> </a:t>
            </a:r>
            <a:endParaRPr lang="en-US" altLang="zh-CN" sz="1100" baseline="0"/>
          </a:p>
          <a:p>
            <a:pPr algn="l"/>
            <a:r>
              <a:rPr lang="zh-CN" altLang="en-US" sz="1100" baseline="0"/>
              <a:t>卢俊义</a:t>
            </a:r>
            <a:endParaRPr lang="zh-CN" altLang="en-US" sz="1100"/>
          </a:p>
        </p:txBody>
      </p:sp>
      <p:sp>
        <p:nvSpPr>
          <p:cNvPr id="11" name="椭圆 10"/>
          <p:cNvSpPr/>
          <p:nvPr/>
        </p:nvSpPr>
        <p:spPr>
          <a:xfrm>
            <a:off x="3191909" y="3611345"/>
            <a:ext cx="786440" cy="692970"/>
          </a:xfrm>
          <a:prstGeom prst="ellipse">
            <a:avLst/>
          </a:prstGeom>
        </p:spPr>
        <p:style>
          <a:lnRef idx="1">
            <a:schemeClr val="accent4"/>
          </a:lnRef>
          <a:fillRef idx="2">
            <a:schemeClr val="accent4"/>
          </a:fillRef>
          <a:effectRef idx="1">
            <a:schemeClr val="accent4"/>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a:t>4:</a:t>
            </a:r>
            <a:r>
              <a:rPr lang="en-US" altLang="zh-CN" sz="1100" baseline="0"/>
              <a:t> </a:t>
            </a:r>
            <a:endParaRPr lang="en-US" altLang="zh-CN" sz="1100" baseline="0"/>
          </a:p>
          <a:p>
            <a:pPr algn="l"/>
            <a:r>
              <a:rPr lang="zh-CN" altLang="en-US"/>
              <a:t>林冲</a:t>
            </a:r>
            <a:endParaRPr lang="zh-CN" altLang="en-US" sz="1100"/>
          </a:p>
        </p:txBody>
      </p:sp>
      <p:sp>
        <p:nvSpPr>
          <p:cNvPr id="12" name="椭圆 11"/>
          <p:cNvSpPr/>
          <p:nvPr/>
        </p:nvSpPr>
        <p:spPr>
          <a:xfrm>
            <a:off x="2045324" y="3658593"/>
            <a:ext cx="786440" cy="692970"/>
          </a:xfrm>
          <a:prstGeom prst="ellipse">
            <a:avLst/>
          </a:prstGeom>
          <a:solidFill>
            <a:schemeClr val="accent6">
              <a:lumMod val="40000"/>
              <a:lumOff val="60000"/>
            </a:schemeClr>
          </a:solidFill>
        </p:spPr>
        <p:style>
          <a:lnRef idx="1">
            <a:schemeClr val="accent4"/>
          </a:lnRef>
          <a:fillRef idx="2">
            <a:schemeClr val="accent4"/>
          </a:fillRef>
          <a:effectRef idx="1">
            <a:schemeClr val="accent4"/>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a:t>5:</a:t>
            </a:r>
            <a:r>
              <a:rPr lang="en-US" altLang="zh-CN" sz="1100" baseline="0"/>
              <a:t> </a:t>
            </a:r>
            <a:endParaRPr lang="en-US" altLang="zh-CN" sz="1100" baseline="0"/>
          </a:p>
          <a:p>
            <a:pPr algn="l"/>
            <a:r>
              <a:rPr lang="zh-CN" altLang="en-US" sz="1100" baseline="0"/>
              <a:t>关胜</a:t>
            </a:r>
            <a:endParaRPr lang="zh-CN" altLang="en-US" sz="1100"/>
          </a:p>
        </p:txBody>
      </p:sp>
      <p:cxnSp>
        <p:nvCxnSpPr>
          <p:cNvPr id="13" name="曲线连接符 12"/>
          <p:cNvCxnSpPr>
            <a:stCxn id="8" idx="3"/>
            <a:endCxn id="9" idx="0"/>
          </p:cNvCxnSpPr>
          <p:nvPr/>
        </p:nvCxnSpPr>
        <p:spPr>
          <a:xfrm rot="5400000">
            <a:off x="1315869" y="2279553"/>
            <a:ext cx="306224" cy="530441"/>
          </a:xfrm>
          <a:prstGeom prst="curvedConnector3">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4" name="曲线连接符 13"/>
          <p:cNvCxnSpPr>
            <a:stCxn id="8" idx="6"/>
            <a:endCxn id="10" idx="0"/>
          </p:cNvCxnSpPr>
          <p:nvPr/>
        </p:nvCxnSpPr>
        <p:spPr>
          <a:xfrm>
            <a:off x="2405469" y="2146660"/>
            <a:ext cx="496119" cy="535476"/>
          </a:xfrm>
          <a:prstGeom prst="curvedConnector2">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5" name="曲线连接符 14"/>
          <p:cNvCxnSpPr>
            <a:stCxn id="10" idx="3"/>
            <a:endCxn id="12" idx="0"/>
          </p:cNvCxnSpPr>
          <p:nvPr/>
        </p:nvCxnSpPr>
        <p:spPr>
          <a:xfrm rot="5400000">
            <a:off x="2338557" y="3373610"/>
            <a:ext cx="384971" cy="184995"/>
          </a:xfrm>
          <a:prstGeom prst="curvedConnector3">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6" name="曲线连接符 15"/>
          <p:cNvCxnSpPr>
            <a:stCxn id="10" idx="6"/>
            <a:endCxn id="11" idx="0"/>
          </p:cNvCxnSpPr>
          <p:nvPr/>
        </p:nvCxnSpPr>
        <p:spPr>
          <a:xfrm>
            <a:off x="3294808" y="3028621"/>
            <a:ext cx="290322" cy="582724"/>
          </a:xfrm>
          <a:prstGeom prst="curvedConnector2">
            <a:avLst/>
          </a:prstGeom>
          <a:ln>
            <a:tailEnd type="arrow"/>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4554413" y="1639247"/>
            <a:ext cx="2555508" cy="3016210"/>
          </a:xfrm>
          <a:prstGeom prst="rect">
            <a:avLst/>
          </a:prstGeom>
          <a:noFill/>
        </p:spPr>
        <p:txBody>
          <a:bodyPr wrap="none" rtlCol="0">
            <a:spAutoFit/>
          </a:bodyPr>
          <a:lstStyle/>
          <a:p>
            <a:r>
              <a:rPr lang="en-US" altLang="zh-CN" sz="1000">
                <a:latin typeface="Arial" panose="020B0604020202020204" pitchFamily="34" charset="0"/>
                <a:cs typeface="Arial" panose="020B0604020202020204" pitchFamily="34" charset="0"/>
              </a:rPr>
              <a:t>class HeroNode {</a:t>
            </a:r>
            <a:endParaRPr lang="en-US" altLang="zh-CN" sz="1000">
              <a:latin typeface="Arial" panose="020B0604020202020204" pitchFamily="34" charset="0"/>
              <a:cs typeface="Arial" panose="020B0604020202020204" pitchFamily="34" charset="0"/>
            </a:endParaRPr>
          </a:p>
          <a:p>
            <a:r>
              <a:rPr lang="en-US" altLang="zh-CN" sz="1000">
                <a:latin typeface="Arial" panose="020B0604020202020204" pitchFamily="34" charset="0"/>
                <a:cs typeface="Arial" panose="020B0604020202020204" pitchFamily="34" charset="0"/>
              </a:rPr>
              <a:t>private int no;</a:t>
            </a:r>
            <a:endParaRPr lang="en-US" altLang="zh-CN" sz="1000">
              <a:latin typeface="Arial" panose="020B0604020202020204" pitchFamily="34" charset="0"/>
              <a:cs typeface="Arial" panose="020B0604020202020204" pitchFamily="34" charset="0"/>
            </a:endParaRPr>
          </a:p>
          <a:p>
            <a:r>
              <a:rPr lang="en-US" altLang="zh-CN" sz="1000">
                <a:latin typeface="Arial" panose="020B0604020202020204" pitchFamily="34" charset="0"/>
                <a:cs typeface="Arial" panose="020B0604020202020204" pitchFamily="34" charset="0"/>
              </a:rPr>
              <a:t>private String name;</a:t>
            </a:r>
            <a:endParaRPr lang="en-US" altLang="zh-CN" sz="1000">
              <a:latin typeface="Arial" panose="020B0604020202020204" pitchFamily="34" charset="0"/>
              <a:cs typeface="Arial" panose="020B0604020202020204" pitchFamily="34" charset="0"/>
            </a:endParaRPr>
          </a:p>
          <a:p>
            <a:r>
              <a:rPr lang="en-US" altLang="zh-CN" sz="1000">
                <a:latin typeface="Arial" panose="020B0604020202020204" pitchFamily="34" charset="0"/>
                <a:cs typeface="Arial" panose="020B0604020202020204" pitchFamily="34" charset="0"/>
              </a:rPr>
              <a:t>private HeroNode leftNode;</a:t>
            </a:r>
            <a:endParaRPr lang="en-US" altLang="zh-CN" sz="1000">
              <a:latin typeface="Arial" panose="020B0604020202020204" pitchFamily="34" charset="0"/>
              <a:cs typeface="Arial" panose="020B0604020202020204" pitchFamily="34" charset="0"/>
            </a:endParaRPr>
          </a:p>
          <a:p>
            <a:r>
              <a:rPr lang="en-US" altLang="zh-CN" sz="1000">
                <a:latin typeface="Arial" panose="020B0604020202020204" pitchFamily="34" charset="0"/>
                <a:cs typeface="Arial" panose="020B0604020202020204" pitchFamily="34" charset="0"/>
              </a:rPr>
              <a:t>private HeroNode rightNode</a:t>
            </a:r>
            <a:r>
              <a:rPr lang="en-US" altLang="zh-CN" sz="1000" smtClean="0">
                <a:latin typeface="Arial" panose="020B0604020202020204" pitchFamily="34" charset="0"/>
                <a:cs typeface="Arial" panose="020B0604020202020204" pitchFamily="34" charset="0"/>
              </a:rPr>
              <a:t>;</a:t>
            </a:r>
            <a:endParaRPr lang="zh-CN" altLang="en-US" sz="1000">
              <a:latin typeface="Arial" panose="020B0604020202020204" pitchFamily="34" charset="0"/>
              <a:cs typeface="Arial" panose="020B0604020202020204" pitchFamily="34" charset="0"/>
            </a:endParaRPr>
          </a:p>
          <a:p>
            <a:r>
              <a:rPr lang="en-US" altLang="zh-CN" sz="1000">
                <a:latin typeface="Arial" panose="020B0604020202020204" pitchFamily="34" charset="0"/>
                <a:cs typeface="Arial" panose="020B0604020202020204" pitchFamily="34" charset="0"/>
              </a:rPr>
              <a:t>public HeroNode(int hNo, String hName) {</a:t>
            </a:r>
            <a:endParaRPr lang="en-US" altLang="zh-CN" sz="1000">
              <a:latin typeface="Arial" panose="020B0604020202020204" pitchFamily="34" charset="0"/>
              <a:cs typeface="Arial" panose="020B0604020202020204" pitchFamily="34" charset="0"/>
            </a:endParaRPr>
          </a:p>
          <a:p>
            <a:r>
              <a:rPr lang="en-US" altLang="zh-CN" sz="1000">
                <a:latin typeface="Arial" panose="020B0604020202020204" pitchFamily="34" charset="0"/>
                <a:cs typeface="Arial" panose="020B0604020202020204" pitchFamily="34" charset="0"/>
              </a:rPr>
              <a:t>no = hNo;</a:t>
            </a:r>
            <a:endParaRPr lang="en-US" altLang="zh-CN" sz="1000">
              <a:latin typeface="Arial" panose="020B0604020202020204" pitchFamily="34" charset="0"/>
              <a:cs typeface="Arial" panose="020B0604020202020204" pitchFamily="34" charset="0"/>
            </a:endParaRPr>
          </a:p>
          <a:p>
            <a:r>
              <a:rPr lang="en-US" altLang="zh-CN" sz="1000">
                <a:latin typeface="Arial" panose="020B0604020202020204" pitchFamily="34" charset="0"/>
                <a:cs typeface="Arial" panose="020B0604020202020204" pitchFamily="34" charset="0"/>
              </a:rPr>
              <a:t>name = hName;</a:t>
            </a:r>
            <a:endParaRPr lang="en-US" altLang="zh-CN" sz="1000">
              <a:latin typeface="Arial" panose="020B0604020202020204" pitchFamily="34" charset="0"/>
              <a:cs typeface="Arial" panose="020B0604020202020204" pitchFamily="34" charset="0"/>
            </a:endParaRPr>
          </a:p>
          <a:p>
            <a:r>
              <a:rPr lang="en-US" altLang="zh-CN" sz="1000" smtClean="0">
                <a:latin typeface="Arial" panose="020B0604020202020204" pitchFamily="34" charset="0"/>
                <a:cs typeface="Arial" panose="020B0604020202020204" pitchFamily="34" charset="0"/>
              </a:rPr>
              <a:t>}</a:t>
            </a:r>
            <a:endParaRPr lang="zh-CN" altLang="en-US" sz="1000">
              <a:latin typeface="Arial" panose="020B0604020202020204" pitchFamily="34" charset="0"/>
              <a:cs typeface="Arial" panose="020B0604020202020204" pitchFamily="34" charset="0"/>
            </a:endParaRPr>
          </a:p>
          <a:p>
            <a:r>
              <a:rPr lang="en-US" altLang="zh-CN" sz="1000">
                <a:latin typeface="Arial" panose="020B0604020202020204" pitchFamily="34" charset="0"/>
                <a:cs typeface="Arial" panose="020B0604020202020204" pitchFamily="34" charset="0"/>
              </a:rPr>
              <a:t>// </a:t>
            </a:r>
            <a:r>
              <a:rPr lang="zh-CN" altLang="en-US" sz="1000">
                <a:latin typeface="Arial" panose="020B0604020202020204" pitchFamily="34" charset="0"/>
                <a:cs typeface="Arial" panose="020B0604020202020204" pitchFamily="34" charset="0"/>
              </a:rPr>
              <a:t>前序遍历</a:t>
            </a:r>
            <a:endParaRPr lang="zh-CN" altLang="en-US" sz="1000">
              <a:latin typeface="Arial" panose="020B0604020202020204" pitchFamily="34" charset="0"/>
              <a:cs typeface="Arial" panose="020B0604020202020204" pitchFamily="34" charset="0"/>
            </a:endParaRPr>
          </a:p>
          <a:p>
            <a:r>
              <a:rPr lang="en-US" altLang="zh-CN" sz="1000">
                <a:latin typeface="Arial" panose="020B0604020202020204" pitchFamily="34" charset="0"/>
                <a:cs typeface="Arial" panose="020B0604020202020204" pitchFamily="34" charset="0"/>
              </a:rPr>
              <a:t>public void preOrder() {</a:t>
            </a:r>
            <a:endParaRPr lang="en-US" altLang="zh-CN" sz="1000">
              <a:latin typeface="Arial" panose="020B0604020202020204" pitchFamily="34" charset="0"/>
              <a:cs typeface="Arial" panose="020B0604020202020204" pitchFamily="34" charset="0"/>
            </a:endParaRPr>
          </a:p>
          <a:p>
            <a:r>
              <a:rPr lang="en-US" altLang="zh-CN" sz="1000">
                <a:latin typeface="Arial" panose="020B0604020202020204" pitchFamily="34" charset="0"/>
                <a:cs typeface="Arial" panose="020B0604020202020204" pitchFamily="34" charset="0"/>
              </a:rPr>
              <a:t>System.</a:t>
            </a:r>
            <a:r>
              <a:rPr lang="en-US" altLang="zh-CN" sz="1000" i="1">
                <a:latin typeface="Arial" panose="020B0604020202020204" pitchFamily="34" charset="0"/>
                <a:cs typeface="Arial" panose="020B0604020202020204" pitchFamily="34" charset="0"/>
              </a:rPr>
              <a:t>out.println(this);//</a:t>
            </a:r>
            <a:r>
              <a:rPr lang="zh-CN" altLang="en-US" sz="1000" i="1">
                <a:latin typeface="Arial" panose="020B0604020202020204" pitchFamily="34" charset="0"/>
                <a:cs typeface="Arial" panose="020B0604020202020204" pitchFamily="34" charset="0"/>
              </a:rPr>
              <a:t>先输出父节点</a:t>
            </a:r>
            <a:endParaRPr lang="zh-CN" altLang="en-US" sz="1000" i="1">
              <a:latin typeface="Arial" panose="020B0604020202020204" pitchFamily="34" charset="0"/>
              <a:cs typeface="Arial" panose="020B0604020202020204" pitchFamily="34" charset="0"/>
            </a:endParaRPr>
          </a:p>
          <a:p>
            <a:r>
              <a:rPr lang="en-US" altLang="zh-CN" sz="1000">
                <a:latin typeface="Arial" panose="020B0604020202020204" pitchFamily="34" charset="0"/>
                <a:cs typeface="Arial" panose="020B0604020202020204" pitchFamily="34" charset="0"/>
              </a:rPr>
              <a:t>if (this.leftNode != null) {</a:t>
            </a:r>
            <a:endParaRPr lang="en-US" altLang="zh-CN" sz="1000">
              <a:latin typeface="Arial" panose="020B0604020202020204" pitchFamily="34" charset="0"/>
              <a:cs typeface="Arial" panose="020B0604020202020204" pitchFamily="34" charset="0"/>
            </a:endParaRPr>
          </a:p>
          <a:p>
            <a:r>
              <a:rPr lang="en-US" altLang="zh-CN" sz="1000">
                <a:latin typeface="Arial" panose="020B0604020202020204" pitchFamily="34" charset="0"/>
                <a:cs typeface="Arial" panose="020B0604020202020204" pitchFamily="34" charset="0"/>
              </a:rPr>
              <a:t>this.leftNode.preOrder();</a:t>
            </a:r>
            <a:endParaRPr lang="en-US" altLang="zh-CN" sz="1000">
              <a:latin typeface="Arial" panose="020B0604020202020204" pitchFamily="34" charset="0"/>
              <a:cs typeface="Arial" panose="020B0604020202020204" pitchFamily="34" charset="0"/>
            </a:endParaRPr>
          </a:p>
          <a:p>
            <a:r>
              <a:rPr lang="en-US" altLang="zh-CN" sz="1000">
                <a:latin typeface="Arial" panose="020B0604020202020204" pitchFamily="34" charset="0"/>
                <a:cs typeface="Arial" panose="020B0604020202020204" pitchFamily="34" charset="0"/>
              </a:rPr>
              <a:t>}</a:t>
            </a:r>
            <a:endParaRPr lang="en-US" altLang="zh-CN" sz="1000">
              <a:latin typeface="Arial" panose="020B0604020202020204" pitchFamily="34" charset="0"/>
              <a:cs typeface="Arial" panose="020B0604020202020204" pitchFamily="34" charset="0"/>
            </a:endParaRPr>
          </a:p>
          <a:p>
            <a:r>
              <a:rPr lang="en-US" altLang="zh-CN" sz="1000">
                <a:latin typeface="Arial" panose="020B0604020202020204" pitchFamily="34" charset="0"/>
                <a:cs typeface="Arial" panose="020B0604020202020204" pitchFamily="34" charset="0"/>
              </a:rPr>
              <a:t>if (this.rightNode != null) {</a:t>
            </a:r>
            <a:endParaRPr lang="en-US" altLang="zh-CN" sz="1000">
              <a:latin typeface="Arial" panose="020B0604020202020204" pitchFamily="34" charset="0"/>
              <a:cs typeface="Arial" panose="020B0604020202020204" pitchFamily="34" charset="0"/>
            </a:endParaRPr>
          </a:p>
          <a:p>
            <a:r>
              <a:rPr lang="en-US" altLang="zh-CN" sz="1000">
                <a:latin typeface="Arial" panose="020B0604020202020204" pitchFamily="34" charset="0"/>
                <a:cs typeface="Arial" panose="020B0604020202020204" pitchFamily="34" charset="0"/>
              </a:rPr>
              <a:t>this.rightNode.preOrder();</a:t>
            </a:r>
            <a:endParaRPr lang="en-US" altLang="zh-CN" sz="1000">
              <a:latin typeface="Arial" panose="020B0604020202020204" pitchFamily="34" charset="0"/>
              <a:cs typeface="Arial" panose="020B0604020202020204" pitchFamily="34" charset="0"/>
            </a:endParaRPr>
          </a:p>
          <a:p>
            <a:r>
              <a:rPr lang="en-US" altLang="zh-CN" sz="1000">
                <a:latin typeface="Arial" panose="020B0604020202020204" pitchFamily="34" charset="0"/>
                <a:cs typeface="Arial" panose="020B0604020202020204" pitchFamily="34" charset="0"/>
              </a:rPr>
              <a:t>}</a:t>
            </a:r>
            <a:endParaRPr lang="en-US" altLang="zh-CN" sz="1000">
              <a:latin typeface="Arial" panose="020B0604020202020204" pitchFamily="34" charset="0"/>
              <a:cs typeface="Arial" panose="020B0604020202020204" pitchFamily="34" charset="0"/>
            </a:endParaRPr>
          </a:p>
          <a:p>
            <a:r>
              <a:rPr lang="en-US" altLang="zh-CN" sz="1000">
                <a:latin typeface="Arial" panose="020B0604020202020204" pitchFamily="34" charset="0"/>
                <a:cs typeface="Arial" panose="020B0604020202020204" pitchFamily="34" charset="0"/>
              </a:rPr>
              <a:t>}</a:t>
            </a:r>
            <a:endParaRPr lang="zh-CN" altLang="en-US" sz="1000">
              <a:latin typeface="Arial" panose="020B0604020202020204" pitchFamily="34" charset="0"/>
              <a:cs typeface="Arial" panose="020B0604020202020204" pitchFamily="34" charset="0"/>
            </a:endParaRPr>
          </a:p>
        </p:txBody>
      </p:sp>
      <p:sp>
        <p:nvSpPr>
          <p:cNvPr id="5" name="TextBox 4"/>
          <p:cNvSpPr txBox="1"/>
          <p:nvPr/>
        </p:nvSpPr>
        <p:spPr>
          <a:xfrm>
            <a:off x="7002685" y="2736279"/>
            <a:ext cx="2263761" cy="1938992"/>
          </a:xfrm>
          <a:prstGeom prst="rect">
            <a:avLst/>
          </a:prstGeom>
          <a:noFill/>
        </p:spPr>
        <p:txBody>
          <a:bodyPr wrap="none" rtlCol="0">
            <a:spAutoFit/>
          </a:bodyPr>
          <a:lstStyle/>
          <a:p>
            <a:r>
              <a:rPr lang="en-US" altLang="zh-CN" sz="1000">
                <a:latin typeface="Arial" panose="020B0604020202020204" pitchFamily="34" charset="0"/>
                <a:cs typeface="Arial" panose="020B0604020202020204" pitchFamily="34" charset="0"/>
              </a:rPr>
              <a:t>class BinaryTree {</a:t>
            </a:r>
            <a:endParaRPr lang="en-US" altLang="zh-CN" sz="1000">
              <a:latin typeface="Arial" panose="020B0604020202020204" pitchFamily="34" charset="0"/>
              <a:cs typeface="Arial" panose="020B0604020202020204" pitchFamily="34" charset="0"/>
            </a:endParaRPr>
          </a:p>
          <a:p>
            <a:r>
              <a:rPr lang="en-US" altLang="zh-CN" sz="1000">
                <a:latin typeface="Arial" panose="020B0604020202020204" pitchFamily="34" charset="0"/>
                <a:cs typeface="Arial" panose="020B0604020202020204" pitchFamily="34" charset="0"/>
              </a:rPr>
              <a:t>private HeroNode root;</a:t>
            </a:r>
            <a:endParaRPr lang="en-US" altLang="zh-CN" sz="1000">
              <a:latin typeface="Arial" panose="020B0604020202020204" pitchFamily="34" charset="0"/>
              <a:cs typeface="Arial" panose="020B0604020202020204" pitchFamily="34" charset="0"/>
            </a:endParaRPr>
          </a:p>
          <a:p>
            <a:endParaRPr lang="zh-CN" altLang="en-US" sz="1000">
              <a:latin typeface="Arial" panose="020B0604020202020204" pitchFamily="34" charset="0"/>
              <a:cs typeface="Arial" panose="020B0604020202020204" pitchFamily="34" charset="0"/>
            </a:endParaRPr>
          </a:p>
          <a:p>
            <a:r>
              <a:rPr lang="en-US" altLang="zh-CN" sz="1000">
                <a:latin typeface="Arial" panose="020B0604020202020204" pitchFamily="34" charset="0"/>
                <a:cs typeface="Arial" panose="020B0604020202020204" pitchFamily="34" charset="0"/>
              </a:rPr>
              <a:t>public void setRoot(HeroNode root) {</a:t>
            </a:r>
            <a:endParaRPr lang="en-US" altLang="zh-CN" sz="1000">
              <a:latin typeface="Arial" panose="020B0604020202020204" pitchFamily="34" charset="0"/>
              <a:cs typeface="Arial" panose="020B0604020202020204" pitchFamily="34" charset="0"/>
            </a:endParaRPr>
          </a:p>
          <a:p>
            <a:r>
              <a:rPr lang="en-US" altLang="zh-CN" sz="1000">
                <a:latin typeface="Arial" panose="020B0604020202020204" pitchFamily="34" charset="0"/>
                <a:cs typeface="Arial" panose="020B0604020202020204" pitchFamily="34" charset="0"/>
              </a:rPr>
              <a:t>this.root = root;</a:t>
            </a:r>
            <a:endParaRPr lang="en-US" altLang="zh-CN" sz="1000">
              <a:latin typeface="Arial" panose="020B0604020202020204" pitchFamily="34" charset="0"/>
              <a:cs typeface="Arial" panose="020B0604020202020204" pitchFamily="34" charset="0"/>
            </a:endParaRPr>
          </a:p>
          <a:p>
            <a:r>
              <a:rPr lang="en-US" altLang="zh-CN" sz="1000">
                <a:latin typeface="Arial" panose="020B0604020202020204" pitchFamily="34" charset="0"/>
                <a:cs typeface="Arial" panose="020B0604020202020204" pitchFamily="34" charset="0"/>
              </a:rPr>
              <a:t>}</a:t>
            </a:r>
            <a:endParaRPr lang="en-US" altLang="zh-CN" sz="1000">
              <a:latin typeface="Arial" panose="020B0604020202020204" pitchFamily="34" charset="0"/>
              <a:cs typeface="Arial" panose="020B0604020202020204" pitchFamily="34" charset="0"/>
            </a:endParaRPr>
          </a:p>
          <a:p>
            <a:endParaRPr lang="zh-CN" altLang="en-US" sz="1000">
              <a:latin typeface="Arial" panose="020B0604020202020204" pitchFamily="34" charset="0"/>
              <a:cs typeface="Arial" panose="020B0604020202020204" pitchFamily="34" charset="0"/>
            </a:endParaRPr>
          </a:p>
          <a:p>
            <a:r>
              <a:rPr lang="en-US" altLang="zh-CN" sz="1000">
                <a:latin typeface="Arial" panose="020B0604020202020204" pitchFamily="34" charset="0"/>
                <a:cs typeface="Arial" panose="020B0604020202020204" pitchFamily="34" charset="0"/>
              </a:rPr>
              <a:t>// </a:t>
            </a:r>
            <a:r>
              <a:rPr lang="zh-CN" altLang="en-US" sz="1000">
                <a:latin typeface="Arial" panose="020B0604020202020204" pitchFamily="34" charset="0"/>
                <a:cs typeface="Arial" panose="020B0604020202020204" pitchFamily="34" charset="0"/>
              </a:rPr>
              <a:t>前序遍历</a:t>
            </a:r>
            <a:endParaRPr lang="zh-CN" altLang="en-US" sz="1000">
              <a:latin typeface="Arial" panose="020B0604020202020204" pitchFamily="34" charset="0"/>
              <a:cs typeface="Arial" panose="020B0604020202020204" pitchFamily="34" charset="0"/>
            </a:endParaRPr>
          </a:p>
          <a:p>
            <a:r>
              <a:rPr lang="en-US" altLang="zh-CN" sz="1000">
                <a:latin typeface="Arial" panose="020B0604020202020204" pitchFamily="34" charset="0"/>
                <a:cs typeface="Arial" panose="020B0604020202020204" pitchFamily="34" charset="0"/>
              </a:rPr>
              <a:t>public void preOrder() {</a:t>
            </a:r>
            <a:endParaRPr lang="en-US" altLang="zh-CN" sz="1000">
              <a:latin typeface="Arial" panose="020B0604020202020204" pitchFamily="34" charset="0"/>
              <a:cs typeface="Arial" panose="020B0604020202020204" pitchFamily="34" charset="0"/>
            </a:endParaRPr>
          </a:p>
          <a:p>
            <a:r>
              <a:rPr lang="en-US" altLang="zh-CN" sz="1000">
                <a:latin typeface="Arial" panose="020B0604020202020204" pitchFamily="34" charset="0"/>
                <a:cs typeface="Arial" panose="020B0604020202020204" pitchFamily="34" charset="0"/>
              </a:rPr>
              <a:t>if (root != null) {</a:t>
            </a:r>
            <a:endParaRPr lang="en-US" altLang="zh-CN" sz="1000">
              <a:latin typeface="Arial" panose="020B0604020202020204" pitchFamily="34" charset="0"/>
              <a:cs typeface="Arial" panose="020B0604020202020204" pitchFamily="34" charset="0"/>
            </a:endParaRPr>
          </a:p>
          <a:p>
            <a:r>
              <a:rPr lang="en-US" altLang="zh-CN" sz="1000">
                <a:latin typeface="Arial" panose="020B0604020202020204" pitchFamily="34" charset="0"/>
                <a:cs typeface="Arial" panose="020B0604020202020204" pitchFamily="34" charset="0"/>
              </a:rPr>
              <a:t>root.preOrder();</a:t>
            </a:r>
            <a:endParaRPr lang="en-US" altLang="zh-CN" sz="1000">
              <a:latin typeface="Arial" panose="020B0604020202020204" pitchFamily="34" charset="0"/>
              <a:cs typeface="Arial" panose="020B0604020202020204" pitchFamily="34" charset="0"/>
            </a:endParaRPr>
          </a:p>
          <a:p>
            <a:r>
              <a:rPr lang="en-US" altLang="zh-CN" sz="1000" smtClean="0">
                <a:latin typeface="Arial" panose="020B0604020202020204" pitchFamily="34" charset="0"/>
                <a:cs typeface="Arial" panose="020B0604020202020204" pitchFamily="34" charset="0"/>
              </a:rPr>
              <a:t>}}}</a:t>
            </a:r>
            <a:endParaRPr lang="zh-CN" altLang="en-US" sz="1000">
              <a:latin typeface="Arial" panose="020B0604020202020204" pitchFamily="34" charset="0"/>
              <a:cs typeface="Arial" panose="020B0604020202020204" pitchFamily="34" charset="0"/>
            </a:endParaRPr>
          </a:p>
        </p:txBody>
      </p:sp>
    </p:spTree>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a:t>二叉树</a:t>
            </a:r>
            <a:endParaRPr lang="en-US" altLang="zh-CN" sz="2200" b="1"/>
          </a:p>
        </p:txBody>
      </p:sp>
      <p:sp>
        <p:nvSpPr>
          <p:cNvPr id="2" name="TextBox 1"/>
          <p:cNvSpPr txBox="1"/>
          <p:nvPr/>
        </p:nvSpPr>
        <p:spPr>
          <a:xfrm>
            <a:off x="665981" y="1224111"/>
            <a:ext cx="8136904" cy="3724096"/>
          </a:xfrm>
          <a:prstGeom prst="rect">
            <a:avLst/>
          </a:prstGeom>
          <a:noFill/>
        </p:spPr>
        <p:txBody>
          <a:bodyPr wrap="square" rtlCol="0">
            <a:spAutoFit/>
          </a:bodyPr>
          <a:lstStyle/>
          <a:p>
            <a:r>
              <a:rPr lang="zh-CN" altLang="en-US" sz="2000" b="1">
                <a:solidFill>
                  <a:srgbClr val="0070C0"/>
                </a:solidFill>
              </a:rPr>
              <a:t>二叉</a:t>
            </a:r>
            <a:r>
              <a:rPr lang="zh-CN" altLang="en-US" sz="2000" b="1" smtClean="0">
                <a:solidFill>
                  <a:srgbClr val="0070C0"/>
                </a:solidFill>
              </a:rPr>
              <a:t>树</a:t>
            </a:r>
            <a:r>
              <a:rPr lang="en-US" altLang="zh-CN" sz="2000" b="1" smtClean="0">
                <a:solidFill>
                  <a:srgbClr val="0070C0"/>
                </a:solidFill>
              </a:rPr>
              <a:t>-</a:t>
            </a:r>
            <a:r>
              <a:rPr lang="zh-CN" altLang="en-US" sz="2000" b="1">
                <a:solidFill>
                  <a:srgbClr val="0070C0"/>
                </a:solidFill>
              </a:rPr>
              <a:t>查找</a:t>
            </a:r>
            <a:r>
              <a:rPr lang="zh-CN" altLang="en-US" sz="2000" b="1" smtClean="0">
                <a:solidFill>
                  <a:srgbClr val="0070C0"/>
                </a:solidFill>
              </a:rPr>
              <a:t>指定节点</a:t>
            </a:r>
            <a:endParaRPr lang="en-US" altLang="zh-CN" smtClean="0"/>
          </a:p>
          <a:p>
            <a:r>
              <a:rPr lang="zh-CN" altLang="en-US">
                <a:latin typeface="Arial" panose="020B0604020202020204" pitchFamily="34" charset="0"/>
                <a:cs typeface="Arial" panose="020B0604020202020204" pitchFamily="34" charset="0"/>
              </a:rPr>
              <a:t>要</a:t>
            </a:r>
            <a:r>
              <a:rPr lang="zh-CN" altLang="en-US" smtClean="0">
                <a:latin typeface="Arial" panose="020B0604020202020204" pitchFamily="34" charset="0"/>
                <a:cs typeface="Arial" panose="020B0604020202020204" pitchFamily="34" charset="0"/>
              </a:rPr>
              <a:t>求</a:t>
            </a:r>
            <a:endParaRPr lang="en-US" altLang="zh-CN" smtClean="0">
              <a:latin typeface="Arial" panose="020B0604020202020204" pitchFamily="34" charset="0"/>
              <a:cs typeface="Arial" panose="020B0604020202020204" pitchFamily="34" charset="0"/>
            </a:endParaRPr>
          </a:p>
          <a:p>
            <a:pPr marL="342900" indent="-342900">
              <a:buAutoNum type="arabicParenR"/>
            </a:pPr>
            <a:r>
              <a:rPr lang="zh-CN" altLang="en-US" smtClean="0">
                <a:latin typeface="Arial" panose="020B0604020202020204" pitchFamily="34" charset="0"/>
                <a:cs typeface="Arial" panose="020B0604020202020204" pitchFamily="34" charset="0"/>
              </a:rPr>
              <a:t>请编写前序查找，中序查找和后序查找的方法。</a:t>
            </a:r>
            <a:endParaRPr lang="en-US" altLang="zh-CN" smtClean="0">
              <a:latin typeface="Arial" panose="020B0604020202020204" pitchFamily="34" charset="0"/>
              <a:cs typeface="Arial" panose="020B0604020202020204" pitchFamily="34" charset="0"/>
            </a:endParaRPr>
          </a:p>
          <a:p>
            <a:pPr marL="342900" indent="-342900">
              <a:buAutoNum type="arabicParenR"/>
            </a:pPr>
            <a:r>
              <a:rPr lang="zh-CN" altLang="en-US" smtClean="0">
                <a:latin typeface="Arial" panose="020B0604020202020204" pitchFamily="34" charset="0"/>
                <a:cs typeface="Arial" panose="020B0604020202020204" pitchFamily="34" charset="0"/>
              </a:rPr>
              <a:t>并分别使用三种查找方式，查</a:t>
            </a:r>
            <a:r>
              <a:rPr lang="zh-CN" altLang="en-US">
                <a:latin typeface="Arial" panose="020B0604020202020204" pitchFamily="34" charset="0"/>
                <a:cs typeface="Arial" panose="020B0604020202020204" pitchFamily="34" charset="0"/>
              </a:rPr>
              <a:t>找</a:t>
            </a:r>
            <a:r>
              <a:rPr lang="zh-CN" altLang="en-US" smtClean="0">
                <a:latin typeface="Arial" panose="020B0604020202020204" pitchFamily="34" charset="0"/>
                <a:cs typeface="Arial" panose="020B0604020202020204" pitchFamily="34" charset="0"/>
              </a:rPr>
              <a:t> </a:t>
            </a:r>
            <a:r>
              <a:rPr lang="en-US" altLang="zh-CN" smtClean="0">
                <a:latin typeface="Arial" panose="020B0604020202020204" pitchFamily="34" charset="0"/>
                <a:cs typeface="Arial" panose="020B0604020202020204" pitchFamily="34" charset="0"/>
              </a:rPr>
              <a:t>heroNO = 5 </a:t>
            </a:r>
            <a:r>
              <a:rPr lang="zh-CN" altLang="en-US" smtClean="0">
                <a:latin typeface="Arial" panose="020B0604020202020204" pitchFamily="34" charset="0"/>
                <a:cs typeface="Arial" panose="020B0604020202020204" pitchFamily="34" charset="0"/>
              </a:rPr>
              <a:t>的节点</a:t>
            </a:r>
            <a:endParaRPr lang="en-US" altLang="zh-CN" smtClean="0">
              <a:latin typeface="Arial" panose="020B0604020202020204" pitchFamily="34" charset="0"/>
              <a:cs typeface="Arial" panose="020B0604020202020204" pitchFamily="34" charset="0"/>
            </a:endParaRPr>
          </a:p>
          <a:p>
            <a:pPr marL="342900" indent="-342900">
              <a:buAutoNum type="arabicParenR"/>
            </a:pPr>
            <a:r>
              <a:rPr lang="zh-CN" altLang="en-US" smtClean="0">
                <a:latin typeface="Arial" panose="020B0604020202020204" pitchFamily="34" charset="0"/>
                <a:cs typeface="Arial" panose="020B0604020202020204" pitchFamily="34" charset="0"/>
              </a:rPr>
              <a:t>并分析各种查找方式，分别比较了多少次</a:t>
            </a:r>
            <a:endParaRPr lang="en-US" altLang="zh-CN" smtClean="0">
              <a:latin typeface="Arial" panose="020B0604020202020204" pitchFamily="34" charset="0"/>
              <a:cs typeface="Arial" panose="020B0604020202020204" pitchFamily="34" charset="0"/>
            </a:endParaRPr>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zh-CN" altLang="en-US"/>
          </a:p>
        </p:txBody>
      </p:sp>
      <p:sp>
        <p:nvSpPr>
          <p:cNvPr id="4" name="TextBox 3"/>
          <p:cNvSpPr txBox="1"/>
          <p:nvPr/>
        </p:nvSpPr>
        <p:spPr>
          <a:xfrm>
            <a:off x="624942" y="2918043"/>
            <a:ext cx="3634528" cy="1600438"/>
          </a:xfrm>
          <a:prstGeom prst="rect">
            <a:avLst/>
          </a:prstGeom>
          <a:noFill/>
        </p:spPr>
        <p:txBody>
          <a:bodyPr wrap="square" rtlCol="0">
            <a:spAutoFit/>
          </a:bodyPr>
          <a:lstStyle/>
          <a:p>
            <a:r>
              <a:rPr lang="en-US" altLang="zh-CN" sz="1400">
                <a:latin typeface="Arial" panose="020B0604020202020204" pitchFamily="34" charset="0"/>
                <a:cs typeface="Arial" panose="020B0604020202020204" pitchFamily="34" charset="0"/>
              </a:rPr>
              <a:t>//</a:t>
            </a:r>
            <a:r>
              <a:rPr lang="zh-CN" altLang="en-US" sz="1400">
                <a:latin typeface="Arial" panose="020B0604020202020204" pitchFamily="34" charset="0"/>
                <a:cs typeface="Arial" panose="020B0604020202020204" pitchFamily="34" charset="0"/>
              </a:rPr>
              <a:t>前序查</a:t>
            </a:r>
            <a:r>
              <a:rPr lang="zh-CN" altLang="en-US" sz="1400" smtClean="0">
                <a:latin typeface="Arial" panose="020B0604020202020204" pitchFamily="34" charset="0"/>
                <a:cs typeface="Arial" panose="020B0604020202020204" pitchFamily="34" charset="0"/>
              </a:rPr>
              <a:t>找</a:t>
            </a:r>
            <a:endParaRPr lang="en-US" altLang="zh-CN" sz="1400" smtClean="0">
              <a:latin typeface="Arial" panose="020B0604020202020204" pitchFamily="34" charset="0"/>
              <a:cs typeface="Arial" panose="020B0604020202020204" pitchFamily="34" charset="0"/>
            </a:endParaRPr>
          </a:p>
          <a:p>
            <a:r>
              <a:rPr lang="en-US" altLang="zh-CN" sz="1200" b="1">
                <a:latin typeface="Arial" panose="020B0604020202020204" pitchFamily="34" charset="0"/>
                <a:cs typeface="Arial" panose="020B0604020202020204" pitchFamily="34" charset="0"/>
              </a:rPr>
              <a:t>public HeroNode preOrderSearch(int no) {</a:t>
            </a:r>
            <a:endParaRPr lang="en-US" altLang="zh-CN" sz="1200" b="1">
              <a:latin typeface="Arial" panose="020B0604020202020204" pitchFamily="34" charset="0"/>
              <a:cs typeface="Arial" panose="020B0604020202020204" pitchFamily="34" charset="0"/>
            </a:endParaRPr>
          </a:p>
          <a:p>
            <a:r>
              <a:rPr lang="en-US" altLang="zh-CN" sz="1200" b="1">
                <a:latin typeface="Arial" panose="020B0604020202020204" pitchFamily="34" charset="0"/>
                <a:cs typeface="Arial" panose="020B0604020202020204" pitchFamily="34" charset="0"/>
              </a:rPr>
              <a:t>if (root != null) {</a:t>
            </a:r>
            <a:endParaRPr lang="en-US" altLang="zh-CN" sz="1200" b="1">
              <a:latin typeface="Arial" panose="020B0604020202020204" pitchFamily="34" charset="0"/>
              <a:cs typeface="Arial" panose="020B0604020202020204" pitchFamily="34" charset="0"/>
            </a:endParaRPr>
          </a:p>
          <a:p>
            <a:r>
              <a:rPr lang="en-US" altLang="zh-CN" sz="1200" b="1">
                <a:latin typeface="Arial" panose="020B0604020202020204" pitchFamily="34" charset="0"/>
                <a:cs typeface="Arial" panose="020B0604020202020204" pitchFamily="34" charset="0"/>
              </a:rPr>
              <a:t>return root.preOrderSeacher(no);</a:t>
            </a:r>
            <a:endParaRPr lang="en-US" altLang="zh-CN" sz="1200" b="1">
              <a:latin typeface="Arial" panose="020B0604020202020204" pitchFamily="34" charset="0"/>
              <a:cs typeface="Arial" panose="020B0604020202020204" pitchFamily="34" charset="0"/>
            </a:endParaRPr>
          </a:p>
          <a:p>
            <a:r>
              <a:rPr lang="en-US" altLang="zh-CN" sz="1200">
                <a:latin typeface="Arial" panose="020B0604020202020204" pitchFamily="34" charset="0"/>
                <a:cs typeface="Arial" panose="020B0604020202020204" pitchFamily="34" charset="0"/>
              </a:rPr>
              <a:t>} </a:t>
            </a:r>
            <a:r>
              <a:rPr lang="en-US" altLang="zh-CN" sz="1200" b="1">
                <a:latin typeface="Arial" panose="020B0604020202020204" pitchFamily="34" charset="0"/>
                <a:cs typeface="Arial" panose="020B0604020202020204" pitchFamily="34" charset="0"/>
              </a:rPr>
              <a:t>else {</a:t>
            </a:r>
            <a:endParaRPr lang="en-US" altLang="zh-CN" sz="1200" b="1">
              <a:latin typeface="Arial" panose="020B0604020202020204" pitchFamily="34" charset="0"/>
              <a:cs typeface="Arial" panose="020B0604020202020204" pitchFamily="34" charset="0"/>
            </a:endParaRPr>
          </a:p>
          <a:p>
            <a:r>
              <a:rPr lang="en-US" altLang="zh-CN" sz="1200" b="1">
                <a:latin typeface="Arial" panose="020B0604020202020204" pitchFamily="34" charset="0"/>
                <a:cs typeface="Arial" panose="020B0604020202020204" pitchFamily="34" charset="0"/>
              </a:rPr>
              <a:t>return null;</a:t>
            </a:r>
            <a:endParaRPr lang="en-US" altLang="zh-CN" sz="1200" b="1">
              <a:latin typeface="Arial" panose="020B0604020202020204" pitchFamily="34" charset="0"/>
              <a:cs typeface="Arial" panose="020B0604020202020204" pitchFamily="34" charset="0"/>
            </a:endParaRPr>
          </a:p>
          <a:p>
            <a:r>
              <a:rPr lang="en-US" altLang="zh-CN" sz="1200">
                <a:latin typeface="Arial" panose="020B0604020202020204" pitchFamily="34" charset="0"/>
                <a:cs typeface="Arial" panose="020B0604020202020204" pitchFamily="34" charset="0"/>
              </a:rPr>
              <a:t>}</a:t>
            </a:r>
            <a:endParaRPr lang="en-US" altLang="zh-CN" sz="1200">
              <a:latin typeface="Arial" panose="020B0604020202020204" pitchFamily="34" charset="0"/>
              <a:cs typeface="Arial" panose="020B0604020202020204" pitchFamily="34" charset="0"/>
            </a:endParaRPr>
          </a:p>
          <a:p>
            <a:r>
              <a:rPr lang="en-US" altLang="zh-CN" sz="1200">
                <a:latin typeface="Arial" panose="020B0604020202020204" pitchFamily="34" charset="0"/>
                <a:cs typeface="Arial" panose="020B0604020202020204" pitchFamily="34" charset="0"/>
              </a:rPr>
              <a:t>}</a:t>
            </a:r>
            <a:endParaRPr lang="zh-CN" altLang="en-US" sz="1200">
              <a:latin typeface="Arial" panose="020B0604020202020204" pitchFamily="34" charset="0"/>
              <a:cs typeface="Arial" panose="020B0604020202020204" pitchFamily="34" charset="0"/>
            </a:endParaRPr>
          </a:p>
        </p:txBody>
      </p:sp>
      <p:sp>
        <p:nvSpPr>
          <p:cNvPr id="6" name="TextBox 5"/>
          <p:cNvSpPr txBox="1"/>
          <p:nvPr/>
        </p:nvSpPr>
        <p:spPr>
          <a:xfrm>
            <a:off x="4405361" y="2736279"/>
            <a:ext cx="4469532" cy="2708434"/>
          </a:xfrm>
          <a:prstGeom prst="rect">
            <a:avLst/>
          </a:prstGeom>
          <a:noFill/>
        </p:spPr>
        <p:txBody>
          <a:bodyPr wrap="square" rtlCol="0">
            <a:spAutoFit/>
          </a:bodyPr>
          <a:lstStyle/>
          <a:p>
            <a:r>
              <a:rPr lang="en-US" altLang="zh-CN" sz="1000" b="1">
                <a:latin typeface="Arial" panose="020B0604020202020204" pitchFamily="34" charset="0"/>
                <a:cs typeface="Arial" panose="020B0604020202020204" pitchFamily="34" charset="0"/>
              </a:rPr>
              <a:t>class HeroNode </a:t>
            </a:r>
            <a:r>
              <a:rPr lang="en-US" altLang="zh-CN" sz="1000" b="1" smtClean="0">
                <a:latin typeface="Arial" panose="020B0604020202020204" pitchFamily="34" charset="0"/>
                <a:cs typeface="Arial" panose="020B0604020202020204" pitchFamily="34" charset="0"/>
              </a:rPr>
              <a:t>{</a:t>
            </a:r>
            <a:endParaRPr lang="en-US" altLang="zh-CN" sz="1000" b="1" smtClean="0">
              <a:latin typeface="Arial" panose="020B0604020202020204" pitchFamily="34" charset="0"/>
              <a:cs typeface="Arial" panose="020B0604020202020204" pitchFamily="34" charset="0"/>
            </a:endParaRPr>
          </a:p>
          <a:p>
            <a:r>
              <a:rPr lang="en-US" altLang="zh-CN" sz="1000">
                <a:latin typeface="Arial" panose="020B0604020202020204" pitchFamily="34" charset="0"/>
                <a:cs typeface="Arial" panose="020B0604020202020204" pitchFamily="34" charset="0"/>
              </a:rPr>
              <a:t>// </a:t>
            </a:r>
            <a:r>
              <a:rPr lang="zh-CN" altLang="en-US" sz="1000">
                <a:latin typeface="Arial" panose="020B0604020202020204" pitchFamily="34" charset="0"/>
                <a:cs typeface="Arial" panose="020B0604020202020204" pitchFamily="34" charset="0"/>
              </a:rPr>
              <a:t>前序查找</a:t>
            </a:r>
            <a:endParaRPr lang="zh-CN" altLang="en-US" sz="1000">
              <a:latin typeface="Arial" panose="020B0604020202020204" pitchFamily="34" charset="0"/>
              <a:cs typeface="Arial" panose="020B0604020202020204" pitchFamily="34" charset="0"/>
            </a:endParaRPr>
          </a:p>
          <a:p>
            <a:r>
              <a:rPr lang="en-US" altLang="zh-CN" sz="1000" b="1">
                <a:latin typeface="Arial" panose="020B0604020202020204" pitchFamily="34" charset="0"/>
                <a:cs typeface="Arial" panose="020B0604020202020204" pitchFamily="34" charset="0"/>
              </a:rPr>
              <a:t>public HeroNode preOrderSeacher(int no) {</a:t>
            </a:r>
            <a:endParaRPr lang="en-US" altLang="zh-CN" sz="1000" b="1">
              <a:latin typeface="Arial" panose="020B0604020202020204" pitchFamily="34" charset="0"/>
              <a:cs typeface="Arial" panose="020B0604020202020204" pitchFamily="34" charset="0"/>
            </a:endParaRPr>
          </a:p>
          <a:p>
            <a:r>
              <a:rPr lang="en-US" altLang="zh-CN" sz="1000" b="1">
                <a:latin typeface="Arial" panose="020B0604020202020204" pitchFamily="34" charset="0"/>
                <a:cs typeface="Arial" panose="020B0604020202020204" pitchFamily="34" charset="0"/>
              </a:rPr>
              <a:t>if (this.no == no) {</a:t>
            </a:r>
            <a:endParaRPr lang="en-US" altLang="zh-CN" sz="1000" b="1">
              <a:latin typeface="Arial" panose="020B0604020202020204" pitchFamily="34" charset="0"/>
              <a:cs typeface="Arial" panose="020B0604020202020204" pitchFamily="34" charset="0"/>
            </a:endParaRPr>
          </a:p>
          <a:p>
            <a:r>
              <a:rPr lang="en-US" altLang="zh-CN" sz="1000" b="1">
                <a:latin typeface="Arial" panose="020B0604020202020204" pitchFamily="34" charset="0"/>
                <a:cs typeface="Arial" panose="020B0604020202020204" pitchFamily="34" charset="0"/>
              </a:rPr>
              <a:t>return this</a:t>
            </a:r>
            <a:r>
              <a:rPr lang="en-US" altLang="zh-CN" sz="1000" b="1" smtClean="0">
                <a:latin typeface="Arial" panose="020B0604020202020204" pitchFamily="34" charset="0"/>
                <a:cs typeface="Arial" panose="020B0604020202020204" pitchFamily="34" charset="0"/>
              </a:rPr>
              <a:t>;</a:t>
            </a:r>
            <a:r>
              <a:rPr lang="en-US" altLang="zh-CN" sz="1000" smtClean="0">
                <a:latin typeface="Arial" panose="020B0604020202020204" pitchFamily="34" charset="0"/>
                <a:cs typeface="Arial" panose="020B0604020202020204" pitchFamily="34" charset="0"/>
              </a:rPr>
              <a:t>}</a:t>
            </a:r>
            <a:endParaRPr lang="en-US" altLang="zh-CN" sz="1000">
              <a:latin typeface="Arial" panose="020B0604020202020204" pitchFamily="34" charset="0"/>
              <a:cs typeface="Arial" panose="020B0604020202020204" pitchFamily="34" charset="0"/>
            </a:endParaRPr>
          </a:p>
          <a:p>
            <a:r>
              <a:rPr lang="en-US" altLang="zh-CN" sz="1000">
                <a:latin typeface="Arial" panose="020B0604020202020204" pitchFamily="34" charset="0"/>
                <a:cs typeface="Arial" panose="020B0604020202020204" pitchFamily="34" charset="0"/>
              </a:rPr>
              <a:t>HeroNode resNode = </a:t>
            </a:r>
            <a:r>
              <a:rPr lang="en-US" altLang="zh-CN" sz="1000" b="1">
                <a:latin typeface="Arial" panose="020B0604020202020204" pitchFamily="34" charset="0"/>
                <a:cs typeface="Arial" panose="020B0604020202020204" pitchFamily="34" charset="0"/>
              </a:rPr>
              <a:t>null;</a:t>
            </a:r>
            <a:endParaRPr lang="en-US" altLang="zh-CN" sz="1000" b="1">
              <a:latin typeface="Arial" panose="020B0604020202020204" pitchFamily="34" charset="0"/>
              <a:cs typeface="Arial" panose="020B0604020202020204" pitchFamily="34" charset="0"/>
            </a:endParaRPr>
          </a:p>
          <a:p>
            <a:r>
              <a:rPr lang="en-US" altLang="zh-CN" sz="1000">
                <a:latin typeface="Arial" panose="020B0604020202020204" pitchFamily="34" charset="0"/>
                <a:cs typeface="Arial" panose="020B0604020202020204" pitchFamily="34" charset="0"/>
              </a:rPr>
              <a:t>// </a:t>
            </a:r>
            <a:r>
              <a:rPr lang="zh-CN" altLang="en-US" sz="1000">
                <a:latin typeface="Arial" panose="020B0604020202020204" pitchFamily="34" charset="0"/>
                <a:cs typeface="Arial" panose="020B0604020202020204" pitchFamily="34" charset="0"/>
              </a:rPr>
              <a:t>到左节点</a:t>
            </a:r>
            <a:r>
              <a:rPr lang="en-US" altLang="zh-CN" sz="1000">
                <a:latin typeface="Arial" panose="020B0604020202020204" pitchFamily="34" charset="0"/>
                <a:cs typeface="Arial" panose="020B0604020202020204" pitchFamily="34" charset="0"/>
              </a:rPr>
              <a:t>(</a:t>
            </a:r>
            <a:r>
              <a:rPr lang="zh-CN" altLang="en-US" sz="1000">
                <a:latin typeface="Arial" panose="020B0604020202020204" pitchFamily="34" charset="0"/>
                <a:cs typeface="Arial" panose="020B0604020202020204" pitchFamily="34" charset="0"/>
              </a:rPr>
              <a:t>子树</a:t>
            </a:r>
            <a:r>
              <a:rPr lang="en-US" altLang="zh-CN" sz="1000">
                <a:latin typeface="Arial" panose="020B0604020202020204" pitchFamily="34" charset="0"/>
                <a:cs typeface="Arial" panose="020B0604020202020204" pitchFamily="34" charset="0"/>
              </a:rPr>
              <a:t>)</a:t>
            </a:r>
            <a:endParaRPr lang="en-US" altLang="zh-CN" sz="1000">
              <a:latin typeface="Arial" panose="020B0604020202020204" pitchFamily="34" charset="0"/>
              <a:cs typeface="Arial" panose="020B0604020202020204" pitchFamily="34" charset="0"/>
            </a:endParaRPr>
          </a:p>
          <a:p>
            <a:r>
              <a:rPr lang="en-US" altLang="zh-CN" sz="1000" b="1">
                <a:latin typeface="Arial" panose="020B0604020202020204" pitchFamily="34" charset="0"/>
                <a:cs typeface="Arial" panose="020B0604020202020204" pitchFamily="34" charset="0"/>
              </a:rPr>
              <a:t>if (this.left != null) {</a:t>
            </a:r>
            <a:endParaRPr lang="en-US" altLang="zh-CN" sz="1000" b="1">
              <a:latin typeface="Arial" panose="020B0604020202020204" pitchFamily="34" charset="0"/>
              <a:cs typeface="Arial" panose="020B0604020202020204" pitchFamily="34" charset="0"/>
            </a:endParaRPr>
          </a:p>
          <a:p>
            <a:r>
              <a:rPr lang="en-US" altLang="zh-CN" sz="1000">
                <a:latin typeface="Arial" panose="020B0604020202020204" pitchFamily="34" charset="0"/>
                <a:cs typeface="Arial" panose="020B0604020202020204" pitchFamily="34" charset="0"/>
              </a:rPr>
              <a:t>resNode = </a:t>
            </a:r>
            <a:r>
              <a:rPr lang="en-US" altLang="zh-CN" sz="1000" b="1">
                <a:latin typeface="Arial" panose="020B0604020202020204" pitchFamily="34" charset="0"/>
                <a:cs typeface="Arial" panose="020B0604020202020204" pitchFamily="34" charset="0"/>
              </a:rPr>
              <a:t>this.left.preOrderSeacher(no</a:t>
            </a:r>
            <a:r>
              <a:rPr lang="en-US" altLang="zh-CN" sz="1000" b="1" smtClean="0">
                <a:latin typeface="Arial" panose="020B0604020202020204" pitchFamily="34" charset="0"/>
                <a:cs typeface="Arial" panose="020B0604020202020204" pitchFamily="34" charset="0"/>
              </a:rPr>
              <a:t>);</a:t>
            </a:r>
            <a:r>
              <a:rPr lang="en-US" altLang="zh-CN" sz="1000" smtClean="0">
                <a:latin typeface="Arial" panose="020B0604020202020204" pitchFamily="34" charset="0"/>
                <a:cs typeface="Arial" panose="020B0604020202020204" pitchFamily="34" charset="0"/>
              </a:rPr>
              <a:t>}</a:t>
            </a:r>
            <a:endParaRPr lang="en-US" altLang="zh-CN" sz="1000" smtClean="0">
              <a:latin typeface="Arial" panose="020B0604020202020204" pitchFamily="34" charset="0"/>
              <a:cs typeface="Arial" panose="020B0604020202020204" pitchFamily="34" charset="0"/>
            </a:endParaRPr>
          </a:p>
          <a:p>
            <a:endParaRPr lang="en-US" altLang="zh-CN" sz="1000">
              <a:latin typeface="Arial" panose="020B0604020202020204" pitchFamily="34" charset="0"/>
              <a:cs typeface="Arial" panose="020B0604020202020204" pitchFamily="34" charset="0"/>
            </a:endParaRPr>
          </a:p>
          <a:p>
            <a:r>
              <a:rPr lang="en-US" altLang="zh-CN" sz="1000" b="1">
                <a:latin typeface="Arial" panose="020B0604020202020204" pitchFamily="34" charset="0"/>
                <a:cs typeface="Arial" panose="020B0604020202020204" pitchFamily="34" charset="0"/>
              </a:rPr>
              <a:t>if (resNode != null) {</a:t>
            </a:r>
            <a:endParaRPr lang="en-US" altLang="zh-CN" sz="1000" b="1">
              <a:latin typeface="Arial" panose="020B0604020202020204" pitchFamily="34" charset="0"/>
              <a:cs typeface="Arial" panose="020B0604020202020204" pitchFamily="34" charset="0"/>
            </a:endParaRPr>
          </a:p>
          <a:p>
            <a:r>
              <a:rPr lang="en-US" altLang="zh-CN" sz="1000" b="1">
                <a:latin typeface="Arial" panose="020B0604020202020204" pitchFamily="34" charset="0"/>
                <a:cs typeface="Arial" panose="020B0604020202020204" pitchFamily="34" charset="0"/>
              </a:rPr>
              <a:t>return resNode</a:t>
            </a:r>
            <a:r>
              <a:rPr lang="en-US" altLang="zh-CN" sz="1000" b="1" smtClean="0">
                <a:latin typeface="Arial" panose="020B0604020202020204" pitchFamily="34" charset="0"/>
                <a:cs typeface="Arial" panose="020B0604020202020204" pitchFamily="34" charset="0"/>
              </a:rPr>
              <a:t>;</a:t>
            </a:r>
            <a:r>
              <a:rPr lang="en-US" altLang="zh-CN" sz="1000" smtClean="0">
                <a:latin typeface="Arial" panose="020B0604020202020204" pitchFamily="34" charset="0"/>
                <a:cs typeface="Arial" panose="020B0604020202020204" pitchFamily="34" charset="0"/>
              </a:rPr>
              <a:t>}</a:t>
            </a:r>
            <a:endParaRPr lang="en-US" altLang="zh-CN" sz="1000">
              <a:latin typeface="Arial" panose="020B0604020202020204" pitchFamily="34" charset="0"/>
              <a:cs typeface="Arial" panose="020B0604020202020204" pitchFamily="34" charset="0"/>
            </a:endParaRPr>
          </a:p>
          <a:p>
            <a:r>
              <a:rPr lang="en-US" altLang="zh-CN" sz="1000" b="1">
                <a:latin typeface="Arial" panose="020B0604020202020204" pitchFamily="34" charset="0"/>
                <a:cs typeface="Arial" panose="020B0604020202020204" pitchFamily="34" charset="0"/>
              </a:rPr>
              <a:t>if (this.right != null) {</a:t>
            </a:r>
            <a:endParaRPr lang="en-US" altLang="zh-CN" sz="1000" b="1">
              <a:latin typeface="Arial" panose="020B0604020202020204" pitchFamily="34" charset="0"/>
              <a:cs typeface="Arial" panose="020B0604020202020204" pitchFamily="34" charset="0"/>
            </a:endParaRPr>
          </a:p>
          <a:p>
            <a:r>
              <a:rPr lang="en-US" altLang="zh-CN" sz="1000">
                <a:latin typeface="Arial" panose="020B0604020202020204" pitchFamily="34" charset="0"/>
                <a:cs typeface="Arial" panose="020B0604020202020204" pitchFamily="34" charset="0"/>
              </a:rPr>
              <a:t>resNode = </a:t>
            </a:r>
            <a:r>
              <a:rPr lang="en-US" altLang="zh-CN" sz="1000" b="1">
                <a:latin typeface="Arial" panose="020B0604020202020204" pitchFamily="34" charset="0"/>
                <a:cs typeface="Arial" panose="020B0604020202020204" pitchFamily="34" charset="0"/>
              </a:rPr>
              <a:t>this.right.preOrderSeacher(no);</a:t>
            </a:r>
            <a:endParaRPr lang="en-US" altLang="zh-CN" sz="1000" b="1">
              <a:latin typeface="Arial" panose="020B0604020202020204" pitchFamily="34" charset="0"/>
              <a:cs typeface="Arial" panose="020B0604020202020204" pitchFamily="34" charset="0"/>
            </a:endParaRPr>
          </a:p>
          <a:p>
            <a:r>
              <a:rPr lang="en-US" altLang="zh-CN" sz="1000">
                <a:latin typeface="Arial" panose="020B0604020202020204" pitchFamily="34" charset="0"/>
                <a:cs typeface="Arial" panose="020B0604020202020204" pitchFamily="34" charset="0"/>
              </a:rPr>
              <a:t>}</a:t>
            </a:r>
            <a:endParaRPr lang="en-US" altLang="zh-CN" sz="1000">
              <a:latin typeface="Arial" panose="020B0604020202020204" pitchFamily="34" charset="0"/>
              <a:cs typeface="Arial" panose="020B0604020202020204" pitchFamily="34" charset="0"/>
            </a:endParaRPr>
          </a:p>
          <a:p>
            <a:r>
              <a:rPr lang="en-US" altLang="zh-CN" sz="1000" b="1">
                <a:latin typeface="Arial" panose="020B0604020202020204" pitchFamily="34" charset="0"/>
                <a:cs typeface="Arial" panose="020B0604020202020204" pitchFamily="34" charset="0"/>
              </a:rPr>
              <a:t>return resNode</a:t>
            </a:r>
            <a:r>
              <a:rPr lang="en-US" altLang="zh-CN" sz="1000" b="1" smtClean="0">
                <a:latin typeface="Arial" panose="020B0604020202020204" pitchFamily="34" charset="0"/>
                <a:cs typeface="Arial" panose="020B0604020202020204" pitchFamily="34" charset="0"/>
              </a:rPr>
              <a:t>;</a:t>
            </a:r>
            <a:endParaRPr lang="zh-CN" altLang="en-US" sz="1000">
              <a:latin typeface="Arial" panose="020B0604020202020204" pitchFamily="34" charset="0"/>
              <a:cs typeface="Arial" panose="020B0604020202020204" pitchFamily="34" charset="0"/>
            </a:endParaRPr>
          </a:p>
          <a:p>
            <a:r>
              <a:rPr lang="en-US" altLang="zh-CN" sz="1000" smtClean="0">
                <a:latin typeface="Arial" panose="020B0604020202020204" pitchFamily="34" charset="0"/>
                <a:cs typeface="Arial" panose="020B0604020202020204" pitchFamily="34" charset="0"/>
              </a:rPr>
              <a:t>}</a:t>
            </a:r>
            <a:r>
              <a:rPr lang="en-US" altLang="zh-CN" sz="1000" b="1" smtClean="0">
                <a:latin typeface="Arial" panose="020B0604020202020204" pitchFamily="34" charset="0"/>
                <a:cs typeface="Arial" panose="020B0604020202020204" pitchFamily="34" charset="0"/>
              </a:rPr>
              <a:t>}</a:t>
            </a:r>
            <a:endParaRPr lang="zh-CN" altLang="en-US" sz="1000">
              <a:latin typeface="Arial" panose="020B0604020202020204" pitchFamily="34" charset="0"/>
              <a:cs typeface="Arial" panose="020B0604020202020204" pitchFamily="34" charset="0"/>
            </a:endParaRPr>
          </a:p>
        </p:txBody>
      </p:sp>
    </p:spTree>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a:t>二叉树</a:t>
            </a:r>
            <a:endParaRPr lang="en-US" altLang="zh-CN" sz="2200" b="1"/>
          </a:p>
        </p:txBody>
      </p:sp>
      <p:sp>
        <p:nvSpPr>
          <p:cNvPr id="2" name="TextBox 1"/>
          <p:cNvSpPr txBox="1"/>
          <p:nvPr/>
        </p:nvSpPr>
        <p:spPr>
          <a:xfrm>
            <a:off x="665981" y="1224111"/>
            <a:ext cx="8136904" cy="3447098"/>
          </a:xfrm>
          <a:prstGeom prst="rect">
            <a:avLst/>
          </a:prstGeom>
          <a:noFill/>
        </p:spPr>
        <p:txBody>
          <a:bodyPr wrap="square" rtlCol="0">
            <a:spAutoFit/>
          </a:bodyPr>
          <a:lstStyle/>
          <a:p>
            <a:r>
              <a:rPr lang="zh-CN" altLang="en-US" sz="2000" b="1">
                <a:solidFill>
                  <a:srgbClr val="0070C0"/>
                </a:solidFill>
              </a:rPr>
              <a:t>二叉</a:t>
            </a:r>
            <a:r>
              <a:rPr lang="zh-CN" altLang="en-US" sz="2000" b="1" smtClean="0">
                <a:solidFill>
                  <a:srgbClr val="0070C0"/>
                </a:solidFill>
              </a:rPr>
              <a:t>树</a:t>
            </a:r>
            <a:r>
              <a:rPr lang="en-US" altLang="zh-CN" sz="2000" b="1" smtClean="0">
                <a:solidFill>
                  <a:srgbClr val="0070C0"/>
                </a:solidFill>
              </a:rPr>
              <a:t>-</a:t>
            </a:r>
            <a:r>
              <a:rPr lang="zh-CN" altLang="en-US" sz="2000" b="1">
                <a:solidFill>
                  <a:srgbClr val="0070C0"/>
                </a:solidFill>
              </a:rPr>
              <a:t>删</a:t>
            </a:r>
            <a:r>
              <a:rPr lang="zh-CN" altLang="en-US" sz="2000" b="1" smtClean="0">
                <a:solidFill>
                  <a:srgbClr val="0070C0"/>
                </a:solidFill>
              </a:rPr>
              <a:t>除节点</a:t>
            </a:r>
            <a:endParaRPr lang="en-US" altLang="zh-CN" smtClean="0"/>
          </a:p>
          <a:p>
            <a:r>
              <a:rPr lang="zh-CN" altLang="en-US">
                <a:latin typeface="Arial" panose="020B0604020202020204" pitchFamily="34" charset="0"/>
                <a:cs typeface="Arial" panose="020B0604020202020204" pitchFamily="34" charset="0"/>
              </a:rPr>
              <a:t>要</a:t>
            </a:r>
            <a:r>
              <a:rPr lang="zh-CN" altLang="en-US" smtClean="0">
                <a:latin typeface="Arial" panose="020B0604020202020204" pitchFamily="34" charset="0"/>
                <a:cs typeface="Arial" panose="020B0604020202020204" pitchFamily="34" charset="0"/>
              </a:rPr>
              <a:t>求</a:t>
            </a:r>
            <a:endParaRPr lang="en-US" altLang="zh-CN" smtClean="0">
              <a:latin typeface="Arial" panose="020B0604020202020204" pitchFamily="34" charset="0"/>
              <a:cs typeface="Arial" panose="020B0604020202020204" pitchFamily="34" charset="0"/>
            </a:endParaRPr>
          </a:p>
          <a:p>
            <a:pPr marL="342900" indent="-342900">
              <a:buAutoNum type="arabicParenR"/>
            </a:pPr>
            <a:r>
              <a:rPr lang="zh-CN" altLang="en-US">
                <a:latin typeface="Arial" panose="020B0604020202020204" pitchFamily="34" charset="0"/>
                <a:cs typeface="Arial" panose="020B0604020202020204" pitchFamily="34" charset="0"/>
              </a:rPr>
              <a:t>如</a:t>
            </a:r>
            <a:r>
              <a:rPr lang="zh-CN" altLang="en-US" smtClean="0">
                <a:latin typeface="Arial" panose="020B0604020202020204" pitchFamily="34" charset="0"/>
                <a:cs typeface="Arial" panose="020B0604020202020204" pitchFamily="34" charset="0"/>
              </a:rPr>
              <a:t>果删除的节点是叶子节点，则删除该节点</a:t>
            </a:r>
            <a:endParaRPr lang="en-US" altLang="zh-CN" smtClean="0">
              <a:latin typeface="Arial" panose="020B0604020202020204" pitchFamily="34" charset="0"/>
              <a:cs typeface="Arial" panose="020B0604020202020204" pitchFamily="34" charset="0"/>
            </a:endParaRPr>
          </a:p>
          <a:p>
            <a:pPr marL="342900" indent="-342900">
              <a:buAutoNum type="arabicParenR"/>
            </a:pPr>
            <a:r>
              <a:rPr lang="zh-CN" altLang="en-US">
                <a:latin typeface="Arial" panose="020B0604020202020204" pitchFamily="34" charset="0"/>
                <a:cs typeface="Arial" panose="020B0604020202020204" pitchFamily="34" charset="0"/>
              </a:rPr>
              <a:t>如</a:t>
            </a:r>
            <a:r>
              <a:rPr lang="zh-CN" altLang="en-US" smtClean="0">
                <a:latin typeface="Arial" panose="020B0604020202020204" pitchFamily="34" charset="0"/>
                <a:cs typeface="Arial" panose="020B0604020202020204" pitchFamily="34" charset="0"/>
              </a:rPr>
              <a:t>果删除的节点是非叶子节点，则删除该子树</a:t>
            </a:r>
            <a:r>
              <a:rPr lang="en-US" altLang="zh-CN" smtClean="0">
                <a:latin typeface="Arial" panose="020B0604020202020204" pitchFamily="34" charset="0"/>
                <a:cs typeface="Arial" panose="020B0604020202020204" pitchFamily="34" charset="0"/>
              </a:rPr>
              <a:t>.</a:t>
            </a:r>
            <a:endParaRPr lang="en-US" altLang="zh-CN" smtClean="0">
              <a:latin typeface="Arial" panose="020B0604020202020204" pitchFamily="34" charset="0"/>
              <a:cs typeface="Arial" panose="020B0604020202020204" pitchFamily="34" charset="0"/>
            </a:endParaRPr>
          </a:p>
          <a:p>
            <a:pPr marL="342900" indent="-342900">
              <a:buAutoNum type="arabicParenR"/>
            </a:pPr>
            <a:r>
              <a:rPr lang="zh-CN" altLang="en-US">
                <a:latin typeface="Arial" panose="020B0604020202020204" pitchFamily="34" charset="0"/>
                <a:cs typeface="Arial" panose="020B0604020202020204" pitchFamily="34" charset="0"/>
              </a:rPr>
              <a:t>测</a:t>
            </a:r>
            <a:r>
              <a:rPr lang="zh-CN" altLang="en-US" smtClean="0">
                <a:latin typeface="Arial" panose="020B0604020202020204" pitchFamily="34" charset="0"/>
                <a:cs typeface="Arial" panose="020B0604020202020204" pitchFamily="34" charset="0"/>
              </a:rPr>
              <a:t>试，删除掉 </a:t>
            </a:r>
            <a:r>
              <a:rPr lang="en-US" altLang="zh-CN" smtClean="0">
                <a:latin typeface="Arial" panose="020B0604020202020204" pitchFamily="34" charset="0"/>
                <a:cs typeface="Arial" panose="020B0604020202020204" pitchFamily="34" charset="0"/>
              </a:rPr>
              <a:t>5</a:t>
            </a:r>
            <a:r>
              <a:rPr lang="zh-CN" altLang="en-US" smtClean="0">
                <a:latin typeface="Arial" panose="020B0604020202020204" pitchFamily="34" charset="0"/>
                <a:cs typeface="Arial" panose="020B0604020202020204" pitchFamily="34" charset="0"/>
              </a:rPr>
              <a:t>号叶子节点</a:t>
            </a:r>
            <a:r>
              <a:rPr lang="en-US" altLang="zh-CN" smtClean="0">
                <a:latin typeface="Arial" panose="020B0604020202020204" pitchFamily="34" charset="0"/>
                <a:cs typeface="Arial" panose="020B0604020202020204" pitchFamily="34" charset="0"/>
              </a:rPr>
              <a:t> </a:t>
            </a:r>
            <a:r>
              <a:rPr lang="zh-CN" altLang="en-US" smtClean="0">
                <a:latin typeface="Arial" panose="020B0604020202020204" pitchFamily="34" charset="0"/>
                <a:cs typeface="Arial" panose="020B0604020202020204" pitchFamily="34" charset="0"/>
              </a:rPr>
              <a:t>和 </a:t>
            </a:r>
            <a:r>
              <a:rPr lang="en-US" altLang="zh-CN" smtClean="0">
                <a:latin typeface="Arial" panose="020B0604020202020204" pitchFamily="34" charset="0"/>
                <a:cs typeface="Arial" panose="020B0604020202020204" pitchFamily="34" charset="0"/>
              </a:rPr>
              <a:t>3</a:t>
            </a:r>
            <a:r>
              <a:rPr lang="zh-CN" altLang="en-US" smtClean="0">
                <a:latin typeface="Arial" panose="020B0604020202020204" pitchFamily="34" charset="0"/>
                <a:cs typeface="Arial" panose="020B0604020202020204" pitchFamily="34" charset="0"/>
              </a:rPr>
              <a:t>号子树</a:t>
            </a:r>
            <a:r>
              <a:rPr lang="en-US" altLang="zh-CN" smtClean="0">
                <a:latin typeface="Arial" panose="020B0604020202020204" pitchFamily="34" charset="0"/>
                <a:cs typeface="Arial" panose="020B0604020202020204" pitchFamily="34" charset="0"/>
              </a:rPr>
              <a:t>.</a:t>
            </a:r>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zh-CN" altLang="en-US"/>
          </a:p>
        </p:txBody>
      </p:sp>
      <p:sp>
        <p:nvSpPr>
          <p:cNvPr id="8" name="椭圆 7"/>
          <p:cNvSpPr/>
          <p:nvPr/>
        </p:nvSpPr>
        <p:spPr>
          <a:xfrm>
            <a:off x="1762503" y="2921195"/>
            <a:ext cx="786440" cy="692970"/>
          </a:xfrm>
          <a:prstGeom prst="ellipse">
            <a:avLst/>
          </a:prstGeom>
        </p:spPr>
        <p:style>
          <a:lnRef idx="1">
            <a:schemeClr val="accent4"/>
          </a:lnRef>
          <a:fillRef idx="2">
            <a:schemeClr val="accent4"/>
          </a:fillRef>
          <a:effectRef idx="1">
            <a:schemeClr val="accent4"/>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a:t>1:</a:t>
            </a:r>
            <a:r>
              <a:rPr lang="en-US" altLang="zh-CN" sz="1100" baseline="0"/>
              <a:t> </a:t>
            </a:r>
            <a:endParaRPr lang="en-US" altLang="zh-CN" sz="1100" baseline="0" smtClean="0"/>
          </a:p>
          <a:p>
            <a:pPr algn="l"/>
            <a:r>
              <a:rPr lang="zh-CN" altLang="en-US" sz="1100" baseline="0" smtClean="0"/>
              <a:t>宋</a:t>
            </a:r>
            <a:r>
              <a:rPr lang="zh-CN" altLang="en-US" sz="1100" baseline="0"/>
              <a:t>江</a:t>
            </a:r>
            <a:endParaRPr lang="zh-CN" altLang="en-US" sz="1100"/>
          </a:p>
        </p:txBody>
      </p:sp>
      <p:sp>
        <p:nvSpPr>
          <p:cNvPr id="9" name="椭圆 8"/>
          <p:cNvSpPr/>
          <p:nvPr/>
        </p:nvSpPr>
        <p:spPr>
          <a:xfrm>
            <a:off x="954013" y="3818906"/>
            <a:ext cx="786440" cy="692970"/>
          </a:xfrm>
          <a:prstGeom prst="ellipse">
            <a:avLst/>
          </a:prstGeom>
        </p:spPr>
        <p:style>
          <a:lnRef idx="1">
            <a:schemeClr val="accent4"/>
          </a:lnRef>
          <a:fillRef idx="2">
            <a:schemeClr val="accent4"/>
          </a:fillRef>
          <a:effectRef idx="1">
            <a:schemeClr val="accent4"/>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a:t>2:</a:t>
            </a:r>
            <a:r>
              <a:rPr lang="en-US" altLang="zh-CN" sz="1100" baseline="0"/>
              <a:t> </a:t>
            </a:r>
            <a:endParaRPr lang="en-US" altLang="zh-CN" sz="1100" baseline="0" smtClean="0"/>
          </a:p>
          <a:p>
            <a:pPr algn="l"/>
            <a:r>
              <a:rPr lang="zh-CN" altLang="en-US" sz="1100" baseline="0" smtClean="0"/>
              <a:t>吴</a:t>
            </a:r>
            <a:r>
              <a:rPr lang="zh-CN" altLang="en-US" sz="1100" baseline="0"/>
              <a:t>用</a:t>
            </a:r>
            <a:endParaRPr lang="zh-CN" altLang="en-US" sz="1100"/>
          </a:p>
        </p:txBody>
      </p:sp>
      <p:sp>
        <p:nvSpPr>
          <p:cNvPr id="10" name="椭圆 9"/>
          <p:cNvSpPr/>
          <p:nvPr/>
        </p:nvSpPr>
        <p:spPr>
          <a:xfrm>
            <a:off x="2674515" y="3701672"/>
            <a:ext cx="786440" cy="692970"/>
          </a:xfrm>
          <a:prstGeom prst="ellipse">
            <a:avLst/>
          </a:prstGeom>
        </p:spPr>
        <p:style>
          <a:lnRef idx="1">
            <a:schemeClr val="accent4"/>
          </a:lnRef>
          <a:fillRef idx="2">
            <a:schemeClr val="accent4"/>
          </a:fillRef>
          <a:effectRef idx="1">
            <a:schemeClr val="accent4"/>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a:t>3:</a:t>
            </a:r>
            <a:r>
              <a:rPr lang="en-US" altLang="zh-CN" sz="1100" baseline="0"/>
              <a:t> </a:t>
            </a:r>
            <a:endParaRPr lang="en-US" altLang="zh-CN" sz="1100" baseline="0"/>
          </a:p>
          <a:p>
            <a:pPr algn="l"/>
            <a:r>
              <a:rPr lang="zh-CN" altLang="en-US" sz="1100" baseline="0"/>
              <a:t>卢俊义</a:t>
            </a:r>
            <a:endParaRPr lang="zh-CN" altLang="en-US" sz="1100"/>
          </a:p>
        </p:txBody>
      </p:sp>
      <p:sp>
        <p:nvSpPr>
          <p:cNvPr id="11" name="椭圆 10"/>
          <p:cNvSpPr/>
          <p:nvPr/>
        </p:nvSpPr>
        <p:spPr>
          <a:xfrm>
            <a:off x="3335382" y="4732365"/>
            <a:ext cx="786440" cy="692970"/>
          </a:xfrm>
          <a:prstGeom prst="ellipse">
            <a:avLst/>
          </a:prstGeom>
        </p:spPr>
        <p:style>
          <a:lnRef idx="1">
            <a:schemeClr val="accent4"/>
          </a:lnRef>
          <a:fillRef idx="2">
            <a:schemeClr val="accent4"/>
          </a:fillRef>
          <a:effectRef idx="1">
            <a:schemeClr val="accent4"/>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a:t>4:</a:t>
            </a:r>
            <a:r>
              <a:rPr lang="en-US" altLang="zh-CN" sz="1100" baseline="0"/>
              <a:t> </a:t>
            </a:r>
            <a:endParaRPr lang="en-US" altLang="zh-CN" sz="1100" baseline="0"/>
          </a:p>
          <a:p>
            <a:pPr algn="l"/>
            <a:r>
              <a:rPr lang="zh-CN" altLang="en-US"/>
              <a:t>林冲</a:t>
            </a:r>
            <a:endParaRPr lang="zh-CN" altLang="en-US" sz="1100"/>
          </a:p>
        </p:txBody>
      </p:sp>
      <p:sp>
        <p:nvSpPr>
          <p:cNvPr id="12" name="椭圆 11"/>
          <p:cNvSpPr/>
          <p:nvPr/>
        </p:nvSpPr>
        <p:spPr>
          <a:xfrm>
            <a:off x="2188797" y="4779613"/>
            <a:ext cx="786440" cy="692970"/>
          </a:xfrm>
          <a:prstGeom prst="ellipse">
            <a:avLst/>
          </a:prstGeom>
          <a:solidFill>
            <a:schemeClr val="accent6">
              <a:lumMod val="40000"/>
              <a:lumOff val="60000"/>
            </a:schemeClr>
          </a:solidFill>
        </p:spPr>
        <p:style>
          <a:lnRef idx="1">
            <a:schemeClr val="accent4"/>
          </a:lnRef>
          <a:fillRef idx="2">
            <a:schemeClr val="accent4"/>
          </a:fillRef>
          <a:effectRef idx="1">
            <a:schemeClr val="accent4"/>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a:t>5:</a:t>
            </a:r>
            <a:r>
              <a:rPr lang="en-US" altLang="zh-CN" sz="1100" baseline="0"/>
              <a:t> </a:t>
            </a:r>
            <a:endParaRPr lang="en-US" altLang="zh-CN" sz="1100" baseline="0"/>
          </a:p>
          <a:p>
            <a:pPr algn="l"/>
            <a:r>
              <a:rPr lang="zh-CN" altLang="en-US" sz="1100" baseline="0"/>
              <a:t>关胜</a:t>
            </a:r>
            <a:endParaRPr lang="zh-CN" altLang="en-US" sz="1100"/>
          </a:p>
        </p:txBody>
      </p:sp>
      <p:cxnSp>
        <p:nvCxnSpPr>
          <p:cNvPr id="13" name="曲线连接符 12"/>
          <p:cNvCxnSpPr>
            <a:stCxn id="8" idx="3"/>
            <a:endCxn id="9" idx="0"/>
          </p:cNvCxnSpPr>
          <p:nvPr/>
        </p:nvCxnSpPr>
        <p:spPr>
          <a:xfrm rot="5400000">
            <a:off x="1459342" y="3400573"/>
            <a:ext cx="306224" cy="530441"/>
          </a:xfrm>
          <a:prstGeom prst="curvedConnector3">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4" name="曲线连接符 13"/>
          <p:cNvCxnSpPr>
            <a:stCxn id="8" idx="6"/>
            <a:endCxn id="10" idx="0"/>
          </p:cNvCxnSpPr>
          <p:nvPr/>
        </p:nvCxnSpPr>
        <p:spPr>
          <a:xfrm>
            <a:off x="2548943" y="3267680"/>
            <a:ext cx="518792" cy="433992"/>
          </a:xfrm>
          <a:prstGeom prst="curvedConnector2">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5" name="曲线连接符 14"/>
          <p:cNvCxnSpPr>
            <a:stCxn id="10" idx="3"/>
            <a:endCxn id="12" idx="0"/>
          </p:cNvCxnSpPr>
          <p:nvPr/>
        </p:nvCxnSpPr>
        <p:spPr>
          <a:xfrm rot="5400000">
            <a:off x="2442625" y="4432552"/>
            <a:ext cx="486454" cy="207669"/>
          </a:xfrm>
          <a:prstGeom prst="curvedConnector3">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6" name="曲线连接符 15"/>
          <p:cNvCxnSpPr>
            <a:stCxn id="10" idx="6"/>
            <a:endCxn id="11" idx="0"/>
          </p:cNvCxnSpPr>
          <p:nvPr/>
        </p:nvCxnSpPr>
        <p:spPr>
          <a:xfrm>
            <a:off x="3460955" y="4048157"/>
            <a:ext cx="267647" cy="684208"/>
          </a:xfrm>
          <a:prstGeom prst="curvedConnector2">
            <a:avLst/>
          </a:prstGeom>
          <a:ln>
            <a:tailEnd type="arrow"/>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5994573" y="2333262"/>
            <a:ext cx="3437960" cy="3139321"/>
          </a:xfrm>
          <a:prstGeom prst="rect">
            <a:avLst/>
          </a:prstGeom>
          <a:solidFill>
            <a:schemeClr val="accent5">
              <a:lumMod val="20000"/>
              <a:lumOff val="80000"/>
            </a:schemeClr>
          </a:solidFill>
        </p:spPr>
        <p:txBody>
          <a:bodyPr wrap="square" rtlCol="0">
            <a:spAutoFit/>
          </a:bodyPr>
          <a:lstStyle/>
          <a:p>
            <a:r>
              <a:rPr lang="en-US" altLang="zh-CN" sz="1100" b="1"/>
              <a:t>public void delNode(int no) </a:t>
            </a:r>
            <a:r>
              <a:rPr lang="en-US" altLang="zh-CN" sz="1100" b="1" smtClean="0"/>
              <a:t>{</a:t>
            </a:r>
            <a:endParaRPr lang="zh-CN" altLang="en-US" sz="1100"/>
          </a:p>
          <a:p>
            <a:r>
              <a:rPr lang="en-US" altLang="zh-CN" sz="1100"/>
              <a:t>    </a:t>
            </a:r>
            <a:r>
              <a:rPr lang="en-US" altLang="zh-CN" sz="1100" b="1"/>
              <a:t>if (this.left!=null &amp;&amp; this.left.no == no) {</a:t>
            </a:r>
            <a:endParaRPr lang="en-US" altLang="zh-CN" sz="1100" b="1"/>
          </a:p>
          <a:p>
            <a:r>
              <a:rPr lang="en-US" altLang="zh-CN" sz="1100"/>
              <a:t>      </a:t>
            </a:r>
            <a:r>
              <a:rPr lang="en-US" altLang="zh-CN" sz="1100" b="1"/>
              <a:t>this.left = null;</a:t>
            </a:r>
            <a:endParaRPr lang="en-US" altLang="zh-CN" sz="1100" b="1"/>
          </a:p>
          <a:p>
            <a:r>
              <a:rPr lang="en-US" altLang="zh-CN" sz="1100"/>
              <a:t>      </a:t>
            </a:r>
            <a:r>
              <a:rPr lang="en-US" altLang="zh-CN" sz="1100" b="1"/>
              <a:t>return;</a:t>
            </a:r>
            <a:endParaRPr lang="en-US" altLang="zh-CN" sz="1100" b="1"/>
          </a:p>
          <a:p>
            <a:r>
              <a:rPr lang="zh-CN" altLang="en-US" sz="1100"/>
              <a:t>    </a:t>
            </a:r>
            <a:r>
              <a:rPr lang="en-US" altLang="zh-CN" sz="1100" smtClean="0"/>
              <a:t>}</a:t>
            </a:r>
            <a:endParaRPr lang="zh-CN" altLang="en-US" sz="1100"/>
          </a:p>
          <a:p>
            <a:r>
              <a:rPr lang="zh-CN" altLang="en-US" sz="1100"/>
              <a:t>    </a:t>
            </a:r>
            <a:r>
              <a:rPr lang="en-US" altLang="zh-CN" sz="1100"/>
              <a:t>//</a:t>
            </a:r>
            <a:r>
              <a:rPr lang="zh-CN" altLang="en-US" sz="1100"/>
              <a:t>判断是否删除的右子节点</a:t>
            </a:r>
            <a:endParaRPr lang="zh-CN" altLang="en-US" sz="1100"/>
          </a:p>
          <a:p>
            <a:r>
              <a:rPr lang="en-US" altLang="zh-CN" sz="1100"/>
              <a:t>    </a:t>
            </a:r>
            <a:r>
              <a:rPr lang="en-US" altLang="zh-CN" sz="1100" b="1"/>
              <a:t>if (this.right!=null &amp;&amp; this.right.no == no) {</a:t>
            </a:r>
            <a:endParaRPr lang="en-US" altLang="zh-CN" sz="1100" b="1"/>
          </a:p>
          <a:p>
            <a:r>
              <a:rPr lang="en-US" altLang="zh-CN" sz="1100"/>
              <a:t>      </a:t>
            </a:r>
            <a:r>
              <a:rPr lang="en-US" altLang="zh-CN" sz="1100" b="1"/>
              <a:t>this.right = null;</a:t>
            </a:r>
            <a:endParaRPr lang="en-US" altLang="zh-CN" sz="1100" b="1"/>
          </a:p>
          <a:p>
            <a:r>
              <a:rPr lang="en-US" altLang="zh-CN" sz="1100"/>
              <a:t>      </a:t>
            </a:r>
            <a:r>
              <a:rPr lang="en-US" altLang="zh-CN" sz="1100" b="1"/>
              <a:t>return;</a:t>
            </a:r>
            <a:endParaRPr lang="en-US" altLang="zh-CN" sz="1100" b="1"/>
          </a:p>
          <a:p>
            <a:r>
              <a:rPr lang="zh-CN" altLang="en-US" sz="1100"/>
              <a:t>    </a:t>
            </a:r>
            <a:r>
              <a:rPr lang="en-US" altLang="zh-CN" sz="1100" smtClean="0"/>
              <a:t>}</a:t>
            </a:r>
            <a:endParaRPr lang="zh-CN" altLang="en-US" sz="1100"/>
          </a:p>
          <a:p>
            <a:r>
              <a:rPr lang="zh-CN" altLang="en-US" sz="1100"/>
              <a:t>    </a:t>
            </a:r>
            <a:r>
              <a:rPr lang="en-US" altLang="zh-CN" sz="1100"/>
              <a:t>//</a:t>
            </a:r>
            <a:r>
              <a:rPr lang="zh-CN" altLang="en-US" sz="1100"/>
              <a:t>递归向左子树查找，并删除</a:t>
            </a:r>
            <a:endParaRPr lang="zh-CN" altLang="en-US" sz="1100"/>
          </a:p>
          <a:p>
            <a:r>
              <a:rPr lang="en-US" altLang="zh-CN" sz="1100"/>
              <a:t>    </a:t>
            </a:r>
            <a:r>
              <a:rPr lang="en-US" altLang="zh-CN" sz="1100" b="1"/>
              <a:t>if (this.left != null) {</a:t>
            </a:r>
            <a:endParaRPr lang="en-US" altLang="zh-CN" sz="1100" b="1"/>
          </a:p>
          <a:p>
            <a:r>
              <a:rPr lang="en-US" altLang="zh-CN" sz="1100"/>
              <a:t>      </a:t>
            </a:r>
            <a:r>
              <a:rPr lang="en-US" altLang="zh-CN" sz="1100" b="1"/>
              <a:t>this.left.delNode(no);</a:t>
            </a:r>
            <a:endParaRPr lang="en-US" altLang="zh-CN" sz="1100" b="1"/>
          </a:p>
          <a:p>
            <a:r>
              <a:rPr lang="zh-CN" altLang="en-US" sz="1100"/>
              <a:t>    </a:t>
            </a:r>
            <a:r>
              <a:rPr lang="en-US" altLang="zh-CN" sz="1100"/>
              <a:t>}</a:t>
            </a:r>
            <a:endParaRPr lang="en-US" altLang="zh-CN" sz="1100"/>
          </a:p>
          <a:p>
            <a:r>
              <a:rPr lang="zh-CN" altLang="en-US" sz="1100"/>
              <a:t>    </a:t>
            </a:r>
            <a:r>
              <a:rPr lang="en-US" altLang="zh-CN" sz="1100"/>
              <a:t>//</a:t>
            </a:r>
            <a:r>
              <a:rPr lang="zh-CN" altLang="en-US" sz="1100"/>
              <a:t>递归向右子树查找，并删除</a:t>
            </a:r>
            <a:endParaRPr lang="zh-CN" altLang="en-US" sz="1100"/>
          </a:p>
          <a:p>
            <a:r>
              <a:rPr lang="en-US" altLang="zh-CN" sz="1100"/>
              <a:t>    </a:t>
            </a:r>
            <a:r>
              <a:rPr lang="en-US" altLang="zh-CN" sz="1100" b="1"/>
              <a:t>if (this.right != null) {</a:t>
            </a:r>
            <a:endParaRPr lang="en-US" altLang="zh-CN" sz="1100" b="1"/>
          </a:p>
          <a:p>
            <a:r>
              <a:rPr lang="en-US" altLang="zh-CN" sz="1100"/>
              <a:t>      </a:t>
            </a:r>
            <a:r>
              <a:rPr lang="en-US" altLang="zh-CN" sz="1100" b="1"/>
              <a:t>this.right.delNode(no);</a:t>
            </a:r>
            <a:endParaRPr lang="en-US" altLang="zh-CN" sz="1100" b="1"/>
          </a:p>
          <a:p>
            <a:r>
              <a:rPr lang="zh-CN" altLang="en-US" sz="1100"/>
              <a:t>    </a:t>
            </a:r>
            <a:r>
              <a:rPr lang="en-US" altLang="zh-CN" sz="1100" smtClean="0"/>
              <a:t>}}</a:t>
            </a:r>
            <a:endParaRPr lang="zh-CN" altLang="en-US" sz="1100">
              <a:latin typeface="Arial" panose="020B0604020202020204" pitchFamily="34" charset="0"/>
              <a:cs typeface="Arial" panose="020B0604020202020204" pitchFamily="34" charset="0"/>
            </a:endParaRPr>
          </a:p>
        </p:txBody>
      </p:sp>
      <p:sp>
        <p:nvSpPr>
          <p:cNvPr id="4" name="TextBox 3"/>
          <p:cNvSpPr txBox="1"/>
          <p:nvPr/>
        </p:nvSpPr>
        <p:spPr>
          <a:xfrm>
            <a:off x="5994816" y="713665"/>
            <a:ext cx="3312125" cy="1446550"/>
          </a:xfrm>
          <a:prstGeom prst="rect">
            <a:avLst/>
          </a:prstGeom>
          <a:solidFill>
            <a:schemeClr val="bg1">
              <a:lumMod val="95000"/>
            </a:schemeClr>
          </a:solidFill>
        </p:spPr>
        <p:txBody>
          <a:bodyPr wrap="none" rtlCol="0">
            <a:spAutoFit/>
          </a:bodyPr>
          <a:lstStyle/>
          <a:p>
            <a:r>
              <a:rPr lang="en-US" altLang="zh-CN" sz="1100" b="1">
                <a:latin typeface="Arial" panose="020B0604020202020204" pitchFamily="34" charset="0"/>
                <a:cs typeface="Arial" panose="020B0604020202020204" pitchFamily="34" charset="0"/>
              </a:rPr>
              <a:t>public void delNode(int no) {</a:t>
            </a:r>
            <a:endParaRPr lang="en-US" altLang="zh-CN" sz="1100" b="1">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    </a:t>
            </a:r>
            <a:r>
              <a:rPr lang="en-US" altLang="zh-CN" sz="1100" b="1">
                <a:latin typeface="Arial" panose="020B0604020202020204" pitchFamily="34" charset="0"/>
                <a:cs typeface="Arial" panose="020B0604020202020204" pitchFamily="34" charset="0"/>
              </a:rPr>
              <a:t>if (root != null) {</a:t>
            </a:r>
            <a:endParaRPr lang="en-US" altLang="zh-CN" sz="1100" b="1">
              <a:latin typeface="Arial" panose="020B0604020202020204" pitchFamily="34" charset="0"/>
              <a:cs typeface="Arial" panose="020B0604020202020204" pitchFamily="34" charset="0"/>
            </a:endParaRPr>
          </a:p>
          <a:p>
            <a:r>
              <a:rPr lang="zh-CN" altLang="en-US" sz="1100">
                <a:latin typeface="Arial" panose="020B0604020202020204" pitchFamily="34" charset="0"/>
                <a:cs typeface="Arial" panose="020B0604020202020204" pitchFamily="34" charset="0"/>
              </a:rPr>
              <a:t>      </a:t>
            </a:r>
            <a:r>
              <a:rPr lang="en-US" altLang="zh-CN" sz="1100">
                <a:latin typeface="Arial" panose="020B0604020202020204" pitchFamily="34" charset="0"/>
                <a:cs typeface="Arial" panose="020B0604020202020204" pitchFamily="34" charset="0"/>
              </a:rPr>
              <a:t>//</a:t>
            </a:r>
            <a:r>
              <a:rPr lang="zh-CN" altLang="en-US" sz="1100">
                <a:latin typeface="Arial" panose="020B0604020202020204" pitchFamily="34" charset="0"/>
                <a:cs typeface="Arial" panose="020B0604020202020204" pitchFamily="34" charset="0"/>
              </a:rPr>
              <a:t>如果刚好删除就是</a:t>
            </a:r>
            <a:r>
              <a:rPr lang="en-US" altLang="zh-CN" sz="1100">
                <a:latin typeface="Arial" panose="020B0604020202020204" pitchFamily="34" charset="0"/>
                <a:cs typeface="Arial" panose="020B0604020202020204" pitchFamily="34" charset="0"/>
              </a:rPr>
              <a:t>root,</a:t>
            </a:r>
            <a:r>
              <a:rPr lang="zh-CN" altLang="en-US" sz="1100">
                <a:latin typeface="Arial" panose="020B0604020202020204" pitchFamily="34" charset="0"/>
                <a:cs typeface="Arial" panose="020B0604020202020204" pitchFamily="34" charset="0"/>
              </a:rPr>
              <a:t>就相当于清空该二叉树</a:t>
            </a:r>
            <a:endParaRPr lang="zh-CN" altLang="en-US" sz="1100">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      </a:t>
            </a:r>
            <a:r>
              <a:rPr lang="en-US" altLang="zh-CN" sz="1100" b="1">
                <a:latin typeface="Arial" panose="020B0604020202020204" pitchFamily="34" charset="0"/>
                <a:cs typeface="Arial" panose="020B0604020202020204" pitchFamily="34" charset="0"/>
              </a:rPr>
              <a:t>if (root.getNo() == no) {</a:t>
            </a:r>
            <a:endParaRPr lang="en-US" altLang="zh-CN" sz="1100" b="1">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        root = </a:t>
            </a:r>
            <a:r>
              <a:rPr lang="en-US" altLang="zh-CN" sz="1100" b="1">
                <a:latin typeface="Arial" panose="020B0604020202020204" pitchFamily="34" charset="0"/>
                <a:cs typeface="Arial" panose="020B0604020202020204" pitchFamily="34" charset="0"/>
              </a:rPr>
              <a:t>null;</a:t>
            </a:r>
            <a:endParaRPr lang="en-US" altLang="zh-CN" sz="1100" b="1">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      } </a:t>
            </a:r>
            <a:r>
              <a:rPr lang="en-US" altLang="zh-CN" sz="1100" b="1">
                <a:latin typeface="Arial" panose="020B0604020202020204" pitchFamily="34" charset="0"/>
                <a:cs typeface="Arial" panose="020B0604020202020204" pitchFamily="34" charset="0"/>
              </a:rPr>
              <a:t>else {</a:t>
            </a:r>
            <a:endParaRPr lang="en-US" altLang="zh-CN" sz="1100" b="1">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        root.delNode(no);</a:t>
            </a:r>
            <a:endParaRPr lang="en-US" altLang="zh-CN" sz="1100">
              <a:latin typeface="Arial" panose="020B0604020202020204" pitchFamily="34" charset="0"/>
              <a:cs typeface="Arial" panose="020B0604020202020204" pitchFamily="34" charset="0"/>
            </a:endParaRPr>
          </a:p>
          <a:p>
            <a:r>
              <a:rPr lang="zh-CN" altLang="en-US" sz="1100">
                <a:latin typeface="Arial" panose="020B0604020202020204" pitchFamily="34" charset="0"/>
                <a:cs typeface="Arial" panose="020B0604020202020204" pitchFamily="34" charset="0"/>
              </a:rPr>
              <a:t>      </a:t>
            </a:r>
            <a:r>
              <a:rPr lang="en-US" altLang="zh-CN" sz="1100" smtClean="0">
                <a:latin typeface="Arial" panose="020B0604020202020204" pitchFamily="34" charset="0"/>
                <a:cs typeface="Arial" panose="020B0604020202020204" pitchFamily="34" charset="0"/>
              </a:rPr>
              <a:t>}}}</a:t>
            </a:r>
            <a:endParaRPr lang="en-US" altLang="zh-CN" sz="1100">
              <a:latin typeface="Arial" panose="020B0604020202020204" pitchFamily="34" charset="0"/>
              <a:cs typeface="Arial" panose="020B0604020202020204" pitchFamily="34" charset="0"/>
            </a:endParaRPr>
          </a:p>
        </p:txBody>
      </p:sp>
    </p:spTree>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a:t>二叉树</a:t>
            </a:r>
            <a:endParaRPr lang="en-US" altLang="zh-CN" sz="2200" b="1"/>
          </a:p>
        </p:txBody>
      </p:sp>
      <p:sp>
        <p:nvSpPr>
          <p:cNvPr id="2" name="TextBox 1"/>
          <p:cNvSpPr txBox="1"/>
          <p:nvPr/>
        </p:nvSpPr>
        <p:spPr>
          <a:xfrm>
            <a:off x="665981" y="1224111"/>
            <a:ext cx="4320480" cy="3999865"/>
          </a:xfrm>
          <a:prstGeom prst="rect">
            <a:avLst/>
          </a:prstGeom>
          <a:noFill/>
        </p:spPr>
        <p:txBody>
          <a:bodyPr wrap="square" rtlCol="0">
            <a:spAutoFit/>
          </a:bodyPr>
          <a:lstStyle/>
          <a:p>
            <a:r>
              <a:rPr lang="zh-CN" altLang="en-US" sz="2000" b="1">
                <a:solidFill>
                  <a:srgbClr val="0070C0"/>
                </a:solidFill>
              </a:rPr>
              <a:t>二叉</a:t>
            </a:r>
            <a:r>
              <a:rPr lang="zh-CN" altLang="en-US" sz="2000" b="1" smtClean="0">
                <a:solidFill>
                  <a:srgbClr val="0070C0"/>
                </a:solidFill>
              </a:rPr>
              <a:t>树</a:t>
            </a:r>
            <a:r>
              <a:rPr lang="en-US" altLang="zh-CN" sz="2000" b="1" smtClean="0">
                <a:solidFill>
                  <a:srgbClr val="0070C0"/>
                </a:solidFill>
              </a:rPr>
              <a:t>-</a:t>
            </a:r>
            <a:r>
              <a:rPr lang="zh-CN" altLang="en-US" sz="2000" b="1">
                <a:solidFill>
                  <a:srgbClr val="0070C0"/>
                </a:solidFill>
              </a:rPr>
              <a:t>删</a:t>
            </a:r>
            <a:r>
              <a:rPr lang="zh-CN" altLang="en-US" sz="2000" b="1" smtClean="0">
                <a:solidFill>
                  <a:srgbClr val="0070C0"/>
                </a:solidFill>
              </a:rPr>
              <a:t>除节点</a:t>
            </a:r>
            <a:endParaRPr lang="en-US" altLang="zh-CN" smtClean="0"/>
          </a:p>
          <a:p>
            <a:r>
              <a:rPr lang="zh-CN" altLang="en-US" b="1">
                <a:latin typeface="Arial" panose="020B0604020202020204" pitchFamily="34" charset="0"/>
                <a:cs typeface="Arial" panose="020B0604020202020204" pitchFamily="34" charset="0"/>
              </a:rPr>
              <a:t>思</a:t>
            </a:r>
            <a:r>
              <a:rPr lang="zh-CN" altLang="en-US" b="1" smtClean="0">
                <a:latin typeface="Arial" panose="020B0604020202020204" pitchFamily="34" charset="0"/>
                <a:cs typeface="Arial" panose="020B0604020202020204" pitchFamily="34" charset="0"/>
              </a:rPr>
              <a:t>考</a:t>
            </a:r>
            <a:r>
              <a:rPr lang="zh-CN" altLang="en-US" smtClean="0">
                <a:latin typeface="Arial" panose="020B0604020202020204" pitchFamily="34" charset="0"/>
                <a:cs typeface="Arial" panose="020B0604020202020204" pitchFamily="34" charset="0"/>
              </a:rPr>
              <a:t>题</a:t>
            </a:r>
            <a:r>
              <a:rPr lang="en-US" altLang="zh-CN" smtClean="0">
                <a:latin typeface="Arial" panose="020B0604020202020204" pitchFamily="34" charset="0"/>
                <a:cs typeface="Arial" panose="020B0604020202020204" pitchFamily="34" charset="0"/>
              </a:rPr>
              <a:t>(</a:t>
            </a:r>
            <a:r>
              <a:rPr lang="zh-CN" altLang="en-US" smtClean="0">
                <a:latin typeface="Arial" panose="020B0604020202020204" pitchFamily="34" charset="0"/>
                <a:cs typeface="Arial" panose="020B0604020202020204" pitchFamily="34" charset="0"/>
              </a:rPr>
              <a:t>课后练习</a:t>
            </a:r>
            <a:r>
              <a:rPr lang="en-US" altLang="zh-CN" smtClean="0">
                <a:latin typeface="Arial" panose="020B0604020202020204" pitchFamily="34" charset="0"/>
                <a:cs typeface="Arial" panose="020B0604020202020204" pitchFamily="34" charset="0"/>
              </a:rPr>
              <a:t>)</a:t>
            </a:r>
            <a:endParaRPr lang="en-US" altLang="zh-CN" smtClean="0">
              <a:latin typeface="Arial" panose="020B0604020202020204" pitchFamily="34" charset="0"/>
              <a:cs typeface="Arial" panose="020B0604020202020204" pitchFamily="34" charset="0"/>
            </a:endParaRPr>
          </a:p>
          <a:p>
            <a:pPr marL="342900" indent="-342900">
              <a:buAutoNum type="arabicParenR"/>
            </a:pPr>
            <a:r>
              <a:rPr lang="zh-CN" altLang="en-US">
                <a:latin typeface="Arial" panose="020B0604020202020204" pitchFamily="34" charset="0"/>
                <a:cs typeface="Arial" panose="020B0604020202020204" pitchFamily="34" charset="0"/>
              </a:rPr>
              <a:t>如</a:t>
            </a:r>
            <a:r>
              <a:rPr lang="zh-CN" altLang="en-US" smtClean="0">
                <a:latin typeface="Arial" panose="020B0604020202020204" pitchFamily="34" charset="0"/>
                <a:cs typeface="Arial" panose="020B0604020202020204" pitchFamily="34" charset="0"/>
              </a:rPr>
              <a:t>果</a:t>
            </a:r>
            <a:r>
              <a:rPr lang="zh-CN" altLang="en-US">
                <a:ea typeface="宋体" panose="02010600030101010101" pitchFamily="2" charset="-122"/>
              </a:rPr>
              <a:t>要删</a:t>
            </a:r>
            <a:r>
              <a:rPr lang="zh-CN" altLang="en-US" smtClean="0">
                <a:ea typeface="宋体" panose="02010600030101010101" pitchFamily="2" charset="-122"/>
              </a:rPr>
              <a:t>除的节点是非</a:t>
            </a:r>
            <a:r>
              <a:rPr lang="zh-CN" altLang="en-US">
                <a:ea typeface="宋体" panose="02010600030101010101" pitchFamily="2" charset="-122"/>
              </a:rPr>
              <a:t>叶子节</a:t>
            </a:r>
            <a:r>
              <a:rPr lang="zh-CN" altLang="en-US" smtClean="0">
                <a:ea typeface="宋体" panose="02010600030101010101" pitchFamily="2" charset="-122"/>
              </a:rPr>
              <a:t>点，现在我们不希望将该非叶子节点为根节点的子树删除，</a:t>
            </a:r>
            <a:r>
              <a:rPr lang="zh-CN" altLang="en-US" b="1" smtClean="0">
                <a:ea typeface="宋体" panose="02010600030101010101" pitchFamily="2" charset="-122"/>
              </a:rPr>
              <a:t>需</a:t>
            </a:r>
            <a:r>
              <a:rPr lang="zh-CN" altLang="en-US" b="1">
                <a:ea typeface="宋体" panose="02010600030101010101" pitchFamily="2" charset="-122"/>
              </a:rPr>
              <a:t>要指定规</a:t>
            </a:r>
            <a:r>
              <a:rPr lang="zh-CN" altLang="en-US" b="1" smtClean="0">
                <a:ea typeface="宋体" panose="02010600030101010101" pitchFamily="2" charset="-122"/>
              </a:rPr>
              <a:t>则</a:t>
            </a:r>
            <a:r>
              <a:rPr lang="en-US" altLang="zh-CN" b="1" smtClean="0">
                <a:ea typeface="宋体" panose="02010600030101010101" pitchFamily="2" charset="-122"/>
              </a:rPr>
              <a:t>, </a:t>
            </a:r>
            <a:r>
              <a:rPr lang="zh-CN" altLang="en-US" b="1">
                <a:ea typeface="宋体" panose="02010600030101010101" pitchFamily="2" charset="-122"/>
              </a:rPr>
              <a:t>假如</a:t>
            </a:r>
            <a:r>
              <a:rPr lang="zh-CN" altLang="en-US" b="1" smtClean="0">
                <a:ea typeface="宋体" panose="02010600030101010101" pitchFamily="2" charset="-122"/>
              </a:rPr>
              <a:t>规定如下</a:t>
            </a:r>
            <a:r>
              <a:rPr lang="en-US" altLang="zh-CN" smtClean="0">
                <a:ea typeface="宋体" panose="02010600030101010101" pitchFamily="2" charset="-122"/>
              </a:rPr>
              <a:t>:</a:t>
            </a:r>
            <a:endParaRPr lang="en-US" altLang="zh-CN" smtClean="0">
              <a:ea typeface="宋体" panose="02010600030101010101" pitchFamily="2" charset="-122"/>
            </a:endParaRPr>
          </a:p>
          <a:p>
            <a:pPr marL="342900" indent="-342900">
              <a:buAutoNum type="arabicParenR"/>
            </a:pPr>
            <a:r>
              <a:rPr lang="zh-CN" altLang="en-US">
                <a:ea typeface="宋体" panose="02010600030101010101" pitchFamily="2" charset="-122"/>
              </a:rPr>
              <a:t>如</a:t>
            </a:r>
            <a:r>
              <a:rPr lang="zh-CN" altLang="en-US" smtClean="0">
                <a:ea typeface="宋体" panose="02010600030101010101" pitchFamily="2" charset="-122"/>
              </a:rPr>
              <a:t>果该非叶子节点</a:t>
            </a:r>
            <a:r>
              <a:rPr lang="en-US" altLang="zh-CN" smtClean="0">
                <a:ea typeface="宋体" panose="02010600030101010101" pitchFamily="2" charset="-122"/>
              </a:rPr>
              <a:t>A</a:t>
            </a:r>
            <a:r>
              <a:rPr lang="zh-CN" altLang="en-US" smtClean="0">
                <a:ea typeface="宋体" panose="02010600030101010101" pitchFamily="2" charset="-122"/>
              </a:rPr>
              <a:t>只有一个子节点</a:t>
            </a:r>
            <a:r>
              <a:rPr lang="en-US" altLang="zh-CN" smtClean="0">
                <a:ea typeface="宋体" panose="02010600030101010101" pitchFamily="2" charset="-122"/>
              </a:rPr>
              <a:t>B</a:t>
            </a:r>
            <a:r>
              <a:rPr lang="zh-CN" altLang="en-US" smtClean="0">
                <a:ea typeface="宋体" panose="02010600030101010101" pitchFamily="2" charset="-122"/>
              </a:rPr>
              <a:t>，则子节点</a:t>
            </a:r>
            <a:r>
              <a:rPr lang="en-US" altLang="zh-CN" smtClean="0">
                <a:ea typeface="宋体" panose="02010600030101010101" pitchFamily="2" charset="-122"/>
              </a:rPr>
              <a:t>B</a:t>
            </a:r>
            <a:r>
              <a:rPr lang="zh-CN" altLang="en-US">
                <a:ea typeface="宋体" panose="02010600030101010101" pitchFamily="2" charset="-122"/>
              </a:rPr>
              <a:t>替</a:t>
            </a:r>
            <a:r>
              <a:rPr lang="zh-CN" altLang="en-US" smtClean="0">
                <a:ea typeface="宋体" panose="02010600030101010101" pitchFamily="2" charset="-122"/>
              </a:rPr>
              <a:t>代</a:t>
            </a:r>
            <a:r>
              <a:rPr lang="zh-CN" altLang="en-US">
                <a:ea typeface="宋体" panose="02010600030101010101" pitchFamily="2" charset="-122"/>
              </a:rPr>
              <a:t>节</a:t>
            </a:r>
            <a:r>
              <a:rPr lang="zh-CN" altLang="en-US" smtClean="0">
                <a:ea typeface="宋体" panose="02010600030101010101" pitchFamily="2" charset="-122"/>
              </a:rPr>
              <a:t>点</a:t>
            </a:r>
            <a:r>
              <a:rPr lang="en-US" altLang="zh-CN" smtClean="0">
                <a:ea typeface="宋体" panose="02010600030101010101" pitchFamily="2" charset="-122"/>
              </a:rPr>
              <a:t>A</a:t>
            </a:r>
            <a:endParaRPr lang="en-US" altLang="zh-CN" smtClean="0">
              <a:ea typeface="宋体" panose="02010600030101010101" pitchFamily="2" charset="-122"/>
            </a:endParaRPr>
          </a:p>
          <a:p>
            <a:pPr marL="342900" indent="-342900">
              <a:buAutoNum type="arabicParenR"/>
            </a:pPr>
            <a:r>
              <a:rPr lang="zh-CN" altLang="en-US">
                <a:ea typeface="宋体" panose="02010600030101010101" pitchFamily="2" charset="-122"/>
              </a:rPr>
              <a:t>如果该非叶子节点</a:t>
            </a:r>
            <a:r>
              <a:rPr lang="en-US" altLang="zh-CN" smtClean="0">
                <a:ea typeface="宋体" panose="02010600030101010101" pitchFamily="2" charset="-122"/>
              </a:rPr>
              <a:t>A</a:t>
            </a:r>
            <a:r>
              <a:rPr lang="zh-CN" altLang="en-US" smtClean="0">
                <a:ea typeface="宋体" panose="02010600030101010101" pitchFamily="2" charset="-122"/>
              </a:rPr>
              <a:t>有</a:t>
            </a:r>
            <a:r>
              <a:rPr lang="zh-CN" altLang="en-US">
                <a:ea typeface="宋体" panose="02010600030101010101" pitchFamily="2" charset="-122"/>
              </a:rPr>
              <a:t>左</a:t>
            </a:r>
            <a:r>
              <a:rPr lang="zh-CN" altLang="en-US" smtClean="0">
                <a:ea typeface="宋体" panose="02010600030101010101" pitchFamily="2" charset="-122"/>
              </a:rPr>
              <a:t>子</a:t>
            </a:r>
            <a:r>
              <a:rPr lang="zh-CN" altLang="en-US">
                <a:ea typeface="宋体" panose="02010600030101010101" pitchFamily="2" charset="-122"/>
              </a:rPr>
              <a:t>节点</a:t>
            </a:r>
            <a:r>
              <a:rPr lang="en-US" altLang="zh-CN" smtClean="0">
                <a:ea typeface="宋体" panose="02010600030101010101" pitchFamily="2" charset="-122"/>
              </a:rPr>
              <a:t>B</a:t>
            </a:r>
            <a:r>
              <a:rPr lang="zh-CN" altLang="en-US" smtClean="0">
                <a:ea typeface="宋体" panose="02010600030101010101" pitchFamily="2" charset="-122"/>
              </a:rPr>
              <a:t>和右子节点</a:t>
            </a:r>
            <a:r>
              <a:rPr lang="en-US" altLang="zh-CN" smtClean="0">
                <a:ea typeface="宋体" panose="02010600030101010101" pitchFamily="2" charset="-122"/>
              </a:rPr>
              <a:t>C</a:t>
            </a:r>
            <a:r>
              <a:rPr lang="zh-CN" altLang="en-US" smtClean="0">
                <a:ea typeface="宋体" panose="02010600030101010101" pitchFamily="2" charset="-122"/>
              </a:rPr>
              <a:t>，则让左子</a:t>
            </a:r>
            <a:r>
              <a:rPr lang="zh-CN" altLang="en-US">
                <a:ea typeface="宋体" panose="02010600030101010101" pitchFamily="2" charset="-122"/>
              </a:rPr>
              <a:t>节点</a:t>
            </a:r>
            <a:r>
              <a:rPr lang="en-US" altLang="zh-CN">
                <a:ea typeface="宋体" panose="02010600030101010101" pitchFamily="2" charset="-122"/>
              </a:rPr>
              <a:t>B</a:t>
            </a:r>
            <a:r>
              <a:rPr lang="zh-CN" altLang="en-US">
                <a:ea typeface="宋体" panose="02010600030101010101" pitchFamily="2" charset="-122"/>
              </a:rPr>
              <a:t>替代节点</a:t>
            </a:r>
            <a:r>
              <a:rPr lang="en-US" altLang="zh-CN" smtClean="0">
                <a:ea typeface="宋体" panose="02010600030101010101" pitchFamily="2" charset="-122"/>
              </a:rPr>
              <a:t>A</a:t>
            </a:r>
            <a:r>
              <a:rPr lang="zh-CN" altLang="en-US" smtClean="0">
                <a:ea typeface="宋体" panose="02010600030101010101" pitchFamily="2" charset="-122"/>
              </a:rPr>
              <a:t>。</a:t>
            </a:r>
            <a:endParaRPr lang="en-US" altLang="zh-CN" smtClean="0">
              <a:ea typeface="宋体" panose="02010600030101010101" pitchFamily="2" charset="-122"/>
            </a:endParaRPr>
          </a:p>
          <a:p>
            <a:pPr marL="342900" indent="-342900">
              <a:buAutoNum type="arabicParenR"/>
            </a:pPr>
            <a:r>
              <a:rPr lang="zh-CN" altLang="en-US" smtClean="0">
                <a:ea typeface="宋体" panose="02010600030101010101" pitchFamily="2" charset="-122"/>
              </a:rPr>
              <a:t>请大家思考，</a:t>
            </a:r>
            <a:r>
              <a:rPr lang="zh-CN" altLang="en-US">
                <a:ea typeface="宋体" panose="02010600030101010101" pitchFamily="2" charset="-122"/>
              </a:rPr>
              <a:t>如何</a:t>
            </a:r>
            <a:r>
              <a:rPr lang="zh-CN" altLang="en-US" smtClean="0">
                <a:ea typeface="宋体" panose="02010600030101010101" pitchFamily="2" charset="-122"/>
              </a:rPr>
              <a:t>完成该删除功能</a:t>
            </a:r>
            <a:r>
              <a:rPr lang="en-US" altLang="zh-CN" smtClean="0">
                <a:ea typeface="宋体" panose="02010600030101010101" pitchFamily="2" charset="-122"/>
              </a:rPr>
              <a:t>, </a:t>
            </a:r>
            <a:r>
              <a:rPr lang="zh-CN" altLang="en-US" smtClean="0">
                <a:ea typeface="宋体" panose="02010600030101010101" pitchFamily="2" charset="-122"/>
              </a:rPr>
              <a:t>老师给出提示</a:t>
            </a:r>
            <a:r>
              <a:rPr lang="en-US" altLang="zh-CN" smtClean="0">
                <a:ea typeface="宋体" panose="02010600030101010101" pitchFamily="2" charset="-122"/>
              </a:rPr>
              <a:t>.(</a:t>
            </a:r>
            <a:r>
              <a:rPr lang="zh-CN" altLang="en-US" b="1" smtClean="0">
                <a:ea typeface="宋体" panose="02010600030101010101" pitchFamily="2" charset="-122"/>
              </a:rPr>
              <a:t>课后练习</a:t>
            </a:r>
            <a:r>
              <a:rPr lang="en-US" altLang="zh-CN" smtClean="0">
                <a:ea typeface="宋体" panose="02010600030101010101" pitchFamily="2" charset="-122"/>
              </a:rPr>
              <a:t>)</a:t>
            </a:r>
            <a:endParaRPr lang="en-US" altLang="zh-CN" smtClean="0">
              <a:ea typeface="宋体" panose="02010600030101010101" pitchFamily="2" charset="-122"/>
            </a:endParaRPr>
          </a:p>
          <a:p>
            <a:pPr marL="342900" indent="-342900">
              <a:buAutoNum type="arabicParenR"/>
            </a:pPr>
            <a:r>
              <a:rPr lang="zh-CN" altLang="en-US">
                <a:ea typeface="宋体" panose="02010600030101010101" pitchFamily="2" charset="-122"/>
              </a:rPr>
              <a:t>后</a:t>
            </a:r>
            <a:r>
              <a:rPr lang="zh-CN" altLang="en-US" smtClean="0">
                <a:ea typeface="宋体" panose="02010600030101010101" pitchFamily="2" charset="-122"/>
              </a:rPr>
              <a:t>面在讲解 二叉排序树时，在给大家讲解具体的删除方法</a:t>
            </a:r>
            <a:endParaRPr lang="zh-CN" altLang="en-US"/>
          </a:p>
        </p:txBody>
      </p:sp>
      <p:sp>
        <p:nvSpPr>
          <p:cNvPr id="8" name="椭圆 7"/>
          <p:cNvSpPr/>
          <p:nvPr/>
        </p:nvSpPr>
        <p:spPr>
          <a:xfrm>
            <a:off x="6113873" y="1854630"/>
            <a:ext cx="786440" cy="692970"/>
          </a:xfrm>
          <a:prstGeom prst="ellipse">
            <a:avLst/>
          </a:prstGeom>
        </p:spPr>
        <p:style>
          <a:lnRef idx="1">
            <a:schemeClr val="accent4"/>
          </a:lnRef>
          <a:fillRef idx="2">
            <a:schemeClr val="accent4"/>
          </a:fillRef>
          <a:effectRef idx="1">
            <a:schemeClr val="accent4"/>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a:t>1:</a:t>
            </a:r>
            <a:r>
              <a:rPr lang="en-US" altLang="zh-CN" sz="1100" baseline="0"/>
              <a:t> </a:t>
            </a:r>
            <a:endParaRPr lang="en-US" altLang="zh-CN" sz="1100" baseline="0" smtClean="0"/>
          </a:p>
          <a:p>
            <a:pPr algn="l"/>
            <a:r>
              <a:rPr lang="zh-CN" altLang="en-US" sz="1100" baseline="0" smtClean="0"/>
              <a:t>宋</a:t>
            </a:r>
            <a:r>
              <a:rPr lang="zh-CN" altLang="en-US" sz="1100" baseline="0"/>
              <a:t>江</a:t>
            </a:r>
            <a:endParaRPr lang="zh-CN" altLang="en-US" sz="1100"/>
          </a:p>
        </p:txBody>
      </p:sp>
      <p:sp>
        <p:nvSpPr>
          <p:cNvPr id="9" name="椭圆 8"/>
          <p:cNvSpPr/>
          <p:nvPr/>
        </p:nvSpPr>
        <p:spPr>
          <a:xfrm>
            <a:off x="5305383" y="2752341"/>
            <a:ext cx="786440" cy="692970"/>
          </a:xfrm>
          <a:prstGeom prst="ellipse">
            <a:avLst/>
          </a:prstGeom>
        </p:spPr>
        <p:style>
          <a:lnRef idx="1">
            <a:schemeClr val="accent4"/>
          </a:lnRef>
          <a:fillRef idx="2">
            <a:schemeClr val="accent4"/>
          </a:fillRef>
          <a:effectRef idx="1">
            <a:schemeClr val="accent4"/>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a:t>2:</a:t>
            </a:r>
            <a:r>
              <a:rPr lang="en-US" altLang="zh-CN" sz="1100" baseline="0"/>
              <a:t> </a:t>
            </a:r>
            <a:endParaRPr lang="en-US" altLang="zh-CN" sz="1100" baseline="0" smtClean="0"/>
          </a:p>
          <a:p>
            <a:pPr algn="l"/>
            <a:r>
              <a:rPr lang="zh-CN" altLang="en-US" sz="1100" baseline="0" smtClean="0"/>
              <a:t>吴</a:t>
            </a:r>
            <a:r>
              <a:rPr lang="zh-CN" altLang="en-US" sz="1100" baseline="0"/>
              <a:t>用</a:t>
            </a:r>
            <a:endParaRPr lang="zh-CN" altLang="en-US" sz="1100"/>
          </a:p>
        </p:txBody>
      </p:sp>
      <p:sp>
        <p:nvSpPr>
          <p:cNvPr id="10" name="椭圆 9"/>
          <p:cNvSpPr/>
          <p:nvPr/>
        </p:nvSpPr>
        <p:spPr>
          <a:xfrm>
            <a:off x="7003211" y="2736591"/>
            <a:ext cx="786440" cy="692970"/>
          </a:xfrm>
          <a:prstGeom prst="ellipse">
            <a:avLst/>
          </a:prstGeom>
        </p:spPr>
        <p:style>
          <a:lnRef idx="1">
            <a:schemeClr val="accent4"/>
          </a:lnRef>
          <a:fillRef idx="2">
            <a:schemeClr val="accent4"/>
          </a:fillRef>
          <a:effectRef idx="1">
            <a:schemeClr val="accent4"/>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a:t>3:</a:t>
            </a:r>
            <a:r>
              <a:rPr lang="en-US" altLang="zh-CN" sz="1100" baseline="0"/>
              <a:t> </a:t>
            </a:r>
            <a:endParaRPr lang="en-US" altLang="zh-CN" sz="1100" baseline="0"/>
          </a:p>
          <a:p>
            <a:pPr algn="l"/>
            <a:r>
              <a:rPr lang="zh-CN" altLang="en-US" sz="1100" baseline="0"/>
              <a:t>卢俊义</a:t>
            </a:r>
            <a:endParaRPr lang="zh-CN" altLang="en-US" sz="1100"/>
          </a:p>
        </p:txBody>
      </p:sp>
      <p:sp>
        <p:nvSpPr>
          <p:cNvPr id="11" name="椭圆 10"/>
          <p:cNvSpPr/>
          <p:nvPr/>
        </p:nvSpPr>
        <p:spPr>
          <a:xfrm>
            <a:off x="7686752" y="3665800"/>
            <a:ext cx="786440" cy="692970"/>
          </a:xfrm>
          <a:prstGeom prst="ellipse">
            <a:avLst/>
          </a:prstGeom>
        </p:spPr>
        <p:style>
          <a:lnRef idx="1">
            <a:schemeClr val="accent4"/>
          </a:lnRef>
          <a:fillRef idx="2">
            <a:schemeClr val="accent4"/>
          </a:fillRef>
          <a:effectRef idx="1">
            <a:schemeClr val="accent4"/>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a:t>4:</a:t>
            </a:r>
            <a:r>
              <a:rPr lang="en-US" altLang="zh-CN" sz="1100" baseline="0"/>
              <a:t> </a:t>
            </a:r>
            <a:endParaRPr lang="en-US" altLang="zh-CN" sz="1100" baseline="0"/>
          </a:p>
          <a:p>
            <a:pPr algn="l"/>
            <a:r>
              <a:rPr lang="zh-CN" altLang="en-US"/>
              <a:t>林冲</a:t>
            </a:r>
            <a:endParaRPr lang="zh-CN" altLang="en-US" sz="1100"/>
          </a:p>
        </p:txBody>
      </p:sp>
      <p:sp>
        <p:nvSpPr>
          <p:cNvPr id="12" name="椭圆 11"/>
          <p:cNvSpPr/>
          <p:nvPr/>
        </p:nvSpPr>
        <p:spPr>
          <a:xfrm>
            <a:off x="6540167" y="3713048"/>
            <a:ext cx="786440" cy="692970"/>
          </a:xfrm>
          <a:prstGeom prst="ellipse">
            <a:avLst/>
          </a:prstGeom>
          <a:solidFill>
            <a:schemeClr val="accent6">
              <a:lumMod val="40000"/>
              <a:lumOff val="60000"/>
            </a:schemeClr>
          </a:solidFill>
        </p:spPr>
        <p:style>
          <a:lnRef idx="1">
            <a:schemeClr val="accent4"/>
          </a:lnRef>
          <a:fillRef idx="2">
            <a:schemeClr val="accent4"/>
          </a:fillRef>
          <a:effectRef idx="1">
            <a:schemeClr val="accent4"/>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a:t>5:</a:t>
            </a:r>
            <a:r>
              <a:rPr lang="en-US" altLang="zh-CN" sz="1100" baseline="0"/>
              <a:t> </a:t>
            </a:r>
            <a:endParaRPr lang="en-US" altLang="zh-CN" sz="1100" baseline="0"/>
          </a:p>
          <a:p>
            <a:pPr algn="l"/>
            <a:r>
              <a:rPr lang="zh-CN" altLang="en-US" sz="1100" baseline="0"/>
              <a:t>关胜</a:t>
            </a:r>
            <a:endParaRPr lang="zh-CN" altLang="en-US" sz="1100"/>
          </a:p>
        </p:txBody>
      </p:sp>
      <p:cxnSp>
        <p:nvCxnSpPr>
          <p:cNvPr id="13" name="曲线连接符 12"/>
          <p:cNvCxnSpPr>
            <a:stCxn id="8" idx="3"/>
            <a:endCxn id="9" idx="0"/>
          </p:cNvCxnSpPr>
          <p:nvPr/>
        </p:nvCxnSpPr>
        <p:spPr>
          <a:xfrm rot="5400000">
            <a:off x="5810712" y="2334008"/>
            <a:ext cx="306224" cy="530441"/>
          </a:xfrm>
          <a:prstGeom prst="curvedConnector3">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4" name="曲线连接符 13"/>
          <p:cNvCxnSpPr>
            <a:stCxn id="8" idx="6"/>
            <a:endCxn id="10" idx="0"/>
          </p:cNvCxnSpPr>
          <p:nvPr/>
        </p:nvCxnSpPr>
        <p:spPr>
          <a:xfrm>
            <a:off x="6900312" y="2201115"/>
            <a:ext cx="496119" cy="535476"/>
          </a:xfrm>
          <a:prstGeom prst="curvedConnector2">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5" name="曲线连接符 14"/>
          <p:cNvCxnSpPr>
            <a:stCxn id="10" idx="3"/>
            <a:endCxn id="12" idx="0"/>
          </p:cNvCxnSpPr>
          <p:nvPr/>
        </p:nvCxnSpPr>
        <p:spPr>
          <a:xfrm rot="5400000">
            <a:off x="6833400" y="3428065"/>
            <a:ext cx="384971" cy="184995"/>
          </a:xfrm>
          <a:prstGeom prst="curvedConnector3">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6" name="曲线连接符 15"/>
          <p:cNvCxnSpPr>
            <a:stCxn id="10" idx="6"/>
            <a:endCxn id="11" idx="0"/>
          </p:cNvCxnSpPr>
          <p:nvPr/>
        </p:nvCxnSpPr>
        <p:spPr>
          <a:xfrm>
            <a:off x="7789651" y="3083076"/>
            <a:ext cx="290322" cy="582724"/>
          </a:xfrm>
          <a:prstGeom prst="curvedConnector2">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队列</a:t>
            </a:r>
            <a:endParaRPr lang="en-US" altLang="zh-CN" sz="2200" b="1"/>
          </a:p>
        </p:txBody>
      </p:sp>
      <p:sp>
        <p:nvSpPr>
          <p:cNvPr id="2" name="TextBox 1"/>
          <p:cNvSpPr txBox="1"/>
          <p:nvPr/>
        </p:nvSpPr>
        <p:spPr>
          <a:xfrm>
            <a:off x="665981" y="1368127"/>
            <a:ext cx="8136904" cy="3753485"/>
          </a:xfrm>
          <a:prstGeom prst="rect">
            <a:avLst/>
          </a:prstGeom>
          <a:noFill/>
        </p:spPr>
        <p:txBody>
          <a:bodyPr wrap="square" rtlCol="0">
            <a:spAutoFit/>
          </a:bodyPr>
          <a:lstStyle/>
          <a:p>
            <a:r>
              <a:rPr lang="zh-CN" altLang="en-US" sz="2000" b="1" smtClean="0">
                <a:solidFill>
                  <a:srgbClr val="0070C0"/>
                </a:solidFill>
              </a:rPr>
              <a:t>数</a:t>
            </a:r>
            <a:r>
              <a:rPr lang="zh-CN" altLang="en-US" sz="2000" b="1">
                <a:solidFill>
                  <a:srgbClr val="0070C0"/>
                </a:solidFill>
              </a:rPr>
              <a:t>组模拟队</a:t>
            </a:r>
            <a:r>
              <a:rPr lang="zh-CN" altLang="en-US" sz="2000" b="1" smtClean="0">
                <a:solidFill>
                  <a:srgbClr val="0070C0"/>
                </a:solidFill>
              </a:rPr>
              <a:t>列</a:t>
            </a:r>
            <a:endParaRPr lang="en-US" altLang="zh-CN" sz="2000" b="1" smtClean="0">
              <a:solidFill>
                <a:srgbClr val="0070C0"/>
              </a:solidFill>
            </a:endParaRPr>
          </a:p>
          <a:p>
            <a:endParaRPr lang="en-US" altLang="zh-CN" sz="2000"/>
          </a:p>
          <a:p>
            <a:pPr marL="342900" indent="-342900">
              <a:buFont typeface="Wingdings" panose="05000000000000000000" pitchFamily="2" charset="2"/>
              <a:buChar char="Ø"/>
              <a:defRPr/>
            </a:pPr>
            <a:r>
              <a:rPr lang="zh-CN" altLang="en-US" smtClean="0">
                <a:ea typeface="宋体" panose="02010600030101010101" pitchFamily="2" charset="-122"/>
              </a:rPr>
              <a:t>当</a:t>
            </a:r>
            <a:r>
              <a:rPr lang="zh-CN" altLang="en-US">
                <a:ea typeface="宋体" panose="02010600030101010101" pitchFamily="2" charset="-122"/>
              </a:rPr>
              <a:t>我们将数据存入队列时称为”</a:t>
            </a:r>
            <a:r>
              <a:rPr lang="en-US" altLang="zh-CN" smtClean="0">
                <a:ea typeface="宋体" panose="02010600030101010101" pitchFamily="2" charset="-122"/>
              </a:rPr>
              <a:t>addQueue</a:t>
            </a:r>
            <a:r>
              <a:rPr lang="en-US" altLang="zh-CN">
                <a:ea typeface="宋体" panose="02010600030101010101" pitchFamily="2" charset="-122"/>
              </a:rPr>
              <a:t>”</a:t>
            </a:r>
            <a:r>
              <a:rPr lang="zh-CN" altLang="en-US">
                <a:ea typeface="宋体" panose="02010600030101010101" pitchFamily="2" charset="-122"/>
              </a:rPr>
              <a:t>，</a:t>
            </a:r>
            <a:r>
              <a:rPr lang="en-US" altLang="zh-CN" smtClean="0">
                <a:ea typeface="宋体" panose="02010600030101010101" pitchFamily="2" charset="-122"/>
              </a:rPr>
              <a:t>addQueue </a:t>
            </a:r>
            <a:r>
              <a:rPr lang="zh-CN" altLang="en-US">
                <a:ea typeface="宋体" panose="02010600030101010101" pitchFamily="2" charset="-122"/>
              </a:rPr>
              <a:t>的处</a:t>
            </a:r>
            <a:r>
              <a:rPr lang="zh-CN" altLang="en-US" smtClean="0">
                <a:ea typeface="宋体" panose="02010600030101010101" pitchFamily="2" charset="-122"/>
              </a:rPr>
              <a:t>理</a:t>
            </a:r>
            <a:r>
              <a:rPr lang="zh-CN" altLang="en-US">
                <a:ea typeface="宋体" panose="02010600030101010101" pitchFamily="2" charset="-122"/>
              </a:rPr>
              <a:t>需要</a:t>
            </a:r>
            <a:r>
              <a:rPr lang="zh-CN" altLang="en-US" smtClean="0">
                <a:ea typeface="宋体" panose="02010600030101010101" pitchFamily="2" charset="-122"/>
              </a:rPr>
              <a:t>有</a:t>
            </a:r>
            <a:r>
              <a:rPr lang="zh-CN" altLang="en-US">
                <a:ea typeface="宋体" panose="02010600030101010101" pitchFamily="2" charset="-122"/>
              </a:rPr>
              <a:t>两个步骤</a:t>
            </a:r>
            <a:r>
              <a:rPr lang="zh-CN" altLang="en-US" smtClean="0">
                <a:ea typeface="宋体" panose="02010600030101010101" pitchFamily="2" charset="-122"/>
              </a:rPr>
              <a:t>：</a:t>
            </a:r>
            <a:r>
              <a:rPr lang="zh-CN" altLang="en-US" b="1">
                <a:ea typeface="宋体" panose="02010600030101010101" pitchFamily="2" charset="-122"/>
              </a:rPr>
              <a:t>思</a:t>
            </a:r>
            <a:r>
              <a:rPr lang="zh-CN" altLang="en-US" b="1" smtClean="0">
                <a:ea typeface="宋体" panose="02010600030101010101" pitchFamily="2" charset="-122"/>
              </a:rPr>
              <a:t>路分析</a:t>
            </a:r>
            <a:r>
              <a:rPr lang="zh-CN" altLang="en-US" smtClean="0">
                <a:ea typeface="宋体" panose="02010600030101010101" pitchFamily="2" charset="-122"/>
              </a:rPr>
              <a:t> </a:t>
            </a:r>
            <a:endParaRPr lang="zh-CN" altLang="en-US">
              <a:ea typeface="宋体" panose="02010600030101010101" pitchFamily="2" charset="-122"/>
            </a:endParaRPr>
          </a:p>
          <a:p>
            <a:pPr marL="342900" indent="-342900">
              <a:buAutoNum type="arabicParenR"/>
              <a:defRPr/>
            </a:pPr>
            <a:r>
              <a:rPr lang="zh-CN" altLang="en-US" smtClean="0">
                <a:ea typeface="宋体" panose="02010600030101010101" pitchFamily="2" charset="-122"/>
              </a:rPr>
              <a:t>将</a:t>
            </a:r>
            <a:r>
              <a:rPr lang="zh-CN" altLang="en-US">
                <a:ea typeface="宋体" panose="02010600030101010101" pitchFamily="2" charset="-122"/>
              </a:rPr>
              <a:t>尾指针</a:t>
            </a:r>
            <a:r>
              <a:rPr lang="zh-CN" altLang="en-US" smtClean="0">
                <a:ea typeface="宋体" panose="02010600030101010101" pitchFamily="2" charset="-122"/>
              </a:rPr>
              <a:t>往后移</a:t>
            </a:r>
            <a:r>
              <a:rPr lang="zh-CN" altLang="en-US">
                <a:ea typeface="宋体" panose="02010600030101010101" pitchFamily="2" charset="-122"/>
              </a:rPr>
              <a:t>：</a:t>
            </a:r>
            <a:r>
              <a:rPr lang="en-US" altLang="zh-CN">
                <a:ea typeface="宋体" panose="02010600030101010101" pitchFamily="2" charset="-122"/>
              </a:rPr>
              <a:t>rear+1 </a:t>
            </a:r>
            <a:r>
              <a:rPr lang="en-US" altLang="zh-CN" smtClean="0">
                <a:ea typeface="宋体" panose="02010600030101010101" pitchFamily="2" charset="-122"/>
              </a:rPr>
              <a:t>, </a:t>
            </a:r>
            <a:r>
              <a:rPr lang="zh-CN" altLang="en-US" smtClean="0">
                <a:ea typeface="宋体" panose="02010600030101010101" pitchFamily="2" charset="-122"/>
              </a:rPr>
              <a:t>需要先判断</a:t>
            </a:r>
            <a:r>
              <a:rPr lang="zh-CN" altLang="en-US">
                <a:ea typeface="宋体" panose="02010600030101010101" pitchFamily="2" charset="-122"/>
              </a:rPr>
              <a:t>当</a:t>
            </a:r>
            <a:r>
              <a:rPr lang="en-US" altLang="zh-CN" smtClean="0">
                <a:ea typeface="宋体" panose="02010600030101010101" pitchFamily="2" charset="-122"/>
              </a:rPr>
              <a:t>front == rear 【</a:t>
            </a:r>
            <a:r>
              <a:rPr lang="zh-CN" altLang="en-US" smtClean="0">
                <a:ea typeface="宋体" panose="02010600030101010101" pitchFamily="2" charset="-122"/>
              </a:rPr>
              <a:t>队列为</a:t>
            </a:r>
            <a:r>
              <a:rPr lang="zh-CN" altLang="en-US" smtClean="0">
                <a:ea typeface="宋体" panose="02010600030101010101" pitchFamily="2" charset="-122"/>
              </a:rPr>
              <a:t>空</a:t>
            </a:r>
            <a:r>
              <a:rPr lang="en-US" altLang="zh-CN" smtClean="0">
                <a:ea typeface="宋体" panose="02010600030101010101" pitchFamily="2" charset="-122"/>
              </a:rPr>
              <a:t>】</a:t>
            </a:r>
            <a:endParaRPr lang="en-US" altLang="zh-CN" smtClean="0">
              <a:ea typeface="宋体" panose="02010600030101010101" pitchFamily="2" charset="-122"/>
            </a:endParaRPr>
          </a:p>
          <a:p>
            <a:pPr marL="342900" indent="-342900">
              <a:buAutoNum type="arabicParenR"/>
              <a:defRPr/>
            </a:pPr>
            <a:r>
              <a:rPr lang="zh-CN" altLang="en-US" smtClean="0">
                <a:ea typeface="宋体" panose="02010600030101010101" pitchFamily="2" charset="-122"/>
              </a:rPr>
              <a:t>若</a:t>
            </a:r>
            <a:r>
              <a:rPr lang="zh-CN" altLang="en-US">
                <a:ea typeface="宋体" panose="02010600030101010101" pitchFamily="2" charset="-122"/>
              </a:rPr>
              <a:t>尾</a:t>
            </a:r>
            <a:r>
              <a:rPr lang="zh-CN" altLang="en-US" smtClean="0">
                <a:ea typeface="宋体" panose="02010600030101010101" pitchFamily="2" charset="-122"/>
              </a:rPr>
              <a:t>指针 </a:t>
            </a:r>
            <a:r>
              <a:rPr lang="en-US" altLang="zh-CN">
                <a:ea typeface="宋体" panose="02010600030101010101" pitchFamily="2" charset="-122"/>
              </a:rPr>
              <a:t>rear </a:t>
            </a:r>
            <a:r>
              <a:rPr lang="zh-CN" altLang="en-US">
                <a:ea typeface="宋体" panose="02010600030101010101" pitchFamily="2" charset="-122"/>
              </a:rPr>
              <a:t>小</a:t>
            </a:r>
            <a:r>
              <a:rPr lang="zh-CN" altLang="en-US" smtClean="0">
                <a:ea typeface="宋体" panose="02010600030101010101" pitchFamily="2" charset="-122"/>
              </a:rPr>
              <a:t>于队</a:t>
            </a:r>
            <a:r>
              <a:rPr lang="zh-CN" altLang="en-US">
                <a:ea typeface="宋体" panose="02010600030101010101" pitchFamily="2" charset="-122"/>
              </a:rPr>
              <a:t>列的最大下标 </a:t>
            </a:r>
            <a:r>
              <a:rPr lang="en-US" altLang="zh-CN">
                <a:ea typeface="宋体" panose="02010600030101010101" pitchFamily="2" charset="-122"/>
              </a:rPr>
              <a:t>m</a:t>
            </a:r>
            <a:r>
              <a:rPr lang="en-US" altLang="zh-CN" smtClean="0">
                <a:ea typeface="宋体" panose="02010600030101010101" pitchFamily="2" charset="-122"/>
              </a:rPr>
              <a:t>axSize-1</a:t>
            </a:r>
            <a:r>
              <a:rPr lang="zh-CN" altLang="en-US">
                <a:ea typeface="宋体" panose="02010600030101010101" pitchFamily="2" charset="-122"/>
              </a:rPr>
              <a:t>，则将数据存入 </a:t>
            </a:r>
            <a:r>
              <a:rPr lang="en-US" altLang="zh-CN">
                <a:ea typeface="宋体" panose="02010600030101010101" pitchFamily="2" charset="-122"/>
              </a:rPr>
              <a:t>rear</a:t>
            </a:r>
            <a:r>
              <a:rPr lang="zh-CN" altLang="en-US">
                <a:ea typeface="宋体" panose="02010600030101010101" pitchFamily="2" charset="-122"/>
              </a:rPr>
              <a:t>所指的数组元素中，否则无法存入数据。 </a:t>
            </a:r>
            <a:r>
              <a:rPr lang="en-US" altLang="zh-CN" smtClean="0">
                <a:ea typeface="宋体" panose="02010600030101010101" pitchFamily="2" charset="-122"/>
              </a:rPr>
              <a:t>rear  == maxSize - 1[</a:t>
            </a:r>
            <a:r>
              <a:rPr lang="zh-CN" altLang="en-US">
                <a:ea typeface="宋体" panose="02010600030101010101" pitchFamily="2" charset="-122"/>
              </a:rPr>
              <a:t>队</a:t>
            </a:r>
            <a:r>
              <a:rPr lang="zh-CN" altLang="en-US" smtClean="0">
                <a:ea typeface="宋体" panose="02010600030101010101" pitchFamily="2" charset="-122"/>
              </a:rPr>
              <a:t>列满</a:t>
            </a:r>
            <a:r>
              <a:rPr lang="en-US" altLang="zh-CN" smtClean="0">
                <a:ea typeface="宋体" panose="02010600030101010101" pitchFamily="2" charset="-122"/>
              </a:rPr>
              <a:t>]</a:t>
            </a:r>
            <a:endParaRPr lang="en-US" altLang="zh-CN" smtClean="0">
              <a:ea typeface="宋体" panose="02010600030101010101" pitchFamily="2" charset="-122"/>
            </a:endParaRPr>
          </a:p>
          <a:p>
            <a:pPr marL="285750" indent="-285750">
              <a:buFont typeface="Wingdings" panose="05000000000000000000" pitchFamily="2" charset="2"/>
              <a:buChar char="Ø"/>
              <a:defRPr/>
            </a:pPr>
            <a:endParaRPr lang="en-US" altLang="zh-CN">
              <a:ea typeface="宋体" panose="02010600030101010101" pitchFamily="2" charset="-122"/>
            </a:endParaRPr>
          </a:p>
          <a:p>
            <a:pPr marL="342900" indent="-342900">
              <a:buFont typeface="Wingdings" panose="05000000000000000000" pitchFamily="2" charset="2"/>
              <a:buChar char="Ø"/>
              <a:defRPr/>
            </a:pPr>
            <a:r>
              <a:rPr lang="zh-CN" altLang="en-US" smtClean="0">
                <a:ea typeface="宋体" panose="02010600030101010101" pitchFamily="2" charset="-122"/>
              </a:rPr>
              <a:t>代码实现</a:t>
            </a:r>
            <a:endParaRPr lang="en-US" altLang="zh-CN" smtClean="0">
              <a:ea typeface="宋体" panose="02010600030101010101" pitchFamily="2" charset="-122"/>
            </a:endParaRPr>
          </a:p>
          <a:p>
            <a:pPr marL="342900" indent="-342900">
              <a:buFont typeface="Wingdings" panose="05000000000000000000" pitchFamily="2" charset="2"/>
              <a:buChar char="Ø"/>
              <a:defRPr/>
            </a:pPr>
            <a:r>
              <a:rPr lang="zh-CN" altLang="en-US" b="1">
                <a:solidFill>
                  <a:srgbClr val="FF0000"/>
                </a:solidFill>
                <a:ea typeface="宋体" panose="02010600030101010101" pitchFamily="2" charset="-122"/>
              </a:rPr>
              <a:t>问</a:t>
            </a:r>
            <a:r>
              <a:rPr lang="zh-CN" altLang="en-US" b="1" smtClean="0">
                <a:solidFill>
                  <a:srgbClr val="FF0000"/>
                </a:solidFill>
                <a:ea typeface="宋体" panose="02010600030101010101" pitchFamily="2" charset="-122"/>
              </a:rPr>
              <a:t>题分析</a:t>
            </a:r>
            <a:r>
              <a:rPr lang="zh-CN" altLang="en-US" smtClean="0">
                <a:ea typeface="宋体" panose="02010600030101010101" pitchFamily="2" charset="-122"/>
              </a:rPr>
              <a:t>并优化</a:t>
            </a:r>
            <a:endParaRPr lang="en-US" altLang="zh-CN" smtClean="0">
              <a:ea typeface="宋体" panose="02010600030101010101" pitchFamily="2" charset="-122"/>
            </a:endParaRPr>
          </a:p>
          <a:p>
            <a:endParaRPr lang="en-US" altLang="zh-CN" smtClean="0"/>
          </a:p>
          <a:p>
            <a:endParaRPr lang="en-US" altLang="zh-CN" smtClean="0"/>
          </a:p>
          <a:p>
            <a:endParaRPr lang="zh-CN" altLang="en-US"/>
          </a:p>
        </p:txBody>
      </p:sp>
      <p:sp>
        <p:nvSpPr>
          <p:cNvPr id="3" name="TextBox 2"/>
          <p:cNvSpPr txBox="1"/>
          <p:nvPr/>
        </p:nvSpPr>
        <p:spPr>
          <a:xfrm>
            <a:off x="3100524" y="4937637"/>
            <a:ext cx="3267818" cy="646331"/>
          </a:xfrm>
          <a:prstGeom prst="rect">
            <a:avLst/>
          </a:prstGeom>
          <a:noFill/>
        </p:spPr>
        <p:txBody>
          <a:bodyPr wrap="none" rtlCol="0">
            <a:spAutoFit/>
          </a:bodyPr>
          <a:lstStyle/>
          <a:p>
            <a:pPr marL="342900" indent="-342900">
              <a:buAutoNum type="arabicPeriod"/>
            </a:pPr>
            <a:r>
              <a:rPr lang="en-US" altLang="zh-CN" smtClean="0"/>
              <a:t>rear </a:t>
            </a:r>
            <a:r>
              <a:rPr lang="zh-CN" altLang="en-US" smtClean="0"/>
              <a:t>是队列最后</a:t>
            </a:r>
            <a:r>
              <a:rPr lang="en-US" altLang="zh-CN" smtClean="0"/>
              <a:t>[</a:t>
            </a:r>
            <a:r>
              <a:rPr lang="zh-CN" altLang="en-US" smtClean="0"/>
              <a:t>含</a:t>
            </a:r>
            <a:r>
              <a:rPr lang="en-US" altLang="zh-CN" smtClean="0"/>
              <a:t>]</a:t>
            </a:r>
            <a:endParaRPr lang="en-US" altLang="zh-CN" smtClean="0"/>
          </a:p>
          <a:p>
            <a:pPr marL="342900" indent="-342900">
              <a:buAutoNum type="arabicPeriod"/>
            </a:pPr>
            <a:r>
              <a:rPr lang="en-US" altLang="zh-CN" smtClean="0"/>
              <a:t>front </a:t>
            </a:r>
            <a:r>
              <a:rPr lang="zh-CN" altLang="en-US" smtClean="0"/>
              <a:t>是队列最前元素</a:t>
            </a:r>
            <a:r>
              <a:rPr lang="en-US" altLang="zh-CN" smtClean="0"/>
              <a:t>[</a:t>
            </a:r>
            <a:r>
              <a:rPr lang="zh-CN" altLang="en-US" smtClean="0"/>
              <a:t>不含</a:t>
            </a:r>
            <a:r>
              <a:rPr lang="en-US" altLang="zh-CN" smtClean="0"/>
              <a:t>]</a:t>
            </a:r>
            <a:endParaRPr lang="zh-CN" altLang="en-US"/>
          </a:p>
        </p:txBody>
      </p:sp>
      <p:sp>
        <p:nvSpPr>
          <p:cNvPr id="5" name="TextBox 4"/>
          <p:cNvSpPr txBox="1"/>
          <p:nvPr/>
        </p:nvSpPr>
        <p:spPr>
          <a:xfrm>
            <a:off x="3100524" y="3528367"/>
            <a:ext cx="3038065" cy="1200329"/>
          </a:xfrm>
          <a:prstGeom prst="rect">
            <a:avLst/>
          </a:prstGeom>
          <a:noFill/>
        </p:spPr>
        <p:txBody>
          <a:bodyPr wrap="square" rtlCol="0">
            <a:spAutoFit/>
          </a:bodyPr>
          <a:lstStyle/>
          <a:p>
            <a:r>
              <a:rPr lang="en-US" altLang="zh-CN" sz="1200">
                <a:latin typeface="Arial" panose="020B0604020202020204" pitchFamily="34" charset="0"/>
                <a:cs typeface="Arial" panose="020B0604020202020204" pitchFamily="34" charset="0"/>
              </a:rPr>
              <a:t>class ArrayQueue(arrMaxSize: Int) </a:t>
            </a:r>
            <a:r>
              <a:rPr lang="en-US" altLang="zh-CN" sz="1200" smtClean="0">
                <a:latin typeface="Arial" panose="020B0604020202020204" pitchFamily="34" charset="0"/>
                <a:cs typeface="Arial" panose="020B0604020202020204" pitchFamily="34" charset="0"/>
              </a:rPr>
              <a:t>{ val </a:t>
            </a:r>
            <a:r>
              <a:rPr lang="en-US" altLang="zh-CN" sz="1200">
                <a:latin typeface="Arial" panose="020B0604020202020204" pitchFamily="34" charset="0"/>
                <a:cs typeface="Arial" panose="020B0604020202020204" pitchFamily="34" charset="0"/>
              </a:rPr>
              <a:t>maxSize: Int = </a:t>
            </a:r>
            <a:r>
              <a:rPr lang="en-US" altLang="zh-CN" sz="1200" smtClean="0">
                <a:latin typeface="Arial" panose="020B0604020202020204" pitchFamily="34" charset="0"/>
                <a:cs typeface="Arial" panose="020B0604020202020204" pitchFamily="34" charset="0"/>
              </a:rPr>
              <a:t>arrMaxSize</a:t>
            </a:r>
            <a:endParaRPr lang="zh-CN" altLang="en-US" sz="1200">
              <a:latin typeface="Arial" panose="020B0604020202020204" pitchFamily="34" charset="0"/>
              <a:cs typeface="Arial" panose="020B0604020202020204" pitchFamily="34" charset="0"/>
            </a:endParaRPr>
          </a:p>
          <a:p>
            <a:r>
              <a:rPr lang="zh-CN" altLang="en-US" sz="1200">
                <a:latin typeface="Arial" panose="020B0604020202020204" pitchFamily="34" charset="0"/>
                <a:cs typeface="Arial" panose="020B0604020202020204" pitchFamily="34" charset="0"/>
              </a:rPr>
              <a:t>  </a:t>
            </a:r>
            <a:r>
              <a:rPr lang="en-US" altLang="zh-CN" sz="1200">
                <a:latin typeface="Arial" panose="020B0604020202020204" pitchFamily="34" charset="0"/>
                <a:cs typeface="Arial" panose="020B0604020202020204" pitchFamily="34" charset="0"/>
              </a:rPr>
              <a:t>val array = new Array[Int](arrMaxSize)</a:t>
            </a:r>
            <a:endParaRPr lang="en-US" altLang="zh-CN" sz="1200">
              <a:latin typeface="Arial" panose="020B0604020202020204" pitchFamily="34" charset="0"/>
              <a:cs typeface="Arial" panose="020B0604020202020204" pitchFamily="34" charset="0"/>
            </a:endParaRPr>
          </a:p>
          <a:p>
            <a:r>
              <a:rPr lang="en-US" altLang="zh-CN" sz="1200">
                <a:latin typeface="Arial" panose="020B0604020202020204" pitchFamily="34" charset="0"/>
                <a:cs typeface="Arial" panose="020B0604020202020204" pitchFamily="34" charset="0"/>
              </a:rPr>
              <a:t>  var front: Int = -1</a:t>
            </a:r>
            <a:endParaRPr lang="en-US" altLang="zh-CN" sz="1200">
              <a:latin typeface="Arial" panose="020B0604020202020204" pitchFamily="34" charset="0"/>
              <a:cs typeface="Arial" panose="020B0604020202020204" pitchFamily="34" charset="0"/>
            </a:endParaRPr>
          </a:p>
          <a:p>
            <a:r>
              <a:rPr lang="en-US" altLang="zh-CN" sz="1200">
                <a:latin typeface="Arial" panose="020B0604020202020204" pitchFamily="34" charset="0"/>
                <a:cs typeface="Arial" panose="020B0604020202020204" pitchFamily="34" charset="0"/>
              </a:rPr>
              <a:t>  var rear: Int = -</a:t>
            </a:r>
            <a:r>
              <a:rPr lang="en-US" altLang="zh-CN" sz="1200" smtClean="0">
                <a:latin typeface="Arial" panose="020B0604020202020204" pitchFamily="34" charset="0"/>
                <a:cs typeface="Arial" panose="020B0604020202020204" pitchFamily="34" charset="0"/>
              </a:rPr>
              <a:t>1</a:t>
            </a:r>
            <a:endParaRPr lang="en-US" altLang="zh-CN" sz="1200" smtClean="0">
              <a:latin typeface="Arial" panose="020B0604020202020204" pitchFamily="34" charset="0"/>
              <a:cs typeface="Arial" panose="020B0604020202020204" pitchFamily="34" charset="0"/>
            </a:endParaRPr>
          </a:p>
          <a:p>
            <a:r>
              <a:rPr lang="en-US" altLang="zh-CN" sz="1200">
                <a:latin typeface="Arial" panose="020B0604020202020204" pitchFamily="34" charset="0"/>
                <a:cs typeface="Arial" panose="020B0604020202020204" pitchFamily="34" charset="0"/>
              </a:rPr>
              <a:t>}</a:t>
            </a:r>
            <a:endParaRPr lang="zh-CN" altLang="en-US" sz="1200">
              <a:latin typeface="Arial" panose="020B0604020202020204" pitchFamily="34" charset="0"/>
              <a:cs typeface="Arial" panose="020B0604020202020204" pitchFamily="34" charset="0"/>
            </a:endParaRPr>
          </a:p>
        </p:txBody>
      </p:sp>
      <p:sp>
        <p:nvSpPr>
          <p:cNvPr id="6" name="TextBox 5"/>
          <p:cNvSpPr txBox="1"/>
          <p:nvPr/>
        </p:nvSpPr>
        <p:spPr>
          <a:xfrm>
            <a:off x="6138589" y="4104431"/>
            <a:ext cx="2765244" cy="584775"/>
          </a:xfrm>
          <a:prstGeom prst="rect">
            <a:avLst/>
          </a:prstGeom>
          <a:noFill/>
        </p:spPr>
        <p:txBody>
          <a:bodyPr wrap="none" rtlCol="0">
            <a:spAutoFit/>
          </a:bodyPr>
          <a:lstStyle/>
          <a:p>
            <a:r>
              <a:rPr lang="zh-CN" altLang="en-US"/>
              <a:t> </a:t>
            </a:r>
            <a:r>
              <a:rPr lang="en-US" altLang="zh-CN" sz="1400">
                <a:latin typeface="Arial" panose="020B0604020202020204" pitchFamily="34" charset="0"/>
                <a:cs typeface="Arial" panose="020B0604020202020204" pitchFamily="34" charset="0"/>
              </a:rPr>
              <a:t>//</a:t>
            </a:r>
            <a:r>
              <a:rPr lang="zh-CN" altLang="en-US" sz="1400">
                <a:latin typeface="Arial" panose="020B0604020202020204" pitchFamily="34" charset="0"/>
                <a:cs typeface="Arial" panose="020B0604020202020204" pitchFamily="34" charset="0"/>
              </a:rPr>
              <a:t>初始化</a:t>
            </a:r>
            <a:endParaRPr lang="zh-CN" altLang="en-US" sz="1400">
              <a:latin typeface="Arial" panose="020B0604020202020204" pitchFamily="34" charset="0"/>
              <a:cs typeface="Arial" panose="020B0604020202020204" pitchFamily="34" charset="0"/>
            </a:endParaRPr>
          </a:p>
          <a:p>
            <a:r>
              <a:rPr lang="zh-CN" altLang="en-US" sz="1400">
                <a:latin typeface="Arial" panose="020B0604020202020204" pitchFamily="34" charset="0"/>
                <a:cs typeface="Arial" panose="020B0604020202020204" pitchFamily="34" charset="0"/>
              </a:rPr>
              <a:t> </a:t>
            </a:r>
            <a:r>
              <a:rPr lang="en-US" altLang="zh-CN" sz="1400" smtClean="0">
                <a:latin typeface="Arial" panose="020B0604020202020204" pitchFamily="34" charset="0"/>
                <a:cs typeface="Arial" panose="020B0604020202020204" pitchFamily="34" charset="0"/>
              </a:rPr>
              <a:t>val </a:t>
            </a:r>
            <a:r>
              <a:rPr lang="en-US" altLang="zh-CN" sz="1400">
                <a:latin typeface="Arial" panose="020B0604020202020204" pitchFamily="34" charset="0"/>
                <a:cs typeface="Arial" panose="020B0604020202020204" pitchFamily="34" charset="0"/>
              </a:rPr>
              <a:t>queue = new ArrayQueue(3)</a:t>
            </a:r>
            <a:endParaRPr lang="zh-CN" altLang="en-US" sz="1400">
              <a:latin typeface="Arial" panose="020B0604020202020204" pitchFamily="34" charset="0"/>
              <a:cs typeface="Arial" panose="020B0604020202020204" pitchFamily="34" charset="0"/>
            </a:endParaRPr>
          </a:p>
        </p:txBody>
      </p:sp>
    </p:spTree>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顺序存储二叉树</a:t>
            </a:r>
            <a:endParaRPr lang="en-US" altLang="zh-CN" sz="2200" b="1"/>
          </a:p>
        </p:txBody>
      </p:sp>
      <p:sp>
        <p:nvSpPr>
          <p:cNvPr id="2" name="TextBox 1"/>
          <p:cNvSpPr txBox="1"/>
          <p:nvPr/>
        </p:nvSpPr>
        <p:spPr>
          <a:xfrm>
            <a:off x="665981" y="1224111"/>
            <a:ext cx="8064896" cy="4555093"/>
          </a:xfrm>
          <a:prstGeom prst="rect">
            <a:avLst/>
          </a:prstGeom>
          <a:noFill/>
        </p:spPr>
        <p:txBody>
          <a:bodyPr wrap="square" rtlCol="0">
            <a:spAutoFit/>
          </a:bodyPr>
          <a:lstStyle/>
          <a:p>
            <a:r>
              <a:rPr lang="zh-CN" altLang="en-US" sz="2000" b="1" smtClean="0">
                <a:solidFill>
                  <a:srgbClr val="0070C0"/>
                </a:solidFill>
              </a:rPr>
              <a:t>顺序存储</a:t>
            </a:r>
            <a:r>
              <a:rPr lang="zh-CN" altLang="en-US" sz="2000" b="1">
                <a:solidFill>
                  <a:srgbClr val="0070C0"/>
                </a:solidFill>
              </a:rPr>
              <a:t>二</a:t>
            </a:r>
            <a:r>
              <a:rPr lang="zh-CN" altLang="en-US" sz="2000" b="1" smtClean="0">
                <a:solidFill>
                  <a:srgbClr val="0070C0"/>
                </a:solidFill>
              </a:rPr>
              <a:t>叉树的概念</a:t>
            </a:r>
            <a:endParaRPr lang="en-US" altLang="zh-CN"/>
          </a:p>
          <a:p>
            <a:endParaRPr lang="en-US" altLang="zh-CN" smtClean="0"/>
          </a:p>
          <a:p>
            <a:pPr marL="285750" indent="-285750">
              <a:buFont typeface="Wingdings" panose="05000000000000000000" pitchFamily="2" charset="2"/>
              <a:buChar char="Ø"/>
            </a:pPr>
            <a:r>
              <a:rPr lang="zh-CN" altLang="en-US"/>
              <a:t>基</a:t>
            </a:r>
            <a:r>
              <a:rPr lang="zh-CN" altLang="en-US" smtClean="0"/>
              <a:t>本说明</a:t>
            </a:r>
            <a:endParaRPr lang="en-US" altLang="zh-CN" smtClean="0"/>
          </a:p>
          <a:p>
            <a:r>
              <a:rPr lang="zh-CN" altLang="en-US" smtClean="0"/>
              <a:t>从数据存储来看，</a:t>
            </a:r>
            <a:r>
              <a:rPr lang="zh-CN" altLang="en-US" b="1" smtClean="0"/>
              <a:t>数组存储方式</a:t>
            </a:r>
            <a:r>
              <a:rPr lang="zh-CN" altLang="en-US" smtClean="0"/>
              <a:t>和</a:t>
            </a:r>
            <a:r>
              <a:rPr lang="zh-CN" altLang="en-US" b="1" smtClean="0"/>
              <a:t>树</a:t>
            </a:r>
            <a:endParaRPr lang="en-US" altLang="zh-CN" b="1" smtClean="0"/>
          </a:p>
          <a:p>
            <a:r>
              <a:rPr lang="zh-CN" altLang="en-US" b="1" smtClean="0"/>
              <a:t>的存储方式</a:t>
            </a:r>
            <a:r>
              <a:rPr lang="zh-CN" altLang="en-US" smtClean="0"/>
              <a:t>可以相互转换，即数组可</a:t>
            </a:r>
            <a:endParaRPr lang="en-US" altLang="zh-CN" smtClean="0"/>
          </a:p>
          <a:p>
            <a:r>
              <a:rPr lang="zh-CN" altLang="en-US" smtClean="0"/>
              <a:t>以转换成树，树也可以转换成数组，</a:t>
            </a:r>
            <a:endParaRPr lang="en-US" altLang="zh-CN" smtClean="0"/>
          </a:p>
          <a:p>
            <a:r>
              <a:rPr lang="zh-CN" altLang="en-US" smtClean="0"/>
              <a:t>看右面的示意图。</a:t>
            </a:r>
            <a:endParaRPr lang="en-US" altLang="zh-CN" smtClean="0"/>
          </a:p>
          <a:p>
            <a:endParaRPr lang="en-US" altLang="zh-CN"/>
          </a:p>
          <a:p>
            <a:r>
              <a:rPr lang="zh-CN" altLang="en-US"/>
              <a:t>要</a:t>
            </a:r>
            <a:r>
              <a:rPr lang="zh-CN" altLang="en-US" smtClean="0"/>
              <a:t>求</a:t>
            </a:r>
            <a:r>
              <a:rPr lang="en-US" altLang="zh-CN" smtClean="0"/>
              <a:t>:</a:t>
            </a:r>
            <a:endParaRPr lang="en-US" altLang="zh-CN" smtClean="0"/>
          </a:p>
          <a:p>
            <a:pPr marL="342900" indent="-342900">
              <a:buAutoNum type="arabicParenR"/>
            </a:pPr>
            <a:r>
              <a:rPr lang="zh-CN" altLang="en-US" smtClean="0"/>
              <a:t>右图的二叉树的结点，要求以数组</a:t>
            </a:r>
            <a:br>
              <a:rPr lang="en-US" altLang="zh-CN"/>
            </a:br>
            <a:r>
              <a:rPr lang="zh-CN" altLang="en-US" smtClean="0"/>
              <a:t>的方式来存放 </a:t>
            </a:r>
            <a:r>
              <a:rPr lang="en-US" altLang="zh-CN" smtClean="0"/>
              <a:t>arr : [1, 2, 3, 4, 5, 6, 6]</a:t>
            </a:r>
            <a:endParaRPr lang="en-US" altLang="zh-CN" smtClean="0"/>
          </a:p>
          <a:p>
            <a:pPr marL="342900" indent="-342900">
              <a:buAutoNum type="arabicParenR" startAt="2"/>
            </a:pPr>
            <a:r>
              <a:rPr lang="zh-CN" altLang="en-US" smtClean="0"/>
              <a:t>要求在遍历数组 </a:t>
            </a:r>
            <a:r>
              <a:rPr lang="en-US" altLang="zh-CN" smtClean="0"/>
              <a:t>arr</a:t>
            </a:r>
            <a:r>
              <a:rPr lang="zh-CN" altLang="en-US" smtClean="0"/>
              <a:t>时，仍然可以以</a:t>
            </a:r>
            <a:br>
              <a:rPr lang="en-US" altLang="zh-CN" smtClean="0"/>
            </a:br>
            <a:r>
              <a:rPr lang="zh-CN" altLang="en-US" b="1" smtClean="0"/>
              <a:t>前序遍历</a:t>
            </a:r>
            <a:r>
              <a:rPr lang="zh-CN" altLang="en-US" smtClean="0"/>
              <a:t>，</a:t>
            </a:r>
            <a:r>
              <a:rPr lang="zh-CN" altLang="en-US" b="1" smtClean="0"/>
              <a:t>中序遍历</a:t>
            </a:r>
            <a:r>
              <a:rPr lang="zh-CN" altLang="en-US" smtClean="0"/>
              <a:t>和</a:t>
            </a:r>
            <a:r>
              <a:rPr lang="zh-CN" altLang="en-US" b="1" smtClean="0"/>
              <a:t>后序遍历</a:t>
            </a:r>
            <a:r>
              <a:rPr lang="zh-CN" altLang="en-US" smtClean="0"/>
              <a:t>的</a:t>
            </a:r>
            <a:br>
              <a:rPr lang="en-US" altLang="zh-CN" smtClean="0"/>
            </a:br>
            <a:r>
              <a:rPr lang="zh-CN" altLang="en-US" smtClean="0"/>
              <a:t>方式完成结点的遍历</a:t>
            </a:r>
            <a:endParaRPr lang="en-US" altLang="zh-CN" smtClean="0"/>
          </a:p>
          <a:p>
            <a:endParaRPr lang="en-US" altLang="zh-CN" smtClean="0"/>
          </a:p>
          <a:p>
            <a:endParaRPr lang="zh-CN" altLang="en-US"/>
          </a:p>
        </p:txBody>
      </p:sp>
      <p:pic>
        <p:nvPicPr>
          <p:cNvPr id="2867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871314" y="1613612"/>
            <a:ext cx="3155526" cy="3563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3" name="对象 2"/>
          <p:cNvGraphicFramePr>
            <a:graphicFrameLocks noChangeAspect="1"/>
          </p:cNvGraphicFramePr>
          <p:nvPr/>
        </p:nvGraphicFramePr>
        <p:xfrm>
          <a:off x="8101997" y="4489851"/>
          <a:ext cx="628880" cy="541804"/>
        </p:xfrm>
        <a:graphic>
          <a:graphicData uri="http://schemas.openxmlformats.org/presentationml/2006/ole">
            <mc:AlternateContent xmlns:mc="http://schemas.openxmlformats.org/markup-compatibility/2006">
              <mc:Choice xmlns:v="urn:schemas-microsoft-com:vml" Requires="v">
                <p:oleObj spid="_x0000_s25809" name="包装程序外壳对象" showAsIcon="1" r:id="rId2" imgW="609600" imgH="523875" progId="Package">
                  <p:embed/>
                </p:oleObj>
              </mc:Choice>
              <mc:Fallback>
                <p:oleObj name="包装程序外壳对象" showAsIcon="1" r:id="rId2" imgW="609600" imgH="523875" progId="Package">
                  <p:embed/>
                  <p:pic>
                    <p:nvPicPr>
                      <p:cNvPr id="0" name="图片 25808"/>
                      <p:cNvPicPr/>
                      <p:nvPr/>
                    </p:nvPicPr>
                    <p:blipFill>
                      <a:blip r:embed="rId3"/>
                      <a:stretch>
                        <a:fillRect/>
                      </a:stretch>
                    </p:blipFill>
                    <p:spPr>
                      <a:xfrm>
                        <a:off x="8101997" y="4489851"/>
                        <a:ext cx="628880" cy="541804"/>
                      </a:xfrm>
                      <a:prstGeom prst="rect">
                        <a:avLst/>
                      </a:prstGeom>
                    </p:spPr>
                  </p:pic>
                </p:oleObj>
              </mc:Fallback>
            </mc:AlternateContent>
          </a:graphicData>
        </a:graphic>
      </p:graphicFrame>
      <p:sp>
        <p:nvSpPr>
          <p:cNvPr id="5" name="左弧形箭头 4"/>
          <p:cNvSpPr/>
          <p:nvPr/>
        </p:nvSpPr>
        <p:spPr>
          <a:xfrm>
            <a:off x="4698429" y="2736279"/>
            <a:ext cx="504056" cy="1584176"/>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顺序存储二叉树</a:t>
            </a:r>
            <a:endParaRPr lang="en-US" altLang="zh-CN" sz="2200" b="1"/>
          </a:p>
        </p:txBody>
      </p:sp>
      <p:sp>
        <p:nvSpPr>
          <p:cNvPr id="2" name="TextBox 1"/>
          <p:cNvSpPr txBox="1"/>
          <p:nvPr/>
        </p:nvSpPr>
        <p:spPr>
          <a:xfrm>
            <a:off x="665981" y="1224111"/>
            <a:ext cx="8064896" cy="3723005"/>
          </a:xfrm>
          <a:prstGeom prst="rect">
            <a:avLst/>
          </a:prstGeom>
          <a:noFill/>
        </p:spPr>
        <p:txBody>
          <a:bodyPr wrap="square" rtlCol="0">
            <a:spAutoFit/>
          </a:bodyPr>
          <a:lstStyle/>
          <a:p>
            <a:r>
              <a:rPr lang="zh-CN" altLang="en-US" sz="2000" b="1" smtClean="0">
                <a:solidFill>
                  <a:srgbClr val="0070C0"/>
                </a:solidFill>
              </a:rPr>
              <a:t>顺序存储</a:t>
            </a:r>
            <a:r>
              <a:rPr lang="zh-CN" altLang="en-US" sz="2000" b="1">
                <a:solidFill>
                  <a:srgbClr val="0070C0"/>
                </a:solidFill>
              </a:rPr>
              <a:t>二</a:t>
            </a:r>
            <a:r>
              <a:rPr lang="zh-CN" altLang="en-US" sz="2000" b="1" smtClean="0">
                <a:solidFill>
                  <a:srgbClr val="0070C0"/>
                </a:solidFill>
              </a:rPr>
              <a:t>叉树的概念</a:t>
            </a:r>
            <a:endParaRPr lang="en-US" altLang="zh-CN"/>
          </a:p>
          <a:p>
            <a:endParaRPr lang="en-US" altLang="zh-CN" smtClean="0"/>
          </a:p>
          <a:p>
            <a:endParaRPr lang="en-US" altLang="zh-CN" smtClean="0"/>
          </a:p>
          <a:p>
            <a:pPr marL="285750" indent="-285750">
              <a:buFont typeface="Wingdings" panose="05000000000000000000" pitchFamily="2" charset="2"/>
              <a:buChar char="Ø"/>
            </a:pPr>
            <a:r>
              <a:rPr lang="zh-CN" altLang="en-US" smtClean="0"/>
              <a:t>顺序存储二叉树的</a:t>
            </a:r>
            <a:r>
              <a:rPr lang="zh-CN" altLang="en-US" b="1" smtClean="0"/>
              <a:t>特点</a:t>
            </a:r>
            <a:r>
              <a:rPr lang="en-US" altLang="zh-CN" smtClean="0"/>
              <a:t>:</a:t>
            </a:r>
            <a:endParaRPr lang="en-US" altLang="zh-CN" smtClean="0"/>
          </a:p>
          <a:p>
            <a:endParaRPr lang="en-US" altLang="zh-CN" smtClean="0"/>
          </a:p>
          <a:p>
            <a:pPr marL="342900" indent="-342900">
              <a:buAutoNum type="arabicParenR"/>
            </a:pPr>
            <a:r>
              <a:rPr lang="zh-CN" altLang="en-US" smtClean="0"/>
              <a:t>顺序二叉树通常只考虑完全二叉树</a:t>
            </a:r>
            <a:endParaRPr lang="en-US" altLang="zh-CN"/>
          </a:p>
          <a:p>
            <a:pPr marL="342900" indent="-342900">
              <a:buAutoNum type="arabicParenR"/>
            </a:pPr>
            <a:r>
              <a:rPr lang="zh-CN" altLang="en-US" smtClean="0"/>
              <a:t>第</a:t>
            </a:r>
            <a:r>
              <a:rPr lang="en-US" altLang="zh-CN" smtClean="0"/>
              <a:t>n</a:t>
            </a:r>
            <a:r>
              <a:rPr lang="zh-CN" altLang="en-US" smtClean="0"/>
              <a:t>个元素的左子节点的下标</a:t>
            </a:r>
            <a:r>
              <a:rPr lang="zh-CN" altLang="en-US" smtClean="0"/>
              <a:t>为  </a:t>
            </a:r>
            <a:r>
              <a:rPr lang="en-US" altLang="zh-CN" smtClean="0"/>
              <a:t>2 * n + 1 </a:t>
            </a:r>
            <a:endParaRPr lang="en-US" altLang="zh-CN" smtClean="0"/>
          </a:p>
          <a:p>
            <a:pPr marL="342900" indent="-342900">
              <a:buAutoNum type="arabicParenR"/>
            </a:pPr>
            <a:r>
              <a:rPr lang="zh-CN" altLang="en-US" smtClean="0"/>
              <a:t>第</a:t>
            </a:r>
            <a:r>
              <a:rPr lang="en-US" altLang="zh-CN" smtClean="0"/>
              <a:t>n</a:t>
            </a:r>
            <a:r>
              <a:rPr lang="zh-CN" altLang="en-US" smtClean="0"/>
              <a:t>个元素的右子节点</a:t>
            </a:r>
            <a:r>
              <a:rPr lang="zh-CN" altLang="en-US" smtClean="0">
                <a:sym typeface="+mn-ea"/>
              </a:rPr>
              <a:t>的下标</a:t>
            </a:r>
            <a:r>
              <a:rPr lang="zh-CN" altLang="en-US" smtClean="0"/>
              <a:t>为  </a:t>
            </a:r>
            <a:r>
              <a:rPr lang="en-US" altLang="zh-CN" smtClean="0"/>
              <a:t>2 * n + 2</a:t>
            </a:r>
            <a:endParaRPr lang="en-US" altLang="zh-CN" smtClean="0"/>
          </a:p>
          <a:p>
            <a:pPr marL="342900" indent="-342900">
              <a:buAutoNum type="arabicParenR"/>
            </a:pPr>
            <a:r>
              <a:rPr lang="zh-CN" altLang="en-US" smtClean="0"/>
              <a:t>第</a:t>
            </a:r>
            <a:r>
              <a:rPr lang="en-US" altLang="zh-CN" smtClean="0"/>
              <a:t>n</a:t>
            </a:r>
            <a:r>
              <a:rPr lang="zh-CN" altLang="en-US" smtClean="0"/>
              <a:t>个元素的父节点</a:t>
            </a:r>
            <a:r>
              <a:rPr lang="zh-CN" altLang="en-US" smtClean="0">
                <a:sym typeface="+mn-ea"/>
              </a:rPr>
              <a:t>的下标</a:t>
            </a:r>
            <a:r>
              <a:rPr lang="zh-CN" altLang="en-US" smtClean="0"/>
              <a:t>为  </a:t>
            </a:r>
            <a:r>
              <a:rPr lang="en-US" altLang="zh-CN" smtClean="0"/>
              <a:t>(n-1) / 2</a:t>
            </a:r>
            <a:endParaRPr lang="en-US" altLang="zh-CN" smtClean="0"/>
          </a:p>
          <a:p>
            <a:pPr marL="342900" indent="-342900">
              <a:buAutoNum type="arabicParenR"/>
            </a:pPr>
            <a:endParaRPr lang="en-US" altLang="zh-CN"/>
          </a:p>
          <a:p>
            <a:pPr marL="342900" indent="-342900">
              <a:buAutoNum type="arabicParenR"/>
            </a:pPr>
            <a:r>
              <a:rPr lang="en-US" altLang="zh-CN" smtClean="0"/>
              <a:t>n : </a:t>
            </a:r>
            <a:r>
              <a:rPr lang="zh-CN" altLang="en-US" smtClean="0"/>
              <a:t>表示二叉树中的第几个元素</a:t>
            </a:r>
            <a:r>
              <a:rPr lang="en-US" altLang="zh-CN" smtClean="0"/>
              <a:t>(</a:t>
            </a:r>
            <a:r>
              <a:rPr lang="zh-CN" altLang="en-US" smtClean="0"/>
              <a:t>按</a:t>
            </a:r>
            <a:r>
              <a:rPr lang="en-US" altLang="zh-CN" smtClean="0"/>
              <a:t>0</a:t>
            </a:r>
            <a:r>
              <a:rPr lang="zh-CN" altLang="en-US" smtClean="0"/>
              <a:t>开始编号</a:t>
            </a:r>
            <a:br>
              <a:rPr lang="en-US" altLang="zh-CN" smtClean="0"/>
            </a:br>
            <a:r>
              <a:rPr lang="zh-CN" altLang="en-US" smtClean="0"/>
              <a:t>如图所示</a:t>
            </a:r>
            <a:r>
              <a:rPr lang="en-US" altLang="zh-CN" smtClean="0"/>
              <a:t>)</a:t>
            </a:r>
            <a:endParaRPr lang="en-US" altLang="zh-CN" smtClean="0"/>
          </a:p>
          <a:p>
            <a:endParaRPr lang="zh-CN" altLang="en-US"/>
          </a:p>
        </p:txBody>
      </p:sp>
      <p:pic>
        <p:nvPicPr>
          <p:cNvPr id="2867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978896" y="1563089"/>
            <a:ext cx="2751981" cy="31081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3" name="对象 2"/>
          <p:cNvGraphicFramePr>
            <a:graphicFrameLocks noChangeAspect="1"/>
          </p:cNvGraphicFramePr>
          <p:nvPr/>
        </p:nvGraphicFramePr>
        <p:xfrm>
          <a:off x="8674035" y="4172260"/>
          <a:ext cx="620611" cy="534680"/>
        </p:xfrm>
        <a:graphic>
          <a:graphicData uri="http://schemas.openxmlformats.org/presentationml/2006/ole">
            <mc:AlternateContent xmlns:mc="http://schemas.openxmlformats.org/markup-compatibility/2006">
              <mc:Choice xmlns:v="urn:schemas-microsoft-com:vml" Requires="v">
                <p:oleObj spid="_x0000_s26832" name="包装程序外壳对象" showAsIcon="1" r:id="rId2" imgW="609600" imgH="523875" progId="Package">
                  <p:embed/>
                </p:oleObj>
              </mc:Choice>
              <mc:Fallback>
                <p:oleObj name="包装程序外壳对象" showAsIcon="1" r:id="rId2" imgW="609600" imgH="523875" progId="Package">
                  <p:embed/>
                  <p:pic>
                    <p:nvPicPr>
                      <p:cNvPr id="0" name="图片 26831"/>
                      <p:cNvPicPr/>
                      <p:nvPr/>
                    </p:nvPicPr>
                    <p:blipFill>
                      <a:blip r:embed="rId3"/>
                      <a:stretch>
                        <a:fillRect/>
                      </a:stretch>
                    </p:blipFill>
                    <p:spPr>
                      <a:xfrm>
                        <a:off x="8674035" y="4172260"/>
                        <a:ext cx="620611" cy="53468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顺序存储二叉树</a:t>
            </a:r>
            <a:endParaRPr lang="en-US" altLang="zh-CN" sz="2200" b="1"/>
          </a:p>
        </p:txBody>
      </p:sp>
      <p:sp>
        <p:nvSpPr>
          <p:cNvPr id="2" name="TextBox 1"/>
          <p:cNvSpPr txBox="1"/>
          <p:nvPr/>
        </p:nvSpPr>
        <p:spPr>
          <a:xfrm>
            <a:off x="665981" y="1224111"/>
            <a:ext cx="8064896" cy="3447098"/>
          </a:xfrm>
          <a:prstGeom prst="rect">
            <a:avLst/>
          </a:prstGeom>
          <a:noFill/>
        </p:spPr>
        <p:txBody>
          <a:bodyPr wrap="square" rtlCol="0">
            <a:spAutoFit/>
          </a:bodyPr>
          <a:lstStyle/>
          <a:p>
            <a:r>
              <a:rPr lang="zh-CN" altLang="en-US" sz="2000" b="1" smtClean="0">
                <a:solidFill>
                  <a:srgbClr val="0070C0"/>
                </a:solidFill>
              </a:rPr>
              <a:t>顺序存储二叉树</a:t>
            </a:r>
            <a:r>
              <a:rPr lang="zh-CN" altLang="en-US" sz="2000" b="1">
                <a:solidFill>
                  <a:srgbClr val="0070C0"/>
                </a:solidFill>
              </a:rPr>
              <a:t>遍历</a:t>
            </a:r>
            <a:endParaRPr lang="en-US" altLang="zh-CN"/>
          </a:p>
          <a:p>
            <a:endParaRPr lang="en-US" altLang="zh-CN" smtClean="0"/>
          </a:p>
          <a:p>
            <a:r>
              <a:rPr lang="zh-CN" altLang="en-US" smtClean="0"/>
              <a:t>需求</a:t>
            </a:r>
            <a:r>
              <a:rPr lang="en-US" altLang="zh-CN" smtClean="0"/>
              <a:t>: </a:t>
            </a:r>
            <a:r>
              <a:rPr lang="zh-CN" altLang="en-US" smtClean="0"/>
              <a:t>给你一个数组 </a:t>
            </a:r>
            <a:r>
              <a:rPr lang="en-US" altLang="zh-CN" i="1"/>
              <a:t>{</a:t>
            </a:r>
            <a:r>
              <a:rPr lang="en-US" altLang="zh-CN" smtClean="0"/>
              <a:t>1,2,3,4,5,6,7</a:t>
            </a:r>
            <a:r>
              <a:rPr lang="en-US" altLang="zh-CN"/>
              <a:t>}</a:t>
            </a:r>
            <a:r>
              <a:rPr lang="zh-CN" altLang="en-US" smtClean="0"/>
              <a:t>，要求以二叉树前序遍历的方式进行遍历。 </a:t>
            </a:r>
            <a:r>
              <a:rPr lang="zh-CN" altLang="en-US"/>
              <a:t>前</a:t>
            </a:r>
            <a:r>
              <a:rPr lang="zh-CN" altLang="en-US" smtClean="0"/>
              <a:t>序遍历的结果应当为 </a:t>
            </a:r>
            <a:r>
              <a:rPr lang="en-US" altLang="zh-CN" smtClean="0"/>
              <a:t>1,2,4,5,3,6,7</a:t>
            </a:r>
            <a:endParaRPr lang="en-US" altLang="zh-CN" smtClean="0"/>
          </a:p>
          <a:p>
            <a:endParaRPr lang="en-US" altLang="zh-CN"/>
          </a:p>
          <a:p>
            <a:endParaRPr lang="en-US" altLang="zh-CN" smtClean="0"/>
          </a:p>
          <a:p>
            <a:endParaRPr lang="en-US" altLang="zh-CN" smtClean="0"/>
          </a:p>
          <a:p>
            <a:endParaRPr lang="en-US" altLang="zh-CN"/>
          </a:p>
          <a:p>
            <a:r>
              <a:rPr lang="zh-CN" altLang="en-US" smtClean="0"/>
              <a:t>课后练习：请同学们完</a:t>
            </a:r>
            <a:br>
              <a:rPr lang="en-US" altLang="zh-CN" smtClean="0"/>
            </a:br>
            <a:r>
              <a:rPr lang="zh-CN" altLang="en-US" smtClean="0"/>
              <a:t>成对数组以二叉树中序，</a:t>
            </a:r>
            <a:br>
              <a:rPr lang="en-US" altLang="zh-CN" smtClean="0"/>
            </a:br>
            <a:r>
              <a:rPr lang="zh-CN" altLang="en-US" smtClean="0"/>
              <a:t>后序遍历方式的代码</a:t>
            </a:r>
            <a:r>
              <a:rPr lang="en-US" altLang="zh-CN" smtClean="0"/>
              <a:t>.</a:t>
            </a:r>
            <a:endParaRPr lang="en-US" altLang="zh-CN" smtClean="0"/>
          </a:p>
          <a:p>
            <a:endParaRPr lang="zh-CN" altLang="en-US"/>
          </a:p>
        </p:txBody>
      </p:sp>
      <p:sp>
        <p:nvSpPr>
          <p:cNvPr id="3" name="TextBox 2"/>
          <p:cNvSpPr txBox="1"/>
          <p:nvPr/>
        </p:nvSpPr>
        <p:spPr>
          <a:xfrm>
            <a:off x="5490517" y="2160215"/>
            <a:ext cx="3951723" cy="3477875"/>
          </a:xfrm>
          <a:prstGeom prst="rect">
            <a:avLst/>
          </a:prstGeom>
          <a:noFill/>
        </p:spPr>
        <p:txBody>
          <a:bodyPr wrap="none" rtlCol="0">
            <a:spAutoFit/>
          </a:bodyPr>
          <a:lstStyle/>
          <a:p>
            <a:r>
              <a:rPr lang="en-US" altLang="zh-CN" sz="1100" b="1">
                <a:latin typeface="Arial" panose="020B0604020202020204" pitchFamily="34" charset="0"/>
                <a:cs typeface="Arial" panose="020B0604020202020204" pitchFamily="34" charset="0"/>
              </a:rPr>
              <a:t>class ArrayBinaryTree {</a:t>
            </a:r>
            <a:endParaRPr lang="en-US" altLang="zh-CN" sz="1100" b="1">
              <a:latin typeface="Arial" panose="020B0604020202020204" pitchFamily="34" charset="0"/>
              <a:cs typeface="Arial" panose="020B0604020202020204" pitchFamily="34" charset="0"/>
            </a:endParaRPr>
          </a:p>
          <a:p>
            <a:endParaRPr lang="zh-CN" altLang="en-US" sz="1100" b="1">
              <a:latin typeface="Arial" panose="020B0604020202020204" pitchFamily="34" charset="0"/>
              <a:cs typeface="Arial" panose="020B0604020202020204" pitchFamily="34" charset="0"/>
            </a:endParaRPr>
          </a:p>
          <a:p>
            <a:r>
              <a:rPr lang="en-US" altLang="zh-CN" sz="1100" b="1">
                <a:latin typeface="Arial" panose="020B0604020202020204" pitchFamily="34" charset="0"/>
                <a:cs typeface="Arial" panose="020B0604020202020204" pitchFamily="34" charset="0"/>
              </a:rPr>
              <a:t>private int[] arr</a:t>
            </a:r>
            <a:r>
              <a:rPr lang="en-US" altLang="zh-CN" sz="1100" b="1" smtClean="0">
                <a:latin typeface="Arial" panose="020B0604020202020204" pitchFamily="34" charset="0"/>
                <a:cs typeface="Arial" panose="020B0604020202020204" pitchFamily="34" charset="0"/>
              </a:rPr>
              <a:t>;</a:t>
            </a:r>
            <a:endParaRPr lang="zh-CN" altLang="en-US" sz="1100" b="1">
              <a:latin typeface="Arial" panose="020B0604020202020204" pitchFamily="34" charset="0"/>
              <a:cs typeface="Arial" panose="020B0604020202020204" pitchFamily="34" charset="0"/>
            </a:endParaRPr>
          </a:p>
          <a:p>
            <a:r>
              <a:rPr lang="en-US" altLang="zh-CN" sz="1100" b="1">
                <a:latin typeface="Arial" panose="020B0604020202020204" pitchFamily="34" charset="0"/>
                <a:cs typeface="Arial" panose="020B0604020202020204" pitchFamily="34" charset="0"/>
              </a:rPr>
              <a:t>public ArrayBinaryTree(int[] arr) {</a:t>
            </a:r>
            <a:endParaRPr lang="en-US" altLang="zh-CN" sz="1100" b="1">
              <a:latin typeface="Arial" panose="020B0604020202020204" pitchFamily="34" charset="0"/>
              <a:cs typeface="Arial" panose="020B0604020202020204" pitchFamily="34" charset="0"/>
            </a:endParaRPr>
          </a:p>
          <a:p>
            <a:r>
              <a:rPr lang="en-US" altLang="zh-CN" sz="1100" b="1">
                <a:latin typeface="Arial" panose="020B0604020202020204" pitchFamily="34" charset="0"/>
                <a:cs typeface="Arial" panose="020B0604020202020204" pitchFamily="34" charset="0"/>
              </a:rPr>
              <a:t>this.arr = arr</a:t>
            </a:r>
            <a:r>
              <a:rPr lang="en-US" altLang="zh-CN" sz="1100" b="1" smtClean="0">
                <a:latin typeface="Arial" panose="020B0604020202020204" pitchFamily="34" charset="0"/>
                <a:cs typeface="Arial" panose="020B0604020202020204" pitchFamily="34" charset="0"/>
              </a:rPr>
              <a:t>;}</a:t>
            </a:r>
            <a:endParaRPr lang="zh-CN" altLang="en-US" sz="1100" b="1">
              <a:latin typeface="Arial" panose="020B0604020202020204" pitchFamily="34" charset="0"/>
              <a:cs typeface="Arial" panose="020B0604020202020204" pitchFamily="34" charset="0"/>
            </a:endParaRPr>
          </a:p>
          <a:p>
            <a:endParaRPr lang="zh-CN" altLang="en-US" sz="1100" b="1">
              <a:latin typeface="Arial" panose="020B0604020202020204" pitchFamily="34" charset="0"/>
              <a:cs typeface="Arial" panose="020B0604020202020204" pitchFamily="34" charset="0"/>
            </a:endParaRPr>
          </a:p>
          <a:p>
            <a:r>
              <a:rPr lang="en-US" altLang="zh-CN" sz="1100" b="1">
                <a:latin typeface="Arial" panose="020B0604020202020204" pitchFamily="34" charset="0"/>
                <a:cs typeface="Arial" panose="020B0604020202020204" pitchFamily="34" charset="0"/>
              </a:rPr>
              <a:t>public void preOrder() {</a:t>
            </a:r>
            <a:endParaRPr lang="en-US" altLang="zh-CN" sz="1100" b="1">
              <a:latin typeface="Arial" panose="020B0604020202020204" pitchFamily="34" charset="0"/>
              <a:cs typeface="Arial" panose="020B0604020202020204" pitchFamily="34" charset="0"/>
            </a:endParaRPr>
          </a:p>
          <a:p>
            <a:r>
              <a:rPr lang="en-US" altLang="zh-CN" sz="1100" b="1">
                <a:latin typeface="Arial" panose="020B0604020202020204" pitchFamily="34" charset="0"/>
                <a:cs typeface="Arial" panose="020B0604020202020204" pitchFamily="34" charset="0"/>
              </a:rPr>
              <a:t>this.preOrder(0</a:t>
            </a:r>
            <a:r>
              <a:rPr lang="en-US" altLang="zh-CN" sz="1100" b="1" smtClean="0">
                <a:latin typeface="Arial" panose="020B0604020202020204" pitchFamily="34" charset="0"/>
                <a:cs typeface="Arial" panose="020B0604020202020204" pitchFamily="34" charset="0"/>
              </a:rPr>
              <a:t>);}</a:t>
            </a:r>
            <a:endParaRPr lang="en-US" altLang="zh-CN" sz="1100" b="1">
              <a:latin typeface="Arial" panose="020B0604020202020204" pitchFamily="34" charset="0"/>
              <a:cs typeface="Arial" panose="020B0604020202020204" pitchFamily="34" charset="0"/>
            </a:endParaRPr>
          </a:p>
          <a:p>
            <a:endParaRPr lang="zh-CN" altLang="en-US" sz="1100" b="1">
              <a:latin typeface="Arial" panose="020B0604020202020204" pitchFamily="34" charset="0"/>
              <a:cs typeface="Arial" panose="020B0604020202020204" pitchFamily="34" charset="0"/>
            </a:endParaRPr>
          </a:p>
          <a:p>
            <a:r>
              <a:rPr lang="en-US" altLang="zh-CN" sz="1100" b="1">
                <a:latin typeface="Arial" panose="020B0604020202020204" pitchFamily="34" charset="0"/>
                <a:cs typeface="Arial" panose="020B0604020202020204" pitchFamily="34" charset="0"/>
              </a:rPr>
              <a:t>public void preOrder(int index) {</a:t>
            </a:r>
            <a:endParaRPr lang="en-US" altLang="zh-CN" sz="1100" b="1">
              <a:latin typeface="Arial" panose="020B0604020202020204" pitchFamily="34" charset="0"/>
              <a:cs typeface="Arial" panose="020B0604020202020204" pitchFamily="34" charset="0"/>
            </a:endParaRPr>
          </a:p>
          <a:p>
            <a:r>
              <a:rPr lang="en-US" altLang="zh-CN" sz="1100" b="1">
                <a:latin typeface="Arial" panose="020B0604020202020204" pitchFamily="34" charset="0"/>
                <a:cs typeface="Arial" panose="020B0604020202020204" pitchFamily="34" charset="0"/>
              </a:rPr>
              <a:t>if (arr == null || arr.length == 0) {</a:t>
            </a:r>
            <a:endParaRPr lang="en-US" altLang="zh-CN" sz="1100" b="1">
              <a:latin typeface="Arial" panose="020B0604020202020204" pitchFamily="34" charset="0"/>
              <a:cs typeface="Arial" panose="020B0604020202020204" pitchFamily="34" charset="0"/>
            </a:endParaRPr>
          </a:p>
          <a:p>
            <a:r>
              <a:rPr lang="en-US" altLang="zh-CN" sz="1100" b="1">
                <a:latin typeface="Arial" panose="020B0604020202020204" pitchFamily="34" charset="0"/>
                <a:cs typeface="Arial" panose="020B0604020202020204" pitchFamily="34" charset="0"/>
              </a:rPr>
              <a:t>System.</a:t>
            </a:r>
            <a:r>
              <a:rPr lang="en-US" altLang="zh-CN" sz="1100" b="1" i="1">
                <a:latin typeface="Arial" panose="020B0604020202020204" pitchFamily="34" charset="0"/>
                <a:cs typeface="Arial" panose="020B0604020202020204" pitchFamily="34" charset="0"/>
              </a:rPr>
              <a:t>out.println("</a:t>
            </a:r>
            <a:r>
              <a:rPr lang="zh-CN" altLang="en-US" sz="1100" b="1" i="1">
                <a:latin typeface="Arial" panose="020B0604020202020204" pitchFamily="34" charset="0"/>
                <a:cs typeface="Arial" panose="020B0604020202020204" pitchFamily="34" charset="0"/>
              </a:rPr>
              <a:t>数组为空，不能按照二叉树前序遍历</a:t>
            </a:r>
            <a:r>
              <a:rPr lang="en-US" altLang="zh-CN" sz="1100" b="1" i="1">
                <a:latin typeface="Arial" panose="020B0604020202020204" pitchFamily="34" charset="0"/>
                <a:cs typeface="Arial" panose="020B0604020202020204" pitchFamily="34" charset="0"/>
              </a:rPr>
              <a:t>");</a:t>
            </a:r>
            <a:endParaRPr lang="en-US" altLang="zh-CN" sz="1100" b="1" i="1">
              <a:latin typeface="Arial" panose="020B0604020202020204" pitchFamily="34" charset="0"/>
              <a:cs typeface="Arial" panose="020B0604020202020204" pitchFamily="34" charset="0"/>
            </a:endParaRPr>
          </a:p>
          <a:p>
            <a:r>
              <a:rPr lang="en-US" altLang="zh-CN" sz="1100" b="1">
                <a:latin typeface="Arial" panose="020B0604020202020204" pitchFamily="34" charset="0"/>
                <a:cs typeface="Arial" panose="020B0604020202020204" pitchFamily="34" charset="0"/>
              </a:rPr>
              <a:t>}</a:t>
            </a:r>
            <a:endParaRPr lang="en-US" altLang="zh-CN" sz="1100" b="1">
              <a:latin typeface="Arial" panose="020B0604020202020204" pitchFamily="34" charset="0"/>
              <a:cs typeface="Arial" panose="020B0604020202020204" pitchFamily="34" charset="0"/>
            </a:endParaRPr>
          </a:p>
          <a:p>
            <a:r>
              <a:rPr lang="en-US" altLang="zh-CN" sz="1100" b="1">
                <a:latin typeface="Arial" panose="020B0604020202020204" pitchFamily="34" charset="0"/>
                <a:cs typeface="Arial" panose="020B0604020202020204" pitchFamily="34" charset="0"/>
              </a:rPr>
              <a:t>System.</a:t>
            </a:r>
            <a:r>
              <a:rPr lang="en-US" altLang="zh-CN" sz="1100" b="1" i="1">
                <a:latin typeface="Arial" panose="020B0604020202020204" pitchFamily="34" charset="0"/>
                <a:cs typeface="Arial" panose="020B0604020202020204" pitchFamily="34" charset="0"/>
              </a:rPr>
              <a:t>out.println(arr[index</a:t>
            </a:r>
            <a:r>
              <a:rPr lang="en-US" altLang="zh-CN" sz="1100" b="1" i="1" smtClean="0">
                <a:latin typeface="Arial" panose="020B0604020202020204" pitchFamily="34" charset="0"/>
                <a:cs typeface="Arial" panose="020B0604020202020204" pitchFamily="34" charset="0"/>
              </a:rPr>
              <a:t>]);</a:t>
            </a:r>
            <a:endParaRPr lang="zh-CN" altLang="en-US" sz="1100" b="1">
              <a:latin typeface="Arial" panose="020B0604020202020204" pitchFamily="34" charset="0"/>
              <a:cs typeface="Arial" panose="020B0604020202020204" pitchFamily="34" charset="0"/>
            </a:endParaRPr>
          </a:p>
          <a:p>
            <a:r>
              <a:rPr lang="en-US" altLang="zh-CN" sz="1100" b="1">
                <a:latin typeface="Arial" panose="020B0604020202020204" pitchFamily="34" charset="0"/>
                <a:cs typeface="Arial" panose="020B0604020202020204" pitchFamily="34" charset="0"/>
              </a:rPr>
              <a:t>if ((index * 2 + 1) &lt; arr.length) {</a:t>
            </a:r>
            <a:endParaRPr lang="en-US" altLang="zh-CN" sz="1100" b="1">
              <a:latin typeface="Arial" panose="020B0604020202020204" pitchFamily="34" charset="0"/>
              <a:cs typeface="Arial" panose="020B0604020202020204" pitchFamily="34" charset="0"/>
            </a:endParaRPr>
          </a:p>
          <a:p>
            <a:r>
              <a:rPr lang="en-US" altLang="zh-CN" sz="1100" b="1">
                <a:latin typeface="Arial" panose="020B0604020202020204" pitchFamily="34" charset="0"/>
                <a:cs typeface="Arial" panose="020B0604020202020204" pitchFamily="34" charset="0"/>
              </a:rPr>
              <a:t>preOrder(index * 2 + 1);</a:t>
            </a:r>
            <a:endParaRPr lang="en-US" altLang="zh-CN" sz="1100" b="1">
              <a:latin typeface="Arial" panose="020B0604020202020204" pitchFamily="34" charset="0"/>
              <a:cs typeface="Arial" panose="020B0604020202020204" pitchFamily="34" charset="0"/>
            </a:endParaRPr>
          </a:p>
          <a:p>
            <a:r>
              <a:rPr lang="en-US" altLang="zh-CN" sz="1100" b="1" smtClean="0">
                <a:latin typeface="Arial" panose="020B0604020202020204" pitchFamily="34" charset="0"/>
                <a:cs typeface="Arial" panose="020B0604020202020204" pitchFamily="34" charset="0"/>
              </a:rPr>
              <a:t>}</a:t>
            </a:r>
            <a:endParaRPr lang="zh-CN" altLang="en-US" sz="1100" b="1">
              <a:latin typeface="Arial" panose="020B0604020202020204" pitchFamily="34" charset="0"/>
              <a:cs typeface="Arial" panose="020B0604020202020204" pitchFamily="34" charset="0"/>
            </a:endParaRPr>
          </a:p>
          <a:p>
            <a:r>
              <a:rPr lang="en-US" altLang="zh-CN" sz="1100" b="1">
                <a:latin typeface="Arial" panose="020B0604020202020204" pitchFamily="34" charset="0"/>
                <a:cs typeface="Arial" panose="020B0604020202020204" pitchFamily="34" charset="0"/>
              </a:rPr>
              <a:t>if ((index * 2 + 2) &lt; arr.length) {</a:t>
            </a:r>
            <a:endParaRPr lang="en-US" altLang="zh-CN" sz="1100" b="1">
              <a:latin typeface="Arial" panose="020B0604020202020204" pitchFamily="34" charset="0"/>
              <a:cs typeface="Arial" panose="020B0604020202020204" pitchFamily="34" charset="0"/>
            </a:endParaRPr>
          </a:p>
          <a:p>
            <a:r>
              <a:rPr lang="en-US" altLang="zh-CN" sz="1100" b="1">
                <a:latin typeface="Arial" panose="020B0604020202020204" pitchFamily="34" charset="0"/>
                <a:cs typeface="Arial" panose="020B0604020202020204" pitchFamily="34" charset="0"/>
              </a:rPr>
              <a:t>preOrder(index * 2 + 2);</a:t>
            </a:r>
            <a:endParaRPr lang="en-US" altLang="zh-CN" sz="1100" b="1">
              <a:latin typeface="Arial" panose="020B0604020202020204" pitchFamily="34" charset="0"/>
              <a:cs typeface="Arial" panose="020B0604020202020204" pitchFamily="34" charset="0"/>
            </a:endParaRPr>
          </a:p>
          <a:p>
            <a:r>
              <a:rPr lang="en-US" altLang="zh-CN" sz="1100" b="1" smtClean="0">
                <a:latin typeface="Arial" panose="020B0604020202020204" pitchFamily="34" charset="0"/>
                <a:cs typeface="Arial" panose="020B0604020202020204" pitchFamily="34" charset="0"/>
              </a:rPr>
              <a:t>}}}</a:t>
            </a:r>
            <a:endParaRPr lang="zh-CN" altLang="en-US" sz="1100" b="1">
              <a:latin typeface="Arial" panose="020B0604020202020204" pitchFamily="34" charset="0"/>
              <a:cs typeface="Arial" panose="020B0604020202020204" pitchFamily="34" charset="0"/>
            </a:endParaRPr>
          </a:p>
        </p:txBody>
      </p:sp>
    </p:spTree>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顺序存储二叉树</a:t>
            </a:r>
            <a:endParaRPr lang="en-US" altLang="zh-CN" sz="2200" b="1"/>
          </a:p>
        </p:txBody>
      </p:sp>
      <p:sp>
        <p:nvSpPr>
          <p:cNvPr id="2" name="TextBox 1"/>
          <p:cNvSpPr txBox="1"/>
          <p:nvPr/>
        </p:nvSpPr>
        <p:spPr>
          <a:xfrm>
            <a:off x="665981" y="1224111"/>
            <a:ext cx="8064896" cy="2339102"/>
          </a:xfrm>
          <a:prstGeom prst="rect">
            <a:avLst/>
          </a:prstGeom>
          <a:noFill/>
        </p:spPr>
        <p:txBody>
          <a:bodyPr wrap="square" rtlCol="0">
            <a:spAutoFit/>
          </a:bodyPr>
          <a:lstStyle/>
          <a:p>
            <a:r>
              <a:rPr lang="zh-CN" altLang="en-US" sz="2000" b="1" smtClean="0">
                <a:solidFill>
                  <a:srgbClr val="0070C0"/>
                </a:solidFill>
              </a:rPr>
              <a:t>顺序存储二叉树</a:t>
            </a:r>
            <a:r>
              <a:rPr lang="zh-CN" altLang="en-US" sz="2000" b="1">
                <a:solidFill>
                  <a:srgbClr val="0070C0"/>
                </a:solidFill>
              </a:rPr>
              <a:t>应</a:t>
            </a:r>
            <a:r>
              <a:rPr lang="zh-CN" altLang="en-US" sz="2000" b="1" smtClean="0">
                <a:solidFill>
                  <a:srgbClr val="0070C0"/>
                </a:solidFill>
              </a:rPr>
              <a:t>用实例</a:t>
            </a:r>
            <a:endParaRPr lang="en-US" altLang="zh-CN"/>
          </a:p>
          <a:p>
            <a:endParaRPr lang="en-US" altLang="zh-CN" smtClean="0"/>
          </a:p>
          <a:p>
            <a:r>
              <a:rPr lang="zh-CN" altLang="en-US" smtClean="0"/>
              <a:t>八大排序算法中的</a:t>
            </a:r>
            <a:r>
              <a:rPr lang="zh-CN" altLang="en-US" b="1" smtClean="0"/>
              <a:t>堆排序</a:t>
            </a:r>
            <a:r>
              <a:rPr lang="zh-CN" altLang="en-US" smtClean="0"/>
              <a:t>，就会使用到顺序存储二叉树， </a:t>
            </a:r>
            <a:r>
              <a:rPr lang="zh-CN" altLang="en-US"/>
              <a:t>关</a:t>
            </a:r>
            <a:r>
              <a:rPr lang="zh-CN" altLang="en-US" smtClean="0"/>
              <a:t>于堆排序，我们放在</a:t>
            </a:r>
            <a:r>
              <a:rPr lang="en-US" altLang="zh-CN" smtClean="0"/>
              <a:t>&lt;&lt;</a:t>
            </a:r>
            <a:r>
              <a:rPr lang="zh-CN" altLang="en-US" smtClean="0"/>
              <a:t>树结构实际应用</a:t>
            </a:r>
            <a:r>
              <a:rPr lang="en-US" altLang="zh-CN" smtClean="0"/>
              <a:t>&gt;&gt; </a:t>
            </a:r>
            <a:r>
              <a:rPr lang="zh-CN" altLang="en-US" smtClean="0"/>
              <a:t>章节讲解。</a:t>
            </a:r>
            <a:endParaRPr lang="en-US" altLang="zh-CN"/>
          </a:p>
          <a:p>
            <a:endParaRPr lang="en-US" altLang="zh-CN" smtClean="0"/>
          </a:p>
          <a:p>
            <a:endParaRPr lang="en-US" altLang="zh-CN" smtClean="0"/>
          </a:p>
          <a:p>
            <a:endParaRPr lang="en-US" altLang="zh-CN"/>
          </a:p>
          <a:p>
            <a:endParaRPr lang="zh-CN" altLang="en-US"/>
          </a:p>
        </p:txBody>
      </p:sp>
    </p:spTree>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线索化二叉树</a:t>
            </a:r>
            <a:endParaRPr lang="en-US" altLang="zh-CN" sz="2200" b="1"/>
          </a:p>
        </p:txBody>
      </p:sp>
      <p:sp>
        <p:nvSpPr>
          <p:cNvPr id="2" name="TextBox 1"/>
          <p:cNvSpPr txBox="1"/>
          <p:nvPr/>
        </p:nvSpPr>
        <p:spPr>
          <a:xfrm>
            <a:off x="665981" y="1224111"/>
            <a:ext cx="8064896" cy="3447098"/>
          </a:xfrm>
          <a:prstGeom prst="rect">
            <a:avLst/>
          </a:prstGeom>
          <a:noFill/>
        </p:spPr>
        <p:txBody>
          <a:bodyPr wrap="square" rtlCol="0">
            <a:spAutoFit/>
          </a:bodyPr>
          <a:lstStyle/>
          <a:p>
            <a:r>
              <a:rPr lang="zh-CN" altLang="en-US" sz="2000" b="1" smtClean="0">
                <a:solidFill>
                  <a:srgbClr val="0070C0"/>
                </a:solidFill>
              </a:rPr>
              <a:t>先看一个问题</a:t>
            </a:r>
            <a:endParaRPr lang="en-US" altLang="zh-CN"/>
          </a:p>
          <a:p>
            <a:endParaRPr lang="en-US" altLang="zh-CN" smtClean="0"/>
          </a:p>
          <a:p>
            <a:r>
              <a:rPr lang="zh-CN" altLang="en-US" smtClean="0"/>
              <a:t>将数列 </a:t>
            </a:r>
            <a:r>
              <a:rPr lang="en-US" altLang="zh-CN" smtClean="0"/>
              <a:t>{1, 3, 6, 8, 10, 14  } </a:t>
            </a:r>
            <a:r>
              <a:rPr lang="zh-CN" altLang="en-US" smtClean="0"/>
              <a:t>构建成一颗二叉树</a:t>
            </a:r>
            <a:r>
              <a:rPr lang="en-US" altLang="zh-CN" smtClean="0"/>
              <a:t>.  n+1=7</a:t>
            </a:r>
            <a:endParaRPr lang="en-US" altLang="zh-CN"/>
          </a:p>
          <a:p>
            <a:endParaRPr lang="en-US" altLang="zh-CN" smtClean="0"/>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zh-CN" altLang="en-US"/>
          </a:p>
        </p:txBody>
      </p:sp>
      <p:sp>
        <p:nvSpPr>
          <p:cNvPr id="5" name="圆角矩形 4"/>
          <p:cNvSpPr/>
          <p:nvPr/>
        </p:nvSpPr>
        <p:spPr>
          <a:xfrm>
            <a:off x="2380431" y="2528614"/>
            <a:ext cx="809625" cy="2667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    |1 |</a:t>
            </a:r>
            <a:endParaRPr lang="zh-CN" altLang="en-US" sz="1100"/>
          </a:p>
        </p:txBody>
      </p:sp>
      <p:sp>
        <p:nvSpPr>
          <p:cNvPr id="6" name="圆角矩形 5"/>
          <p:cNvSpPr/>
          <p:nvPr/>
        </p:nvSpPr>
        <p:spPr>
          <a:xfrm>
            <a:off x="1637481" y="3204889"/>
            <a:ext cx="809625" cy="2667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    |3 |</a:t>
            </a:r>
            <a:endParaRPr lang="zh-CN" altLang="en-US" sz="1100"/>
          </a:p>
        </p:txBody>
      </p:sp>
      <p:sp>
        <p:nvSpPr>
          <p:cNvPr id="8" name="圆角矩形 7"/>
          <p:cNvSpPr/>
          <p:nvPr/>
        </p:nvSpPr>
        <p:spPr>
          <a:xfrm>
            <a:off x="3456756" y="3233464"/>
            <a:ext cx="809625" cy="2667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    |6 |</a:t>
            </a:r>
            <a:endParaRPr lang="zh-CN" altLang="en-US" sz="1100"/>
          </a:p>
        </p:txBody>
      </p:sp>
      <p:cxnSp>
        <p:nvCxnSpPr>
          <p:cNvPr id="9" name="曲线连接符 8"/>
          <p:cNvCxnSpPr>
            <a:stCxn id="5" idx="1"/>
          </p:cNvCxnSpPr>
          <p:nvPr/>
        </p:nvCxnSpPr>
        <p:spPr>
          <a:xfrm rot="10800000" flipV="1">
            <a:off x="1913707" y="2661964"/>
            <a:ext cx="466725" cy="495300"/>
          </a:xfrm>
          <a:prstGeom prst="curvedConnector2">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0" name="曲线连接符 9"/>
          <p:cNvCxnSpPr>
            <a:stCxn id="5" idx="3"/>
            <a:endCxn id="8" idx="0"/>
          </p:cNvCxnSpPr>
          <p:nvPr/>
        </p:nvCxnSpPr>
        <p:spPr>
          <a:xfrm>
            <a:off x="3190056" y="2661964"/>
            <a:ext cx="671513" cy="571500"/>
          </a:xfrm>
          <a:prstGeom prst="curvedConnector2">
            <a:avLst/>
          </a:prstGeom>
          <a:ln>
            <a:tailEnd type="arrow"/>
          </a:ln>
        </p:spPr>
        <p:style>
          <a:lnRef idx="1">
            <a:schemeClr val="accent1"/>
          </a:lnRef>
          <a:fillRef idx="0">
            <a:schemeClr val="accent1"/>
          </a:fillRef>
          <a:effectRef idx="0">
            <a:schemeClr val="accent1"/>
          </a:effectRef>
          <a:fontRef idx="minor">
            <a:schemeClr val="tx1"/>
          </a:fontRef>
        </p:style>
      </p:cxnSp>
      <p:sp>
        <p:nvSpPr>
          <p:cNvPr id="11" name="圆角矩形 10"/>
          <p:cNvSpPr/>
          <p:nvPr/>
        </p:nvSpPr>
        <p:spPr>
          <a:xfrm>
            <a:off x="932631" y="3900214"/>
            <a:ext cx="809625" cy="2667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    |8 |</a:t>
            </a:r>
            <a:endParaRPr lang="zh-CN" altLang="en-US" sz="1100"/>
          </a:p>
        </p:txBody>
      </p:sp>
      <p:cxnSp>
        <p:nvCxnSpPr>
          <p:cNvPr id="12" name="曲线连接符 11"/>
          <p:cNvCxnSpPr>
            <a:stCxn id="6" idx="1"/>
            <a:endCxn id="11" idx="0"/>
          </p:cNvCxnSpPr>
          <p:nvPr/>
        </p:nvCxnSpPr>
        <p:spPr>
          <a:xfrm rot="10800000" flipV="1">
            <a:off x="1337445" y="3338238"/>
            <a:ext cx="300037" cy="561975"/>
          </a:xfrm>
          <a:prstGeom prst="curvedConnector2">
            <a:avLst/>
          </a:prstGeom>
          <a:ln>
            <a:tailEnd type="arrow"/>
          </a:ln>
        </p:spPr>
        <p:style>
          <a:lnRef idx="1">
            <a:schemeClr val="accent1"/>
          </a:lnRef>
          <a:fillRef idx="0">
            <a:schemeClr val="accent1"/>
          </a:fillRef>
          <a:effectRef idx="0">
            <a:schemeClr val="accent1"/>
          </a:effectRef>
          <a:fontRef idx="minor">
            <a:schemeClr val="tx1"/>
          </a:fontRef>
        </p:style>
      </p:cxnSp>
      <p:sp>
        <p:nvSpPr>
          <p:cNvPr id="13" name="圆角矩形 12"/>
          <p:cNvSpPr/>
          <p:nvPr/>
        </p:nvSpPr>
        <p:spPr>
          <a:xfrm>
            <a:off x="2123256" y="3871639"/>
            <a:ext cx="809625" cy="2667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    |10 |</a:t>
            </a:r>
            <a:endParaRPr lang="zh-CN" altLang="en-US" sz="1100"/>
          </a:p>
        </p:txBody>
      </p:sp>
      <p:cxnSp>
        <p:nvCxnSpPr>
          <p:cNvPr id="14" name="曲线连接符 13"/>
          <p:cNvCxnSpPr>
            <a:stCxn id="6" idx="3"/>
            <a:endCxn id="13" idx="0"/>
          </p:cNvCxnSpPr>
          <p:nvPr/>
        </p:nvCxnSpPr>
        <p:spPr>
          <a:xfrm>
            <a:off x="2447106" y="3338239"/>
            <a:ext cx="80963" cy="533400"/>
          </a:xfrm>
          <a:prstGeom prst="curvedConnector2">
            <a:avLst/>
          </a:prstGeom>
          <a:ln>
            <a:tailEnd type="arrow"/>
          </a:ln>
        </p:spPr>
        <p:style>
          <a:lnRef idx="1">
            <a:schemeClr val="accent1"/>
          </a:lnRef>
          <a:fillRef idx="0">
            <a:schemeClr val="accent1"/>
          </a:fillRef>
          <a:effectRef idx="0">
            <a:schemeClr val="accent1"/>
          </a:effectRef>
          <a:fontRef idx="minor">
            <a:schemeClr val="tx1"/>
          </a:fontRef>
        </p:style>
      </p:cxnSp>
      <p:sp>
        <p:nvSpPr>
          <p:cNvPr id="15" name="圆角矩形 14"/>
          <p:cNvSpPr/>
          <p:nvPr/>
        </p:nvSpPr>
        <p:spPr>
          <a:xfrm>
            <a:off x="3247206" y="3909739"/>
            <a:ext cx="809625" cy="2667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    |14 |</a:t>
            </a:r>
            <a:endParaRPr lang="zh-CN" altLang="en-US" sz="1100"/>
          </a:p>
        </p:txBody>
      </p:sp>
      <p:cxnSp>
        <p:nvCxnSpPr>
          <p:cNvPr id="16" name="曲线连接符 15"/>
          <p:cNvCxnSpPr>
            <a:stCxn id="8" idx="1"/>
            <a:endCxn id="15" idx="0"/>
          </p:cNvCxnSpPr>
          <p:nvPr/>
        </p:nvCxnSpPr>
        <p:spPr>
          <a:xfrm rot="10800000" flipH="1" flipV="1">
            <a:off x="3456755" y="3366813"/>
            <a:ext cx="195263" cy="542925"/>
          </a:xfrm>
          <a:prstGeom prst="curvedConnector4">
            <a:avLst>
              <a:gd name="adj1" fmla="val -117073"/>
              <a:gd name="adj2" fmla="val 62281"/>
            </a:avLst>
          </a:prstGeom>
          <a:ln>
            <a:tailEnd type="arrow"/>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841597" y="4412862"/>
            <a:ext cx="7920758" cy="1169551"/>
          </a:xfrm>
          <a:prstGeom prst="rect">
            <a:avLst/>
          </a:prstGeom>
          <a:noFill/>
        </p:spPr>
        <p:txBody>
          <a:bodyPr wrap="none" rtlCol="0">
            <a:spAutoFit/>
          </a:bodyPr>
          <a:lstStyle/>
          <a:p>
            <a:r>
              <a:rPr lang="zh-CN" altLang="en-US" sz="1400" smtClean="0"/>
              <a:t>问题分析</a:t>
            </a:r>
            <a:r>
              <a:rPr lang="en-US" altLang="zh-CN" sz="1400" smtClean="0"/>
              <a:t>: </a:t>
            </a:r>
            <a:endParaRPr lang="en-US" altLang="zh-CN" sz="1400" smtClean="0"/>
          </a:p>
          <a:p>
            <a:pPr marL="342900" indent="-342900">
              <a:buAutoNum type="arabicParenR"/>
            </a:pPr>
            <a:r>
              <a:rPr lang="zh-CN" altLang="en-US" sz="1400" smtClean="0"/>
              <a:t>当我们对上面的二叉树进行中序遍历时，数列为 </a:t>
            </a:r>
            <a:r>
              <a:rPr lang="en-US" altLang="zh-CN" sz="1400" smtClean="0"/>
              <a:t>{8, 3, 10, 1, 6, 14 }</a:t>
            </a:r>
            <a:endParaRPr lang="en-US" altLang="zh-CN" sz="1400" smtClean="0"/>
          </a:p>
          <a:p>
            <a:pPr marL="342900" indent="-342900">
              <a:buAutoNum type="arabicParenR"/>
            </a:pPr>
            <a:r>
              <a:rPr lang="zh-CN" altLang="en-US" sz="1400" smtClean="0"/>
              <a:t>但是 </a:t>
            </a:r>
            <a:r>
              <a:rPr lang="en-US" altLang="zh-CN" sz="1400" smtClean="0"/>
              <a:t>6, 8, 10, 14 </a:t>
            </a:r>
            <a:r>
              <a:rPr lang="zh-CN" altLang="en-US" sz="1400" smtClean="0"/>
              <a:t>这几个节点的 左右指针，并没有完全的利用上</a:t>
            </a:r>
            <a:r>
              <a:rPr lang="en-US" altLang="zh-CN" sz="1400" smtClean="0"/>
              <a:t>.</a:t>
            </a:r>
            <a:endParaRPr lang="en-US" altLang="zh-CN" sz="1400" smtClean="0"/>
          </a:p>
          <a:p>
            <a:pPr marL="342900" indent="-342900">
              <a:buAutoNum type="arabicParenR"/>
            </a:pPr>
            <a:r>
              <a:rPr lang="zh-CN" altLang="en-US" sz="1400"/>
              <a:t>如</a:t>
            </a:r>
            <a:r>
              <a:rPr lang="zh-CN" altLang="en-US" sz="1400" smtClean="0"/>
              <a:t>果我们希望充分的利用 </a:t>
            </a:r>
            <a:r>
              <a:rPr lang="zh-CN" altLang="en-US" sz="1400"/>
              <a:t>各</a:t>
            </a:r>
            <a:r>
              <a:rPr lang="zh-CN" altLang="en-US" sz="1400" smtClean="0"/>
              <a:t>个节点的左右指针， 让各个节点可以指向自己的前后节点</a:t>
            </a:r>
            <a:r>
              <a:rPr lang="en-US" altLang="zh-CN" sz="1400" smtClean="0"/>
              <a:t>,</a:t>
            </a:r>
            <a:r>
              <a:rPr lang="zh-CN" altLang="en-US" sz="1400" smtClean="0"/>
              <a:t>怎么办</a:t>
            </a:r>
            <a:r>
              <a:rPr lang="en-US" altLang="zh-CN" sz="1400" smtClean="0"/>
              <a:t>?</a:t>
            </a:r>
            <a:endParaRPr lang="en-US" altLang="zh-CN" sz="1400" smtClean="0"/>
          </a:p>
          <a:p>
            <a:pPr marL="342900" indent="-342900">
              <a:buAutoNum type="arabicParenR"/>
            </a:pPr>
            <a:r>
              <a:rPr lang="zh-CN" altLang="en-US" sz="1400"/>
              <a:t>解</a:t>
            </a:r>
            <a:r>
              <a:rPr lang="zh-CN" altLang="en-US" sz="1400" smtClean="0"/>
              <a:t>决方案</a:t>
            </a:r>
            <a:r>
              <a:rPr lang="en-US" altLang="zh-CN" sz="1400" smtClean="0"/>
              <a:t>-</a:t>
            </a:r>
            <a:r>
              <a:rPr lang="zh-CN" altLang="en-US" sz="1400" smtClean="0"/>
              <a:t>线索二叉树</a:t>
            </a:r>
            <a:endParaRPr lang="en-US" altLang="zh-CN" sz="1400" smtClean="0"/>
          </a:p>
        </p:txBody>
      </p:sp>
    </p:spTree>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680" y="755015"/>
            <a:ext cx="2814320" cy="395605"/>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线索化二叉树</a:t>
            </a:r>
            <a:endParaRPr lang="en-US" altLang="zh-CN" sz="2200" b="1"/>
          </a:p>
        </p:txBody>
      </p:sp>
      <p:sp>
        <p:nvSpPr>
          <p:cNvPr id="2" name="TextBox 1"/>
          <p:cNvSpPr txBox="1"/>
          <p:nvPr/>
        </p:nvSpPr>
        <p:spPr>
          <a:xfrm>
            <a:off x="665981" y="1224111"/>
            <a:ext cx="8064896" cy="3446145"/>
          </a:xfrm>
          <a:prstGeom prst="rect">
            <a:avLst/>
          </a:prstGeom>
          <a:noFill/>
        </p:spPr>
        <p:txBody>
          <a:bodyPr wrap="square" rtlCol="0">
            <a:spAutoFit/>
          </a:bodyPr>
          <a:lstStyle/>
          <a:p>
            <a:r>
              <a:rPr lang="zh-CN" altLang="en-US" sz="2000" b="1" smtClean="0">
                <a:solidFill>
                  <a:srgbClr val="0070C0"/>
                </a:solidFill>
              </a:rPr>
              <a:t>线索二叉树基本介绍</a:t>
            </a:r>
            <a:endParaRPr lang="zh-CN" altLang="en-US" sz="2000" b="1" smtClean="0">
              <a:solidFill>
                <a:srgbClr val="0070C0"/>
              </a:solidFill>
            </a:endParaRPr>
          </a:p>
          <a:p>
            <a:endParaRPr lang="en-US" altLang="zh-CN" smtClean="0"/>
          </a:p>
          <a:p>
            <a:pPr marL="342900" indent="-342900">
              <a:buAutoNum type="arabicParenR"/>
            </a:pPr>
            <a:r>
              <a:rPr lang="en-US" altLang="zh-CN" smtClean="0"/>
              <a:t>n</a:t>
            </a:r>
            <a:r>
              <a:rPr lang="zh-CN" altLang="en-US"/>
              <a:t>个结点的二叉链表中含有</a:t>
            </a:r>
            <a:r>
              <a:rPr lang="en-US" altLang="zh-CN" smtClean="0"/>
              <a:t>n+1  【</a:t>
            </a:r>
            <a:r>
              <a:rPr lang="zh-CN" altLang="en-US" smtClean="0"/>
              <a:t>公式 </a:t>
            </a:r>
            <a:r>
              <a:rPr lang="en-US" altLang="zh-CN" smtClean="0"/>
              <a:t>2n-</a:t>
            </a:r>
            <a:r>
              <a:rPr lang="en-US" altLang="zh-CN"/>
              <a:t>(n-1)=</a:t>
            </a:r>
            <a:r>
              <a:rPr lang="en-US" altLang="zh-CN" smtClean="0"/>
              <a:t>n+1】 </a:t>
            </a:r>
            <a:r>
              <a:rPr lang="zh-CN" altLang="en-US" smtClean="0"/>
              <a:t>个</a:t>
            </a:r>
            <a:r>
              <a:rPr lang="zh-CN" altLang="en-US"/>
              <a:t>空指针域。利用二叉链表中的空指针域，存放指</a:t>
            </a:r>
            <a:r>
              <a:rPr lang="zh-CN" altLang="en-US" smtClean="0"/>
              <a:t>向</a:t>
            </a:r>
            <a:r>
              <a:rPr lang="zh-CN" altLang="en-US" b="1" smtClean="0">
                <a:solidFill>
                  <a:srgbClr val="0070C0"/>
                </a:solidFill>
              </a:rPr>
              <a:t>该</a:t>
            </a:r>
            <a:r>
              <a:rPr lang="zh-CN" altLang="en-US" smtClean="0">
                <a:hlinkClick r:id="rId1"/>
              </a:rPr>
              <a:t>结</a:t>
            </a:r>
            <a:r>
              <a:rPr lang="zh-CN" altLang="en-US">
                <a:hlinkClick r:id="rId1"/>
              </a:rPr>
              <a:t>点</a:t>
            </a:r>
            <a:r>
              <a:rPr lang="zh-CN" altLang="en-US"/>
              <a:t>在</a:t>
            </a:r>
            <a:r>
              <a:rPr lang="zh-CN" altLang="en-US" b="1">
                <a:solidFill>
                  <a:srgbClr val="DA0000"/>
                </a:solidFill>
              </a:rPr>
              <a:t>某种遍历次序</a:t>
            </a:r>
            <a:r>
              <a:rPr lang="zh-CN" altLang="en-US"/>
              <a:t>下的前驱和后继结</a:t>
            </a:r>
            <a:r>
              <a:rPr lang="zh-CN" altLang="en-US" smtClean="0"/>
              <a:t>点的指针（</a:t>
            </a:r>
            <a:r>
              <a:rPr lang="zh-CN" altLang="en-US"/>
              <a:t>这种附加的指针称为</a:t>
            </a:r>
            <a:r>
              <a:rPr lang="en-US" altLang="zh-CN"/>
              <a:t>"</a:t>
            </a:r>
            <a:r>
              <a:rPr lang="zh-CN" altLang="en-US"/>
              <a:t>线索</a:t>
            </a:r>
            <a:r>
              <a:rPr lang="en-US" altLang="zh-CN"/>
              <a:t>"</a:t>
            </a:r>
            <a:r>
              <a:rPr lang="zh-CN" altLang="en-US"/>
              <a:t>，这种行为叫做线索化</a:t>
            </a:r>
            <a:r>
              <a:rPr lang="zh-CN" altLang="en-US" smtClean="0"/>
              <a:t>）</a:t>
            </a:r>
            <a:endParaRPr lang="en-US" altLang="zh-CN" smtClean="0"/>
          </a:p>
          <a:p>
            <a:pPr marL="342900" indent="-342900">
              <a:buAutoNum type="arabicParenR"/>
            </a:pPr>
            <a:endParaRPr lang="en-US" altLang="zh-CN" smtClean="0"/>
          </a:p>
          <a:p>
            <a:pPr marL="342900" indent="-342900">
              <a:buAutoNum type="arabicParenR"/>
            </a:pPr>
            <a:r>
              <a:rPr lang="zh-CN" altLang="en-US" smtClean="0"/>
              <a:t>这</a:t>
            </a:r>
            <a:r>
              <a:rPr lang="zh-CN" altLang="en-US"/>
              <a:t>种加上了线索的二叉链表称为</a:t>
            </a:r>
            <a:r>
              <a:rPr lang="zh-CN" altLang="en-US" b="1"/>
              <a:t>线索链表</a:t>
            </a:r>
            <a:r>
              <a:rPr lang="zh-CN" altLang="en-US"/>
              <a:t>，相应的二叉树称为</a:t>
            </a:r>
            <a:r>
              <a:rPr lang="zh-CN" altLang="en-US" b="1"/>
              <a:t>线索二叉树</a:t>
            </a:r>
            <a:r>
              <a:rPr lang="en-US" altLang="zh-CN" b="1"/>
              <a:t>(Threaded BinaryTree)</a:t>
            </a:r>
            <a:r>
              <a:rPr lang="zh-CN" altLang="en-US"/>
              <a:t>。根据线索性质的不同，线索二叉树可分为</a:t>
            </a:r>
            <a:r>
              <a:rPr lang="zh-CN" altLang="en-US" b="1"/>
              <a:t>前序线索二叉树、中序线索二叉树</a:t>
            </a:r>
            <a:r>
              <a:rPr lang="zh-CN" altLang="en-US"/>
              <a:t>和</a:t>
            </a:r>
            <a:r>
              <a:rPr lang="zh-CN" altLang="en-US" b="1"/>
              <a:t>后序线索二叉树</a:t>
            </a:r>
            <a:r>
              <a:rPr lang="zh-CN" altLang="en-US"/>
              <a:t>三</a:t>
            </a:r>
            <a:r>
              <a:rPr lang="zh-CN" altLang="en-US" smtClean="0"/>
              <a:t>种</a:t>
            </a:r>
            <a:endParaRPr lang="en-US" altLang="zh-CN" smtClean="0"/>
          </a:p>
          <a:p>
            <a:pPr marL="342900" indent="-342900">
              <a:buAutoNum type="arabicParenR"/>
            </a:pPr>
            <a:endParaRPr lang="en-US" altLang="zh-CN"/>
          </a:p>
          <a:p>
            <a:pPr marL="342900" indent="-342900">
              <a:buAutoNum type="arabicParenR"/>
            </a:pPr>
            <a:r>
              <a:rPr lang="zh-CN" altLang="en-US" smtClean="0"/>
              <a:t>一个结点的前一</a:t>
            </a:r>
            <a:r>
              <a:rPr lang="zh-CN" altLang="en-US"/>
              <a:t>个结点</a:t>
            </a:r>
            <a:r>
              <a:rPr lang="zh-CN" altLang="en-US" smtClean="0"/>
              <a:t>，称为</a:t>
            </a:r>
            <a:r>
              <a:rPr lang="zh-CN" altLang="en-US" b="1" smtClean="0">
                <a:solidFill>
                  <a:srgbClr val="DA0000"/>
                </a:solidFill>
              </a:rPr>
              <a:t>前驱</a:t>
            </a:r>
            <a:r>
              <a:rPr lang="zh-CN" altLang="en-US"/>
              <a:t>结点</a:t>
            </a:r>
            <a:endParaRPr lang="en-US" altLang="zh-CN" smtClean="0"/>
          </a:p>
          <a:p>
            <a:pPr marL="342900" indent="-342900">
              <a:buAutoNum type="arabicParenR"/>
            </a:pPr>
            <a:r>
              <a:rPr lang="zh-CN" altLang="en-US"/>
              <a:t>一个结点</a:t>
            </a:r>
            <a:r>
              <a:rPr lang="zh-CN" altLang="en-US" smtClean="0"/>
              <a:t>的后一</a:t>
            </a:r>
            <a:r>
              <a:rPr lang="zh-CN" altLang="en-US"/>
              <a:t>个结点</a:t>
            </a:r>
            <a:r>
              <a:rPr lang="zh-CN" altLang="en-US" smtClean="0"/>
              <a:t>，称为</a:t>
            </a:r>
            <a:r>
              <a:rPr lang="zh-CN" altLang="en-US" b="1" smtClean="0">
                <a:solidFill>
                  <a:srgbClr val="DA0000"/>
                </a:solidFill>
              </a:rPr>
              <a:t>后继</a:t>
            </a:r>
            <a:r>
              <a:rPr lang="zh-CN" altLang="en-US"/>
              <a:t>结点</a:t>
            </a:r>
            <a:endParaRPr lang="zh-CN" altLang="en-US"/>
          </a:p>
        </p:txBody>
      </p:sp>
    </p:spTree>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线索化二叉树</a:t>
            </a:r>
            <a:endParaRPr lang="en-US" altLang="zh-CN" sz="2200" b="1"/>
          </a:p>
        </p:txBody>
      </p:sp>
      <p:sp>
        <p:nvSpPr>
          <p:cNvPr id="2" name="TextBox 1"/>
          <p:cNvSpPr txBox="1"/>
          <p:nvPr/>
        </p:nvSpPr>
        <p:spPr>
          <a:xfrm>
            <a:off x="665981" y="1224111"/>
            <a:ext cx="8064896" cy="3447098"/>
          </a:xfrm>
          <a:prstGeom prst="rect">
            <a:avLst/>
          </a:prstGeom>
          <a:noFill/>
        </p:spPr>
        <p:txBody>
          <a:bodyPr wrap="square" rtlCol="0">
            <a:spAutoFit/>
          </a:bodyPr>
          <a:lstStyle/>
          <a:p>
            <a:r>
              <a:rPr lang="zh-CN" altLang="en-US" sz="2000" b="1" smtClean="0">
                <a:solidFill>
                  <a:srgbClr val="0070C0"/>
                </a:solidFill>
              </a:rPr>
              <a:t>线索二叉树应用案例</a:t>
            </a:r>
            <a:endParaRPr lang="en-US" altLang="zh-CN"/>
          </a:p>
          <a:p>
            <a:endParaRPr lang="en-US" altLang="zh-CN" smtClean="0"/>
          </a:p>
          <a:p>
            <a:r>
              <a:rPr lang="zh-CN" altLang="en-US" b="1"/>
              <a:t>应</a:t>
            </a:r>
            <a:r>
              <a:rPr lang="zh-CN" altLang="en-US" b="1" smtClean="0"/>
              <a:t>用案例说明</a:t>
            </a:r>
            <a:r>
              <a:rPr lang="zh-CN" altLang="en-US" smtClean="0"/>
              <a:t>：将下面的二叉树，进行</a:t>
            </a:r>
            <a:r>
              <a:rPr lang="zh-CN" altLang="en-US" b="1" smtClean="0"/>
              <a:t>中序线索二叉树</a:t>
            </a:r>
            <a:r>
              <a:rPr lang="zh-CN" altLang="en-US" smtClean="0"/>
              <a:t>。中序遍历的数列为 </a:t>
            </a:r>
            <a:r>
              <a:rPr lang="en-US" altLang="zh-CN" smtClean="0"/>
              <a:t>{8, 3, 10, 1, 14, 6}</a:t>
            </a:r>
            <a:endParaRPr lang="en-US" altLang="zh-CN"/>
          </a:p>
          <a:p>
            <a:endParaRPr lang="en-US" altLang="zh-CN" smtClean="0"/>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p:txBody>
      </p:sp>
      <p:sp>
        <p:nvSpPr>
          <p:cNvPr id="5" name="圆角矩形 4"/>
          <p:cNvSpPr/>
          <p:nvPr/>
        </p:nvSpPr>
        <p:spPr>
          <a:xfrm>
            <a:off x="2308423" y="2816646"/>
            <a:ext cx="809625" cy="2667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    |1 |</a:t>
            </a:r>
            <a:endParaRPr lang="zh-CN" altLang="en-US" sz="1100"/>
          </a:p>
        </p:txBody>
      </p:sp>
      <p:sp>
        <p:nvSpPr>
          <p:cNvPr id="6" name="圆角矩形 5"/>
          <p:cNvSpPr/>
          <p:nvPr/>
        </p:nvSpPr>
        <p:spPr>
          <a:xfrm>
            <a:off x="1565473" y="3492921"/>
            <a:ext cx="809625" cy="2667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    |3 |</a:t>
            </a:r>
            <a:endParaRPr lang="zh-CN" altLang="en-US" sz="1100"/>
          </a:p>
        </p:txBody>
      </p:sp>
      <p:sp>
        <p:nvSpPr>
          <p:cNvPr id="8" name="圆角矩形 7"/>
          <p:cNvSpPr/>
          <p:nvPr/>
        </p:nvSpPr>
        <p:spPr>
          <a:xfrm>
            <a:off x="3384748" y="3521496"/>
            <a:ext cx="809625" cy="2667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    |6 |</a:t>
            </a:r>
            <a:endParaRPr lang="zh-CN" altLang="en-US" sz="1100"/>
          </a:p>
        </p:txBody>
      </p:sp>
      <p:cxnSp>
        <p:nvCxnSpPr>
          <p:cNvPr id="9" name="曲线连接符 8"/>
          <p:cNvCxnSpPr>
            <a:stCxn id="5" idx="1"/>
          </p:cNvCxnSpPr>
          <p:nvPr/>
        </p:nvCxnSpPr>
        <p:spPr>
          <a:xfrm rot="10800000" flipV="1">
            <a:off x="1841699" y="2949996"/>
            <a:ext cx="466725" cy="495300"/>
          </a:xfrm>
          <a:prstGeom prst="curvedConnector2">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0" name="曲线连接符 9"/>
          <p:cNvCxnSpPr>
            <a:stCxn id="5" idx="3"/>
            <a:endCxn id="8" idx="0"/>
          </p:cNvCxnSpPr>
          <p:nvPr/>
        </p:nvCxnSpPr>
        <p:spPr>
          <a:xfrm>
            <a:off x="3118048" y="2949996"/>
            <a:ext cx="671513" cy="571500"/>
          </a:xfrm>
          <a:prstGeom prst="curvedConnector2">
            <a:avLst/>
          </a:prstGeom>
          <a:ln>
            <a:tailEnd type="arrow"/>
          </a:ln>
        </p:spPr>
        <p:style>
          <a:lnRef idx="1">
            <a:schemeClr val="accent1"/>
          </a:lnRef>
          <a:fillRef idx="0">
            <a:schemeClr val="accent1"/>
          </a:fillRef>
          <a:effectRef idx="0">
            <a:schemeClr val="accent1"/>
          </a:effectRef>
          <a:fontRef idx="minor">
            <a:schemeClr val="tx1"/>
          </a:fontRef>
        </p:style>
      </p:cxnSp>
      <p:sp>
        <p:nvSpPr>
          <p:cNvPr id="11" name="圆角矩形 10"/>
          <p:cNvSpPr/>
          <p:nvPr/>
        </p:nvSpPr>
        <p:spPr>
          <a:xfrm>
            <a:off x="860623" y="4188246"/>
            <a:ext cx="809625" cy="2667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    |8 |</a:t>
            </a:r>
            <a:endParaRPr lang="zh-CN" altLang="en-US" sz="1100"/>
          </a:p>
        </p:txBody>
      </p:sp>
      <p:cxnSp>
        <p:nvCxnSpPr>
          <p:cNvPr id="12" name="曲线连接符 11"/>
          <p:cNvCxnSpPr>
            <a:stCxn id="6" idx="1"/>
            <a:endCxn id="11" idx="0"/>
          </p:cNvCxnSpPr>
          <p:nvPr/>
        </p:nvCxnSpPr>
        <p:spPr>
          <a:xfrm rot="10800000" flipV="1">
            <a:off x="1265437" y="3626270"/>
            <a:ext cx="300037" cy="561975"/>
          </a:xfrm>
          <a:prstGeom prst="curvedConnector2">
            <a:avLst/>
          </a:prstGeom>
          <a:ln>
            <a:tailEnd type="arrow"/>
          </a:ln>
        </p:spPr>
        <p:style>
          <a:lnRef idx="1">
            <a:schemeClr val="accent1"/>
          </a:lnRef>
          <a:fillRef idx="0">
            <a:schemeClr val="accent1"/>
          </a:fillRef>
          <a:effectRef idx="0">
            <a:schemeClr val="accent1"/>
          </a:effectRef>
          <a:fontRef idx="minor">
            <a:schemeClr val="tx1"/>
          </a:fontRef>
        </p:style>
      </p:cxnSp>
      <p:sp>
        <p:nvSpPr>
          <p:cNvPr id="13" name="圆角矩形 12"/>
          <p:cNvSpPr/>
          <p:nvPr/>
        </p:nvSpPr>
        <p:spPr>
          <a:xfrm>
            <a:off x="2051248" y="4159671"/>
            <a:ext cx="809625" cy="2667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    |10 |</a:t>
            </a:r>
            <a:endParaRPr lang="zh-CN" altLang="en-US" sz="1100"/>
          </a:p>
        </p:txBody>
      </p:sp>
      <p:cxnSp>
        <p:nvCxnSpPr>
          <p:cNvPr id="14" name="曲线连接符 13"/>
          <p:cNvCxnSpPr>
            <a:stCxn id="6" idx="3"/>
            <a:endCxn id="13" idx="0"/>
          </p:cNvCxnSpPr>
          <p:nvPr/>
        </p:nvCxnSpPr>
        <p:spPr>
          <a:xfrm>
            <a:off x="2375098" y="3626271"/>
            <a:ext cx="80963" cy="533400"/>
          </a:xfrm>
          <a:prstGeom prst="curvedConnector2">
            <a:avLst/>
          </a:prstGeom>
          <a:ln>
            <a:tailEnd type="arrow"/>
          </a:ln>
        </p:spPr>
        <p:style>
          <a:lnRef idx="1">
            <a:schemeClr val="accent1"/>
          </a:lnRef>
          <a:fillRef idx="0">
            <a:schemeClr val="accent1"/>
          </a:fillRef>
          <a:effectRef idx="0">
            <a:schemeClr val="accent1"/>
          </a:effectRef>
          <a:fontRef idx="minor">
            <a:schemeClr val="tx1"/>
          </a:fontRef>
        </p:style>
      </p:cxnSp>
      <p:sp>
        <p:nvSpPr>
          <p:cNvPr id="15" name="圆角矩形 14"/>
          <p:cNvSpPr/>
          <p:nvPr/>
        </p:nvSpPr>
        <p:spPr>
          <a:xfrm>
            <a:off x="3175198" y="4197771"/>
            <a:ext cx="809625" cy="2667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    |14 |</a:t>
            </a:r>
            <a:endParaRPr lang="zh-CN" altLang="en-US" sz="1100"/>
          </a:p>
        </p:txBody>
      </p:sp>
      <p:cxnSp>
        <p:nvCxnSpPr>
          <p:cNvPr id="16" name="曲线连接符 15"/>
          <p:cNvCxnSpPr>
            <a:stCxn id="8" idx="1"/>
            <a:endCxn id="15" idx="0"/>
          </p:cNvCxnSpPr>
          <p:nvPr/>
        </p:nvCxnSpPr>
        <p:spPr>
          <a:xfrm rot="10800000" flipH="1" flipV="1">
            <a:off x="3384747" y="3654845"/>
            <a:ext cx="195263" cy="542925"/>
          </a:xfrm>
          <a:prstGeom prst="curvedConnector4">
            <a:avLst>
              <a:gd name="adj1" fmla="val -117073"/>
              <a:gd name="adj2" fmla="val 6228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680" y="755015"/>
            <a:ext cx="2515870" cy="395605"/>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线索化二叉树</a:t>
            </a:r>
            <a:endParaRPr lang="en-US" altLang="zh-CN" sz="2200" b="1"/>
          </a:p>
        </p:txBody>
      </p:sp>
      <p:sp>
        <p:nvSpPr>
          <p:cNvPr id="2" name="TextBox 1"/>
          <p:cNvSpPr txBox="1"/>
          <p:nvPr/>
        </p:nvSpPr>
        <p:spPr>
          <a:xfrm>
            <a:off x="665981" y="1224111"/>
            <a:ext cx="8064896" cy="4247317"/>
          </a:xfrm>
          <a:prstGeom prst="rect">
            <a:avLst/>
          </a:prstGeom>
          <a:noFill/>
        </p:spPr>
        <p:txBody>
          <a:bodyPr wrap="square" rtlCol="0">
            <a:spAutoFit/>
          </a:bodyPr>
          <a:lstStyle/>
          <a:p>
            <a:r>
              <a:rPr lang="zh-CN" altLang="en-US" sz="2000" b="1" smtClean="0">
                <a:solidFill>
                  <a:srgbClr val="0070C0"/>
                </a:solidFill>
              </a:rPr>
              <a:t>线索二叉树应用案例</a:t>
            </a:r>
            <a:endParaRPr lang="en-US" altLang="zh-CN"/>
          </a:p>
          <a:p>
            <a:endParaRPr lang="en-US" altLang="zh-CN" smtClean="0"/>
          </a:p>
          <a:p>
            <a:r>
              <a:rPr lang="zh-CN" altLang="en-US" b="1" smtClean="0"/>
              <a:t>思路分析</a:t>
            </a:r>
            <a:r>
              <a:rPr lang="en-US" altLang="zh-CN" smtClean="0"/>
              <a:t>:  </a:t>
            </a:r>
            <a:r>
              <a:rPr lang="zh-CN" altLang="en-US" smtClean="0"/>
              <a:t>中序遍历的结果：</a:t>
            </a:r>
            <a:r>
              <a:rPr lang="en-US" altLang="zh-CN" smtClean="0"/>
              <a:t>{8</a:t>
            </a:r>
            <a:r>
              <a:rPr lang="en-US" altLang="zh-CN"/>
              <a:t>, 3, 10, 1, 14, 6}</a:t>
            </a:r>
            <a:endParaRPr lang="en-US" altLang="zh-CN"/>
          </a:p>
          <a:p>
            <a:endParaRPr lang="en-US" altLang="zh-CN" smtClean="0"/>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r>
              <a:rPr lang="zh-CN" altLang="en-US" sz="1400" b="1"/>
              <a:t>说</a:t>
            </a:r>
            <a:r>
              <a:rPr lang="zh-CN" altLang="en-US" sz="1400" b="1" smtClean="0"/>
              <a:t>明</a:t>
            </a:r>
            <a:r>
              <a:rPr lang="en-US" altLang="zh-CN" sz="1400" b="1" smtClean="0"/>
              <a:t>: </a:t>
            </a:r>
            <a:r>
              <a:rPr lang="zh-CN" altLang="en-US" sz="1400" b="1" smtClean="0"/>
              <a:t>当线索化二叉树后，</a:t>
            </a:r>
            <a:r>
              <a:rPr lang="en-US" altLang="zh-CN" sz="1400" b="1" smtClean="0"/>
              <a:t>Node</a:t>
            </a:r>
            <a:r>
              <a:rPr lang="zh-CN" altLang="en-US" sz="1400" b="1" smtClean="0"/>
              <a:t>节点的 属性 </a:t>
            </a:r>
            <a:r>
              <a:rPr lang="en-US" altLang="zh-CN" sz="1400" b="1" smtClean="0"/>
              <a:t>left </a:t>
            </a:r>
            <a:r>
              <a:rPr lang="zh-CN" altLang="en-US" sz="1400" b="1" smtClean="0"/>
              <a:t>和 </a:t>
            </a:r>
            <a:r>
              <a:rPr lang="en-US" altLang="zh-CN" sz="1400" b="1" smtClean="0"/>
              <a:t>right </a:t>
            </a:r>
            <a:r>
              <a:rPr lang="zh-CN" altLang="en-US" sz="1400" b="1" smtClean="0"/>
              <a:t>，有如下情况</a:t>
            </a:r>
            <a:r>
              <a:rPr lang="en-US" altLang="zh-CN" sz="1400" b="1" smtClean="0"/>
              <a:t>:</a:t>
            </a:r>
            <a:endParaRPr lang="en-US" altLang="zh-CN" sz="1400" b="1" smtClean="0"/>
          </a:p>
          <a:p>
            <a:pPr marL="342900" indent="-342900">
              <a:buAutoNum type="arabicParenR"/>
            </a:pPr>
            <a:r>
              <a:rPr lang="en-US" altLang="zh-CN" sz="1400" smtClean="0"/>
              <a:t>left </a:t>
            </a:r>
            <a:r>
              <a:rPr lang="zh-CN" altLang="en-US" sz="1400" smtClean="0"/>
              <a:t>指向的是左子树，也可能是指向的前驱节点</a:t>
            </a:r>
            <a:r>
              <a:rPr lang="en-US" altLang="zh-CN" sz="1400" smtClean="0"/>
              <a:t>. </a:t>
            </a:r>
            <a:r>
              <a:rPr lang="zh-CN" altLang="en-US" sz="1400" smtClean="0"/>
              <a:t>比如 ① 节点 </a:t>
            </a:r>
            <a:r>
              <a:rPr lang="en-US" altLang="zh-CN" sz="1400" smtClean="0"/>
              <a:t>left </a:t>
            </a:r>
            <a:r>
              <a:rPr lang="zh-CN" altLang="en-US" sz="1400" smtClean="0"/>
              <a:t>指向的左子树</a:t>
            </a:r>
            <a:r>
              <a:rPr lang="en-US" altLang="zh-CN" sz="1400" smtClean="0"/>
              <a:t>, </a:t>
            </a:r>
            <a:r>
              <a:rPr lang="zh-CN" altLang="en-US" sz="1400" smtClean="0"/>
              <a:t>而 ⑩ 节点的 </a:t>
            </a:r>
            <a:r>
              <a:rPr lang="en-US" altLang="zh-CN" sz="1400" smtClean="0"/>
              <a:t>left </a:t>
            </a:r>
            <a:r>
              <a:rPr lang="zh-CN" altLang="en-US" sz="1400" smtClean="0"/>
              <a:t>指向的就是前驱节点</a:t>
            </a:r>
            <a:r>
              <a:rPr lang="en-US" altLang="zh-CN" sz="1400" smtClean="0"/>
              <a:t>.</a:t>
            </a:r>
            <a:endParaRPr lang="en-US" altLang="zh-CN" sz="1400" smtClean="0"/>
          </a:p>
          <a:p>
            <a:pPr marL="342900" indent="-342900">
              <a:buAutoNum type="arabicParenR"/>
            </a:pPr>
            <a:r>
              <a:rPr lang="en-US" altLang="zh-CN" sz="1400" smtClean="0"/>
              <a:t>right</a:t>
            </a:r>
            <a:r>
              <a:rPr lang="zh-CN" altLang="en-US" sz="1400" smtClean="0"/>
              <a:t>指向的是右子树，也可能是指向后继节点，比如 ① </a:t>
            </a:r>
            <a:r>
              <a:rPr lang="zh-CN" altLang="en-US" sz="1400"/>
              <a:t>节</a:t>
            </a:r>
            <a:r>
              <a:rPr lang="zh-CN" altLang="en-US" sz="1400" smtClean="0"/>
              <a:t>点</a:t>
            </a:r>
            <a:r>
              <a:rPr lang="en-US" altLang="zh-CN" sz="1400" smtClean="0"/>
              <a:t>right </a:t>
            </a:r>
            <a:r>
              <a:rPr lang="zh-CN" altLang="en-US" sz="1400" smtClean="0"/>
              <a:t>指向的是右子树，而⑩ 节点的</a:t>
            </a:r>
            <a:r>
              <a:rPr lang="en-US" altLang="zh-CN" sz="1400" smtClean="0"/>
              <a:t>right </a:t>
            </a:r>
            <a:r>
              <a:rPr lang="zh-CN" altLang="en-US" sz="1400" smtClean="0"/>
              <a:t>指向的是后继节点</a:t>
            </a:r>
            <a:r>
              <a:rPr lang="en-US" altLang="zh-CN" sz="1400" smtClean="0"/>
              <a:t>.</a:t>
            </a:r>
            <a:endParaRPr lang="en-US" altLang="zh-CN" sz="1400" smtClean="0"/>
          </a:p>
        </p:txBody>
      </p:sp>
      <p:sp>
        <p:nvSpPr>
          <p:cNvPr id="5" name="圆角矩形 4"/>
          <p:cNvSpPr/>
          <p:nvPr/>
        </p:nvSpPr>
        <p:spPr>
          <a:xfrm>
            <a:off x="2257797" y="2448247"/>
            <a:ext cx="809625" cy="2667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    |1 |</a:t>
            </a:r>
            <a:endParaRPr lang="zh-CN" altLang="en-US" sz="1100"/>
          </a:p>
        </p:txBody>
      </p:sp>
      <p:sp>
        <p:nvSpPr>
          <p:cNvPr id="6" name="圆角矩形 5"/>
          <p:cNvSpPr/>
          <p:nvPr/>
        </p:nvSpPr>
        <p:spPr>
          <a:xfrm>
            <a:off x="1514847" y="3124522"/>
            <a:ext cx="809625" cy="2667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    |3 |</a:t>
            </a:r>
            <a:endParaRPr lang="zh-CN" altLang="en-US" sz="1100"/>
          </a:p>
        </p:txBody>
      </p:sp>
      <p:sp>
        <p:nvSpPr>
          <p:cNvPr id="8" name="圆角矩形 7"/>
          <p:cNvSpPr/>
          <p:nvPr/>
        </p:nvSpPr>
        <p:spPr>
          <a:xfrm>
            <a:off x="3334122" y="3153097"/>
            <a:ext cx="809625" cy="2667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    |6 |</a:t>
            </a:r>
            <a:endParaRPr lang="zh-CN" altLang="en-US" sz="1100"/>
          </a:p>
        </p:txBody>
      </p:sp>
      <p:cxnSp>
        <p:nvCxnSpPr>
          <p:cNvPr id="9" name="曲线连接符 8"/>
          <p:cNvCxnSpPr>
            <a:stCxn id="5" idx="1"/>
          </p:cNvCxnSpPr>
          <p:nvPr/>
        </p:nvCxnSpPr>
        <p:spPr>
          <a:xfrm rot="10800000" flipV="1">
            <a:off x="1791073" y="2581597"/>
            <a:ext cx="466725" cy="495300"/>
          </a:xfrm>
          <a:prstGeom prst="curvedConnector2">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0" name="曲线连接符 9"/>
          <p:cNvCxnSpPr>
            <a:stCxn id="5" idx="3"/>
            <a:endCxn id="8" idx="0"/>
          </p:cNvCxnSpPr>
          <p:nvPr/>
        </p:nvCxnSpPr>
        <p:spPr>
          <a:xfrm>
            <a:off x="3067422" y="2581597"/>
            <a:ext cx="671513" cy="571500"/>
          </a:xfrm>
          <a:prstGeom prst="curvedConnector2">
            <a:avLst/>
          </a:prstGeom>
          <a:ln>
            <a:tailEnd type="arrow"/>
          </a:ln>
        </p:spPr>
        <p:style>
          <a:lnRef idx="1">
            <a:schemeClr val="accent1"/>
          </a:lnRef>
          <a:fillRef idx="0">
            <a:schemeClr val="accent1"/>
          </a:fillRef>
          <a:effectRef idx="0">
            <a:schemeClr val="accent1"/>
          </a:effectRef>
          <a:fontRef idx="minor">
            <a:schemeClr val="tx1"/>
          </a:fontRef>
        </p:style>
      </p:cxnSp>
      <p:sp>
        <p:nvSpPr>
          <p:cNvPr id="11" name="圆角矩形 10"/>
          <p:cNvSpPr/>
          <p:nvPr/>
        </p:nvSpPr>
        <p:spPr>
          <a:xfrm>
            <a:off x="809997" y="3819847"/>
            <a:ext cx="809625" cy="2667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    |8 |</a:t>
            </a:r>
            <a:endParaRPr lang="zh-CN" altLang="en-US" sz="1100"/>
          </a:p>
        </p:txBody>
      </p:sp>
      <p:cxnSp>
        <p:nvCxnSpPr>
          <p:cNvPr id="12" name="曲线连接符 11"/>
          <p:cNvCxnSpPr>
            <a:stCxn id="6" idx="1"/>
            <a:endCxn id="11" idx="0"/>
          </p:cNvCxnSpPr>
          <p:nvPr/>
        </p:nvCxnSpPr>
        <p:spPr>
          <a:xfrm rot="10800000" flipV="1">
            <a:off x="1214811" y="3257871"/>
            <a:ext cx="300037" cy="561975"/>
          </a:xfrm>
          <a:prstGeom prst="curvedConnector2">
            <a:avLst/>
          </a:prstGeom>
          <a:ln>
            <a:tailEnd type="arrow"/>
          </a:ln>
        </p:spPr>
        <p:style>
          <a:lnRef idx="1">
            <a:schemeClr val="accent1"/>
          </a:lnRef>
          <a:fillRef idx="0">
            <a:schemeClr val="accent1"/>
          </a:fillRef>
          <a:effectRef idx="0">
            <a:schemeClr val="accent1"/>
          </a:effectRef>
          <a:fontRef idx="minor">
            <a:schemeClr val="tx1"/>
          </a:fontRef>
        </p:style>
      </p:cxnSp>
      <p:sp>
        <p:nvSpPr>
          <p:cNvPr id="13" name="圆角矩形 12"/>
          <p:cNvSpPr/>
          <p:nvPr/>
        </p:nvSpPr>
        <p:spPr>
          <a:xfrm>
            <a:off x="2000622" y="3791272"/>
            <a:ext cx="809625" cy="2667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    |10 |</a:t>
            </a:r>
            <a:endParaRPr lang="zh-CN" altLang="en-US" sz="1100"/>
          </a:p>
        </p:txBody>
      </p:sp>
      <p:cxnSp>
        <p:nvCxnSpPr>
          <p:cNvPr id="14" name="曲线连接符 13"/>
          <p:cNvCxnSpPr>
            <a:stCxn id="6" idx="3"/>
            <a:endCxn id="13" idx="0"/>
          </p:cNvCxnSpPr>
          <p:nvPr/>
        </p:nvCxnSpPr>
        <p:spPr>
          <a:xfrm>
            <a:off x="2324472" y="3257872"/>
            <a:ext cx="80963" cy="533400"/>
          </a:xfrm>
          <a:prstGeom prst="curvedConnector2">
            <a:avLst/>
          </a:prstGeom>
          <a:ln>
            <a:tailEnd type="arrow"/>
          </a:ln>
        </p:spPr>
        <p:style>
          <a:lnRef idx="1">
            <a:schemeClr val="accent1"/>
          </a:lnRef>
          <a:fillRef idx="0">
            <a:schemeClr val="accent1"/>
          </a:fillRef>
          <a:effectRef idx="0">
            <a:schemeClr val="accent1"/>
          </a:effectRef>
          <a:fontRef idx="minor">
            <a:schemeClr val="tx1"/>
          </a:fontRef>
        </p:style>
      </p:cxnSp>
      <p:sp>
        <p:nvSpPr>
          <p:cNvPr id="15" name="圆角矩形 14"/>
          <p:cNvSpPr/>
          <p:nvPr/>
        </p:nvSpPr>
        <p:spPr>
          <a:xfrm>
            <a:off x="3124572" y="3829372"/>
            <a:ext cx="809625" cy="2667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    |14 |</a:t>
            </a:r>
            <a:endParaRPr lang="zh-CN" altLang="en-US" sz="1100"/>
          </a:p>
        </p:txBody>
      </p:sp>
      <p:cxnSp>
        <p:nvCxnSpPr>
          <p:cNvPr id="16" name="曲线连接符 15"/>
          <p:cNvCxnSpPr>
            <a:stCxn id="8" idx="1"/>
            <a:endCxn id="15" idx="0"/>
          </p:cNvCxnSpPr>
          <p:nvPr/>
        </p:nvCxnSpPr>
        <p:spPr>
          <a:xfrm rot="10800000" flipH="1" flipV="1">
            <a:off x="3334121" y="3286446"/>
            <a:ext cx="195263" cy="542925"/>
          </a:xfrm>
          <a:prstGeom prst="curvedConnector4">
            <a:avLst>
              <a:gd name="adj1" fmla="val -117073"/>
              <a:gd name="adj2" fmla="val 62281"/>
            </a:avLst>
          </a:prstGeom>
          <a:ln>
            <a:tailEnd type="arrow"/>
          </a:ln>
        </p:spPr>
        <p:style>
          <a:lnRef idx="1">
            <a:schemeClr val="accent1"/>
          </a:lnRef>
          <a:fillRef idx="0">
            <a:schemeClr val="accent1"/>
          </a:fillRef>
          <a:effectRef idx="0">
            <a:schemeClr val="accent1"/>
          </a:effectRef>
          <a:fontRef idx="minor">
            <a:schemeClr val="tx1"/>
          </a:fontRef>
        </p:style>
      </p:cxnSp>
      <p:sp>
        <p:nvSpPr>
          <p:cNvPr id="3" name="右箭头 2"/>
          <p:cNvSpPr/>
          <p:nvPr/>
        </p:nvSpPr>
        <p:spPr>
          <a:xfrm>
            <a:off x="4215755" y="2581597"/>
            <a:ext cx="1399356" cy="704850"/>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zh-CN" altLang="en-US" sz="1100" smtClean="0"/>
              <a:t>中序线索二叉树</a:t>
            </a:r>
            <a:endParaRPr lang="zh-CN" altLang="en-US" sz="1100"/>
          </a:p>
        </p:txBody>
      </p:sp>
      <p:sp>
        <p:nvSpPr>
          <p:cNvPr id="18" name="圆角矩形 17"/>
          <p:cNvSpPr/>
          <p:nvPr/>
        </p:nvSpPr>
        <p:spPr>
          <a:xfrm>
            <a:off x="6922640" y="2470476"/>
            <a:ext cx="809625" cy="2667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    |1 |</a:t>
            </a:r>
            <a:endParaRPr lang="zh-CN" altLang="en-US" sz="1100"/>
          </a:p>
        </p:txBody>
      </p:sp>
      <p:sp>
        <p:nvSpPr>
          <p:cNvPr id="19" name="圆角矩形 18"/>
          <p:cNvSpPr/>
          <p:nvPr/>
        </p:nvSpPr>
        <p:spPr>
          <a:xfrm>
            <a:off x="6179690" y="3146751"/>
            <a:ext cx="809625" cy="2667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    |3 |</a:t>
            </a:r>
            <a:endParaRPr lang="zh-CN" altLang="en-US" sz="1100"/>
          </a:p>
        </p:txBody>
      </p:sp>
      <p:sp>
        <p:nvSpPr>
          <p:cNvPr id="20" name="圆角矩形 19"/>
          <p:cNvSpPr/>
          <p:nvPr/>
        </p:nvSpPr>
        <p:spPr>
          <a:xfrm>
            <a:off x="7998965" y="3175326"/>
            <a:ext cx="809625" cy="2667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    |6 |</a:t>
            </a:r>
            <a:endParaRPr lang="zh-CN" altLang="en-US" sz="1100"/>
          </a:p>
        </p:txBody>
      </p:sp>
      <p:cxnSp>
        <p:nvCxnSpPr>
          <p:cNvPr id="21" name="曲线连接符 20"/>
          <p:cNvCxnSpPr>
            <a:stCxn id="18" idx="1"/>
          </p:cNvCxnSpPr>
          <p:nvPr/>
        </p:nvCxnSpPr>
        <p:spPr>
          <a:xfrm rot="10800000" flipV="1">
            <a:off x="6455916" y="2603826"/>
            <a:ext cx="466725" cy="495300"/>
          </a:xfrm>
          <a:prstGeom prst="curvedConnector2">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曲线连接符 21"/>
          <p:cNvCxnSpPr>
            <a:stCxn id="18" idx="3"/>
            <a:endCxn id="20" idx="0"/>
          </p:cNvCxnSpPr>
          <p:nvPr/>
        </p:nvCxnSpPr>
        <p:spPr>
          <a:xfrm>
            <a:off x="7732265" y="2603826"/>
            <a:ext cx="671513" cy="571500"/>
          </a:xfrm>
          <a:prstGeom prst="curvedConnector2">
            <a:avLst/>
          </a:prstGeom>
          <a:ln>
            <a:tailEnd type="arrow"/>
          </a:ln>
        </p:spPr>
        <p:style>
          <a:lnRef idx="1">
            <a:schemeClr val="accent1"/>
          </a:lnRef>
          <a:fillRef idx="0">
            <a:schemeClr val="accent1"/>
          </a:fillRef>
          <a:effectRef idx="0">
            <a:schemeClr val="accent1"/>
          </a:effectRef>
          <a:fontRef idx="minor">
            <a:schemeClr val="tx1"/>
          </a:fontRef>
        </p:style>
      </p:cxnSp>
      <p:sp>
        <p:nvSpPr>
          <p:cNvPr id="23" name="圆角矩形 22"/>
          <p:cNvSpPr/>
          <p:nvPr/>
        </p:nvSpPr>
        <p:spPr>
          <a:xfrm>
            <a:off x="5474840" y="3842076"/>
            <a:ext cx="809625" cy="2667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    |8 |</a:t>
            </a:r>
            <a:endParaRPr lang="zh-CN" altLang="en-US" sz="1100"/>
          </a:p>
        </p:txBody>
      </p:sp>
      <p:cxnSp>
        <p:nvCxnSpPr>
          <p:cNvPr id="24" name="曲线连接符 23"/>
          <p:cNvCxnSpPr>
            <a:stCxn id="19" idx="1"/>
            <a:endCxn id="23" idx="0"/>
          </p:cNvCxnSpPr>
          <p:nvPr/>
        </p:nvCxnSpPr>
        <p:spPr>
          <a:xfrm rot="10800000" flipV="1">
            <a:off x="5879654" y="3280100"/>
            <a:ext cx="300037" cy="561975"/>
          </a:xfrm>
          <a:prstGeom prst="curvedConnector2">
            <a:avLst/>
          </a:prstGeom>
          <a:ln>
            <a:tailEnd type="arrow"/>
          </a:ln>
        </p:spPr>
        <p:style>
          <a:lnRef idx="1">
            <a:schemeClr val="accent1"/>
          </a:lnRef>
          <a:fillRef idx="0">
            <a:schemeClr val="accent1"/>
          </a:fillRef>
          <a:effectRef idx="0">
            <a:schemeClr val="accent1"/>
          </a:effectRef>
          <a:fontRef idx="minor">
            <a:schemeClr val="tx1"/>
          </a:fontRef>
        </p:style>
      </p:cxnSp>
      <p:sp>
        <p:nvSpPr>
          <p:cNvPr id="25" name="圆角矩形 24"/>
          <p:cNvSpPr/>
          <p:nvPr/>
        </p:nvSpPr>
        <p:spPr>
          <a:xfrm>
            <a:off x="6665465" y="3813501"/>
            <a:ext cx="809625" cy="2667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    |10 |</a:t>
            </a:r>
            <a:endParaRPr lang="zh-CN" altLang="en-US" sz="1100"/>
          </a:p>
        </p:txBody>
      </p:sp>
      <p:cxnSp>
        <p:nvCxnSpPr>
          <p:cNvPr id="26" name="曲线连接符 25"/>
          <p:cNvCxnSpPr>
            <a:stCxn id="19" idx="3"/>
            <a:endCxn id="25" idx="0"/>
          </p:cNvCxnSpPr>
          <p:nvPr/>
        </p:nvCxnSpPr>
        <p:spPr>
          <a:xfrm>
            <a:off x="6989315" y="3280101"/>
            <a:ext cx="80963" cy="533400"/>
          </a:xfrm>
          <a:prstGeom prst="curvedConnector2">
            <a:avLst/>
          </a:prstGeom>
          <a:ln>
            <a:tailEnd type="arrow"/>
          </a:ln>
        </p:spPr>
        <p:style>
          <a:lnRef idx="1">
            <a:schemeClr val="accent1"/>
          </a:lnRef>
          <a:fillRef idx="0">
            <a:schemeClr val="accent1"/>
          </a:fillRef>
          <a:effectRef idx="0">
            <a:schemeClr val="accent1"/>
          </a:effectRef>
          <a:fontRef idx="minor">
            <a:schemeClr val="tx1"/>
          </a:fontRef>
        </p:style>
      </p:cxnSp>
      <p:sp>
        <p:nvSpPr>
          <p:cNvPr id="27" name="圆角矩形 26"/>
          <p:cNvSpPr/>
          <p:nvPr/>
        </p:nvSpPr>
        <p:spPr>
          <a:xfrm>
            <a:off x="7789415" y="3851601"/>
            <a:ext cx="809625" cy="2667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    |14 |</a:t>
            </a:r>
            <a:endParaRPr lang="zh-CN" altLang="en-US" sz="1100"/>
          </a:p>
        </p:txBody>
      </p:sp>
      <p:cxnSp>
        <p:nvCxnSpPr>
          <p:cNvPr id="28" name="曲线连接符 27"/>
          <p:cNvCxnSpPr>
            <a:stCxn id="20" idx="1"/>
            <a:endCxn id="27" idx="0"/>
          </p:cNvCxnSpPr>
          <p:nvPr/>
        </p:nvCxnSpPr>
        <p:spPr>
          <a:xfrm rot="10800000" flipH="1" flipV="1">
            <a:off x="7998964" y="3308675"/>
            <a:ext cx="195263" cy="542925"/>
          </a:xfrm>
          <a:prstGeom prst="curvedConnector4">
            <a:avLst>
              <a:gd name="adj1" fmla="val -117073"/>
              <a:gd name="adj2" fmla="val 6228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9" name="曲线连接符 28"/>
          <p:cNvCxnSpPr/>
          <p:nvPr/>
        </p:nvCxnSpPr>
        <p:spPr>
          <a:xfrm rot="5400000" flipH="1" flipV="1">
            <a:off x="6001496" y="3470202"/>
            <a:ext cx="482596" cy="426244"/>
          </a:xfrm>
          <a:prstGeom prst="curvedConnector3">
            <a:avLst/>
          </a:prstGeom>
          <a:ln>
            <a:tailEnd type="arrow"/>
          </a:ln>
        </p:spPr>
        <p:style>
          <a:lnRef idx="1">
            <a:schemeClr val="accent2"/>
          </a:lnRef>
          <a:fillRef idx="0">
            <a:schemeClr val="accent2"/>
          </a:fillRef>
          <a:effectRef idx="0">
            <a:schemeClr val="accent2"/>
          </a:effectRef>
          <a:fontRef idx="minor">
            <a:schemeClr val="tx1"/>
          </a:fontRef>
        </p:style>
      </p:cxnSp>
      <p:cxnSp>
        <p:nvCxnSpPr>
          <p:cNvPr id="31" name="曲线连接符 30"/>
          <p:cNvCxnSpPr/>
          <p:nvPr/>
        </p:nvCxnSpPr>
        <p:spPr>
          <a:xfrm rot="16200000" flipV="1">
            <a:off x="6540326" y="3544937"/>
            <a:ext cx="371475" cy="121196"/>
          </a:xfrm>
          <a:prstGeom prst="curvedConnector3">
            <a:avLst/>
          </a:prstGeom>
          <a:ln>
            <a:tailEnd type="arrow"/>
          </a:ln>
        </p:spPr>
        <p:style>
          <a:lnRef idx="1">
            <a:schemeClr val="accent2"/>
          </a:lnRef>
          <a:fillRef idx="0">
            <a:schemeClr val="accent2"/>
          </a:fillRef>
          <a:effectRef idx="0">
            <a:schemeClr val="accent2"/>
          </a:effectRef>
          <a:fontRef idx="minor">
            <a:schemeClr val="tx1"/>
          </a:fontRef>
        </p:style>
      </p:cxnSp>
      <p:cxnSp>
        <p:nvCxnSpPr>
          <p:cNvPr id="34" name="曲线连接符 33"/>
          <p:cNvCxnSpPr/>
          <p:nvPr/>
        </p:nvCxnSpPr>
        <p:spPr>
          <a:xfrm rot="5400000" flipH="1" flipV="1">
            <a:off x="6726982" y="3228903"/>
            <a:ext cx="1092196" cy="108743"/>
          </a:xfrm>
          <a:prstGeom prst="curvedConnector3">
            <a:avLst/>
          </a:prstGeom>
          <a:ln>
            <a:tailEnd type="arrow"/>
          </a:ln>
        </p:spPr>
        <p:style>
          <a:lnRef idx="1">
            <a:schemeClr val="accent2"/>
          </a:lnRef>
          <a:fillRef idx="0">
            <a:schemeClr val="accent2"/>
          </a:fillRef>
          <a:effectRef idx="0">
            <a:schemeClr val="accent2"/>
          </a:effectRef>
          <a:fontRef idx="minor">
            <a:schemeClr val="tx1"/>
          </a:fontRef>
        </p:style>
      </p:cxnSp>
      <p:cxnSp>
        <p:nvCxnSpPr>
          <p:cNvPr id="36" name="曲线连接符 35"/>
          <p:cNvCxnSpPr/>
          <p:nvPr/>
        </p:nvCxnSpPr>
        <p:spPr>
          <a:xfrm rot="16200000" flipV="1">
            <a:off x="7149728" y="3062539"/>
            <a:ext cx="1114425" cy="463699"/>
          </a:xfrm>
          <a:prstGeom prst="curvedConnector3">
            <a:avLst/>
          </a:prstGeom>
          <a:ln>
            <a:tailEnd type="arrow"/>
          </a:ln>
        </p:spPr>
        <p:style>
          <a:lnRef idx="1">
            <a:schemeClr val="accent2"/>
          </a:lnRef>
          <a:fillRef idx="0">
            <a:schemeClr val="accent2"/>
          </a:fillRef>
          <a:effectRef idx="0">
            <a:schemeClr val="accent2"/>
          </a:effectRef>
          <a:fontRef idx="minor">
            <a:schemeClr val="tx1"/>
          </a:fontRef>
        </p:style>
      </p:cxnSp>
      <p:cxnSp>
        <p:nvCxnSpPr>
          <p:cNvPr id="38" name="曲线连接符 37"/>
          <p:cNvCxnSpPr/>
          <p:nvPr/>
        </p:nvCxnSpPr>
        <p:spPr>
          <a:xfrm rot="5400000" flipH="1" flipV="1">
            <a:off x="8162479" y="3683324"/>
            <a:ext cx="482596" cy="1"/>
          </a:xfrm>
          <a:prstGeom prst="curvedConnector3">
            <a:avLst/>
          </a:prstGeom>
          <a:ln>
            <a:tailEnd type="arrow"/>
          </a:ln>
        </p:spPr>
        <p:style>
          <a:lnRef idx="1">
            <a:schemeClr val="accent2"/>
          </a:lnRef>
          <a:fillRef idx="0">
            <a:schemeClr val="accent2"/>
          </a:fillRef>
          <a:effectRef idx="0">
            <a:schemeClr val="accent2"/>
          </a:effectRef>
          <a:fontRef idx="minor">
            <a:schemeClr val="tx1"/>
          </a:fontRef>
        </p:style>
      </p:cxnSp>
      <p:cxnSp>
        <p:nvCxnSpPr>
          <p:cNvPr id="30" name="直接箭头连接符 29"/>
          <p:cNvCxnSpPr/>
          <p:nvPr/>
        </p:nvCxnSpPr>
        <p:spPr>
          <a:xfrm flipH="1">
            <a:off x="2024435" y="2483180"/>
            <a:ext cx="147638" cy="692146"/>
          </a:xfrm>
          <a:prstGeom prst="straightConnector1">
            <a:avLst/>
          </a:prstGeom>
          <a:ln>
            <a:tailEnd type="arrow"/>
          </a:ln>
        </p:spPr>
        <p:style>
          <a:lnRef idx="3">
            <a:schemeClr val="accent3"/>
          </a:lnRef>
          <a:fillRef idx="0">
            <a:schemeClr val="accent3"/>
          </a:fillRef>
          <a:effectRef idx="2">
            <a:schemeClr val="accent3"/>
          </a:effectRef>
          <a:fontRef idx="minor">
            <a:schemeClr val="tx1"/>
          </a:fontRef>
        </p:style>
      </p:cxnSp>
      <p:cxnSp>
        <p:nvCxnSpPr>
          <p:cNvPr id="33" name="直接箭头连接符 32"/>
          <p:cNvCxnSpPr/>
          <p:nvPr/>
        </p:nvCxnSpPr>
        <p:spPr>
          <a:xfrm>
            <a:off x="1098029" y="3107824"/>
            <a:ext cx="0" cy="606422"/>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35" name="TextBox 34"/>
          <p:cNvSpPr txBox="1"/>
          <p:nvPr/>
        </p:nvSpPr>
        <p:spPr>
          <a:xfrm>
            <a:off x="1839289" y="2601520"/>
            <a:ext cx="665567" cy="369332"/>
          </a:xfrm>
          <a:prstGeom prst="rect">
            <a:avLst/>
          </a:prstGeom>
          <a:noFill/>
        </p:spPr>
        <p:txBody>
          <a:bodyPr wrap="none" rtlCol="0">
            <a:spAutoFit/>
          </a:bodyPr>
          <a:lstStyle/>
          <a:p>
            <a:r>
              <a:rPr lang="en-US" altLang="zh-CN" smtClean="0"/>
              <a:t>node</a:t>
            </a:r>
            <a:endParaRPr lang="zh-CN" altLang="en-US"/>
          </a:p>
        </p:txBody>
      </p:sp>
      <p:sp>
        <p:nvSpPr>
          <p:cNvPr id="37" name="TextBox 36"/>
          <p:cNvSpPr txBox="1"/>
          <p:nvPr/>
        </p:nvSpPr>
        <p:spPr>
          <a:xfrm>
            <a:off x="474874" y="3128976"/>
            <a:ext cx="499047" cy="369332"/>
          </a:xfrm>
          <a:prstGeom prst="rect">
            <a:avLst/>
          </a:prstGeom>
          <a:noFill/>
        </p:spPr>
        <p:txBody>
          <a:bodyPr wrap="none" rtlCol="0">
            <a:spAutoFit/>
          </a:bodyPr>
          <a:lstStyle/>
          <a:p>
            <a:r>
              <a:rPr lang="en-US" altLang="zh-CN" smtClean="0"/>
              <a:t>pre</a:t>
            </a:r>
            <a:endParaRPr lang="zh-CN" altLang="en-US"/>
          </a:p>
        </p:txBody>
      </p:sp>
      <p:cxnSp>
        <p:nvCxnSpPr>
          <p:cNvPr id="40" name="曲线连接符 39"/>
          <p:cNvCxnSpPr/>
          <p:nvPr/>
        </p:nvCxnSpPr>
        <p:spPr>
          <a:xfrm rot="5400000" flipH="1" flipV="1">
            <a:off x="1358875" y="3419405"/>
            <a:ext cx="438150" cy="426243"/>
          </a:xfrm>
          <a:prstGeom prst="curvedConnector3">
            <a:avLst/>
          </a:prstGeom>
          <a:ln>
            <a:tailEnd type="arrow"/>
          </a:ln>
        </p:spPr>
        <p:style>
          <a:lnRef idx="1">
            <a:schemeClr val="accent2"/>
          </a:lnRef>
          <a:fillRef idx="0">
            <a:schemeClr val="accent2"/>
          </a:fillRef>
          <a:effectRef idx="0">
            <a:schemeClr val="accent2"/>
          </a:effectRef>
          <a:fontRef idx="minor">
            <a:schemeClr val="tx1"/>
          </a:fontRef>
        </p:style>
      </p:cxnSp>
    </p:spTree>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线索化二叉树</a:t>
            </a:r>
            <a:endParaRPr lang="en-US" altLang="zh-CN" sz="2200" b="1"/>
          </a:p>
        </p:txBody>
      </p:sp>
      <p:sp>
        <p:nvSpPr>
          <p:cNvPr id="2" name="TextBox 1"/>
          <p:cNvSpPr txBox="1"/>
          <p:nvPr/>
        </p:nvSpPr>
        <p:spPr>
          <a:xfrm>
            <a:off x="665981" y="1224111"/>
            <a:ext cx="8064896" cy="2616101"/>
          </a:xfrm>
          <a:prstGeom prst="rect">
            <a:avLst/>
          </a:prstGeom>
          <a:noFill/>
        </p:spPr>
        <p:txBody>
          <a:bodyPr wrap="square" rtlCol="0">
            <a:spAutoFit/>
          </a:bodyPr>
          <a:lstStyle/>
          <a:p>
            <a:r>
              <a:rPr lang="zh-CN" altLang="en-US" sz="2000" b="1" smtClean="0">
                <a:solidFill>
                  <a:srgbClr val="0070C0"/>
                </a:solidFill>
              </a:rPr>
              <a:t>遍历线索化二叉树</a:t>
            </a:r>
            <a:endParaRPr lang="en-US" altLang="zh-CN"/>
          </a:p>
          <a:p>
            <a:endParaRPr lang="en-US" altLang="zh-CN" b="1" smtClean="0"/>
          </a:p>
          <a:p>
            <a:r>
              <a:rPr lang="zh-CN" altLang="en-US" b="1" smtClean="0"/>
              <a:t>说明</a:t>
            </a:r>
            <a:r>
              <a:rPr lang="zh-CN" altLang="en-US" b="1"/>
              <a:t>：</a:t>
            </a:r>
            <a:r>
              <a:rPr lang="zh-CN" altLang="en-US" smtClean="0"/>
              <a:t>对</a:t>
            </a:r>
            <a:r>
              <a:rPr lang="zh-CN" altLang="en-US"/>
              <a:t>前</a:t>
            </a:r>
            <a:r>
              <a:rPr lang="zh-CN" altLang="en-US" smtClean="0"/>
              <a:t>面的中序线索化的二叉树， 进行遍历</a:t>
            </a:r>
            <a:endParaRPr lang="en-US" altLang="zh-CN" smtClean="0"/>
          </a:p>
          <a:p>
            <a:r>
              <a:rPr lang="zh-CN" altLang="en-US" b="1"/>
              <a:t>分</a:t>
            </a:r>
            <a:r>
              <a:rPr lang="zh-CN" altLang="en-US" b="1" smtClean="0"/>
              <a:t>析</a:t>
            </a:r>
            <a:r>
              <a:rPr lang="zh-CN" altLang="en-US"/>
              <a:t>：</a:t>
            </a:r>
            <a:r>
              <a:rPr lang="zh-CN" altLang="en-US" smtClean="0"/>
              <a:t>因为线索化后，</a:t>
            </a:r>
            <a:r>
              <a:rPr lang="zh-CN" altLang="en-US"/>
              <a:t>各</a:t>
            </a:r>
            <a:r>
              <a:rPr lang="zh-CN" altLang="en-US" smtClean="0"/>
              <a:t>个</a:t>
            </a:r>
            <a:r>
              <a:rPr lang="zh-CN" altLang="en-US"/>
              <a:t>结</a:t>
            </a:r>
            <a:r>
              <a:rPr lang="zh-CN" altLang="en-US" smtClean="0"/>
              <a:t>点指向有变化，因此</a:t>
            </a:r>
            <a:r>
              <a:rPr lang="zh-CN" altLang="en-US" b="1" smtClean="0">
                <a:solidFill>
                  <a:srgbClr val="C00000"/>
                </a:solidFill>
              </a:rPr>
              <a:t>原来的遍历方式不能使用</a:t>
            </a:r>
            <a:r>
              <a:rPr lang="zh-CN" altLang="en-US" smtClean="0"/>
              <a:t>，</a:t>
            </a:r>
            <a:r>
              <a:rPr lang="zh-CN" altLang="en-US"/>
              <a:t>这</a:t>
            </a:r>
            <a:r>
              <a:rPr lang="zh-CN" altLang="en-US" smtClean="0"/>
              <a:t>时需要使用新的方式</a:t>
            </a:r>
            <a:r>
              <a:rPr lang="zh-CN" altLang="en-US" b="1" smtClean="0"/>
              <a:t>遍历线索化二叉树</a:t>
            </a:r>
            <a:r>
              <a:rPr lang="zh-CN" altLang="en-US" smtClean="0"/>
              <a:t>，各个节点可以通过线型方式遍历，因此无需使用递归方式，这样也提高了遍历的效率。 </a:t>
            </a:r>
            <a:r>
              <a:rPr lang="zh-CN" altLang="en-US" b="1"/>
              <a:t>遍</a:t>
            </a:r>
            <a:r>
              <a:rPr lang="zh-CN" altLang="en-US" b="1" smtClean="0"/>
              <a:t>历的次序应当和中序遍历保持一致</a:t>
            </a:r>
            <a:r>
              <a:rPr lang="zh-CN" altLang="en-US" smtClean="0"/>
              <a:t>。</a:t>
            </a:r>
            <a:endParaRPr lang="en-US" altLang="zh-CN" smtClean="0"/>
          </a:p>
          <a:p>
            <a:endParaRPr lang="en-US" altLang="zh-CN" b="1" smtClean="0"/>
          </a:p>
          <a:p>
            <a:r>
              <a:rPr lang="zh-CN" altLang="en-US" b="1" smtClean="0"/>
              <a:t>代码：</a:t>
            </a:r>
            <a:endParaRPr lang="en-US" altLang="zh-CN" b="1" smtClean="0"/>
          </a:p>
        </p:txBody>
      </p:sp>
      <p:sp>
        <p:nvSpPr>
          <p:cNvPr id="3" name="TextBox 2"/>
          <p:cNvSpPr txBox="1"/>
          <p:nvPr/>
        </p:nvSpPr>
        <p:spPr>
          <a:xfrm>
            <a:off x="1458069" y="3816399"/>
            <a:ext cx="3096344" cy="1600438"/>
          </a:xfrm>
          <a:prstGeom prst="rect">
            <a:avLst/>
          </a:prstGeom>
          <a:noFill/>
        </p:spPr>
        <p:txBody>
          <a:bodyPr wrap="square" rtlCol="0">
            <a:spAutoFit/>
          </a:bodyPr>
          <a:lstStyle/>
          <a:p>
            <a:r>
              <a:rPr lang="en-US" altLang="zh-CN" sz="700" b="1">
                <a:latin typeface="Arial" panose="020B0604020202020204" pitchFamily="34" charset="0"/>
                <a:cs typeface="Arial" panose="020B0604020202020204" pitchFamily="34" charset="0"/>
              </a:rPr>
              <a:t>// </a:t>
            </a:r>
            <a:r>
              <a:rPr lang="en-US" altLang="zh-CN" sz="700" b="1" smtClean="0">
                <a:latin typeface="Arial" panose="020B0604020202020204" pitchFamily="34" charset="0"/>
                <a:cs typeface="Arial" panose="020B0604020202020204" pitchFamily="34" charset="0"/>
              </a:rPr>
              <a:t>class BinaryTree </a:t>
            </a:r>
            <a:endParaRPr lang="en-US" altLang="zh-CN" sz="700" b="1">
              <a:latin typeface="Arial" panose="020B0604020202020204" pitchFamily="34" charset="0"/>
              <a:cs typeface="Arial" panose="020B0604020202020204" pitchFamily="34" charset="0"/>
            </a:endParaRPr>
          </a:p>
          <a:p>
            <a:r>
              <a:rPr lang="en-US" altLang="zh-CN" sz="700" b="1" smtClean="0">
                <a:latin typeface="Arial" panose="020B0604020202020204" pitchFamily="34" charset="0"/>
                <a:cs typeface="Arial" panose="020B0604020202020204" pitchFamily="34" charset="0"/>
              </a:rPr>
              <a:t>public </a:t>
            </a:r>
            <a:r>
              <a:rPr lang="en-US" altLang="zh-CN" sz="700" b="1">
                <a:latin typeface="Arial" panose="020B0604020202020204" pitchFamily="34" charset="0"/>
                <a:cs typeface="Arial" panose="020B0604020202020204" pitchFamily="34" charset="0"/>
              </a:rPr>
              <a:t>void threadList() {</a:t>
            </a:r>
            <a:endParaRPr lang="en-US" altLang="zh-CN" sz="700" b="1">
              <a:latin typeface="Arial" panose="020B0604020202020204" pitchFamily="34" charset="0"/>
              <a:cs typeface="Arial" panose="020B0604020202020204" pitchFamily="34" charset="0"/>
            </a:endParaRPr>
          </a:p>
          <a:p>
            <a:r>
              <a:rPr lang="en-US" altLang="zh-CN" sz="700" smtClean="0">
                <a:latin typeface="Arial" panose="020B0604020202020204" pitchFamily="34" charset="0"/>
                <a:cs typeface="Arial" panose="020B0604020202020204" pitchFamily="34" charset="0"/>
              </a:rPr>
              <a:t>HeroNode </a:t>
            </a:r>
            <a:r>
              <a:rPr lang="en-US" altLang="zh-CN" sz="700">
                <a:latin typeface="Arial" panose="020B0604020202020204" pitchFamily="34" charset="0"/>
                <a:cs typeface="Arial" panose="020B0604020202020204" pitchFamily="34" charset="0"/>
              </a:rPr>
              <a:t>node = root;</a:t>
            </a:r>
            <a:endParaRPr lang="en-US" altLang="zh-CN" sz="700">
              <a:latin typeface="Arial" panose="020B0604020202020204" pitchFamily="34" charset="0"/>
              <a:cs typeface="Arial" panose="020B0604020202020204" pitchFamily="34" charset="0"/>
            </a:endParaRPr>
          </a:p>
          <a:p>
            <a:r>
              <a:rPr lang="en-US" altLang="zh-CN" sz="700" b="1">
                <a:latin typeface="Arial" panose="020B0604020202020204" pitchFamily="34" charset="0"/>
                <a:cs typeface="Arial" panose="020B0604020202020204" pitchFamily="34" charset="0"/>
              </a:rPr>
              <a:t>while (node != null) {</a:t>
            </a:r>
            <a:endParaRPr lang="en-US" altLang="zh-CN" sz="700" b="1">
              <a:latin typeface="Arial" panose="020B0604020202020204" pitchFamily="34" charset="0"/>
              <a:cs typeface="Arial" panose="020B0604020202020204" pitchFamily="34" charset="0"/>
            </a:endParaRPr>
          </a:p>
          <a:p>
            <a:r>
              <a:rPr lang="en-US" altLang="zh-CN" sz="700" b="1" smtClean="0">
                <a:latin typeface="Arial" panose="020B0604020202020204" pitchFamily="34" charset="0"/>
                <a:cs typeface="Arial" panose="020B0604020202020204" pitchFamily="34" charset="0"/>
              </a:rPr>
              <a:t>while </a:t>
            </a:r>
            <a:r>
              <a:rPr lang="en-US" altLang="zh-CN" sz="700" b="1">
                <a:latin typeface="Arial" panose="020B0604020202020204" pitchFamily="34" charset="0"/>
                <a:cs typeface="Arial" panose="020B0604020202020204" pitchFamily="34" charset="0"/>
              </a:rPr>
              <a:t>(node.getLeftType() == 0) {</a:t>
            </a:r>
            <a:endParaRPr lang="en-US" altLang="zh-CN" sz="700" b="1">
              <a:latin typeface="Arial" panose="020B0604020202020204" pitchFamily="34" charset="0"/>
              <a:cs typeface="Arial" panose="020B0604020202020204" pitchFamily="34" charset="0"/>
            </a:endParaRPr>
          </a:p>
          <a:p>
            <a:r>
              <a:rPr lang="en-US" altLang="zh-CN" sz="700">
                <a:latin typeface="Arial" panose="020B0604020202020204" pitchFamily="34" charset="0"/>
                <a:cs typeface="Arial" panose="020B0604020202020204" pitchFamily="34" charset="0"/>
              </a:rPr>
              <a:t>node = node.getLeft();</a:t>
            </a:r>
            <a:endParaRPr lang="en-US" altLang="zh-CN" sz="700">
              <a:latin typeface="Arial" panose="020B0604020202020204" pitchFamily="34" charset="0"/>
              <a:cs typeface="Arial" panose="020B0604020202020204" pitchFamily="34" charset="0"/>
            </a:endParaRPr>
          </a:p>
          <a:p>
            <a:r>
              <a:rPr lang="en-US" altLang="zh-CN" sz="700">
                <a:latin typeface="Arial" panose="020B0604020202020204" pitchFamily="34" charset="0"/>
                <a:cs typeface="Arial" panose="020B0604020202020204" pitchFamily="34" charset="0"/>
              </a:rPr>
              <a:t>}</a:t>
            </a:r>
            <a:endParaRPr lang="en-US" altLang="zh-CN" sz="700">
              <a:latin typeface="Arial" panose="020B0604020202020204" pitchFamily="34" charset="0"/>
              <a:cs typeface="Arial" panose="020B0604020202020204" pitchFamily="34" charset="0"/>
            </a:endParaRPr>
          </a:p>
          <a:p>
            <a:r>
              <a:rPr lang="en-US" altLang="zh-CN" sz="700" smtClean="0">
                <a:latin typeface="Arial" panose="020B0604020202020204" pitchFamily="34" charset="0"/>
                <a:cs typeface="Arial" panose="020B0604020202020204" pitchFamily="34" charset="0"/>
              </a:rPr>
              <a:t>System.</a:t>
            </a:r>
            <a:r>
              <a:rPr lang="en-US" altLang="zh-CN" sz="700" b="1" i="1" smtClean="0">
                <a:latin typeface="Arial" panose="020B0604020202020204" pitchFamily="34" charset="0"/>
                <a:cs typeface="Arial" panose="020B0604020202020204" pitchFamily="34" charset="0"/>
              </a:rPr>
              <a:t>out.println(node</a:t>
            </a:r>
            <a:r>
              <a:rPr lang="en-US" altLang="zh-CN" sz="700" b="1" i="1">
                <a:latin typeface="Arial" panose="020B0604020202020204" pitchFamily="34" charset="0"/>
                <a:cs typeface="Arial" panose="020B0604020202020204" pitchFamily="34" charset="0"/>
              </a:rPr>
              <a:t>);</a:t>
            </a:r>
            <a:endParaRPr lang="en-US" altLang="zh-CN" sz="700" b="1" i="1">
              <a:latin typeface="Arial" panose="020B0604020202020204" pitchFamily="34" charset="0"/>
              <a:cs typeface="Arial" panose="020B0604020202020204" pitchFamily="34" charset="0"/>
            </a:endParaRPr>
          </a:p>
          <a:p>
            <a:r>
              <a:rPr lang="en-US" altLang="zh-CN" sz="700" b="1" smtClean="0">
                <a:latin typeface="Arial" panose="020B0604020202020204" pitchFamily="34" charset="0"/>
                <a:cs typeface="Arial" panose="020B0604020202020204" pitchFamily="34" charset="0"/>
              </a:rPr>
              <a:t>while </a:t>
            </a:r>
            <a:r>
              <a:rPr lang="en-US" altLang="zh-CN" sz="700" b="1">
                <a:latin typeface="Arial" panose="020B0604020202020204" pitchFamily="34" charset="0"/>
                <a:cs typeface="Arial" panose="020B0604020202020204" pitchFamily="34" charset="0"/>
              </a:rPr>
              <a:t>(node.getRightType() == 1) {</a:t>
            </a:r>
            <a:endParaRPr lang="en-US" altLang="zh-CN" sz="700" b="1">
              <a:latin typeface="Arial" panose="020B0604020202020204" pitchFamily="34" charset="0"/>
              <a:cs typeface="Arial" panose="020B0604020202020204" pitchFamily="34" charset="0"/>
            </a:endParaRPr>
          </a:p>
          <a:p>
            <a:r>
              <a:rPr lang="en-US" altLang="zh-CN" sz="700">
                <a:latin typeface="Arial" panose="020B0604020202020204" pitchFamily="34" charset="0"/>
                <a:cs typeface="Arial" panose="020B0604020202020204" pitchFamily="34" charset="0"/>
              </a:rPr>
              <a:t>node = node.getRight();</a:t>
            </a:r>
            <a:endParaRPr lang="en-US" altLang="zh-CN" sz="700">
              <a:latin typeface="Arial" panose="020B0604020202020204" pitchFamily="34" charset="0"/>
              <a:cs typeface="Arial" panose="020B0604020202020204" pitchFamily="34" charset="0"/>
            </a:endParaRPr>
          </a:p>
          <a:p>
            <a:r>
              <a:rPr lang="en-US" altLang="zh-CN" sz="700">
                <a:latin typeface="Arial" panose="020B0604020202020204" pitchFamily="34" charset="0"/>
                <a:cs typeface="Arial" panose="020B0604020202020204" pitchFamily="34" charset="0"/>
              </a:rPr>
              <a:t>System.</a:t>
            </a:r>
            <a:r>
              <a:rPr lang="en-US" altLang="zh-CN" sz="700" b="1" i="1">
                <a:latin typeface="Arial" panose="020B0604020202020204" pitchFamily="34" charset="0"/>
                <a:cs typeface="Arial" panose="020B0604020202020204" pitchFamily="34" charset="0"/>
              </a:rPr>
              <a:t>out.println(node);</a:t>
            </a:r>
            <a:endParaRPr lang="en-US" altLang="zh-CN" sz="700" b="1" i="1">
              <a:latin typeface="Arial" panose="020B0604020202020204" pitchFamily="34" charset="0"/>
              <a:cs typeface="Arial" panose="020B0604020202020204" pitchFamily="34" charset="0"/>
            </a:endParaRPr>
          </a:p>
          <a:p>
            <a:r>
              <a:rPr lang="en-US" altLang="zh-CN" sz="700">
                <a:latin typeface="Arial" panose="020B0604020202020204" pitchFamily="34" charset="0"/>
                <a:cs typeface="Arial" panose="020B0604020202020204" pitchFamily="34" charset="0"/>
              </a:rPr>
              <a:t>}</a:t>
            </a:r>
            <a:endParaRPr lang="en-US" altLang="zh-CN" sz="700">
              <a:latin typeface="Arial" panose="020B0604020202020204" pitchFamily="34" charset="0"/>
              <a:cs typeface="Arial" panose="020B0604020202020204" pitchFamily="34" charset="0"/>
            </a:endParaRPr>
          </a:p>
          <a:p>
            <a:r>
              <a:rPr lang="en-US" altLang="zh-CN" sz="700" smtClean="0">
                <a:latin typeface="Arial" panose="020B0604020202020204" pitchFamily="34" charset="0"/>
                <a:cs typeface="Arial" panose="020B0604020202020204" pitchFamily="34" charset="0"/>
              </a:rPr>
              <a:t>node </a:t>
            </a:r>
            <a:r>
              <a:rPr lang="en-US" altLang="zh-CN" sz="700">
                <a:latin typeface="Arial" panose="020B0604020202020204" pitchFamily="34" charset="0"/>
                <a:cs typeface="Arial" panose="020B0604020202020204" pitchFamily="34" charset="0"/>
              </a:rPr>
              <a:t>= node.getRight();</a:t>
            </a:r>
            <a:endParaRPr lang="en-US" altLang="zh-CN" sz="700">
              <a:latin typeface="Arial" panose="020B0604020202020204" pitchFamily="34" charset="0"/>
              <a:cs typeface="Arial" panose="020B0604020202020204" pitchFamily="34" charset="0"/>
            </a:endParaRPr>
          </a:p>
          <a:p>
            <a:r>
              <a:rPr lang="en-US" altLang="zh-CN" sz="700" smtClean="0">
                <a:latin typeface="Arial" panose="020B0604020202020204" pitchFamily="34" charset="0"/>
                <a:cs typeface="Arial" panose="020B0604020202020204" pitchFamily="34" charset="0"/>
              </a:rPr>
              <a:t>}} //</a:t>
            </a:r>
            <a:r>
              <a:rPr lang="zh-CN" altLang="en-US" sz="700" smtClean="0">
                <a:solidFill>
                  <a:srgbClr val="EA0000"/>
                </a:solidFill>
                <a:latin typeface="Arial" panose="020B0604020202020204" pitchFamily="34" charset="0"/>
                <a:cs typeface="Arial" panose="020B0604020202020204" pitchFamily="34" charset="0"/>
              </a:rPr>
              <a:t>以</a:t>
            </a:r>
            <a:r>
              <a:rPr lang="en-US" altLang="zh-CN" sz="700" smtClean="0">
                <a:solidFill>
                  <a:srgbClr val="EA0000"/>
                </a:solidFill>
                <a:latin typeface="Arial" panose="020B0604020202020204" pitchFamily="34" charset="0"/>
                <a:cs typeface="Arial" panose="020B0604020202020204" pitchFamily="34" charset="0"/>
              </a:rPr>
              <a:t>debug </a:t>
            </a:r>
            <a:r>
              <a:rPr lang="zh-CN" altLang="en-US" sz="700" smtClean="0">
                <a:solidFill>
                  <a:srgbClr val="EA0000"/>
                </a:solidFill>
                <a:latin typeface="Arial" panose="020B0604020202020204" pitchFamily="34" charset="0"/>
                <a:cs typeface="Arial" panose="020B0604020202020204" pitchFamily="34" charset="0"/>
              </a:rPr>
              <a:t>的方式来帮助学员理解</a:t>
            </a:r>
            <a:endParaRPr lang="zh-CN" altLang="en-US" sz="700">
              <a:solidFill>
                <a:srgbClr val="EA0000"/>
              </a:solidFill>
              <a:latin typeface="Arial" panose="020B0604020202020204" pitchFamily="34" charset="0"/>
              <a:cs typeface="Arial" panose="020B0604020202020204" pitchFamily="34" charset="0"/>
            </a:endParaRPr>
          </a:p>
        </p:txBody>
      </p:sp>
      <p:sp>
        <p:nvSpPr>
          <p:cNvPr id="4" name="TextBox 3"/>
          <p:cNvSpPr txBox="1"/>
          <p:nvPr/>
        </p:nvSpPr>
        <p:spPr>
          <a:xfrm>
            <a:off x="4900778" y="4826252"/>
            <a:ext cx="3038011" cy="646331"/>
          </a:xfrm>
          <a:prstGeom prst="rect">
            <a:avLst/>
          </a:prstGeom>
          <a:noFill/>
        </p:spPr>
        <p:txBody>
          <a:bodyPr wrap="none" rtlCol="0">
            <a:spAutoFit/>
          </a:bodyPr>
          <a:lstStyle/>
          <a:p>
            <a:r>
              <a:rPr lang="en-US" altLang="zh-CN" sz="1200">
                <a:latin typeface="Arial" panose="020B0604020202020204" pitchFamily="34" charset="0"/>
                <a:cs typeface="Arial" panose="020B0604020202020204" pitchFamily="34" charset="0"/>
              </a:rPr>
              <a:t>//class BinaryTreeDemo</a:t>
            </a:r>
            <a:endParaRPr lang="en-US" altLang="zh-CN" sz="1200">
              <a:latin typeface="Arial" panose="020B0604020202020204" pitchFamily="34" charset="0"/>
              <a:cs typeface="Arial" panose="020B0604020202020204" pitchFamily="34" charset="0"/>
            </a:endParaRPr>
          </a:p>
          <a:p>
            <a:r>
              <a:rPr lang="en-US" altLang="zh-CN" sz="1200" smtClean="0">
                <a:latin typeface="Arial" panose="020B0604020202020204" pitchFamily="34" charset="0"/>
                <a:cs typeface="Arial" panose="020B0604020202020204" pitchFamily="34" charset="0"/>
              </a:rPr>
              <a:t>System.</a:t>
            </a:r>
            <a:r>
              <a:rPr lang="en-US" altLang="zh-CN" sz="1200" b="1" i="1" smtClean="0">
                <a:latin typeface="Arial" panose="020B0604020202020204" pitchFamily="34" charset="0"/>
                <a:cs typeface="Arial" panose="020B0604020202020204" pitchFamily="34" charset="0"/>
              </a:rPr>
              <a:t>out.println</a:t>
            </a:r>
            <a:r>
              <a:rPr lang="en-US" altLang="zh-CN" sz="1200" b="1" i="1">
                <a:latin typeface="Arial" panose="020B0604020202020204" pitchFamily="34" charset="0"/>
                <a:cs typeface="Arial" panose="020B0604020202020204" pitchFamily="34" charset="0"/>
              </a:rPr>
              <a:t>("</a:t>
            </a:r>
            <a:r>
              <a:rPr lang="zh-CN" altLang="en-US" sz="1200" b="1" i="1">
                <a:latin typeface="Arial" panose="020B0604020202020204" pitchFamily="34" charset="0"/>
                <a:cs typeface="Arial" panose="020B0604020202020204" pitchFamily="34" charset="0"/>
              </a:rPr>
              <a:t>线索化遍历二叉树</a:t>
            </a:r>
            <a:r>
              <a:rPr lang="en-US" altLang="zh-CN" sz="1200" b="1" i="1">
                <a:latin typeface="Arial" panose="020B0604020202020204" pitchFamily="34" charset="0"/>
                <a:cs typeface="Arial" panose="020B0604020202020204" pitchFamily="34" charset="0"/>
              </a:rPr>
              <a:t>");</a:t>
            </a:r>
            <a:endParaRPr lang="en-US" altLang="zh-CN" sz="1200" b="1" i="1">
              <a:latin typeface="Arial" panose="020B0604020202020204" pitchFamily="34" charset="0"/>
              <a:cs typeface="Arial" panose="020B0604020202020204" pitchFamily="34" charset="0"/>
            </a:endParaRPr>
          </a:p>
          <a:p>
            <a:r>
              <a:rPr lang="en-US" altLang="zh-CN" sz="1200">
                <a:latin typeface="Arial" panose="020B0604020202020204" pitchFamily="34" charset="0"/>
                <a:cs typeface="Arial" panose="020B0604020202020204" pitchFamily="34" charset="0"/>
              </a:rPr>
              <a:t>binaryTree.threadList();</a:t>
            </a:r>
            <a:endParaRPr lang="zh-CN" altLang="en-US" sz="1200">
              <a:latin typeface="Arial" panose="020B0604020202020204" pitchFamily="34" charset="0"/>
              <a:cs typeface="Arial" panose="020B0604020202020204" pitchFamily="34" charset="0"/>
            </a:endParaRPr>
          </a:p>
        </p:txBody>
      </p:sp>
      <p:sp>
        <p:nvSpPr>
          <p:cNvPr id="5" name="矩形 4"/>
          <p:cNvSpPr/>
          <p:nvPr/>
        </p:nvSpPr>
        <p:spPr>
          <a:xfrm>
            <a:off x="1472449" y="3860534"/>
            <a:ext cx="6826379" cy="1512168"/>
          </a:xfrm>
          <a:prstGeom prst="rect">
            <a:avLst/>
          </a:prstGeom>
          <a:solidFill>
            <a:srgbClr val="FCFCFA"/>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endParaRPr>
          </a:p>
        </p:txBody>
      </p:sp>
    </p:spTree>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线索化二叉树</a:t>
            </a:r>
            <a:endParaRPr lang="en-US" altLang="zh-CN" sz="2200" b="1"/>
          </a:p>
        </p:txBody>
      </p:sp>
      <p:sp>
        <p:nvSpPr>
          <p:cNvPr id="2" name="TextBox 1"/>
          <p:cNvSpPr txBox="1"/>
          <p:nvPr/>
        </p:nvSpPr>
        <p:spPr>
          <a:xfrm>
            <a:off x="665981" y="1224111"/>
            <a:ext cx="8064896" cy="1785104"/>
          </a:xfrm>
          <a:prstGeom prst="rect">
            <a:avLst/>
          </a:prstGeom>
          <a:noFill/>
        </p:spPr>
        <p:txBody>
          <a:bodyPr wrap="square" rtlCol="0">
            <a:spAutoFit/>
          </a:bodyPr>
          <a:lstStyle/>
          <a:p>
            <a:r>
              <a:rPr lang="zh-CN" altLang="en-US" sz="2000" b="1" smtClean="0">
                <a:solidFill>
                  <a:srgbClr val="0070C0"/>
                </a:solidFill>
              </a:rPr>
              <a:t>线索二叉树应用案例</a:t>
            </a:r>
            <a:endParaRPr lang="en-US" altLang="zh-CN"/>
          </a:p>
          <a:p>
            <a:endParaRPr lang="en-US" altLang="zh-CN" b="1" smtClean="0"/>
          </a:p>
          <a:p>
            <a:r>
              <a:rPr lang="zh-CN" altLang="en-US" b="1"/>
              <a:t>课</a:t>
            </a:r>
            <a:r>
              <a:rPr lang="zh-CN" altLang="en-US" b="1" smtClean="0"/>
              <a:t>后作业</a:t>
            </a:r>
            <a:r>
              <a:rPr lang="en-US" altLang="zh-CN" b="1" smtClean="0"/>
              <a:t>:</a:t>
            </a:r>
            <a:endParaRPr lang="en-US" altLang="zh-CN" smtClean="0"/>
          </a:p>
          <a:p>
            <a:r>
              <a:rPr lang="zh-CN" altLang="en-US" smtClean="0"/>
              <a:t>我这里讲解了</a:t>
            </a:r>
            <a:r>
              <a:rPr lang="zh-CN" altLang="en-US"/>
              <a:t>中</a:t>
            </a:r>
            <a:r>
              <a:rPr lang="zh-CN" altLang="en-US" smtClean="0"/>
              <a:t>序线索化二叉树，前序线索化二叉树和后序线索化二叉树的</a:t>
            </a:r>
            <a:r>
              <a:rPr lang="zh-CN" altLang="en-US"/>
              <a:t>分析</a:t>
            </a:r>
            <a:r>
              <a:rPr lang="zh-CN" altLang="en-US" smtClean="0"/>
              <a:t>思路类似，同学们作为课后作业完成</a:t>
            </a:r>
            <a:r>
              <a:rPr lang="en-US" altLang="zh-CN" smtClean="0"/>
              <a:t>.</a:t>
            </a:r>
            <a:endParaRPr lang="en-US" altLang="zh-CN" smtClean="0"/>
          </a:p>
          <a:p>
            <a:endParaRPr lang="en-US" altLang="zh-CN"/>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队列</a:t>
            </a:r>
            <a:endParaRPr lang="en-US" altLang="zh-CN" sz="2200" b="1"/>
          </a:p>
        </p:txBody>
      </p:sp>
      <p:sp>
        <p:nvSpPr>
          <p:cNvPr id="2" name="TextBox 1"/>
          <p:cNvSpPr txBox="1"/>
          <p:nvPr/>
        </p:nvSpPr>
        <p:spPr>
          <a:xfrm>
            <a:off x="665981" y="1368127"/>
            <a:ext cx="8136904" cy="2923877"/>
          </a:xfrm>
          <a:prstGeom prst="rect">
            <a:avLst/>
          </a:prstGeom>
          <a:noFill/>
        </p:spPr>
        <p:txBody>
          <a:bodyPr wrap="square" rtlCol="0">
            <a:spAutoFit/>
          </a:bodyPr>
          <a:lstStyle/>
          <a:p>
            <a:r>
              <a:rPr lang="zh-CN" altLang="en-US" sz="2000" b="1" smtClean="0">
                <a:solidFill>
                  <a:srgbClr val="0070C0"/>
                </a:solidFill>
              </a:rPr>
              <a:t>数</a:t>
            </a:r>
            <a:r>
              <a:rPr lang="zh-CN" altLang="en-US" sz="2000" b="1">
                <a:solidFill>
                  <a:srgbClr val="0070C0"/>
                </a:solidFill>
              </a:rPr>
              <a:t>组模拟队</a:t>
            </a:r>
            <a:r>
              <a:rPr lang="zh-CN" altLang="en-US" sz="2000" b="1" smtClean="0">
                <a:solidFill>
                  <a:srgbClr val="0070C0"/>
                </a:solidFill>
              </a:rPr>
              <a:t>列</a:t>
            </a:r>
            <a:endParaRPr lang="en-US" altLang="zh-CN" sz="2000" b="1" smtClean="0">
              <a:solidFill>
                <a:srgbClr val="0070C0"/>
              </a:solidFill>
            </a:endParaRPr>
          </a:p>
          <a:p>
            <a:endParaRPr lang="en-US" altLang="zh-CN" sz="2000"/>
          </a:p>
          <a:p>
            <a:pPr marL="342900" indent="-342900">
              <a:buFont typeface="Wingdings" panose="05000000000000000000" pitchFamily="2" charset="2"/>
              <a:buChar char="Ø"/>
              <a:defRPr/>
            </a:pPr>
            <a:r>
              <a:rPr lang="zh-CN" altLang="en-US" smtClean="0">
                <a:ea typeface="宋体" panose="02010600030101010101" pitchFamily="2" charset="-122"/>
              </a:rPr>
              <a:t>出</a:t>
            </a:r>
            <a:r>
              <a:rPr lang="zh-CN" altLang="en-US">
                <a:ea typeface="宋体" panose="02010600030101010101" pitchFamily="2" charset="-122"/>
              </a:rPr>
              <a:t>队</a:t>
            </a:r>
            <a:r>
              <a:rPr lang="zh-CN" altLang="en-US" smtClean="0">
                <a:ea typeface="宋体" panose="02010600030101010101" pitchFamily="2" charset="-122"/>
              </a:rPr>
              <a:t>列操作</a:t>
            </a:r>
            <a:r>
              <a:rPr lang="en-US" altLang="zh-CN" smtClean="0">
                <a:ea typeface="宋体" panose="02010600030101010101" pitchFamily="2" charset="-122"/>
              </a:rPr>
              <a:t>getQueue</a:t>
            </a:r>
            <a:endParaRPr lang="en-US" altLang="zh-CN" smtClean="0">
              <a:ea typeface="宋体" panose="02010600030101010101" pitchFamily="2" charset="-122"/>
            </a:endParaRPr>
          </a:p>
          <a:p>
            <a:pPr marL="342900" indent="-342900">
              <a:buFont typeface="Wingdings" panose="05000000000000000000" pitchFamily="2" charset="2"/>
              <a:buChar char="Ø"/>
              <a:defRPr/>
            </a:pPr>
            <a:r>
              <a:rPr lang="zh-CN" altLang="en-US">
                <a:ea typeface="宋体" panose="02010600030101010101" pitchFamily="2" charset="-122"/>
              </a:rPr>
              <a:t>显</a:t>
            </a:r>
            <a:r>
              <a:rPr lang="zh-CN" altLang="en-US" smtClean="0">
                <a:ea typeface="宋体" panose="02010600030101010101" pitchFamily="2" charset="-122"/>
              </a:rPr>
              <a:t>示队列的情况</a:t>
            </a:r>
            <a:r>
              <a:rPr lang="en-US" altLang="zh-CN" smtClean="0">
                <a:ea typeface="宋体" panose="02010600030101010101" pitchFamily="2" charset="-122"/>
              </a:rPr>
              <a:t>showQueue</a:t>
            </a:r>
            <a:endParaRPr lang="en-US" altLang="zh-CN" smtClean="0">
              <a:ea typeface="宋体" panose="02010600030101010101" pitchFamily="2" charset="-122"/>
            </a:endParaRPr>
          </a:p>
          <a:p>
            <a:pPr marL="342900" indent="-342900">
              <a:buFont typeface="Wingdings" panose="05000000000000000000" pitchFamily="2" charset="2"/>
              <a:buChar char="Ø"/>
              <a:defRPr/>
            </a:pPr>
            <a:r>
              <a:rPr lang="zh-CN" altLang="en-US" smtClean="0">
                <a:ea typeface="宋体" panose="02010600030101010101" pitchFamily="2" charset="-122"/>
              </a:rPr>
              <a:t>查看</a:t>
            </a:r>
            <a:r>
              <a:rPr lang="zh-CN" altLang="en-US">
                <a:ea typeface="宋体" panose="02010600030101010101" pitchFamily="2" charset="-122"/>
              </a:rPr>
              <a:t>队</a:t>
            </a:r>
            <a:r>
              <a:rPr lang="zh-CN" altLang="en-US" smtClean="0">
                <a:ea typeface="宋体" panose="02010600030101010101" pitchFamily="2" charset="-122"/>
              </a:rPr>
              <a:t>列头元素</a:t>
            </a:r>
            <a:r>
              <a:rPr lang="en-US" altLang="zh-CN" b="1" smtClean="0">
                <a:ea typeface="宋体" panose="02010600030101010101" pitchFamily="2" charset="-122"/>
              </a:rPr>
              <a:t>head</a:t>
            </a:r>
            <a:r>
              <a:rPr lang="en-US" altLang="zh-CN" smtClean="0">
                <a:ea typeface="宋体" panose="02010600030101010101" pitchFamily="2" charset="-122"/>
              </a:rPr>
              <a:t>Queue</a:t>
            </a:r>
            <a:endParaRPr lang="en-US" altLang="zh-CN" smtClean="0">
              <a:ea typeface="宋体" panose="02010600030101010101" pitchFamily="2" charset="-122"/>
            </a:endParaRPr>
          </a:p>
          <a:p>
            <a:pPr marL="342900" indent="-342900">
              <a:buFont typeface="Wingdings" panose="05000000000000000000" pitchFamily="2" charset="2"/>
              <a:buChar char="Ø"/>
              <a:defRPr/>
            </a:pPr>
            <a:r>
              <a:rPr lang="zh-CN" altLang="en-US">
                <a:ea typeface="宋体" panose="02010600030101010101" pitchFamily="2" charset="-122"/>
              </a:rPr>
              <a:t>退</a:t>
            </a:r>
            <a:r>
              <a:rPr lang="zh-CN" altLang="en-US" smtClean="0">
                <a:ea typeface="宋体" panose="02010600030101010101" pitchFamily="2" charset="-122"/>
              </a:rPr>
              <a:t>出系统</a:t>
            </a:r>
            <a:r>
              <a:rPr lang="en-US" altLang="zh-CN" smtClean="0">
                <a:ea typeface="宋体" panose="02010600030101010101" pitchFamily="2" charset="-122"/>
              </a:rPr>
              <a:t>exit</a:t>
            </a:r>
            <a:endParaRPr lang="en-US" altLang="zh-CN" smtClean="0">
              <a:ea typeface="宋体" panose="02010600030101010101" pitchFamily="2" charset="-122"/>
            </a:endParaRPr>
          </a:p>
          <a:p>
            <a:pPr marL="342900" indent="-342900">
              <a:buFont typeface="Wingdings" panose="05000000000000000000" pitchFamily="2" charset="2"/>
              <a:buChar char="Ø"/>
              <a:defRPr/>
            </a:pPr>
            <a:endParaRPr lang="en-US" altLang="zh-CN">
              <a:ea typeface="宋体" panose="02010600030101010101" pitchFamily="2" charset="-122"/>
            </a:endParaRPr>
          </a:p>
          <a:p>
            <a:pPr>
              <a:defRPr/>
            </a:pPr>
            <a:r>
              <a:rPr lang="zh-CN" altLang="en-US" smtClean="0">
                <a:ea typeface="宋体" panose="02010600030101010101" pitchFamily="2" charset="-122"/>
              </a:rPr>
              <a:t>将原来的队列的查看队列头元素的代码写完</a:t>
            </a:r>
            <a:r>
              <a:rPr lang="en-US" altLang="zh-CN" smtClean="0">
                <a:ea typeface="宋体" panose="02010600030101010101" pitchFamily="2" charset="-122"/>
              </a:rPr>
              <a:t>.</a:t>
            </a:r>
            <a:endParaRPr lang="en-US" altLang="zh-CN" smtClean="0"/>
          </a:p>
          <a:p>
            <a:endParaRPr lang="en-US" altLang="zh-CN" smtClean="0"/>
          </a:p>
          <a:p>
            <a:endParaRPr lang="zh-CN" altLang="en-US"/>
          </a:p>
        </p:txBody>
      </p:sp>
    </p:spTree>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21965" y="1152103"/>
            <a:ext cx="8496944" cy="3939540"/>
          </a:xfrm>
          <a:prstGeom prst="rect">
            <a:avLst/>
          </a:prstGeom>
          <a:solidFill>
            <a:schemeClr val="bg1">
              <a:lumMod val="95000"/>
            </a:schemeClr>
          </a:solidFill>
        </p:spPr>
        <p:txBody>
          <a:bodyPr wrap="square" rtlCol="0">
            <a:spAutoFit/>
          </a:bodyPr>
          <a:lstStyle/>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r>
              <a:rPr lang="zh-CN" altLang="en-US" sz="2800" b="1" smtClean="0"/>
              <a:t>数据结构和算法</a:t>
            </a:r>
            <a:endParaRPr lang="en-US" altLang="zh-CN" sz="2800" b="1" smtClean="0"/>
          </a:p>
          <a:p>
            <a:r>
              <a:rPr lang="en-US" altLang="zh-CN" sz="2400" b="1" smtClean="0">
                <a:solidFill>
                  <a:schemeClr val="bg1">
                    <a:lumMod val="65000"/>
                  </a:schemeClr>
                </a:solidFill>
              </a:rPr>
              <a:t>--</a:t>
            </a:r>
            <a:r>
              <a:rPr lang="zh-CN" altLang="en-US" sz="2400" b="1" smtClean="0">
                <a:solidFill>
                  <a:schemeClr val="bg1">
                    <a:lumMod val="65000"/>
                  </a:schemeClr>
                </a:solidFill>
              </a:rPr>
              <a:t>树结构实际应用</a:t>
            </a:r>
            <a:endParaRPr lang="en-US" altLang="zh-CN" sz="2400" b="1">
              <a:solidFill>
                <a:schemeClr val="bg1">
                  <a:lumMod val="65000"/>
                </a:schemeClr>
              </a:solidFill>
            </a:endParaRPr>
          </a:p>
          <a:p>
            <a:endParaRPr lang="zh-CN" altLang="en-US"/>
          </a:p>
        </p:txBody>
      </p:sp>
    </p:spTree>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堆排序</a:t>
            </a:r>
            <a:endParaRPr lang="en-US" altLang="zh-CN" sz="2200" b="1"/>
          </a:p>
        </p:txBody>
      </p:sp>
      <p:sp>
        <p:nvSpPr>
          <p:cNvPr id="2" name="TextBox 1"/>
          <p:cNvSpPr txBox="1"/>
          <p:nvPr/>
        </p:nvSpPr>
        <p:spPr>
          <a:xfrm>
            <a:off x="665981" y="1224111"/>
            <a:ext cx="8064896" cy="1876425"/>
          </a:xfrm>
          <a:prstGeom prst="rect">
            <a:avLst/>
          </a:prstGeom>
          <a:noFill/>
        </p:spPr>
        <p:txBody>
          <a:bodyPr wrap="square" rtlCol="0">
            <a:spAutoFit/>
          </a:bodyPr>
          <a:lstStyle/>
          <a:p>
            <a:r>
              <a:rPr lang="zh-CN" altLang="en-US" sz="2000" b="1" smtClean="0">
                <a:solidFill>
                  <a:srgbClr val="0070C0"/>
                </a:solidFill>
              </a:rPr>
              <a:t>堆排序基本介绍</a:t>
            </a:r>
            <a:endParaRPr lang="en-US" altLang="zh-CN" smtClean="0"/>
          </a:p>
          <a:p>
            <a:pPr marL="342900" indent="-342900">
              <a:buAutoNum type="arabicParenR"/>
            </a:pPr>
            <a:r>
              <a:rPr lang="zh-CN" altLang="en-US" sz="1600" smtClean="0"/>
              <a:t>堆</a:t>
            </a:r>
            <a:r>
              <a:rPr lang="zh-CN" altLang="en-US" sz="1600"/>
              <a:t>排序是利用</a:t>
            </a:r>
            <a:r>
              <a:rPr lang="zh-CN" altLang="en-US" sz="1600" b="1"/>
              <a:t>堆</a:t>
            </a:r>
            <a:r>
              <a:rPr lang="zh-CN" altLang="en-US" sz="1600"/>
              <a:t>这种数据结构而设计的一种排序算法，堆排序是一种</a:t>
            </a:r>
            <a:r>
              <a:rPr lang="zh-CN" altLang="en-US" sz="1600" b="1"/>
              <a:t>选择排序，</a:t>
            </a:r>
            <a:r>
              <a:rPr lang="zh-CN" altLang="en-US" sz="1600"/>
              <a:t>它的最坏，最好，平均时间复杂度均为</a:t>
            </a:r>
            <a:r>
              <a:rPr lang="en-US" altLang="zh-CN" sz="1600"/>
              <a:t>O(nlogn)</a:t>
            </a:r>
            <a:r>
              <a:rPr lang="zh-CN" altLang="en-US" sz="1600"/>
              <a:t>，它也是不稳定排序</a:t>
            </a:r>
            <a:r>
              <a:rPr lang="zh-CN" altLang="en-US" sz="1600" smtClean="0"/>
              <a:t>。</a:t>
            </a:r>
            <a:endParaRPr lang="en-US" altLang="zh-CN" sz="1600" smtClean="0"/>
          </a:p>
          <a:p>
            <a:pPr marL="342900" indent="-342900">
              <a:buAutoNum type="arabicParenR"/>
            </a:pPr>
            <a:r>
              <a:rPr lang="zh-CN" altLang="en-US" sz="1600" smtClean="0"/>
              <a:t>堆</a:t>
            </a:r>
            <a:r>
              <a:rPr lang="zh-CN" altLang="en-US" sz="1600"/>
              <a:t>是具有以下性质的</a:t>
            </a:r>
            <a:r>
              <a:rPr lang="zh-CN" altLang="en-US" sz="1600">
                <a:solidFill>
                  <a:srgbClr val="FF0000"/>
                </a:solidFill>
              </a:rPr>
              <a:t>完全二叉树</a:t>
            </a:r>
            <a:r>
              <a:rPr lang="zh-CN" altLang="en-US" sz="1600"/>
              <a:t>：</a:t>
            </a:r>
            <a:r>
              <a:rPr lang="zh-CN" altLang="en-US" sz="1600">
                <a:solidFill>
                  <a:srgbClr val="FF0000"/>
                </a:solidFill>
              </a:rPr>
              <a:t>每个结点的值都大于或等于其左右孩子结点的值</a:t>
            </a:r>
            <a:r>
              <a:rPr lang="zh-CN" altLang="en-US" sz="1600"/>
              <a:t>，称为</a:t>
            </a:r>
            <a:r>
              <a:rPr lang="zh-CN" altLang="en-US" sz="1600">
                <a:solidFill>
                  <a:srgbClr val="FF0000"/>
                </a:solidFill>
              </a:rPr>
              <a:t>大顶</a:t>
            </a:r>
            <a:r>
              <a:rPr lang="zh-CN" altLang="en-US" sz="1600" smtClean="0">
                <a:solidFill>
                  <a:srgbClr val="FF0000"/>
                </a:solidFill>
              </a:rPr>
              <a:t>堆</a:t>
            </a:r>
            <a:r>
              <a:rPr lang="en-US" altLang="zh-CN" sz="1600" smtClean="0"/>
              <a:t>, </a:t>
            </a:r>
            <a:r>
              <a:rPr lang="zh-CN" altLang="en-US" sz="1600" b="1"/>
              <a:t>注</a:t>
            </a:r>
            <a:r>
              <a:rPr lang="zh-CN" altLang="en-US" sz="1600" b="1" smtClean="0"/>
              <a:t>意</a:t>
            </a:r>
            <a:r>
              <a:rPr lang="zh-CN" altLang="en-US" sz="1600" smtClean="0"/>
              <a:t> </a:t>
            </a:r>
            <a:r>
              <a:rPr lang="en-US" altLang="zh-CN" sz="1600" smtClean="0"/>
              <a:t>: </a:t>
            </a:r>
            <a:r>
              <a:rPr lang="zh-CN" altLang="en-US" sz="1600"/>
              <a:t>没</a:t>
            </a:r>
            <a:r>
              <a:rPr lang="zh-CN" altLang="en-US" sz="1600" smtClean="0"/>
              <a:t>有要求结点的左孩子的值</a:t>
            </a:r>
            <a:r>
              <a:rPr lang="zh-CN" altLang="en-US" sz="1600"/>
              <a:t>和</a:t>
            </a:r>
            <a:r>
              <a:rPr lang="zh-CN" altLang="en-US" sz="1600" smtClean="0"/>
              <a:t>右孩子的值的大小关系。</a:t>
            </a:r>
            <a:endParaRPr lang="en-US" altLang="zh-CN" sz="1600"/>
          </a:p>
          <a:p>
            <a:pPr marL="342900" indent="-342900">
              <a:buAutoNum type="arabicParenR"/>
            </a:pPr>
            <a:r>
              <a:rPr lang="zh-CN" altLang="en-US" sz="1600" smtClean="0">
                <a:solidFill>
                  <a:srgbClr val="FF0000"/>
                </a:solidFill>
              </a:rPr>
              <a:t>每</a:t>
            </a:r>
            <a:r>
              <a:rPr lang="zh-CN" altLang="en-US" sz="1600">
                <a:solidFill>
                  <a:srgbClr val="FF0000"/>
                </a:solidFill>
              </a:rPr>
              <a:t>个结点的值都小于或等于其左右孩子结点的值</a:t>
            </a:r>
            <a:r>
              <a:rPr lang="zh-CN" altLang="en-US" sz="1600"/>
              <a:t>，称为</a:t>
            </a:r>
            <a:r>
              <a:rPr lang="zh-CN" altLang="en-US" sz="1600">
                <a:solidFill>
                  <a:srgbClr val="FF0000"/>
                </a:solidFill>
              </a:rPr>
              <a:t>小顶</a:t>
            </a:r>
            <a:r>
              <a:rPr lang="zh-CN" altLang="en-US" sz="1600" smtClean="0">
                <a:solidFill>
                  <a:srgbClr val="FF0000"/>
                </a:solidFill>
              </a:rPr>
              <a:t>堆</a:t>
            </a:r>
            <a:endParaRPr lang="en-US" altLang="zh-CN" sz="1600" smtClean="0">
              <a:solidFill>
                <a:srgbClr val="FF0000"/>
              </a:solidFill>
            </a:endParaRPr>
          </a:p>
          <a:p>
            <a:pPr marL="342900" indent="-342900">
              <a:buAutoNum type="arabicParenR"/>
            </a:pPr>
            <a:r>
              <a:rPr lang="zh-CN" altLang="en-US" sz="1600" smtClean="0"/>
              <a:t>大顶堆举例说明</a:t>
            </a:r>
            <a:endParaRPr lang="zh-CN" altLang="en-US"/>
          </a:p>
        </p:txBody>
      </p:sp>
      <p:pic>
        <p:nvPicPr>
          <p:cNvPr id="7782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97306" y="3168327"/>
            <a:ext cx="2711375" cy="22336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4281826" y="3168327"/>
            <a:ext cx="4737083" cy="2277547"/>
          </a:xfrm>
          <a:prstGeom prst="rect">
            <a:avLst/>
          </a:prstGeom>
          <a:noFill/>
        </p:spPr>
        <p:txBody>
          <a:bodyPr wrap="square" rtlCol="0">
            <a:spAutoFit/>
          </a:bodyPr>
          <a:lstStyle/>
          <a:p>
            <a:r>
              <a:rPr lang="zh-CN" altLang="en-US"/>
              <a:t>我们对堆中的结点按层进行编号</a:t>
            </a:r>
            <a:r>
              <a:rPr lang="zh-CN" altLang="en-US" smtClean="0"/>
              <a:t>，映</a:t>
            </a:r>
            <a:r>
              <a:rPr lang="zh-CN" altLang="en-US"/>
              <a:t>射到数组中就是下面这个样</a:t>
            </a:r>
            <a:r>
              <a:rPr lang="zh-CN" altLang="en-US" smtClean="0"/>
              <a:t>子</a:t>
            </a:r>
            <a:r>
              <a:rPr lang="en-US" altLang="zh-CN" smtClean="0"/>
              <a:t>: </a:t>
            </a:r>
            <a:endParaRPr lang="en-US" altLang="zh-CN" smtClean="0"/>
          </a:p>
          <a:p>
            <a:endParaRPr lang="en-US" altLang="zh-CN"/>
          </a:p>
          <a:p>
            <a:endParaRPr lang="en-US" altLang="zh-CN" smtClean="0"/>
          </a:p>
          <a:p>
            <a:endParaRPr lang="en-US" altLang="zh-CN"/>
          </a:p>
          <a:p>
            <a:endParaRPr lang="en-US" altLang="zh-CN" smtClean="0"/>
          </a:p>
          <a:p>
            <a:r>
              <a:rPr lang="zh-CN" altLang="en-US" sz="1600" b="1"/>
              <a:t>大顶</a:t>
            </a:r>
            <a:r>
              <a:rPr lang="zh-CN" altLang="en-US" sz="1600" b="1" smtClean="0"/>
              <a:t>堆</a:t>
            </a:r>
            <a:r>
              <a:rPr lang="zh-CN" altLang="en-US" sz="1600" b="1"/>
              <a:t>特点</a:t>
            </a:r>
            <a:r>
              <a:rPr lang="zh-CN" altLang="en-US" b="1" smtClean="0"/>
              <a:t>：</a:t>
            </a:r>
            <a:r>
              <a:rPr lang="en-US" altLang="zh-CN" sz="1600" b="1"/>
              <a:t>arr[i] &gt;= </a:t>
            </a:r>
            <a:r>
              <a:rPr lang="en-US" altLang="zh-CN" sz="1600" b="1" smtClean="0"/>
              <a:t>arr[2*i+1</a:t>
            </a:r>
            <a:r>
              <a:rPr lang="en-US" altLang="zh-CN" sz="1600" b="1"/>
              <a:t>] &amp;&amp; arr[i] &gt;= </a:t>
            </a:r>
            <a:r>
              <a:rPr lang="en-US" altLang="zh-CN" sz="1600" b="1" smtClean="0"/>
              <a:t>arr[2*i+2]  //</a:t>
            </a:r>
            <a:r>
              <a:rPr lang="zh-CN" altLang="en-US" sz="1600" b="1"/>
              <a:t> </a:t>
            </a:r>
            <a:r>
              <a:rPr lang="en-US" altLang="zh-CN" sz="1600" b="1" smtClean="0"/>
              <a:t>i </a:t>
            </a:r>
            <a:r>
              <a:rPr lang="zh-CN" altLang="en-US" sz="1600" b="1" smtClean="0"/>
              <a:t>对应第几个节点，</a:t>
            </a:r>
            <a:r>
              <a:rPr lang="en-US" altLang="zh-CN" sz="1600" b="1" smtClean="0"/>
              <a:t>i</a:t>
            </a:r>
            <a:r>
              <a:rPr lang="zh-CN" altLang="en-US" sz="1600" b="1" smtClean="0"/>
              <a:t>从</a:t>
            </a:r>
            <a:r>
              <a:rPr lang="en-US" altLang="zh-CN" sz="1600" b="1" smtClean="0"/>
              <a:t>0</a:t>
            </a:r>
            <a:r>
              <a:rPr lang="zh-CN" altLang="en-US" sz="1600" b="1" smtClean="0"/>
              <a:t>开始编号</a:t>
            </a:r>
            <a:endParaRPr lang="zh-CN" altLang="en-US" sz="1600"/>
          </a:p>
        </p:txBody>
      </p:sp>
      <p:pic>
        <p:nvPicPr>
          <p:cNvPr id="778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47758" y="3961236"/>
            <a:ext cx="3798113" cy="6905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堆排序</a:t>
            </a:r>
            <a:endParaRPr lang="en-US" altLang="zh-CN" sz="2200" b="1"/>
          </a:p>
        </p:txBody>
      </p:sp>
      <p:sp>
        <p:nvSpPr>
          <p:cNvPr id="2" name="TextBox 1"/>
          <p:cNvSpPr txBox="1"/>
          <p:nvPr/>
        </p:nvSpPr>
        <p:spPr>
          <a:xfrm>
            <a:off x="665981" y="1224111"/>
            <a:ext cx="8064896" cy="3908762"/>
          </a:xfrm>
          <a:prstGeom prst="rect">
            <a:avLst/>
          </a:prstGeom>
          <a:noFill/>
        </p:spPr>
        <p:txBody>
          <a:bodyPr wrap="square" rtlCol="0">
            <a:spAutoFit/>
          </a:bodyPr>
          <a:lstStyle/>
          <a:p>
            <a:r>
              <a:rPr lang="zh-CN" altLang="en-US" sz="2000" b="1" smtClean="0">
                <a:solidFill>
                  <a:srgbClr val="0070C0"/>
                </a:solidFill>
              </a:rPr>
              <a:t>堆排序基本介绍</a:t>
            </a:r>
            <a:endParaRPr lang="en-US" altLang="zh-CN" sz="2000" b="1" smtClean="0">
              <a:solidFill>
                <a:srgbClr val="0070C0"/>
              </a:solidFill>
            </a:endParaRPr>
          </a:p>
          <a:p>
            <a:endParaRPr lang="en-US" altLang="zh-CN" smtClean="0"/>
          </a:p>
          <a:p>
            <a:pPr marL="342900" indent="-342900">
              <a:buAutoNum type="arabicParenR" startAt="5"/>
            </a:pPr>
            <a:r>
              <a:rPr lang="zh-CN" altLang="en-US" smtClean="0"/>
              <a:t>小顶堆举例说明</a:t>
            </a:r>
            <a:endParaRPr lang="en-US" altLang="zh-CN" smtClean="0"/>
          </a:p>
          <a:p>
            <a:endParaRPr lang="en-US" altLang="zh-CN"/>
          </a:p>
          <a:p>
            <a:endParaRPr lang="en-US" altLang="zh-CN" smtClean="0"/>
          </a:p>
          <a:p>
            <a:endParaRPr lang="en-US" altLang="zh-CN"/>
          </a:p>
          <a:p>
            <a:endParaRPr lang="en-US" altLang="zh-CN" smtClean="0"/>
          </a:p>
          <a:p>
            <a:endParaRPr lang="en-US" altLang="zh-CN" smtClean="0"/>
          </a:p>
          <a:p>
            <a:endParaRPr lang="en-US" altLang="zh-CN" sz="1600" smtClean="0"/>
          </a:p>
          <a:p>
            <a:endParaRPr lang="en-US" altLang="zh-CN" sz="1600" smtClean="0"/>
          </a:p>
          <a:p>
            <a:endParaRPr lang="en-US" altLang="zh-CN"/>
          </a:p>
          <a:p>
            <a:endParaRPr lang="en-US" altLang="zh-CN" smtClean="0"/>
          </a:p>
          <a:p>
            <a:r>
              <a:rPr lang="zh-CN" altLang="en-US" sz="1600" b="1" smtClean="0"/>
              <a:t>小</a:t>
            </a:r>
            <a:r>
              <a:rPr lang="zh-CN" altLang="en-US" sz="1600" b="1"/>
              <a:t>顶堆：</a:t>
            </a:r>
            <a:r>
              <a:rPr lang="en-US" altLang="zh-CN" sz="1600" b="1"/>
              <a:t>arr[i] &lt;= </a:t>
            </a:r>
            <a:r>
              <a:rPr lang="en-US" altLang="zh-CN" sz="1600" b="1" smtClean="0"/>
              <a:t>arr[2*i+1</a:t>
            </a:r>
            <a:r>
              <a:rPr lang="en-US" altLang="zh-CN" sz="1600" b="1"/>
              <a:t>] &amp;&amp; arr[i] &lt;= </a:t>
            </a:r>
            <a:r>
              <a:rPr lang="en-US" altLang="zh-CN" sz="1600" b="1" smtClean="0"/>
              <a:t>arr[2*i+2] //</a:t>
            </a:r>
            <a:r>
              <a:rPr lang="en-US" altLang="zh-CN" sz="1600" b="1"/>
              <a:t> i </a:t>
            </a:r>
            <a:r>
              <a:rPr lang="zh-CN" altLang="en-US" sz="1600" b="1"/>
              <a:t>对应第几个节点，</a:t>
            </a:r>
            <a:r>
              <a:rPr lang="en-US" altLang="zh-CN" sz="1600" b="1"/>
              <a:t>i</a:t>
            </a:r>
            <a:r>
              <a:rPr lang="zh-CN" altLang="en-US" sz="1600" b="1"/>
              <a:t>从</a:t>
            </a:r>
            <a:r>
              <a:rPr lang="en-US" altLang="zh-CN" sz="1600" b="1"/>
              <a:t>0</a:t>
            </a:r>
            <a:r>
              <a:rPr lang="zh-CN" altLang="en-US" sz="1600" b="1"/>
              <a:t>开始编</a:t>
            </a:r>
            <a:r>
              <a:rPr lang="zh-CN" altLang="en-US" sz="1600" b="1" smtClean="0"/>
              <a:t>号</a:t>
            </a:r>
            <a:endParaRPr lang="en-US" altLang="zh-CN" sz="1600" b="1" smtClean="0"/>
          </a:p>
          <a:p>
            <a:pPr marL="342900" indent="-342900">
              <a:buAutoNum type="arabicParenR" startAt="6"/>
            </a:pPr>
            <a:r>
              <a:rPr lang="zh-CN" altLang="en-US" sz="1600" smtClean="0"/>
              <a:t>一</a:t>
            </a:r>
            <a:r>
              <a:rPr lang="zh-CN" altLang="en-US" sz="1600"/>
              <a:t>般</a:t>
            </a:r>
            <a:r>
              <a:rPr lang="zh-CN" altLang="en-US" sz="1600" b="1"/>
              <a:t>升序采用大顶堆</a:t>
            </a:r>
            <a:r>
              <a:rPr lang="zh-CN" altLang="en-US" sz="1600"/>
              <a:t>，</a:t>
            </a:r>
            <a:r>
              <a:rPr lang="zh-CN" altLang="en-US" sz="1600" b="1"/>
              <a:t>降序采用小顶堆</a:t>
            </a:r>
            <a:r>
              <a:rPr lang="en-US" altLang="zh-CN"/>
              <a:t> </a:t>
            </a:r>
            <a:endParaRPr lang="zh-CN" altLang="en-US"/>
          </a:p>
        </p:txBody>
      </p:sp>
      <p:pic>
        <p:nvPicPr>
          <p:cNvPr id="78852"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474293" y="1872183"/>
            <a:ext cx="3090465" cy="25741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堆排序</a:t>
            </a:r>
            <a:endParaRPr lang="en-US" altLang="zh-CN" sz="2200" b="1"/>
          </a:p>
        </p:txBody>
      </p:sp>
      <p:sp>
        <p:nvSpPr>
          <p:cNvPr id="2" name="TextBox 1"/>
          <p:cNvSpPr txBox="1"/>
          <p:nvPr/>
        </p:nvSpPr>
        <p:spPr>
          <a:xfrm>
            <a:off x="665981" y="1224111"/>
            <a:ext cx="8064896" cy="3939540"/>
          </a:xfrm>
          <a:prstGeom prst="rect">
            <a:avLst/>
          </a:prstGeom>
          <a:noFill/>
        </p:spPr>
        <p:txBody>
          <a:bodyPr wrap="square" rtlCol="0">
            <a:spAutoFit/>
          </a:bodyPr>
          <a:lstStyle/>
          <a:p>
            <a:r>
              <a:rPr lang="zh-CN" altLang="en-US" sz="2000" b="1" smtClean="0">
                <a:solidFill>
                  <a:srgbClr val="0070C0"/>
                </a:solidFill>
              </a:rPr>
              <a:t>堆排序基本思想</a:t>
            </a:r>
            <a:endParaRPr lang="en-US" altLang="zh-CN" sz="2000" b="1" smtClean="0">
              <a:solidFill>
                <a:srgbClr val="0070C0"/>
              </a:solidFill>
            </a:endParaRPr>
          </a:p>
          <a:p>
            <a:endParaRPr lang="en-US" altLang="zh-CN"/>
          </a:p>
          <a:p>
            <a:r>
              <a:rPr lang="zh-CN" altLang="en-US" smtClean="0"/>
              <a:t>堆</a:t>
            </a:r>
            <a:r>
              <a:rPr lang="zh-CN" altLang="en-US"/>
              <a:t>排序的基本思想是</a:t>
            </a:r>
            <a:r>
              <a:rPr lang="zh-CN" altLang="en-US" smtClean="0"/>
              <a:t>：</a:t>
            </a:r>
            <a:endParaRPr lang="en-US" altLang="zh-CN" smtClean="0"/>
          </a:p>
          <a:p>
            <a:pPr marL="342900" indent="-342900">
              <a:buAutoNum type="arabicParenR"/>
            </a:pPr>
            <a:r>
              <a:rPr lang="zh-CN" altLang="en-US" smtClean="0"/>
              <a:t>将</a:t>
            </a:r>
            <a:r>
              <a:rPr lang="zh-CN" altLang="en-US"/>
              <a:t>待排序序列构造成一个大顶</a:t>
            </a:r>
            <a:r>
              <a:rPr lang="zh-CN" altLang="en-US" smtClean="0"/>
              <a:t>堆</a:t>
            </a:r>
            <a:endParaRPr lang="en-US" altLang="zh-CN" smtClean="0"/>
          </a:p>
          <a:p>
            <a:pPr marL="342900" indent="-342900">
              <a:buAutoNum type="arabicParenR"/>
            </a:pPr>
            <a:r>
              <a:rPr lang="zh-CN" altLang="en-US" smtClean="0"/>
              <a:t>此</a:t>
            </a:r>
            <a:r>
              <a:rPr lang="zh-CN" altLang="en-US"/>
              <a:t>时，整个序列的最大值就是堆顶的根节点</a:t>
            </a:r>
            <a:r>
              <a:rPr lang="zh-CN" altLang="en-US" smtClean="0"/>
              <a:t>。</a:t>
            </a:r>
            <a:endParaRPr lang="en-US" altLang="zh-CN" smtClean="0"/>
          </a:p>
          <a:p>
            <a:pPr marL="342900" indent="-342900">
              <a:buAutoNum type="arabicParenR"/>
            </a:pPr>
            <a:r>
              <a:rPr lang="zh-CN" altLang="en-US" smtClean="0"/>
              <a:t>将</a:t>
            </a:r>
            <a:r>
              <a:rPr lang="zh-CN" altLang="en-US"/>
              <a:t>其与末尾元素进行交换，此时末尾就为最大值</a:t>
            </a:r>
            <a:r>
              <a:rPr lang="zh-CN" altLang="en-US" smtClean="0"/>
              <a:t>。</a:t>
            </a:r>
            <a:endParaRPr lang="en-US" altLang="zh-CN" smtClean="0"/>
          </a:p>
          <a:p>
            <a:pPr marL="342900" indent="-342900">
              <a:buAutoNum type="arabicParenR"/>
            </a:pPr>
            <a:r>
              <a:rPr lang="zh-CN" altLang="en-US" smtClean="0"/>
              <a:t>然</a:t>
            </a:r>
            <a:r>
              <a:rPr lang="zh-CN" altLang="en-US"/>
              <a:t>后将剩余</a:t>
            </a:r>
            <a:r>
              <a:rPr lang="en-US" altLang="zh-CN"/>
              <a:t>n-1</a:t>
            </a:r>
            <a:r>
              <a:rPr lang="zh-CN" altLang="en-US"/>
              <a:t>个元素重新构造成一个堆，这样会得到</a:t>
            </a:r>
            <a:r>
              <a:rPr lang="en-US" altLang="zh-CN"/>
              <a:t>n</a:t>
            </a:r>
            <a:r>
              <a:rPr lang="zh-CN" altLang="en-US"/>
              <a:t>个元素的次小值。如此反复执行，便能得到一个有序序列</a:t>
            </a:r>
            <a:r>
              <a:rPr lang="zh-CN" altLang="en-US" smtClean="0"/>
              <a:t>了。</a:t>
            </a:r>
            <a:endParaRPr lang="en-US" altLang="zh-CN"/>
          </a:p>
          <a:p>
            <a:endParaRPr lang="en-US" altLang="zh-CN" smtClean="0"/>
          </a:p>
          <a:p>
            <a:r>
              <a:rPr lang="zh-CN" altLang="en-US"/>
              <a:t>可</a:t>
            </a:r>
            <a:r>
              <a:rPr lang="zh-CN" altLang="en-US" smtClean="0"/>
              <a:t>以看到在构建大顶堆的过程中，元素的个数逐渐减少，最后就得到一个有序序列了</a:t>
            </a:r>
            <a:r>
              <a:rPr lang="en-US" altLang="zh-CN" smtClean="0"/>
              <a:t>.</a:t>
            </a:r>
            <a:endParaRPr lang="en-US" altLang="zh-CN" smtClean="0"/>
          </a:p>
          <a:p>
            <a:endParaRPr lang="en-US" altLang="zh-CN" sz="1600" smtClean="0"/>
          </a:p>
          <a:p>
            <a:endParaRPr lang="en-US" altLang="zh-CN" sz="1600" smtClean="0"/>
          </a:p>
          <a:p>
            <a:endParaRPr lang="en-US" altLang="zh-CN"/>
          </a:p>
        </p:txBody>
      </p:sp>
    </p:spTree>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堆排序</a:t>
            </a:r>
            <a:endParaRPr lang="en-US" altLang="zh-CN" sz="2200" b="1"/>
          </a:p>
        </p:txBody>
      </p:sp>
      <p:sp>
        <p:nvSpPr>
          <p:cNvPr id="2" name="TextBox 1"/>
          <p:cNvSpPr txBox="1"/>
          <p:nvPr/>
        </p:nvSpPr>
        <p:spPr>
          <a:xfrm>
            <a:off x="665981" y="1224111"/>
            <a:ext cx="8064896" cy="1723549"/>
          </a:xfrm>
          <a:prstGeom prst="rect">
            <a:avLst/>
          </a:prstGeom>
          <a:noFill/>
        </p:spPr>
        <p:txBody>
          <a:bodyPr wrap="square" rtlCol="0">
            <a:spAutoFit/>
          </a:bodyPr>
          <a:lstStyle/>
          <a:p>
            <a:r>
              <a:rPr lang="zh-CN" altLang="en-US" sz="2000" b="1" smtClean="0">
                <a:solidFill>
                  <a:srgbClr val="0070C0"/>
                </a:solidFill>
              </a:rPr>
              <a:t>堆排序步骤图解说明</a:t>
            </a:r>
            <a:endParaRPr lang="en-US" altLang="zh-CN" sz="2000" b="1" smtClean="0">
              <a:solidFill>
                <a:srgbClr val="0070C0"/>
              </a:solidFill>
            </a:endParaRPr>
          </a:p>
          <a:p>
            <a:endParaRPr lang="en-US" altLang="zh-CN"/>
          </a:p>
          <a:p>
            <a:r>
              <a:rPr lang="zh-CN" altLang="en-US" smtClean="0"/>
              <a:t>要求：给你一个数组 </a:t>
            </a:r>
            <a:r>
              <a:rPr lang="en-US" altLang="zh-CN" smtClean="0"/>
              <a:t>{4,6,8,5,9} , </a:t>
            </a:r>
            <a:r>
              <a:rPr lang="zh-CN" altLang="en-US" smtClean="0"/>
              <a:t>要求使用堆排序法，将数组升序排序。 </a:t>
            </a:r>
            <a:endParaRPr lang="en-US" altLang="zh-CN" smtClean="0"/>
          </a:p>
          <a:p>
            <a:endParaRPr lang="en-US" altLang="zh-CN" sz="1600" smtClean="0"/>
          </a:p>
          <a:p>
            <a:endParaRPr lang="en-US" altLang="zh-CN" sz="1600" smtClean="0"/>
          </a:p>
          <a:p>
            <a:endParaRPr lang="en-US" altLang="zh-CN"/>
          </a:p>
        </p:txBody>
      </p:sp>
    </p:spTree>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堆排序</a:t>
            </a:r>
            <a:endParaRPr lang="en-US" altLang="zh-CN" sz="2200" b="1"/>
          </a:p>
        </p:txBody>
      </p:sp>
      <p:sp>
        <p:nvSpPr>
          <p:cNvPr id="2" name="TextBox 1"/>
          <p:cNvSpPr txBox="1"/>
          <p:nvPr/>
        </p:nvSpPr>
        <p:spPr>
          <a:xfrm>
            <a:off x="665981" y="1224111"/>
            <a:ext cx="8064896" cy="3108543"/>
          </a:xfrm>
          <a:prstGeom prst="rect">
            <a:avLst/>
          </a:prstGeom>
          <a:noFill/>
        </p:spPr>
        <p:txBody>
          <a:bodyPr wrap="square" rtlCol="0">
            <a:spAutoFit/>
          </a:bodyPr>
          <a:lstStyle/>
          <a:p>
            <a:r>
              <a:rPr lang="zh-CN" altLang="en-US" sz="2000" b="1" smtClean="0">
                <a:solidFill>
                  <a:srgbClr val="0070C0"/>
                </a:solidFill>
              </a:rPr>
              <a:t>堆排序代码实现</a:t>
            </a:r>
            <a:endParaRPr lang="en-US" altLang="zh-CN" sz="2000" b="1" smtClean="0">
              <a:solidFill>
                <a:srgbClr val="0070C0"/>
              </a:solidFill>
            </a:endParaRPr>
          </a:p>
          <a:p>
            <a:endParaRPr lang="en-US" altLang="zh-CN"/>
          </a:p>
          <a:p>
            <a:r>
              <a:rPr lang="zh-CN" altLang="en-US" smtClean="0"/>
              <a:t>要求：给你一个数组 </a:t>
            </a:r>
            <a:r>
              <a:rPr lang="en-US" altLang="zh-CN" smtClean="0"/>
              <a:t>{4,6,8,5,9} , </a:t>
            </a:r>
            <a:r>
              <a:rPr lang="zh-CN" altLang="en-US" smtClean="0"/>
              <a:t>要求使用堆排序法，将数组升序排序。</a:t>
            </a:r>
            <a:endParaRPr lang="en-US" altLang="zh-CN" smtClean="0"/>
          </a:p>
          <a:p>
            <a:r>
              <a:rPr lang="zh-CN" altLang="en-US"/>
              <a:t>代</a:t>
            </a:r>
            <a:r>
              <a:rPr lang="zh-CN" altLang="en-US" smtClean="0"/>
              <a:t>码实现：看老师演示</a:t>
            </a:r>
            <a:r>
              <a:rPr lang="en-US" altLang="zh-CN" smtClean="0"/>
              <a:t>:</a:t>
            </a:r>
            <a:r>
              <a:rPr lang="zh-CN" altLang="en-US" smtClean="0"/>
              <a:t> </a:t>
            </a:r>
            <a:endParaRPr lang="en-US" altLang="zh-CN" smtClean="0"/>
          </a:p>
          <a:p>
            <a:r>
              <a:rPr lang="zh-CN" altLang="en-US"/>
              <a:t>说</a:t>
            </a:r>
            <a:r>
              <a:rPr lang="zh-CN" altLang="en-US" smtClean="0"/>
              <a:t>明：</a:t>
            </a:r>
            <a:endParaRPr lang="en-US" altLang="zh-CN" smtClean="0"/>
          </a:p>
          <a:p>
            <a:pPr marL="342900" indent="-342900">
              <a:buAutoNum type="arabicParenR"/>
            </a:pPr>
            <a:r>
              <a:rPr lang="zh-CN" altLang="en-US" smtClean="0"/>
              <a:t>堆排序不是很好理解，老师通过</a:t>
            </a:r>
            <a:r>
              <a:rPr lang="en-US" altLang="zh-CN" b="1">
                <a:solidFill>
                  <a:srgbClr val="0070C0"/>
                </a:solidFill>
              </a:rPr>
              <a:t>D</a:t>
            </a:r>
            <a:r>
              <a:rPr lang="en-US" altLang="zh-CN" b="1" smtClean="0">
                <a:solidFill>
                  <a:srgbClr val="0070C0"/>
                </a:solidFill>
              </a:rPr>
              <a:t>ebug</a:t>
            </a:r>
            <a:r>
              <a:rPr lang="en-US" altLang="zh-CN" smtClean="0"/>
              <a:t> </a:t>
            </a:r>
            <a:r>
              <a:rPr lang="zh-CN" altLang="en-US"/>
              <a:t>帮</a:t>
            </a:r>
            <a:r>
              <a:rPr lang="zh-CN" altLang="en-US" smtClean="0"/>
              <a:t>助大家理解堆排序</a:t>
            </a:r>
            <a:endParaRPr lang="en-US" altLang="zh-CN" smtClean="0"/>
          </a:p>
          <a:p>
            <a:pPr marL="342900" indent="-342900">
              <a:buAutoNum type="arabicParenR"/>
            </a:pPr>
            <a:r>
              <a:rPr lang="zh-CN" altLang="en-US" smtClean="0"/>
              <a:t>堆排序的</a:t>
            </a:r>
            <a:r>
              <a:rPr lang="zh-CN" altLang="en-US" b="1" smtClean="0">
                <a:solidFill>
                  <a:srgbClr val="0070C0"/>
                </a:solidFill>
              </a:rPr>
              <a:t>速度非常快</a:t>
            </a:r>
            <a:r>
              <a:rPr lang="zh-CN" altLang="en-US" smtClean="0"/>
              <a:t>，在我的机器上 </a:t>
            </a:r>
            <a:r>
              <a:rPr lang="en-US" altLang="zh-CN" smtClean="0"/>
              <a:t>8</a:t>
            </a:r>
            <a:r>
              <a:rPr lang="zh-CN" altLang="en-US" smtClean="0"/>
              <a:t>百万数据 </a:t>
            </a:r>
            <a:r>
              <a:rPr lang="en-US" altLang="zh-CN" smtClean="0"/>
              <a:t>3 </a:t>
            </a:r>
            <a:r>
              <a:rPr lang="zh-CN" altLang="en-US" smtClean="0"/>
              <a:t>秒左右。</a:t>
            </a:r>
            <a:r>
              <a:rPr lang="en-US" altLang="zh-CN" smtClean="0"/>
              <a:t>O(nlogn) </a:t>
            </a:r>
            <a:endParaRPr lang="en-US" altLang="zh-CN" smtClean="0"/>
          </a:p>
          <a:p>
            <a:pPr marL="342900" indent="-342900">
              <a:buAutoNum type="arabicParenR"/>
            </a:pPr>
            <a:endParaRPr lang="en-US" altLang="zh-CN" smtClean="0"/>
          </a:p>
          <a:p>
            <a:endParaRPr lang="en-US" altLang="zh-CN" sz="1600" smtClean="0"/>
          </a:p>
          <a:p>
            <a:endParaRPr lang="en-US" altLang="zh-CN" sz="1600" smtClean="0"/>
          </a:p>
          <a:p>
            <a:endParaRPr lang="en-US" altLang="zh-CN"/>
          </a:p>
        </p:txBody>
      </p:sp>
      <p:graphicFrame>
        <p:nvGraphicFramePr>
          <p:cNvPr id="4" name="对象 3"/>
          <p:cNvGraphicFramePr>
            <a:graphicFrameLocks noChangeAspect="1"/>
          </p:cNvGraphicFramePr>
          <p:nvPr/>
        </p:nvGraphicFramePr>
        <p:xfrm>
          <a:off x="7679771" y="4824511"/>
          <a:ext cx="792088" cy="466301"/>
        </p:xfrm>
        <a:graphic>
          <a:graphicData uri="http://schemas.openxmlformats.org/presentationml/2006/ole">
            <mc:AlternateContent xmlns:mc="http://schemas.openxmlformats.org/markup-compatibility/2006">
              <mc:Choice xmlns:v="urn:schemas-microsoft-com:vml" Requires="v">
                <p:oleObj spid="_x0000_s145485" name="包装程序外壳对象" showAsIcon="1" r:id="rId1" imgW="895350" imgH="523875" progId="Package">
                  <p:embed/>
                </p:oleObj>
              </mc:Choice>
              <mc:Fallback>
                <p:oleObj name="包装程序外壳对象" showAsIcon="1" r:id="rId1" imgW="895350" imgH="523875" progId="Package">
                  <p:embed/>
                  <p:pic>
                    <p:nvPicPr>
                      <p:cNvPr id="0" name="图片 145484"/>
                      <p:cNvPicPr/>
                      <p:nvPr/>
                    </p:nvPicPr>
                    <p:blipFill>
                      <a:blip r:embed="rId2"/>
                      <a:stretch>
                        <a:fillRect/>
                      </a:stretch>
                    </p:blipFill>
                    <p:spPr>
                      <a:xfrm>
                        <a:off x="7679771" y="4824511"/>
                        <a:ext cx="792088" cy="466301"/>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赫</a:t>
            </a:r>
            <a:r>
              <a:rPr lang="zh-CN" altLang="en-US" sz="2200" b="1"/>
              <a:t>夫</a:t>
            </a:r>
            <a:r>
              <a:rPr lang="zh-CN" altLang="en-US" sz="2200" b="1" smtClean="0"/>
              <a:t>曼树</a:t>
            </a:r>
            <a:endParaRPr lang="en-US" altLang="zh-CN" sz="2200" b="1"/>
          </a:p>
        </p:txBody>
      </p:sp>
      <p:sp>
        <p:nvSpPr>
          <p:cNvPr id="2" name="TextBox 1"/>
          <p:cNvSpPr txBox="1"/>
          <p:nvPr/>
        </p:nvSpPr>
        <p:spPr>
          <a:xfrm>
            <a:off x="665981" y="1224111"/>
            <a:ext cx="8064896" cy="2616101"/>
          </a:xfrm>
          <a:prstGeom prst="rect">
            <a:avLst/>
          </a:prstGeom>
          <a:noFill/>
        </p:spPr>
        <p:txBody>
          <a:bodyPr wrap="square" rtlCol="0">
            <a:spAutoFit/>
          </a:bodyPr>
          <a:lstStyle/>
          <a:p>
            <a:r>
              <a:rPr lang="zh-CN" altLang="en-US" sz="2000" b="1" smtClean="0">
                <a:solidFill>
                  <a:srgbClr val="0070C0"/>
                </a:solidFill>
              </a:rPr>
              <a:t>基本介绍</a:t>
            </a:r>
            <a:endParaRPr lang="en-US" altLang="zh-CN"/>
          </a:p>
          <a:p>
            <a:endParaRPr lang="en-US" altLang="zh-CN" b="1" smtClean="0"/>
          </a:p>
          <a:p>
            <a:pPr marL="342900" indent="-342900">
              <a:buAutoNum type="arabicParenR"/>
            </a:pPr>
            <a:r>
              <a:rPr lang="zh-CN" altLang="en-US" smtClean="0"/>
              <a:t>给</a:t>
            </a:r>
            <a:r>
              <a:rPr lang="zh-CN" altLang="en-US"/>
              <a:t>定</a:t>
            </a:r>
            <a:r>
              <a:rPr lang="en-US" altLang="zh-CN"/>
              <a:t>n</a:t>
            </a:r>
            <a:r>
              <a:rPr lang="zh-CN" altLang="en-US"/>
              <a:t>个权值作为</a:t>
            </a:r>
            <a:r>
              <a:rPr lang="en-US" altLang="zh-CN"/>
              <a:t>n</a:t>
            </a:r>
            <a:r>
              <a:rPr lang="zh-CN" altLang="en-US"/>
              <a:t>个</a:t>
            </a:r>
            <a:r>
              <a:rPr lang="zh-CN" altLang="en-US">
                <a:hlinkClick r:id="rId1"/>
              </a:rPr>
              <a:t>叶子结点</a:t>
            </a:r>
            <a:r>
              <a:rPr lang="zh-CN" altLang="en-US"/>
              <a:t>，构造一棵二叉树，若该树的</a:t>
            </a:r>
            <a:r>
              <a:rPr lang="zh-CN" altLang="en-US">
                <a:solidFill>
                  <a:srgbClr val="0070C0"/>
                </a:solidFill>
              </a:rPr>
              <a:t>带权路径长</a:t>
            </a:r>
            <a:r>
              <a:rPr lang="zh-CN" altLang="en-US" smtClean="0">
                <a:solidFill>
                  <a:srgbClr val="0070C0"/>
                </a:solidFill>
              </a:rPr>
              <a:t>度</a:t>
            </a:r>
            <a:r>
              <a:rPr lang="en-US" altLang="zh-CN" smtClean="0">
                <a:solidFill>
                  <a:srgbClr val="0070C0"/>
                </a:solidFill>
              </a:rPr>
              <a:t>(wpl)</a:t>
            </a:r>
            <a:r>
              <a:rPr lang="zh-CN" altLang="en-US" smtClean="0"/>
              <a:t>达</a:t>
            </a:r>
            <a:r>
              <a:rPr lang="zh-CN" altLang="en-US"/>
              <a:t>到最小，称这样的二叉树为</a:t>
            </a:r>
            <a:r>
              <a:rPr lang="zh-CN" altLang="en-US" b="1">
                <a:solidFill>
                  <a:srgbClr val="0070C0"/>
                </a:solidFill>
              </a:rPr>
              <a:t>最优二叉树</a:t>
            </a:r>
            <a:r>
              <a:rPr lang="zh-CN" altLang="en-US"/>
              <a:t>，也称为</a:t>
            </a:r>
            <a:r>
              <a:rPr lang="zh-CN" altLang="en-US" b="1">
                <a:solidFill>
                  <a:srgbClr val="0070C0"/>
                </a:solidFill>
              </a:rPr>
              <a:t>哈夫曼树</a:t>
            </a:r>
            <a:r>
              <a:rPr lang="en-US" altLang="zh-CN" b="1">
                <a:solidFill>
                  <a:srgbClr val="0070C0"/>
                </a:solidFill>
              </a:rPr>
              <a:t>(Huffman Tree</a:t>
            </a:r>
            <a:r>
              <a:rPr lang="en-US" altLang="zh-CN" b="1" smtClean="0">
                <a:solidFill>
                  <a:srgbClr val="0070C0"/>
                </a:solidFill>
              </a:rPr>
              <a:t>)</a:t>
            </a:r>
            <a:r>
              <a:rPr lang="en-US" altLang="zh-CN" smtClean="0"/>
              <a:t>, </a:t>
            </a:r>
            <a:r>
              <a:rPr lang="zh-CN" altLang="en-US" smtClean="0"/>
              <a:t>还有的书翻译为</a:t>
            </a:r>
            <a:r>
              <a:rPr lang="zh-CN" altLang="en-US" b="1">
                <a:solidFill>
                  <a:srgbClr val="0070C0"/>
                </a:solidFill>
              </a:rPr>
              <a:t>霍夫曼</a:t>
            </a:r>
            <a:r>
              <a:rPr lang="zh-CN" altLang="en-US" b="1" smtClean="0">
                <a:solidFill>
                  <a:srgbClr val="0070C0"/>
                </a:solidFill>
              </a:rPr>
              <a:t>树</a:t>
            </a:r>
            <a:r>
              <a:rPr lang="zh-CN" altLang="en-US" smtClean="0"/>
              <a:t>。</a:t>
            </a:r>
            <a:endParaRPr lang="en-US" altLang="zh-CN"/>
          </a:p>
          <a:p>
            <a:pPr marL="342900" indent="-342900">
              <a:buAutoNum type="arabicParenR"/>
            </a:pPr>
            <a:endParaRPr lang="en-US" altLang="zh-CN" smtClean="0"/>
          </a:p>
          <a:p>
            <a:pPr marL="342900" indent="-342900">
              <a:buAutoNum type="arabicParenR"/>
            </a:pPr>
            <a:r>
              <a:rPr lang="zh-CN" altLang="en-US" smtClean="0"/>
              <a:t>赫</a:t>
            </a:r>
            <a:r>
              <a:rPr lang="zh-CN" altLang="en-US"/>
              <a:t>夫</a:t>
            </a:r>
            <a:r>
              <a:rPr lang="zh-CN" altLang="en-US" smtClean="0"/>
              <a:t>曼树</a:t>
            </a:r>
            <a:r>
              <a:rPr lang="zh-CN" altLang="en-US"/>
              <a:t>是</a:t>
            </a:r>
            <a:r>
              <a:rPr lang="zh-CN" altLang="en-US">
                <a:solidFill>
                  <a:srgbClr val="FF0000"/>
                </a:solidFill>
              </a:rPr>
              <a:t>带权路径长度最短的树</a:t>
            </a:r>
            <a:r>
              <a:rPr lang="zh-CN" altLang="en-US"/>
              <a:t>，</a:t>
            </a:r>
            <a:r>
              <a:rPr lang="zh-CN" altLang="en-US">
                <a:solidFill>
                  <a:srgbClr val="FF0000"/>
                </a:solidFill>
              </a:rPr>
              <a:t>权值较大的结点离根较</a:t>
            </a:r>
            <a:r>
              <a:rPr lang="zh-CN" altLang="en-US" smtClean="0">
                <a:solidFill>
                  <a:srgbClr val="FF0000"/>
                </a:solidFill>
              </a:rPr>
              <a:t>近</a:t>
            </a:r>
            <a:r>
              <a:rPr lang="zh-CN" altLang="en-US"/>
              <a:t>。</a:t>
            </a:r>
            <a:endParaRPr lang="en-US" altLang="zh-CN" smtClean="0"/>
          </a:p>
          <a:p>
            <a:endParaRPr lang="en-US" altLang="zh-CN" b="1" smtClean="0"/>
          </a:p>
          <a:p>
            <a:endParaRPr lang="en-US" altLang="zh-CN" b="1" smtClean="0"/>
          </a:p>
        </p:txBody>
      </p:sp>
    </p:spTree>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赫</a:t>
            </a:r>
            <a:r>
              <a:rPr lang="zh-CN" altLang="en-US" sz="2200" b="1"/>
              <a:t>夫</a:t>
            </a:r>
            <a:r>
              <a:rPr lang="zh-CN" altLang="en-US" sz="2200" b="1" smtClean="0"/>
              <a:t>曼树</a:t>
            </a:r>
            <a:endParaRPr lang="en-US" altLang="zh-CN" sz="2200" b="1"/>
          </a:p>
        </p:txBody>
      </p:sp>
      <p:sp>
        <p:nvSpPr>
          <p:cNvPr id="2" name="TextBox 1"/>
          <p:cNvSpPr txBox="1"/>
          <p:nvPr/>
        </p:nvSpPr>
        <p:spPr>
          <a:xfrm>
            <a:off x="665981" y="1224111"/>
            <a:ext cx="8064896" cy="2891790"/>
          </a:xfrm>
          <a:prstGeom prst="rect">
            <a:avLst/>
          </a:prstGeom>
          <a:noFill/>
        </p:spPr>
        <p:txBody>
          <a:bodyPr wrap="square" rtlCol="0">
            <a:spAutoFit/>
          </a:bodyPr>
          <a:lstStyle/>
          <a:p>
            <a:r>
              <a:rPr lang="zh-CN" altLang="en-US" sz="2000" b="1" smtClean="0">
                <a:solidFill>
                  <a:srgbClr val="0070C0"/>
                </a:solidFill>
              </a:rPr>
              <a:t>赫</a:t>
            </a:r>
            <a:r>
              <a:rPr lang="zh-CN" altLang="en-US" sz="2000" b="1">
                <a:solidFill>
                  <a:srgbClr val="0070C0"/>
                </a:solidFill>
              </a:rPr>
              <a:t>夫</a:t>
            </a:r>
            <a:r>
              <a:rPr lang="zh-CN" altLang="en-US" sz="2000" b="1" smtClean="0">
                <a:solidFill>
                  <a:srgbClr val="0070C0"/>
                </a:solidFill>
              </a:rPr>
              <a:t>曼树几个重要概念和举例说明</a:t>
            </a:r>
            <a:endParaRPr lang="en-US" altLang="zh-CN"/>
          </a:p>
          <a:p>
            <a:endParaRPr lang="en-US" altLang="zh-CN" b="1" smtClean="0"/>
          </a:p>
          <a:p>
            <a:pPr marL="342900" indent="-342900">
              <a:buAutoNum type="arabicParenR"/>
            </a:pPr>
            <a:r>
              <a:rPr lang="zh-CN" altLang="en-US" smtClean="0"/>
              <a:t>路</a:t>
            </a:r>
            <a:r>
              <a:rPr lang="zh-CN" altLang="en-US"/>
              <a:t>径和路径长</a:t>
            </a:r>
            <a:r>
              <a:rPr lang="zh-CN" altLang="en-US" smtClean="0"/>
              <a:t>度：</a:t>
            </a:r>
            <a:r>
              <a:rPr lang="zh-CN" altLang="en-US"/>
              <a:t>在一棵树中，从一个结点往下可以达到的孩子或孙子结点之间的通路，称为路径。通路中分支的数目称为路径长度。若规定根结点的层数为</a:t>
            </a:r>
            <a:r>
              <a:rPr lang="en-US" altLang="zh-CN"/>
              <a:t>1</a:t>
            </a:r>
            <a:r>
              <a:rPr lang="zh-CN" altLang="en-US"/>
              <a:t>，则从根结点到第</a:t>
            </a:r>
            <a:r>
              <a:rPr lang="en-US" altLang="zh-CN"/>
              <a:t>L</a:t>
            </a:r>
            <a:r>
              <a:rPr lang="zh-CN" altLang="en-US"/>
              <a:t>层结点的路径长度为</a:t>
            </a:r>
            <a:r>
              <a:rPr lang="en-US" altLang="zh-CN" smtClean="0"/>
              <a:t>L-1</a:t>
            </a:r>
            <a:endParaRPr lang="en-US" altLang="zh-CN" b="1"/>
          </a:p>
          <a:p>
            <a:pPr marL="342900" indent="-342900">
              <a:buAutoNum type="arabicParenR"/>
            </a:pPr>
            <a:r>
              <a:rPr lang="zh-CN" altLang="en-US" b="1"/>
              <a:t>结点的权及带权路径长</a:t>
            </a:r>
            <a:r>
              <a:rPr lang="zh-CN" altLang="en-US" b="1" smtClean="0"/>
              <a:t>度：</a:t>
            </a:r>
            <a:r>
              <a:rPr lang="zh-CN" altLang="en-US"/>
              <a:t>若将树中结点赋给一个有着某种含义的数值，则这个数值称为该结点的权。</a:t>
            </a:r>
            <a:r>
              <a:rPr lang="zh-CN" altLang="en-US" b="1"/>
              <a:t>结点的带权路径长度</a:t>
            </a:r>
            <a:r>
              <a:rPr lang="zh-CN" altLang="en-US"/>
              <a:t>为：</a:t>
            </a:r>
            <a:r>
              <a:rPr lang="zh-CN" altLang="en-US">
                <a:solidFill>
                  <a:srgbClr val="FF0000"/>
                </a:solidFill>
              </a:rPr>
              <a:t>从根结点到该结点之间的路径长度 </a:t>
            </a:r>
            <a:r>
              <a:rPr lang="en-US" altLang="zh-CN">
                <a:solidFill>
                  <a:srgbClr val="FF0000"/>
                </a:solidFill>
              </a:rPr>
              <a:t>X </a:t>
            </a:r>
            <a:r>
              <a:rPr lang="zh-CN" altLang="en-US">
                <a:solidFill>
                  <a:srgbClr val="FF0000"/>
                </a:solidFill>
              </a:rPr>
              <a:t>该结点的权</a:t>
            </a:r>
            <a:endParaRPr lang="en-US" altLang="zh-CN" b="1" smtClean="0">
              <a:solidFill>
                <a:srgbClr val="FF0000"/>
              </a:solidFill>
            </a:endParaRPr>
          </a:p>
          <a:p>
            <a:endParaRPr lang="en-US" altLang="zh-CN" b="1"/>
          </a:p>
          <a:p>
            <a:endParaRPr lang="en-US" altLang="zh-CN" b="1" smtClean="0"/>
          </a:p>
        </p:txBody>
      </p:sp>
      <p:sp>
        <p:nvSpPr>
          <p:cNvPr id="4" name="椭圆 3"/>
          <p:cNvSpPr/>
          <p:nvPr/>
        </p:nvSpPr>
        <p:spPr>
          <a:xfrm>
            <a:off x="2489398" y="3600375"/>
            <a:ext cx="485775" cy="4476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zh-CN" altLang="en-US" sz="1100"/>
          </a:p>
        </p:txBody>
      </p:sp>
      <p:sp>
        <p:nvSpPr>
          <p:cNvPr id="5" name="椭圆 4"/>
          <p:cNvSpPr/>
          <p:nvPr/>
        </p:nvSpPr>
        <p:spPr>
          <a:xfrm>
            <a:off x="1670248" y="4181400"/>
            <a:ext cx="485775" cy="4476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zh-CN" altLang="en-US" sz="1100"/>
          </a:p>
        </p:txBody>
      </p:sp>
      <p:sp>
        <p:nvSpPr>
          <p:cNvPr id="6" name="椭圆 5"/>
          <p:cNvSpPr/>
          <p:nvPr/>
        </p:nvSpPr>
        <p:spPr>
          <a:xfrm>
            <a:off x="3222823" y="4171875"/>
            <a:ext cx="485775" cy="4476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zh-CN" altLang="en-US" sz="1100"/>
          </a:p>
        </p:txBody>
      </p:sp>
      <p:cxnSp>
        <p:nvCxnSpPr>
          <p:cNvPr id="8" name="直接连接符 7"/>
          <p:cNvCxnSpPr>
            <a:stCxn id="4" idx="3"/>
            <a:endCxn id="5" idx="0"/>
          </p:cNvCxnSpPr>
          <p:nvPr/>
        </p:nvCxnSpPr>
        <p:spPr>
          <a:xfrm flipH="1">
            <a:off x="1913136" y="3982490"/>
            <a:ext cx="647402" cy="19891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直接连接符 8"/>
          <p:cNvCxnSpPr>
            <a:stCxn id="4" idx="5"/>
            <a:endCxn id="6" idx="0"/>
          </p:cNvCxnSpPr>
          <p:nvPr/>
        </p:nvCxnSpPr>
        <p:spPr>
          <a:xfrm>
            <a:off x="2904033" y="3982490"/>
            <a:ext cx="561678" cy="189385"/>
          </a:xfrm>
          <a:prstGeom prst="line">
            <a:avLst/>
          </a:prstGeom>
        </p:spPr>
        <p:style>
          <a:lnRef idx="1">
            <a:schemeClr val="accent1"/>
          </a:lnRef>
          <a:fillRef idx="0">
            <a:schemeClr val="accent1"/>
          </a:fillRef>
          <a:effectRef idx="0">
            <a:schemeClr val="accent1"/>
          </a:effectRef>
          <a:fontRef idx="minor">
            <a:schemeClr val="tx1"/>
          </a:fontRef>
        </p:style>
      </p:cxnSp>
      <p:sp>
        <p:nvSpPr>
          <p:cNvPr id="10" name="椭圆 9"/>
          <p:cNvSpPr/>
          <p:nvPr/>
        </p:nvSpPr>
        <p:spPr>
          <a:xfrm>
            <a:off x="1165423" y="4867200"/>
            <a:ext cx="485775" cy="4476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13</a:t>
            </a:r>
            <a:endParaRPr lang="zh-CN" altLang="en-US" sz="1100"/>
          </a:p>
        </p:txBody>
      </p:sp>
      <p:sp>
        <p:nvSpPr>
          <p:cNvPr id="11" name="椭圆 10"/>
          <p:cNvSpPr/>
          <p:nvPr/>
        </p:nvSpPr>
        <p:spPr>
          <a:xfrm>
            <a:off x="2079823" y="4914825"/>
            <a:ext cx="485775" cy="4476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7</a:t>
            </a:r>
            <a:endParaRPr lang="zh-CN" altLang="en-US" sz="1100"/>
          </a:p>
        </p:txBody>
      </p:sp>
      <p:sp>
        <p:nvSpPr>
          <p:cNvPr id="12" name="椭圆 11"/>
          <p:cNvSpPr/>
          <p:nvPr/>
        </p:nvSpPr>
        <p:spPr>
          <a:xfrm>
            <a:off x="2794198" y="4895775"/>
            <a:ext cx="485775" cy="4476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8</a:t>
            </a:r>
            <a:endParaRPr lang="zh-CN" altLang="en-US" sz="1100"/>
          </a:p>
        </p:txBody>
      </p:sp>
      <p:sp>
        <p:nvSpPr>
          <p:cNvPr id="13" name="椭圆 12"/>
          <p:cNvSpPr/>
          <p:nvPr/>
        </p:nvSpPr>
        <p:spPr>
          <a:xfrm>
            <a:off x="3708598" y="4914825"/>
            <a:ext cx="485775" cy="4476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3</a:t>
            </a:r>
            <a:endParaRPr lang="zh-CN" altLang="en-US" sz="1100"/>
          </a:p>
        </p:txBody>
      </p:sp>
      <p:cxnSp>
        <p:nvCxnSpPr>
          <p:cNvPr id="14" name="直接连接符 13"/>
          <p:cNvCxnSpPr>
            <a:stCxn id="5" idx="3"/>
            <a:endCxn id="10" idx="0"/>
          </p:cNvCxnSpPr>
          <p:nvPr/>
        </p:nvCxnSpPr>
        <p:spPr>
          <a:xfrm flipH="1">
            <a:off x="1408311" y="4563515"/>
            <a:ext cx="333077" cy="303685"/>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p:cNvCxnSpPr>
            <a:stCxn id="5" idx="5"/>
            <a:endCxn id="11" idx="0"/>
          </p:cNvCxnSpPr>
          <p:nvPr/>
        </p:nvCxnSpPr>
        <p:spPr>
          <a:xfrm>
            <a:off x="2084883" y="4563515"/>
            <a:ext cx="237828" cy="35131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直接连接符 15"/>
          <p:cNvCxnSpPr>
            <a:stCxn id="6" idx="3"/>
            <a:endCxn id="12" idx="0"/>
          </p:cNvCxnSpPr>
          <p:nvPr/>
        </p:nvCxnSpPr>
        <p:spPr>
          <a:xfrm flipH="1">
            <a:off x="3037086" y="4553990"/>
            <a:ext cx="256877" cy="341785"/>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直接连接符 16"/>
          <p:cNvCxnSpPr>
            <a:stCxn id="6" idx="5"/>
            <a:endCxn id="13" idx="0"/>
          </p:cNvCxnSpPr>
          <p:nvPr/>
        </p:nvCxnSpPr>
        <p:spPr>
          <a:xfrm>
            <a:off x="3637458" y="4553990"/>
            <a:ext cx="314028" cy="360835"/>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680" y="755015"/>
            <a:ext cx="2155190" cy="395605"/>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赫</a:t>
            </a:r>
            <a:r>
              <a:rPr lang="zh-CN" altLang="en-US" sz="2200" b="1"/>
              <a:t>夫</a:t>
            </a:r>
            <a:r>
              <a:rPr lang="zh-CN" altLang="en-US" sz="2200" b="1" smtClean="0"/>
              <a:t>曼树</a:t>
            </a:r>
            <a:endParaRPr lang="en-US" altLang="zh-CN" sz="2200" b="1"/>
          </a:p>
        </p:txBody>
      </p:sp>
      <p:sp>
        <p:nvSpPr>
          <p:cNvPr id="2" name="TextBox 1"/>
          <p:cNvSpPr txBox="1"/>
          <p:nvPr/>
        </p:nvSpPr>
        <p:spPr>
          <a:xfrm>
            <a:off x="665981" y="1224111"/>
            <a:ext cx="8064896" cy="1692771"/>
          </a:xfrm>
          <a:prstGeom prst="rect">
            <a:avLst/>
          </a:prstGeom>
          <a:noFill/>
        </p:spPr>
        <p:txBody>
          <a:bodyPr wrap="square" rtlCol="0">
            <a:spAutoFit/>
          </a:bodyPr>
          <a:lstStyle/>
          <a:p>
            <a:r>
              <a:rPr lang="zh-CN" altLang="en-US" sz="2000" b="1" smtClean="0">
                <a:solidFill>
                  <a:srgbClr val="0070C0"/>
                </a:solidFill>
              </a:rPr>
              <a:t>赫</a:t>
            </a:r>
            <a:r>
              <a:rPr lang="zh-CN" altLang="en-US" sz="2000" b="1">
                <a:solidFill>
                  <a:srgbClr val="0070C0"/>
                </a:solidFill>
              </a:rPr>
              <a:t>夫</a:t>
            </a:r>
            <a:r>
              <a:rPr lang="zh-CN" altLang="en-US" sz="2000" b="1" smtClean="0">
                <a:solidFill>
                  <a:srgbClr val="0070C0"/>
                </a:solidFill>
              </a:rPr>
              <a:t>曼树几个重要概念和举例说明</a:t>
            </a:r>
            <a:endParaRPr lang="en-US" altLang="zh-CN"/>
          </a:p>
          <a:p>
            <a:endParaRPr lang="en-US" altLang="zh-CN" b="1" smtClean="0"/>
          </a:p>
          <a:p>
            <a:pPr marL="342900" indent="-342900">
              <a:buAutoNum type="arabicParenR" startAt="3"/>
            </a:pPr>
            <a:r>
              <a:rPr lang="zh-CN" altLang="en-US" sz="1600" b="1" smtClean="0"/>
              <a:t>树</a:t>
            </a:r>
            <a:r>
              <a:rPr lang="zh-CN" altLang="en-US" sz="1600" b="1"/>
              <a:t>的带权路径长</a:t>
            </a:r>
            <a:r>
              <a:rPr lang="zh-CN" altLang="en-US" sz="1600" b="1" smtClean="0"/>
              <a:t>度：</a:t>
            </a:r>
            <a:r>
              <a:rPr lang="zh-CN" altLang="en-US" sz="1600"/>
              <a:t>树的带权路径长度规定为所有</a:t>
            </a:r>
            <a:r>
              <a:rPr lang="zh-CN" altLang="en-US" sz="1600" b="1">
                <a:solidFill>
                  <a:srgbClr val="0070C0"/>
                </a:solidFill>
              </a:rPr>
              <a:t>叶子结点</a:t>
            </a:r>
            <a:r>
              <a:rPr lang="zh-CN" altLang="en-US" sz="1600"/>
              <a:t>的带权路径长度之和，记为</a:t>
            </a:r>
            <a:r>
              <a:rPr lang="en-US" altLang="zh-CN" sz="1600"/>
              <a:t>WPL(weighted path length</a:t>
            </a:r>
            <a:r>
              <a:rPr lang="en-US" altLang="zh-CN" sz="1600" smtClean="0"/>
              <a:t>) ,</a:t>
            </a:r>
            <a:r>
              <a:rPr lang="zh-CN" altLang="en-US" sz="1600"/>
              <a:t>权值越大的结点离根结点越近的二叉树才是最优二叉树</a:t>
            </a:r>
            <a:r>
              <a:rPr lang="zh-CN" altLang="en-US" sz="1600" smtClean="0"/>
              <a:t>。</a:t>
            </a:r>
            <a:endParaRPr lang="en-US" altLang="zh-CN" sz="1600" smtClean="0"/>
          </a:p>
          <a:p>
            <a:pPr marL="342900" indent="-342900">
              <a:buAutoNum type="arabicParenR" startAt="3"/>
            </a:pPr>
            <a:r>
              <a:rPr lang="en-US" altLang="zh-CN" sz="1600" b="1" smtClean="0"/>
              <a:t>WPL</a:t>
            </a:r>
            <a:r>
              <a:rPr lang="zh-CN" altLang="en-US" sz="1600" b="1" smtClean="0"/>
              <a:t>最小的就是赫夫曼树</a:t>
            </a:r>
            <a:endParaRPr lang="en-US" altLang="zh-CN" sz="1600" b="1"/>
          </a:p>
          <a:p>
            <a:endParaRPr lang="en-US" altLang="zh-CN" b="1" smtClean="0"/>
          </a:p>
        </p:txBody>
      </p:sp>
      <p:sp>
        <p:nvSpPr>
          <p:cNvPr id="4" name="椭圆 3"/>
          <p:cNvSpPr/>
          <p:nvPr/>
        </p:nvSpPr>
        <p:spPr>
          <a:xfrm>
            <a:off x="1557908" y="2880295"/>
            <a:ext cx="485775" cy="4476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zh-CN" altLang="en-US" sz="1100"/>
          </a:p>
        </p:txBody>
      </p:sp>
      <p:sp>
        <p:nvSpPr>
          <p:cNvPr id="5" name="椭圆 4"/>
          <p:cNvSpPr/>
          <p:nvPr/>
        </p:nvSpPr>
        <p:spPr>
          <a:xfrm>
            <a:off x="738758" y="3461320"/>
            <a:ext cx="485775" cy="4476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zh-CN" altLang="en-US" sz="1100"/>
          </a:p>
        </p:txBody>
      </p:sp>
      <p:sp>
        <p:nvSpPr>
          <p:cNvPr id="6" name="椭圆 5"/>
          <p:cNvSpPr/>
          <p:nvPr/>
        </p:nvSpPr>
        <p:spPr>
          <a:xfrm>
            <a:off x="2291333" y="3451795"/>
            <a:ext cx="485775" cy="4476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zh-CN" altLang="en-US" sz="1100"/>
          </a:p>
        </p:txBody>
      </p:sp>
      <p:cxnSp>
        <p:nvCxnSpPr>
          <p:cNvPr id="8" name="直接连接符 7"/>
          <p:cNvCxnSpPr>
            <a:stCxn id="4" idx="3"/>
            <a:endCxn id="5" idx="0"/>
          </p:cNvCxnSpPr>
          <p:nvPr/>
        </p:nvCxnSpPr>
        <p:spPr>
          <a:xfrm flipH="1">
            <a:off x="981646" y="3262410"/>
            <a:ext cx="647402" cy="19891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直接连接符 8"/>
          <p:cNvCxnSpPr>
            <a:stCxn id="4" idx="5"/>
            <a:endCxn id="6" idx="0"/>
          </p:cNvCxnSpPr>
          <p:nvPr/>
        </p:nvCxnSpPr>
        <p:spPr>
          <a:xfrm>
            <a:off x="1972543" y="3262410"/>
            <a:ext cx="561678" cy="189385"/>
          </a:xfrm>
          <a:prstGeom prst="line">
            <a:avLst/>
          </a:prstGeom>
        </p:spPr>
        <p:style>
          <a:lnRef idx="1">
            <a:schemeClr val="accent1"/>
          </a:lnRef>
          <a:fillRef idx="0">
            <a:schemeClr val="accent1"/>
          </a:fillRef>
          <a:effectRef idx="0">
            <a:schemeClr val="accent1"/>
          </a:effectRef>
          <a:fontRef idx="minor">
            <a:schemeClr val="tx1"/>
          </a:fontRef>
        </p:style>
      </p:cxnSp>
      <p:sp>
        <p:nvSpPr>
          <p:cNvPr id="10" name="椭圆 9"/>
          <p:cNvSpPr/>
          <p:nvPr/>
        </p:nvSpPr>
        <p:spPr>
          <a:xfrm>
            <a:off x="233933" y="4147120"/>
            <a:ext cx="485775" cy="4476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13</a:t>
            </a:r>
            <a:endParaRPr lang="zh-CN" altLang="en-US" sz="1100"/>
          </a:p>
        </p:txBody>
      </p:sp>
      <p:sp>
        <p:nvSpPr>
          <p:cNvPr id="11" name="椭圆 10"/>
          <p:cNvSpPr/>
          <p:nvPr/>
        </p:nvSpPr>
        <p:spPr>
          <a:xfrm>
            <a:off x="1148333" y="4194745"/>
            <a:ext cx="485775" cy="4476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7</a:t>
            </a:r>
            <a:endParaRPr lang="zh-CN" altLang="en-US" sz="1100"/>
          </a:p>
        </p:txBody>
      </p:sp>
      <p:sp>
        <p:nvSpPr>
          <p:cNvPr id="12" name="椭圆 11"/>
          <p:cNvSpPr/>
          <p:nvPr/>
        </p:nvSpPr>
        <p:spPr>
          <a:xfrm>
            <a:off x="1862708" y="4175695"/>
            <a:ext cx="485775" cy="4476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8</a:t>
            </a:r>
            <a:endParaRPr lang="zh-CN" altLang="en-US" sz="1100"/>
          </a:p>
        </p:txBody>
      </p:sp>
      <p:sp>
        <p:nvSpPr>
          <p:cNvPr id="13" name="椭圆 12"/>
          <p:cNvSpPr/>
          <p:nvPr/>
        </p:nvSpPr>
        <p:spPr>
          <a:xfrm>
            <a:off x="2777108" y="4194745"/>
            <a:ext cx="485775" cy="4476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3</a:t>
            </a:r>
            <a:endParaRPr lang="zh-CN" altLang="en-US" sz="1100"/>
          </a:p>
        </p:txBody>
      </p:sp>
      <p:cxnSp>
        <p:nvCxnSpPr>
          <p:cNvPr id="14" name="直接连接符 13"/>
          <p:cNvCxnSpPr>
            <a:stCxn id="5" idx="3"/>
            <a:endCxn id="10" idx="0"/>
          </p:cNvCxnSpPr>
          <p:nvPr/>
        </p:nvCxnSpPr>
        <p:spPr>
          <a:xfrm flipH="1">
            <a:off x="476821" y="3843435"/>
            <a:ext cx="333077" cy="303685"/>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p:cNvCxnSpPr>
            <a:stCxn id="5" idx="5"/>
            <a:endCxn id="11" idx="0"/>
          </p:cNvCxnSpPr>
          <p:nvPr/>
        </p:nvCxnSpPr>
        <p:spPr>
          <a:xfrm>
            <a:off x="1153393" y="3843435"/>
            <a:ext cx="237828" cy="35131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直接连接符 15"/>
          <p:cNvCxnSpPr>
            <a:stCxn id="6" idx="3"/>
            <a:endCxn id="12" idx="0"/>
          </p:cNvCxnSpPr>
          <p:nvPr/>
        </p:nvCxnSpPr>
        <p:spPr>
          <a:xfrm flipH="1">
            <a:off x="2105596" y="3833910"/>
            <a:ext cx="256877" cy="341785"/>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直接连接符 16"/>
          <p:cNvCxnSpPr>
            <a:stCxn id="6" idx="5"/>
            <a:endCxn id="13" idx="0"/>
          </p:cNvCxnSpPr>
          <p:nvPr/>
        </p:nvCxnSpPr>
        <p:spPr>
          <a:xfrm>
            <a:off x="2705968" y="3833910"/>
            <a:ext cx="314028" cy="360835"/>
          </a:xfrm>
          <a:prstGeom prst="line">
            <a:avLst/>
          </a:prstGeom>
        </p:spPr>
        <p:style>
          <a:lnRef idx="1">
            <a:schemeClr val="accent1"/>
          </a:lnRef>
          <a:fillRef idx="0">
            <a:schemeClr val="accent1"/>
          </a:fillRef>
          <a:effectRef idx="0">
            <a:schemeClr val="accent1"/>
          </a:effectRef>
          <a:fontRef idx="minor">
            <a:schemeClr val="tx1"/>
          </a:fontRef>
        </p:style>
      </p:cxnSp>
      <p:sp>
        <p:nvSpPr>
          <p:cNvPr id="18" name="椭圆 17"/>
          <p:cNvSpPr/>
          <p:nvPr/>
        </p:nvSpPr>
        <p:spPr>
          <a:xfrm>
            <a:off x="4064367" y="2655093"/>
            <a:ext cx="485775" cy="4476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zh-CN" altLang="en-US" sz="1100"/>
          </a:p>
        </p:txBody>
      </p:sp>
      <p:sp>
        <p:nvSpPr>
          <p:cNvPr id="19" name="椭圆 18"/>
          <p:cNvSpPr/>
          <p:nvPr/>
        </p:nvSpPr>
        <p:spPr>
          <a:xfrm>
            <a:off x="4665295" y="3398043"/>
            <a:ext cx="485775" cy="4476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zh-CN" altLang="en-US" sz="1100"/>
          </a:p>
        </p:txBody>
      </p:sp>
      <p:cxnSp>
        <p:nvCxnSpPr>
          <p:cNvPr id="20" name="直接连接符 19"/>
          <p:cNvCxnSpPr>
            <a:stCxn id="18" idx="5"/>
            <a:endCxn id="19" idx="0"/>
          </p:cNvCxnSpPr>
          <p:nvPr/>
        </p:nvCxnSpPr>
        <p:spPr>
          <a:xfrm>
            <a:off x="4479002" y="3037208"/>
            <a:ext cx="429181" cy="360835"/>
          </a:xfrm>
          <a:prstGeom prst="line">
            <a:avLst/>
          </a:prstGeom>
        </p:spPr>
        <p:style>
          <a:lnRef idx="1">
            <a:schemeClr val="accent1"/>
          </a:lnRef>
          <a:fillRef idx="0">
            <a:schemeClr val="accent1"/>
          </a:fillRef>
          <a:effectRef idx="0">
            <a:schemeClr val="accent1"/>
          </a:effectRef>
          <a:fontRef idx="minor">
            <a:schemeClr val="tx1"/>
          </a:fontRef>
        </p:style>
      </p:cxnSp>
      <p:sp>
        <p:nvSpPr>
          <p:cNvPr id="21" name="椭圆 20"/>
          <p:cNvSpPr/>
          <p:nvPr/>
        </p:nvSpPr>
        <p:spPr>
          <a:xfrm>
            <a:off x="3635742" y="3178968"/>
            <a:ext cx="485775" cy="4476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smtClean="0"/>
              <a:t>13</a:t>
            </a:r>
            <a:endParaRPr lang="zh-CN" altLang="en-US" sz="1100"/>
          </a:p>
        </p:txBody>
      </p:sp>
      <p:sp>
        <p:nvSpPr>
          <p:cNvPr id="22" name="椭圆 21"/>
          <p:cNvSpPr/>
          <p:nvPr/>
        </p:nvSpPr>
        <p:spPr>
          <a:xfrm>
            <a:off x="5035917" y="4664868"/>
            <a:ext cx="485775" cy="4476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7</a:t>
            </a:r>
            <a:endParaRPr lang="zh-CN" altLang="en-US" sz="1100"/>
          </a:p>
        </p:txBody>
      </p:sp>
      <p:sp>
        <p:nvSpPr>
          <p:cNvPr id="23" name="椭圆 22"/>
          <p:cNvSpPr/>
          <p:nvPr/>
        </p:nvSpPr>
        <p:spPr>
          <a:xfrm>
            <a:off x="4283442" y="3979068"/>
            <a:ext cx="485775" cy="4476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8</a:t>
            </a:r>
            <a:endParaRPr lang="zh-CN" altLang="en-US" sz="1100"/>
          </a:p>
        </p:txBody>
      </p:sp>
      <p:sp>
        <p:nvSpPr>
          <p:cNvPr id="24" name="椭圆 23"/>
          <p:cNvSpPr/>
          <p:nvPr/>
        </p:nvSpPr>
        <p:spPr>
          <a:xfrm>
            <a:off x="5226417" y="4026693"/>
            <a:ext cx="485775" cy="4476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zh-CN" altLang="en-US" sz="1100"/>
          </a:p>
        </p:txBody>
      </p:sp>
      <p:cxnSp>
        <p:nvCxnSpPr>
          <p:cNvPr id="25" name="直接连接符 24"/>
          <p:cNvCxnSpPr>
            <a:stCxn id="18" idx="3"/>
            <a:endCxn id="21" idx="0"/>
          </p:cNvCxnSpPr>
          <p:nvPr/>
        </p:nvCxnSpPr>
        <p:spPr>
          <a:xfrm flipH="1">
            <a:off x="3878630" y="3037208"/>
            <a:ext cx="256877" cy="14176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直接连接符 25"/>
          <p:cNvCxnSpPr>
            <a:stCxn id="24" idx="4"/>
            <a:endCxn id="22" idx="0"/>
          </p:cNvCxnSpPr>
          <p:nvPr/>
        </p:nvCxnSpPr>
        <p:spPr>
          <a:xfrm flipH="1">
            <a:off x="5278805" y="4474368"/>
            <a:ext cx="190500" cy="1905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直接连接符 26"/>
          <p:cNvCxnSpPr>
            <a:stCxn id="19" idx="3"/>
            <a:endCxn id="23" idx="0"/>
          </p:cNvCxnSpPr>
          <p:nvPr/>
        </p:nvCxnSpPr>
        <p:spPr>
          <a:xfrm flipH="1">
            <a:off x="4526330" y="3780158"/>
            <a:ext cx="210105" cy="198910"/>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直接连接符 27"/>
          <p:cNvCxnSpPr>
            <a:stCxn id="19" idx="5"/>
            <a:endCxn id="24" idx="0"/>
          </p:cNvCxnSpPr>
          <p:nvPr/>
        </p:nvCxnSpPr>
        <p:spPr>
          <a:xfrm>
            <a:off x="5079930" y="3780158"/>
            <a:ext cx="389375" cy="246535"/>
          </a:xfrm>
          <a:prstGeom prst="line">
            <a:avLst/>
          </a:prstGeom>
        </p:spPr>
        <p:style>
          <a:lnRef idx="1">
            <a:schemeClr val="accent1"/>
          </a:lnRef>
          <a:fillRef idx="0">
            <a:schemeClr val="accent1"/>
          </a:fillRef>
          <a:effectRef idx="0">
            <a:schemeClr val="accent1"/>
          </a:effectRef>
          <a:fontRef idx="minor">
            <a:schemeClr val="tx1"/>
          </a:fontRef>
        </p:style>
      </p:cxnSp>
      <p:sp>
        <p:nvSpPr>
          <p:cNvPr id="29" name="椭圆 28"/>
          <p:cNvSpPr/>
          <p:nvPr/>
        </p:nvSpPr>
        <p:spPr>
          <a:xfrm>
            <a:off x="5874117" y="4645818"/>
            <a:ext cx="485775" cy="4476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smtClean="0"/>
              <a:t>3</a:t>
            </a:r>
            <a:endParaRPr lang="zh-CN" altLang="en-US" sz="1100"/>
          </a:p>
        </p:txBody>
      </p:sp>
      <p:cxnSp>
        <p:nvCxnSpPr>
          <p:cNvPr id="30" name="直接连接符 29"/>
          <p:cNvCxnSpPr>
            <a:stCxn id="24" idx="5"/>
            <a:endCxn id="29" idx="1"/>
          </p:cNvCxnSpPr>
          <p:nvPr/>
        </p:nvCxnSpPr>
        <p:spPr>
          <a:xfrm>
            <a:off x="5641052" y="4408808"/>
            <a:ext cx="304205" cy="302570"/>
          </a:xfrm>
          <a:prstGeom prst="line">
            <a:avLst/>
          </a:prstGeom>
        </p:spPr>
        <p:style>
          <a:lnRef idx="1">
            <a:schemeClr val="accent1"/>
          </a:lnRef>
          <a:fillRef idx="0">
            <a:schemeClr val="accent1"/>
          </a:fillRef>
          <a:effectRef idx="0">
            <a:schemeClr val="accent1"/>
          </a:effectRef>
          <a:fontRef idx="minor">
            <a:schemeClr val="tx1"/>
          </a:fontRef>
        </p:style>
      </p:cxnSp>
      <p:sp>
        <p:nvSpPr>
          <p:cNvPr id="31" name="椭圆 30"/>
          <p:cNvSpPr/>
          <p:nvPr/>
        </p:nvSpPr>
        <p:spPr>
          <a:xfrm>
            <a:off x="7086128" y="2736279"/>
            <a:ext cx="485775" cy="4476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zh-CN" altLang="en-US" sz="1100"/>
          </a:p>
        </p:txBody>
      </p:sp>
      <p:sp>
        <p:nvSpPr>
          <p:cNvPr id="32" name="椭圆 31"/>
          <p:cNvSpPr/>
          <p:nvPr/>
        </p:nvSpPr>
        <p:spPr>
          <a:xfrm>
            <a:off x="7581428" y="3298254"/>
            <a:ext cx="485775" cy="4476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zh-CN" altLang="en-US" sz="1100"/>
          </a:p>
        </p:txBody>
      </p:sp>
      <p:cxnSp>
        <p:nvCxnSpPr>
          <p:cNvPr id="33" name="直接连接符 32"/>
          <p:cNvCxnSpPr>
            <a:stCxn id="31" idx="5"/>
            <a:endCxn id="32" idx="0"/>
          </p:cNvCxnSpPr>
          <p:nvPr/>
        </p:nvCxnSpPr>
        <p:spPr>
          <a:xfrm>
            <a:off x="7500763" y="3118394"/>
            <a:ext cx="323553" cy="179860"/>
          </a:xfrm>
          <a:prstGeom prst="line">
            <a:avLst/>
          </a:prstGeom>
        </p:spPr>
        <p:style>
          <a:lnRef idx="1">
            <a:schemeClr val="accent1"/>
          </a:lnRef>
          <a:fillRef idx="0">
            <a:schemeClr val="accent1"/>
          </a:fillRef>
          <a:effectRef idx="0">
            <a:schemeClr val="accent1"/>
          </a:effectRef>
          <a:fontRef idx="minor">
            <a:schemeClr val="tx1"/>
          </a:fontRef>
        </p:style>
      </p:cxnSp>
      <p:sp>
        <p:nvSpPr>
          <p:cNvPr id="34" name="椭圆 33"/>
          <p:cNvSpPr/>
          <p:nvPr/>
        </p:nvSpPr>
        <p:spPr>
          <a:xfrm>
            <a:off x="6714653" y="3298254"/>
            <a:ext cx="485775" cy="4476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7</a:t>
            </a:r>
            <a:endParaRPr lang="zh-CN" altLang="en-US" sz="1100"/>
          </a:p>
        </p:txBody>
      </p:sp>
      <p:sp>
        <p:nvSpPr>
          <p:cNvPr id="35" name="椭圆 34"/>
          <p:cNvSpPr/>
          <p:nvPr/>
        </p:nvSpPr>
        <p:spPr>
          <a:xfrm>
            <a:off x="7810028" y="4431729"/>
            <a:ext cx="485775" cy="4476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8</a:t>
            </a:r>
            <a:endParaRPr lang="zh-CN" altLang="en-US" sz="1100"/>
          </a:p>
        </p:txBody>
      </p:sp>
      <p:sp>
        <p:nvSpPr>
          <p:cNvPr id="36" name="椭圆 35"/>
          <p:cNvSpPr/>
          <p:nvPr/>
        </p:nvSpPr>
        <p:spPr>
          <a:xfrm>
            <a:off x="7209953" y="3822129"/>
            <a:ext cx="485775" cy="4476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3</a:t>
            </a:r>
            <a:endParaRPr lang="zh-CN" altLang="en-US" sz="1100"/>
          </a:p>
        </p:txBody>
      </p:sp>
      <p:sp>
        <p:nvSpPr>
          <p:cNvPr id="37" name="椭圆 36"/>
          <p:cNvSpPr/>
          <p:nvPr/>
        </p:nvSpPr>
        <p:spPr>
          <a:xfrm>
            <a:off x="7981478" y="3841179"/>
            <a:ext cx="485775" cy="4476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zh-CN" altLang="en-US" sz="1100"/>
          </a:p>
        </p:txBody>
      </p:sp>
      <p:cxnSp>
        <p:nvCxnSpPr>
          <p:cNvPr id="38" name="直接连接符 37"/>
          <p:cNvCxnSpPr>
            <a:stCxn id="31" idx="3"/>
            <a:endCxn id="34" idx="0"/>
          </p:cNvCxnSpPr>
          <p:nvPr/>
        </p:nvCxnSpPr>
        <p:spPr>
          <a:xfrm flipH="1">
            <a:off x="6957541" y="3118394"/>
            <a:ext cx="199727" cy="179860"/>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直接连接符 38"/>
          <p:cNvCxnSpPr>
            <a:stCxn id="37" idx="4"/>
            <a:endCxn id="35" idx="0"/>
          </p:cNvCxnSpPr>
          <p:nvPr/>
        </p:nvCxnSpPr>
        <p:spPr>
          <a:xfrm flipH="1">
            <a:off x="8052916" y="4288854"/>
            <a:ext cx="171450" cy="142875"/>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直接连接符 39"/>
          <p:cNvCxnSpPr>
            <a:stCxn id="32" idx="3"/>
            <a:endCxn id="36" idx="0"/>
          </p:cNvCxnSpPr>
          <p:nvPr/>
        </p:nvCxnSpPr>
        <p:spPr>
          <a:xfrm flipH="1">
            <a:off x="7452841" y="3680369"/>
            <a:ext cx="199727" cy="141760"/>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直接连接符 40"/>
          <p:cNvCxnSpPr>
            <a:stCxn id="32" idx="5"/>
            <a:endCxn id="37" idx="0"/>
          </p:cNvCxnSpPr>
          <p:nvPr/>
        </p:nvCxnSpPr>
        <p:spPr>
          <a:xfrm>
            <a:off x="7996063" y="3680369"/>
            <a:ext cx="228303" cy="160810"/>
          </a:xfrm>
          <a:prstGeom prst="line">
            <a:avLst/>
          </a:prstGeom>
        </p:spPr>
        <p:style>
          <a:lnRef idx="1">
            <a:schemeClr val="accent1"/>
          </a:lnRef>
          <a:fillRef idx="0">
            <a:schemeClr val="accent1"/>
          </a:fillRef>
          <a:effectRef idx="0">
            <a:schemeClr val="accent1"/>
          </a:effectRef>
          <a:fontRef idx="minor">
            <a:schemeClr val="tx1"/>
          </a:fontRef>
        </p:style>
      </p:cxnSp>
      <p:sp>
        <p:nvSpPr>
          <p:cNvPr id="42" name="椭圆 41"/>
          <p:cNvSpPr/>
          <p:nvPr/>
        </p:nvSpPr>
        <p:spPr>
          <a:xfrm>
            <a:off x="8562503" y="4384104"/>
            <a:ext cx="485775" cy="4476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13</a:t>
            </a:r>
            <a:endParaRPr lang="zh-CN" altLang="en-US" sz="1100"/>
          </a:p>
        </p:txBody>
      </p:sp>
      <p:cxnSp>
        <p:nvCxnSpPr>
          <p:cNvPr id="43" name="直接连接符 42"/>
          <p:cNvCxnSpPr>
            <a:stCxn id="37" idx="5"/>
            <a:endCxn id="42" idx="1"/>
          </p:cNvCxnSpPr>
          <p:nvPr/>
        </p:nvCxnSpPr>
        <p:spPr>
          <a:xfrm>
            <a:off x="8396113" y="4223294"/>
            <a:ext cx="237530" cy="226370"/>
          </a:xfrm>
          <a:prstGeom prst="line">
            <a:avLst/>
          </a:prstGeom>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382563" y="4896519"/>
            <a:ext cx="2813591" cy="276999"/>
          </a:xfrm>
          <a:prstGeom prst="rect">
            <a:avLst/>
          </a:prstGeom>
          <a:noFill/>
        </p:spPr>
        <p:txBody>
          <a:bodyPr wrap="none" rtlCol="0">
            <a:spAutoFit/>
          </a:bodyPr>
          <a:lstStyle/>
          <a:p>
            <a:r>
              <a:rPr lang="en-US" altLang="zh-CN" sz="1200" smtClean="0">
                <a:latin typeface="Arial" panose="020B0604020202020204" pitchFamily="34" charset="0"/>
                <a:cs typeface="Arial" panose="020B0604020202020204" pitchFamily="34" charset="0"/>
              </a:rPr>
              <a:t>wpl = 13 * 2 + 7 * 2 + 8 * 2 + 3 * 2 = 62</a:t>
            </a:r>
            <a:endParaRPr lang="zh-CN" altLang="en-US" sz="1200">
              <a:latin typeface="Arial" panose="020B0604020202020204" pitchFamily="34" charset="0"/>
              <a:cs typeface="Arial" panose="020B0604020202020204" pitchFamily="34" charset="0"/>
            </a:endParaRPr>
          </a:p>
        </p:txBody>
      </p:sp>
      <p:sp>
        <p:nvSpPr>
          <p:cNvPr id="44" name="TextBox 43"/>
          <p:cNvSpPr txBox="1"/>
          <p:nvPr/>
        </p:nvSpPr>
        <p:spPr>
          <a:xfrm>
            <a:off x="3546301" y="5187418"/>
            <a:ext cx="2813591" cy="276999"/>
          </a:xfrm>
          <a:prstGeom prst="rect">
            <a:avLst/>
          </a:prstGeom>
          <a:noFill/>
        </p:spPr>
        <p:txBody>
          <a:bodyPr wrap="none" rtlCol="0">
            <a:spAutoFit/>
          </a:bodyPr>
          <a:lstStyle/>
          <a:p>
            <a:r>
              <a:rPr lang="en-US" altLang="zh-CN" sz="1200" smtClean="0">
                <a:latin typeface="Arial" panose="020B0604020202020204" pitchFamily="34" charset="0"/>
                <a:cs typeface="Arial" panose="020B0604020202020204" pitchFamily="34" charset="0"/>
              </a:rPr>
              <a:t>wpl = 13 * 1 + 8 * 2 + 7 * 3 + 3 * 3 = 59</a:t>
            </a:r>
            <a:endParaRPr lang="en-US" altLang="zh-CN" sz="1200" smtClean="0">
              <a:latin typeface="Arial" panose="020B0604020202020204" pitchFamily="34" charset="0"/>
              <a:cs typeface="Arial" panose="020B0604020202020204" pitchFamily="34" charset="0"/>
            </a:endParaRPr>
          </a:p>
        </p:txBody>
      </p:sp>
      <p:cxnSp>
        <p:nvCxnSpPr>
          <p:cNvPr id="46" name="直接连接符 45"/>
          <p:cNvCxnSpPr/>
          <p:nvPr/>
        </p:nvCxnSpPr>
        <p:spPr>
          <a:xfrm>
            <a:off x="3402285" y="2655093"/>
            <a:ext cx="0" cy="2809324"/>
          </a:xfrm>
          <a:prstGeom prst="line">
            <a:avLst/>
          </a:prstGeom>
        </p:spPr>
        <p:style>
          <a:lnRef idx="1">
            <a:schemeClr val="accent2"/>
          </a:lnRef>
          <a:fillRef idx="0">
            <a:schemeClr val="accent2"/>
          </a:fillRef>
          <a:effectRef idx="0">
            <a:schemeClr val="accent2"/>
          </a:effectRef>
          <a:fontRef idx="minor">
            <a:schemeClr val="tx1"/>
          </a:fontRef>
        </p:style>
      </p:cxnSp>
      <p:sp>
        <p:nvSpPr>
          <p:cNvPr id="47" name="TextBox 46"/>
          <p:cNvSpPr txBox="1"/>
          <p:nvPr/>
        </p:nvSpPr>
        <p:spPr>
          <a:xfrm>
            <a:off x="6642645" y="5112543"/>
            <a:ext cx="2813591" cy="276999"/>
          </a:xfrm>
          <a:prstGeom prst="rect">
            <a:avLst/>
          </a:prstGeom>
          <a:noFill/>
        </p:spPr>
        <p:txBody>
          <a:bodyPr wrap="none" rtlCol="0">
            <a:spAutoFit/>
          </a:bodyPr>
          <a:lstStyle/>
          <a:p>
            <a:r>
              <a:rPr lang="en-US" altLang="zh-CN" sz="1200" smtClean="0">
                <a:latin typeface="Arial" panose="020B0604020202020204" pitchFamily="34" charset="0"/>
                <a:cs typeface="Arial" panose="020B0604020202020204" pitchFamily="34" charset="0"/>
              </a:rPr>
              <a:t>wpl = 7 * 1 + 3 * 2 + 8 * 3 + 13 * 3 = 76</a:t>
            </a:r>
            <a:endParaRPr lang="zh-CN" altLang="en-US" sz="1200">
              <a:latin typeface="Arial" panose="020B0604020202020204" pitchFamily="34" charset="0"/>
              <a:cs typeface="Arial" panose="020B0604020202020204" pitchFamily="34" charset="0"/>
            </a:endParaRPr>
          </a:p>
        </p:txBody>
      </p:sp>
      <p:cxnSp>
        <p:nvCxnSpPr>
          <p:cNvPr id="48" name="直接连接符 47"/>
          <p:cNvCxnSpPr/>
          <p:nvPr/>
        </p:nvCxnSpPr>
        <p:spPr>
          <a:xfrm>
            <a:off x="6426621" y="2664271"/>
            <a:ext cx="0" cy="2809324"/>
          </a:xfrm>
          <a:prstGeom prst="line">
            <a:avLst/>
          </a:prstGeom>
        </p:spPr>
        <p:style>
          <a:lnRef idx="1">
            <a:schemeClr val="accent2"/>
          </a:lnRef>
          <a:fillRef idx="0">
            <a:schemeClr val="accent2"/>
          </a:fillRef>
          <a:effectRef idx="0">
            <a:schemeClr val="accent2"/>
          </a:effectRef>
          <a:fontRef idx="minor">
            <a:schemeClr val="tx1"/>
          </a:fontRef>
        </p:style>
      </p:cxnSp>
      <p:cxnSp>
        <p:nvCxnSpPr>
          <p:cNvPr id="45" name="直接箭头连接符 44"/>
          <p:cNvCxnSpPr/>
          <p:nvPr/>
        </p:nvCxnSpPr>
        <p:spPr>
          <a:xfrm>
            <a:off x="3325495" y="2446020"/>
            <a:ext cx="581025" cy="434340"/>
          </a:xfrm>
          <a:prstGeom prst="straightConnector1">
            <a:avLst/>
          </a:prstGeom>
          <a:ln>
            <a:solidFill>
              <a:srgbClr val="DA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680" y="755015"/>
            <a:ext cx="3229610" cy="395605"/>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赫</a:t>
            </a:r>
            <a:r>
              <a:rPr lang="zh-CN" altLang="en-US" sz="2200" b="1"/>
              <a:t>夫</a:t>
            </a:r>
            <a:r>
              <a:rPr lang="zh-CN" altLang="en-US" sz="2200" b="1" smtClean="0"/>
              <a:t>曼树</a:t>
            </a:r>
            <a:endParaRPr lang="en-US" altLang="zh-CN" sz="2200" b="1"/>
          </a:p>
        </p:txBody>
      </p:sp>
      <p:sp>
        <p:nvSpPr>
          <p:cNvPr id="2" name="TextBox 1"/>
          <p:cNvSpPr txBox="1"/>
          <p:nvPr/>
        </p:nvSpPr>
        <p:spPr>
          <a:xfrm>
            <a:off x="666115" y="1041400"/>
            <a:ext cx="7569835" cy="2061210"/>
          </a:xfrm>
          <a:prstGeom prst="rect">
            <a:avLst/>
          </a:prstGeom>
          <a:noFill/>
        </p:spPr>
        <p:txBody>
          <a:bodyPr wrap="square" rtlCol="0">
            <a:spAutoFit/>
          </a:bodyPr>
          <a:lstStyle/>
          <a:p>
            <a:r>
              <a:rPr lang="zh-CN" altLang="en-US" sz="2000" b="1" smtClean="0">
                <a:solidFill>
                  <a:srgbClr val="0070C0"/>
                </a:solidFill>
              </a:rPr>
              <a:t>赫</a:t>
            </a:r>
            <a:r>
              <a:rPr lang="zh-CN" altLang="en-US" sz="2000" b="1">
                <a:solidFill>
                  <a:srgbClr val="0070C0"/>
                </a:solidFill>
              </a:rPr>
              <a:t>夫</a:t>
            </a:r>
            <a:r>
              <a:rPr lang="zh-CN" altLang="en-US" sz="2000" b="1" smtClean="0">
                <a:solidFill>
                  <a:srgbClr val="0070C0"/>
                </a:solidFill>
              </a:rPr>
              <a:t>曼树</a:t>
            </a:r>
            <a:r>
              <a:rPr lang="zh-CN" altLang="en-US" sz="2000" b="1">
                <a:solidFill>
                  <a:srgbClr val="0070C0"/>
                </a:solidFill>
              </a:rPr>
              <a:t>创</a:t>
            </a:r>
            <a:r>
              <a:rPr lang="zh-CN" altLang="en-US" sz="2000" b="1" smtClean="0">
                <a:solidFill>
                  <a:srgbClr val="0070C0"/>
                </a:solidFill>
              </a:rPr>
              <a:t>建思路图解</a:t>
            </a:r>
            <a:endParaRPr lang="en-US" altLang="zh-CN"/>
          </a:p>
          <a:p>
            <a:endParaRPr lang="en-US" altLang="zh-CN" b="1" smtClean="0"/>
          </a:p>
          <a:p>
            <a:r>
              <a:rPr lang="zh-CN" altLang="en-US"/>
              <a:t>给</a:t>
            </a:r>
            <a:r>
              <a:rPr lang="zh-CN" altLang="en-US" smtClean="0"/>
              <a:t>你一个数列 </a:t>
            </a:r>
            <a:r>
              <a:rPr lang="en-US" altLang="zh-CN" smtClean="0"/>
              <a:t>{13, 7, 8, 3, 29, 6, 1}</a:t>
            </a:r>
            <a:r>
              <a:rPr lang="zh-CN" altLang="en-US" smtClean="0"/>
              <a:t>，要求</a:t>
            </a:r>
            <a:r>
              <a:rPr lang="zh-CN" altLang="en-US"/>
              <a:t>转</a:t>
            </a:r>
            <a:r>
              <a:rPr lang="zh-CN" altLang="en-US" smtClean="0"/>
              <a:t>成一颗赫夫曼树</a:t>
            </a:r>
            <a:r>
              <a:rPr lang="en-US" altLang="zh-CN" smtClean="0"/>
              <a:t>.</a:t>
            </a:r>
            <a:endParaRPr lang="en-US" altLang="zh-CN" smtClean="0"/>
          </a:p>
          <a:p>
            <a:endParaRPr lang="en-US" altLang="zh-CN"/>
          </a:p>
          <a:p>
            <a:r>
              <a:rPr lang="zh-CN" altLang="en-US" b="1" smtClean="0"/>
              <a:t>思路分析</a:t>
            </a:r>
            <a:r>
              <a:rPr lang="en-US" altLang="zh-CN" b="1" smtClean="0"/>
              <a:t>(</a:t>
            </a:r>
            <a:r>
              <a:rPr lang="zh-CN" altLang="en-US" b="1" smtClean="0"/>
              <a:t>示意图</a:t>
            </a:r>
            <a:r>
              <a:rPr lang="en-US" altLang="zh-CN" b="1" smtClean="0"/>
              <a:t>)</a:t>
            </a:r>
            <a:r>
              <a:rPr lang="zh-CN" altLang="en-US" smtClean="0"/>
              <a:t>：</a:t>
            </a:r>
            <a:endParaRPr lang="en-US" altLang="zh-CN" smtClean="0"/>
          </a:p>
          <a:p>
            <a:endParaRPr lang="en-US" altLang="zh-CN"/>
          </a:p>
          <a:p>
            <a:endParaRPr lang="en-US" altLang="zh-CN" smtClean="0"/>
          </a:p>
        </p:txBody>
      </p:sp>
      <p:sp>
        <p:nvSpPr>
          <p:cNvPr id="49" name="TextBox 131"/>
          <p:cNvSpPr txBox="1"/>
          <p:nvPr/>
        </p:nvSpPr>
        <p:spPr>
          <a:xfrm>
            <a:off x="665981" y="2880295"/>
            <a:ext cx="6912768" cy="2414905"/>
          </a:xfrm>
          <a:prstGeom prst="rect">
            <a:avLst/>
          </a:prstGeom>
          <a:noFill/>
        </p:spPr>
        <p:style>
          <a:lnRef idx="0">
            <a:scrgbClr r="0" g="0" b="0"/>
          </a:lnRef>
          <a:fillRef idx="0">
            <a:scrgbClr r="0" g="0" b="0"/>
          </a:fillRef>
          <a:effectRef idx="0">
            <a:scrgbClr r="0" g="0" b="0"/>
          </a:effectRef>
          <a:fontRef idx="minor">
            <a:schemeClr val="tx1"/>
          </a:fontRef>
        </p:style>
        <p:txBody>
          <a:bodyPr wrap="squar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zh-CN" sz="1400">
                <a:solidFill>
                  <a:schemeClr val="tx1"/>
                </a:solidFill>
                <a:effectLst/>
                <a:latin typeface="+mn-lt"/>
                <a:ea typeface="+mn-ea"/>
                <a:cs typeface="+mn-cs"/>
              </a:rPr>
              <a:t>{13, 7, 8, 3, </a:t>
            </a:r>
            <a:r>
              <a:rPr lang="en-US" altLang="zh-CN" sz="1400" smtClean="0">
                <a:solidFill>
                  <a:schemeClr val="tx1"/>
                </a:solidFill>
                <a:effectLst/>
                <a:latin typeface="+mn-lt"/>
                <a:ea typeface="+mn-ea"/>
                <a:cs typeface="+mn-cs"/>
              </a:rPr>
              <a:t>29, </a:t>
            </a:r>
            <a:r>
              <a:rPr lang="en-US" altLang="zh-CN" sz="1400">
                <a:solidFill>
                  <a:schemeClr val="tx1"/>
                </a:solidFill>
                <a:effectLst/>
                <a:latin typeface="+mn-lt"/>
                <a:ea typeface="+mn-ea"/>
                <a:cs typeface="+mn-cs"/>
              </a:rPr>
              <a:t>6, 1}  </a:t>
            </a:r>
            <a:endParaRPr lang="en-US" altLang="zh-CN" sz="1400">
              <a:solidFill>
                <a:schemeClr val="tx1"/>
              </a:solidFill>
              <a:effectLst/>
              <a:latin typeface="+mn-lt"/>
              <a:ea typeface="+mn-ea"/>
              <a:cs typeface="+mn-cs"/>
            </a:endParaRPr>
          </a:p>
          <a:p>
            <a:endParaRPr lang="en-US" altLang="zh-CN" sz="1400">
              <a:solidFill>
                <a:schemeClr val="tx1"/>
              </a:solidFill>
              <a:effectLst/>
              <a:latin typeface="+mn-lt"/>
              <a:ea typeface="+mn-ea"/>
              <a:cs typeface="+mn-cs"/>
            </a:endParaRPr>
          </a:p>
          <a:p>
            <a:r>
              <a:rPr lang="zh-CN" altLang="en-US" sz="1400">
                <a:solidFill>
                  <a:schemeClr val="tx1"/>
                </a:solidFill>
                <a:effectLst/>
                <a:latin typeface="+mn-lt"/>
                <a:ea typeface="+mn-ea"/>
                <a:cs typeface="+mn-cs"/>
              </a:rPr>
              <a:t>构成赫夫曼树的步</a:t>
            </a:r>
            <a:r>
              <a:rPr lang="zh-CN" altLang="en-US" sz="1400" smtClean="0">
                <a:solidFill>
                  <a:schemeClr val="tx1"/>
                </a:solidFill>
                <a:effectLst/>
                <a:latin typeface="+mn-lt"/>
                <a:ea typeface="+mn-ea"/>
                <a:cs typeface="+mn-cs"/>
              </a:rPr>
              <a:t>骤：</a:t>
            </a:r>
            <a:endParaRPr lang="en-US" altLang="zh-CN" sz="1400">
              <a:solidFill>
                <a:schemeClr val="tx1"/>
              </a:solidFill>
              <a:effectLst/>
              <a:latin typeface="+mn-lt"/>
              <a:ea typeface="+mn-ea"/>
              <a:cs typeface="+mn-cs"/>
            </a:endParaRPr>
          </a:p>
          <a:p>
            <a:pPr marL="342900" indent="-342900">
              <a:buAutoNum type="arabicParenR"/>
            </a:pPr>
            <a:r>
              <a:rPr lang="zh-CN" altLang="en-US" sz="1400" smtClean="0">
                <a:solidFill>
                  <a:schemeClr val="tx1"/>
                </a:solidFill>
                <a:effectLst/>
                <a:latin typeface="+mn-lt"/>
                <a:ea typeface="+mn-ea"/>
                <a:cs typeface="+mn-cs"/>
              </a:rPr>
              <a:t>从</a:t>
            </a:r>
            <a:r>
              <a:rPr lang="zh-CN" altLang="en-US" sz="1400">
                <a:solidFill>
                  <a:schemeClr val="tx1"/>
                </a:solidFill>
                <a:effectLst/>
                <a:latin typeface="+mn-lt"/>
                <a:ea typeface="+mn-ea"/>
                <a:cs typeface="+mn-cs"/>
              </a:rPr>
              <a:t>小到大进行排序</a:t>
            </a:r>
            <a:r>
              <a:rPr lang="en-US" altLang="zh-CN" sz="1400">
                <a:solidFill>
                  <a:schemeClr val="tx1"/>
                </a:solidFill>
                <a:effectLst/>
                <a:latin typeface="+mn-lt"/>
                <a:ea typeface="+mn-ea"/>
                <a:cs typeface="+mn-cs"/>
              </a:rPr>
              <a:t>, </a:t>
            </a:r>
            <a:r>
              <a:rPr lang="zh-CN" altLang="en-US" sz="1400">
                <a:solidFill>
                  <a:schemeClr val="tx1"/>
                </a:solidFill>
                <a:effectLst/>
                <a:latin typeface="+mn-lt"/>
                <a:ea typeface="+mn-ea"/>
                <a:cs typeface="+mn-cs"/>
              </a:rPr>
              <a:t>每个数据看作</a:t>
            </a:r>
            <a:r>
              <a:rPr lang="zh-CN" altLang="en-US" sz="1400">
                <a:solidFill>
                  <a:schemeClr val="tx1"/>
                </a:solidFill>
                <a:effectLst/>
                <a:latin typeface="+mn-lt"/>
                <a:ea typeface="+mn-ea"/>
                <a:cs typeface="+mn-cs"/>
              </a:rPr>
              <a:t>是一个节点 ，</a:t>
            </a:r>
            <a:r>
              <a:rPr lang="zh-CN" altLang="en-US" sz="1400" baseline="0">
                <a:solidFill>
                  <a:schemeClr val="tx1"/>
                </a:solidFill>
                <a:effectLst/>
                <a:latin typeface="+mn-lt"/>
                <a:ea typeface="+mn-ea"/>
                <a:cs typeface="+mn-cs"/>
              </a:rPr>
              <a:t> 每个节点可以看成是一颗最简单的二叉</a:t>
            </a:r>
            <a:r>
              <a:rPr lang="zh-CN" altLang="en-US" sz="1400" baseline="0" smtClean="0">
                <a:solidFill>
                  <a:schemeClr val="tx1"/>
                </a:solidFill>
                <a:effectLst/>
                <a:latin typeface="+mn-lt"/>
                <a:ea typeface="+mn-ea"/>
                <a:cs typeface="+mn-cs"/>
              </a:rPr>
              <a:t>树</a:t>
            </a:r>
            <a:endParaRPr lang="en-US" altLang="zh-CN" sz="1400"/>
          </a:p>
          <a:p>
            <a:pPr marL="342900" indent="-342900">
              <a:buAutoNum type="arabicParenR"/>
            </a:pPr>
            <a:r>
              <a:rPr lang="zh-CN" altLang="en-US" sz="1400" baseline="0" smtClean="0">
                <a:solidFill>
                  <a:schemeClr val="tx1"/>
                </a:solidFill>
                <a:effectLst/>
                <a:latin typeface="+mn-lt"/>
                <a:ea typeface="+mn-ea"/>
                <a:cs typeface="+mn-cs"/>
              </a:rPr>
              <a:t>取</a:t>
            </a:r>
            <a:r>
              <a:rPr lang="zh-CN" altLang="en-US" sz="1400" baseline="0">
                <a:solidFill>
                  <a:schemeClr val="tx1"/>
                </a:solidFill>
                <a:effectLst/>
                <a:latin typeface="+mn-lt"/>
                <a:ea typeface="+mn-ea"/>
                <a:cs typeface="+mn-cs"/>
              </a:rPr>
              <a:t>出根节点权值最小的两颗二叉树 </a:t>
            </a:r>
            <a:endParaRPr lang="en-US" altLang="zh-CN" sz="1400"/>
          </a:p>
          <a:p>
            <a:pPr marL="342900" indent="-342900">
              <a:buAutoNum type="arabicParenR"/>
            </a:pPr>
            <a:r>
              <a:rPr lang="zh-CN" altLang="en-US" sz="1400" baseline="0" smtClean="0">
                <a:solidFill>
                  <a:schemeClr val="tx1"/>
                </a:solidFill>
                <a:effectLst/>
                <a:latin typeface="+mn-lt"/>
                <a:ea typeface="+mn-ea"/>
                <a:cs typeface="+mn-cs"/>
              </a:rPr>
              <a:t>组</a:t>
            </a:r>
            <a:r>
              <a:rPr lang="zh-CN" altLang="en-US" sz="1400" baseline="0">
                <a:solidFill>
                  <a:schemeClr val="tx1"/>
                </a:solidFill>
                <a:effectLst/>
                <a:latin typeface="+mn-lt"/>
                <a:ea typeface="+mn-ea"/>
                <a:cs typeface="+mn-cs"/>
              </a:rPr>
              <a:t>成一颗新的二叉树</a:t>
            </a:r>
            <a:r>
              <a:rPr lang="en-US" altLang="zh-CN" sz="1400" baseline="0">
                <a:solidFill>
                  <a:schemeClr val="tx1"/>
                </a:solidFill>
                <a:effectLst/>
                <a:latin typeface="+mn-lt"/>
                <a:ea typeface="+mn-ea"/>
                <a:cs typeface="+mn-cs"/>
              </a:rPr>
              <a:t>, </a:t>
            </a:r>
            <a:r>
              <a:rPr lang="zh-CN" altLang="en-US" sz="1400" baseline="0">
                <a:solidFill>
                  <a:schemeClr val="tx1"/>
                </a:solidFill>
                <a:effectLst/>
                <a:latin typeface="+mn-lt"/>
                <a:ea typeface="+mn-ea"/>
                <a:cs typeface="+mn-cs"/>
              </a:rPr>
              <a:t>该新的二叉树的根节点的权值是前面两颗二叉树根节点权值的和  </a:t>
            </a:r>
            <a:endParaRPr lang="en-US" altLang="zh-CN" sz="1400"/>
          </a:p>
          <a:p>
            <a:pPr marL="342900" indent="-342900">
              <a:buAutoNum type="arabicParenR"/>
            </a:pPr>
            <a:r>
              <a:rPr lang="zh-CN" altLang="en-US" sz="1400" baseline="0" smtClean="0">
                <a:solidFill>
                  <a:schemeClr val="tx1"/>
                </a:solidFill>
                <a:effectLst/>
                <a:latin typeface="+mn-lt"/>
                <a:ea typeface="+mn-ea"/>
                <a:cs typeface="+mn-cs"/>
              </a:rPr>
              <a:t>再</a:t>
            </a:r>
            <a:r>
              <a:rPr lang="zh-CN" altLang="en-US" sz="1400" baseline="0">
                <a:solidFill>
                  <a:schemeClr val="tx1"/>
                </a:solidFill>
                <a:effectLst/>
                <a:latin typeface="+mn-lt"/>
                <a:ea typeface="+mn-ea"/>
                <a:cs typeface="+mn-cs"/>
              </a:rPr>
              <a:t>将这颗新的二叉树，以根节点的权值大小 再次排序， 不断重复  </a:t>
            </a:r>
            <a:r>
              <a:rPr lang="en-US" altLang="zh-CN" sz="1400" baseline="0">
                <a:solidFill>
                  <a:schemeClr val="tx1"/>
                </a:solidFill>
                <a:effectLst/>
                <a:latin typeface="+mn-lt"/>
                <a:ea typeface="+mn-ea"/>
                <a:cs typeface="+mn-cs"/>
              </a:rPr>
              <a:t>1-2-3-4 </a:t>
            </a:r>
            <a:r>
              <a:rPr lang="zh-CN" altLang="en-US" sz="1400" baseline="0">
                <a:solidFill>
                  <a:schemeClr val="tx1"/>
                </a:solidFill>
                <a:effectLst/>
                <a:latin typeface="+mn-lt"/>
                <a:ea typeface="+mn-ea"/>
                <a:cs typeface="+mn-cs"/>
              </a:rPr>
              <a:t>的步骤，直到数列中，所有的数据都被处理，就得到一颗赫夫曼树</a:t>
            </a:r>
            <a:endParaRPr lang="en-US" altLang="zh-CN" sz="1400">
              <a:solidFill>
                <a:schemeClr val="tx1"/>
              </a:solidFill>
              <a:effectLst/>
              <a:latin typeface="+mn-lt"/>
              <a:ea typeface="+mn-ea"/>
              <a:cs typeface="+mn-cs"/>
            </a:endParaRPr>
          </a:p>
          <a:p>
            <a:endParaRPr lang="zh-CN" altLang="en-US" sz="110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队列</a:t>
            </a:r>
            <a:endParaRPr lang="en-US" altLang="zh-CN" sz="2200" b="1"/>
          </a:p>
        </p:txBody>
      </p:sp>
      <p:sp>
        <p:nvSpPr>
          <p:cNvPr id="2" name="TextBox 1"/>
          <p:cNvSpPr txBox="1"/>
          <p:nvPr/>
        </p:nvSpPr>
        <p:spPr>
          <a:xfrm>
            <a:off x="665981" y="1368127"/>
            <a:ext cx="8136904" cy="4154984"/>
          </a:xfrm>
          <a:prstGeom prst="rect">
            <a:avLst/>
          </a:prstGeom>
          <a:noFill/>
        </p:spPr>
        <p:txBody>
          <a:bodyPr wrap="square" rtlCol="0">
            <a:spAutoFit/>
          </a:bodyPr>
          <a:lstStyle/>
          <a:p>
            <a:r>
              <a:rPr lang="zh-CN" altLang="en-US" sz="2000" b="1" smtClean="0">
                <a:solidFill>
                  <a:srgbClr val="0070C0"/>
                </a:solidFill>
              </a:rPr>
              <a:t>数</a:t>
            </a:r>
            <a:r>
              <a:rPr lang="zh-CN" altLang="en-US" sz="2000" b="1">
                <a:solidFill>
                  <a:srgbClr val="0070C0"/>
                </a:solidFill>
              </a:rPr>
              <a:t>组模拟</a:t>
            </a:r>
            <a:r>
              <a:rPr lang="zh-CN" altLang="en-US" sz="2000" b="1">
                <a:solidFill>
                  <a:srgbClr val="FF0000"/>
                </a:solidFill>
              </a:rPr>
              <a:t>环形队</a:t>
            </a:r>
            <a:r>
              <a:rPr lang="zh-CN" altLang="en-US" sz="2000" b="1" smtClean="0">
                <a:solidFill>
                  <a:srgbClr val="FF0000"/>
                </a:solidFill>
              </a:rPr>
              <a:t>列</a:t>
            </a:r>
            <a:endParaRPr lang="en-US" altLang="zh-CN" sz="2000" b="1" smtClean="0">
              <a:solidFill>
                <a:srgbClr val="FF0000"/>
              </a:solidFill>
            </a:endParaRPr>
          </a:p>
          <a:p>
            <a:endParaRPr lang="en-US" altLang="zh-CN" sz="2000"/>
          </a:p>
          <a:p>
            <a:pPr>
              <a:defRPr/>
            </a:pPr>
            <a:r>
              <a:rPr lang="zh-CN" altLang="en-US"/>
              <a:t>对前</a:t>
            </a:r>
            <a:r>
              <a:rPr lang="zh-CN" altLang="en-US" smtClean="0"/>
              <a:t>面的数组模拟队列的优化，充分利用数组</a:t>
            </a:r>
            <a:r>
              <a:rPr lang="en-US" altLang="zh-CN" smtClean="0"/>
              <a:t>. </a:t>
            </a:r>
            <a:br>
              <a:rPr lang="en-US" altLang="zh-CN" smtClean="0"/>
            </a:br>
            <a:r>
              <a:rPr lang="zh-CN" altLang="en-US" smtClean="0"/>
              <a:t>因此将数组看做是一个环形的。</a:t>
            </a:r>
            <a:r>
              <a:rPr lang="en-US" altLang="zh-CN" smtClean="0"/>
              <a:t>(</a:t>
            </a:r>
            <a:r>
              <a:rPr lang="zh-CN" altLang="en-US" smtClean="0"/>
              <a:t>通过取模的方</a:t>
            </a:r>
            <a:br>
              <a:rPr lang="en-US" altLang="zh-CN" smtClean="0"/>
            </a:br>
            <a:r>
              <a:rPr lang="zh-CN" altLang="en-US" smtClean="0"/>
              <a:t>式来实现即可</a:t>
            </a:r>
            <a:r>
              <a:rPr lang="en-US" altLang="zh-CN" smtClean="0"/>
              <a:t>)</a:t>
            </a:r>
            <a:endParaRPr lang="en-US" altLang="zh-CN" smtClean="0"/>
          </a:p>
          <a:p>
            <a:pPr>
              <a:defRPr/>
            </a:pPr>
            <a:endParaRPr lang="en-US" altLang="zh-CN"/>
          </a:p>
          <a:p>
            <a:pPr>
              <a:defRPr/>
            </a:pPr>
            <a:r>
              <a:rPr lang="zh-CN" altLang="en-US" smtClean="0"/>
              <a:t>分析说</a:t>
            </a:r>
            <a:r>
              <a:rPr lang="zh-CN" altLang="en-US"/>
              <a:t>明</a:t>
            </a:r>
            <a:r>
              <a:rPr lang="zh-CN" altLang="en-US" smtClean="0"/>
              <a:t>：</a:t>
            </a:r>
            <a:endParaRPr lang="en-US" altLang="zh-CN" smtClean="0"/>
          </a:p>
          <a:p>
            <a:pPr marL="342900" indent="-342900">
              <a:buAutoNum type="arabicParenR"/>
              <a:defRPr/>
            </a:pPr>
            <a:r>
              <a:rPr lang="zh-CN" altLang="en-US" sz="1600" smtClean="0"/>
              <a:t>尾</a:t>
            </a:r>
            <a:r>
              <a:rPr lang="zh-CN" altLang="en-US" sz="1600"/>
              <a:t>索引的下一个</a:t>
            </a:r>
            <a:r>
              <a:rPr lang="zh-CN" altLang="en-US" sz="1600" smtClean="0"/>
              <a:t>为</a:t>
            </a:r>
            <a:r>
              <a:rPr lang="zh-CN" altLang="en-US" sz="1600"/>
              <a:t>头</a:t>
            </a:r>
            <a:r>
              <a:rPr lang="zh-CN" altLang="en-US" sz="1600" smtClean="0"/>
              <a:t>索</a:t>
            </a:r>
            <a:r>
              <a:rPr lang="zh-CN" altLang="en-US" sz="1600"/>
              <a:t>引时表示队列满，即将</a:t>
            </a:r>
            <a:r>
              <a:rPr lang="zh-CN" altLang="en-US" sz="1600" b="1" smtClean="0"/>
              <a:t>队</a:t>
            </a:r>
            <a:br>
              <a:rPr lang="en-US" altLang="zh-CN" sz="1600" b="1" smtClean="0"/>
            </a:br>
            <a:r>
              <a:rPr lang="zh-CN" altLang="en-US" sz="1600" b="1" smtClean="0"/>
              <a:t>列</a:t>
            </a:r>
            <a:r>
              <a:rPr lang="zh-CN" altLang="en-US" sz="1600" b="1"/>
              <a:t>容量空出一个作为约</a:t>
            </a:r>
            <a:r>
              <a:rPr lang="zh-CN" altLang="en-US" sz="1600" b="1" smtClean="0"/>
              <a:t>定</a:t>
            </a:r>
            <a:r>
              <a:rPr lang="en-US" altLang="zh-CN" sz="1600" smtClean="0"/>
              <a:t>,</a:t>
            </a:r>
            <a:r>
              <a:rPr lang="zh-CN" altLang="en-US" sz="1600" smtClean="0"/>
              <a:t>这个在做判断队列满的</a:t>
            </a:r>
            <a:br>
              <a:rPr lang="en-US" altLang="zh-CN" sz="1600" smtClean="0"/>
            </a:br>
            <a:r>
              <a:rPr lang="zh-CN" altLang="en-US" sz="1600" smtClean="0"/>
              <a:t>时候需要注意 </a:t>
            </a:r>
            <a:r>
              <a:rPr lang="en-US" altLang="zh-CN" sz="1600" smtClean="0"/>
              <a:t>(rear + 1) % maxSize == front </a:t>
            </a:r>
            <a:r>
              <a:rPr lang="zh-CN" altLang="en-US" sz="1600" smtClean="0"/>
              <a:t>满</a:t>
            </a:r>
            <a:r>
              <a:rPr lang="en-US" altLang="zh-CN" sz="1600" smtClean="0"/>
              <a:t>] </a:t>
            </a:r>
            <a:endParaRPr lang="en-US" altLang="zh-CN" sz="1600" smtClean="0"/>
          </a:p>
          <a:p>
            <a:pPr marL="342900" indent="-342900">
              <a:buAutoNum type="arabicParenR"/>
              <a:defRPr/>
            </a:pPr>
            <a:r>
              <a:rPr lang="en-US" altLang="zh-CN" sz="1600" smtClean="0"/>
              <a:t>rear == front [</a:t>
            </a:r>
            <a:r>
              <a:rPr lang="zh-CN" altLang="en-US" sz="1600" smtClean="0"/>
              <a:t>空</a:t>
            </a:r>
            <a:r>
              <a:rPr lang="en-US" altLang="zh-CN" sz="1600" smtClean="0"/>
              <a:t>]</a:t>
            </a:r>
            <a:endParaRPr lang="en-US" altLang="zh-CN" sz="1600" smtClean="0"/>
          </a:p>
          <a:p>
            <a:pPr marL="342900" indent="-342900">
              <a:buAutoNum type="arabicParenR"/>
              <a:defRPr/>
            </a:pPr>
            <a:r>
              <a:rPr lang="zh-CN" altLang="en-US" sz="1600"/>
              <a:t>测</a:t>
            </a:r>
            <a:r>
              <a:rPr lang="zh-CN" altLang="en-US" sz="1600" smtClean="0"/>
              <a:t>试示意图</a:t>
            </a:r>
            <a:r>
              <a:rPr lang="en-US" altLang="zh-CN" sz="1600" smtClean="0"/>
              <a:t>:</a:t>
            </a:r>
            <a:endParaRPr lang="en-US" altLang="zh-CN" smtClean="0"/>
          </a:p>
          <a:p>
            <a:pPr>
              <a:defRPr/>
            </a:pPr>
            <a:r>
              <a:rPr lang="zh-CN" altLang="en-US" b="1" smtClean="0">
                <a:solidFill>
                  <a:srgbClr val="EA0000"/>
                </a:solidFill>
              </a:rPr>
              <a:t>课</a:t>
            </a:r>
            <a:r>
              <a:rPr lang="zh-CN" altLang="en-US" b="1">
                <a:solidFill>
                  <a:srgbClr val="EA0000"/>
                </a:solidFill>
              </a:rPr>
              <a:t>堂</a:t>
            </a:r>
            <a:r>
              <a:rPr lang="zh-CN" altLang="en-US" b="1" smtClean="0">
                <a:solidFill>
                  <a:srgbClr val="EA0000"/>
                </a:solidFill>
              </a:rPr>
              <a:t>练习</a:t>
            </a:r>
            <a:r>
              <a:rPr lang="zh-CN" altLang="en-US" smtClean="0"/>
              <a:t>：</a:t>
            </a:r>
            <a:endParaRPr lang="en-US" altLang="zh-CN"/>
          </a:p>
          <a:p>
            <a:pPr>
              <a:defRPr/>
            </a:pPr>
            <a:r>
              <a:rPr lang="zh-CN" altLang="en-US" smtClean="0"/>
              <a:t>同学们完成</a:t>
            </a:r>
            <a:r>
              <a:rPr lang="zh-CN" altLang="en-US"/>
              <a:t>环</a:t>
            </a:r>
            <a:r>
              <a:rPr lang="zh-CN" altLang="en-US" smtClean="0"/>
              <a:t>形数组模拟的队列的输出</a:t>
            </a:r>
            <a:endParaRPr lang="en-US" altLang="zh-CN" smtClean="0"/>
          </a:p>
          <a:p>
            <a:pPr>
              <a:defRPr/>
            </a:pPr>
            <a:r>
              <a:rPr lang="en-US" altLang="zh-CN" b="1" smtClean="0"/>
              <a:t>(cq.rear </a:t>
            </a:r>
            <a:r>
              <a:rPr lang="en-US" altLang="zh-CN" b="1"/>
              <a:t>+ </a:t>
            </a:r>
            <a:r>
              <a:rPr lang="en-US" altLang="zh-CN" b="1" smtClean="0"/>
              <a:t>cq.maxSize – cq.front) </a:t>
            </a:r>
            <a:r>
              <a:rPr lang="en-US" altLang="zh-CN" b="1"/>
              <a:t>% </a:t>
            </a:r>
            <a:r>
              <a:rPr lang="en-US" altLang="zh-CN" b="1" smtClean="0"/>
              <a:t>cq.maxSize</a:t>
            </a:r>
            <a:endParaRPr lang="en-US" altLang="zh-CN" b="1"/>
          </a:p>
        </p:txBody>
      </p:sp>
      <p:sp>
        <p:nvSpPr>
          <p:cNvPr id="4" name="矩形 3"/>
          <p:cNvSpPr/>
          <p:nvPr/>
        </p:nvSpPr>
        <p:spPr>
          <a:xfrm>
            <a:off x="5706541" y="4896519"/>
            <a:ext cx="3384376"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5631180" y="1151890"/>
            <a:ext cx="3797935" cy="3230245"/>
          </a:xfrm>
          <a:prstGeom prst="rect">
            <a:avLst/>
          </a:prstGeom>
          <a:noFill/>
        </p:spPr>
        <p:txBody>
          <a:bodyPr wrap="square" rtlCol="0">
            <a:spAutoFit/>
          </a:bodyPr>
          <a:p>
            <a:r>
              <a:rPr lang="zh-CN" altLang="en-US" sz="1200">
                <a:sym typeface="+mn-ea"/>
              </a:rPr>
              <a:t>思路如下</a:t>
            </a:r>
            <a:r>
              <a:rPr lang="en-US" altLang="zh-CN" sz="1200">
                <a:sym typeface="+mn-ea"/>
              </a:rPr>
              <a:t>:</a:t>
            </a:r>
            <a:endParaRPr lang="en-US" altLang="zh-CN" sz="1200"/>
          </a:p>
          <a:p>
            <a:r>
              <a:rPr lang="en-US" altLang="zh-CN" sz="1200">
                <a:sym typeface="+mn-ea"/>
              </a:rPr>
              <a:t>1.  front </a:t>
            </a:r>
            <a:r>
              <a:rPr lang="zh-CN" altLang="en-US" sz="1200">
                <a:sym typeface="+mn-ea"/>
              </a:rPr>
              <a:t>变量的含义做一个调整： </a:t>
            </a:r>
            <a:r>
              <a:rPr lang="en-US" altLang="zh-CN" sz="1200">
                <a:sym typeface="+mn-ea"/>
              </a:rPr>
              <a:t>front </a:t>
            </a:r>
            <a:r>
              <a:rPr lang="zh-CN" altLang="en-US" sz="1200">
                <a:sym typeface="+mn-ea"/>
              </a:rPr>
              <a:t>就指向队列的第一个元素</a:t>
            </a:r>
            <a:r>
              <a:rPr lang="en-US" altLang="zh-CN" sz="1200">
                <a:sym typeface="+mn-ea"/>
              </a:rPr>
              <a:t>, </a:t>
            </a:r>
            <a:r>
              <a:rPr lang="zh-CN" altLang="en-US" sz="1200">
                <a:sym typeface="+mn-ea"/>
              </a:rPr>
              <a:t>也就是说 </a:t>
            </a:r>
            <a:r>
              <a:rPr lang="en-US" altLang="zh-CN" sz="1200">
                <a:sym typeface="+mn-ea"/>
              </a:rPr>
              <a:t>arr[front] </a:t>
            </a:r>
            <a:r>
              <a:rPr lang="zh-CN" altLang="en-US" sz="1200">
                <a:sym typeface="+mn-ea"/>
              </a:rPr>
              <a:t>就是队列的第一个元素 </a:t>
            </a:r>
            <a:endParaRPr lang="en-US" altLang="zh-CN" sz="1200" baseline="0"/>
          </a:p>
          <a:p>
            <a:r>
              <a:rPr lang="en-US" altLang="zh-CN" sz="1200">
                <a:sym typeface="+mn-ea"/>
              </a:rPr>
              <a:t>front </a:t>
            </a:r>
            <a:r>
              <a:rPr lang="zh-CN" altLang="en-US" sz="1200">
                <a:sym typeface="+mn-ea"/>
              </a:rPr>
              <a:t>的初始值 </a:t>
            </a:r>
            <a:r>
              <a:rPr lang="en-US" altLang="zh-CN" sz="1200">
                <a:sym typeface="+mn-ea"/>
              </a:rPr>
              <a:t>= 0</a:t>
            </a:r>
            <a:endParaRPr lang="en-US" altLang="zh-CN" sz="1200" baseline="0"/>
          </a:p>
          <a:p>
            <a:r>
              <a:rPr lang="en-US" altLang="zh-CN" sz="1200">
                <a:sym typeface="+mn-ea"/>
              </a:rPr>
              <a:t>2.  rear </a:t>
            </a:r>
            <a:r>
              <a:rPr lang="zh-CN" altLang="en-US" sz="1200">
                <a:sym typeface="+mn-ea"/>
              </a:rPr>
              <a:t>变量的含义做一个调整：</a:t>
            </a:r>
            <a:r>
              <a:rPr lang="en-US" altLang="zh-CN" sz="1200">
                <a:sym typeface="+mn-ea"/>
              </a:rPr>
              <a:t>rear </a:t>
            </a:r>
            <a:r>
              <a:rPr lang="zh-CN" altLang="en-US" sz="1200">
                <a:sym typeface="+mn-ea"/>
              </a:rPr>
              <a:t>指向队列的最后一个元素的后一个位置</a:t>
            </a:r>
            <a:r>
              <a:rPr lang="en-US" altLang="zh-CN" sz="1200">
                <a:sym typeface="+mn-ea"/>
              </a:rPr>
              <a:t>. </a:t>
            </a:r>
            <a:r>
              <a:rPr lang="zh-CN" altLang="en-US" sz="1200">
                <a:sym typeface="+mn-ea"/>
              </a:rPr>
              <a:t>因为希望空出一个空间做为约定</a:t>
            </a:r>
            <a:r>
              <a:rPr lang="en-US" altLang="zh-CN" sz="1200">
                <a:sym typeface="+mn-ea"/>
              </a:rPr>
              <a:t>.rear </a:t>
            </a:r>
            <a:r>
              <a:rPr lang="zh-CN" altLang="en-US" sz="1200">
                <a:sym typeface="+mn-ea"/>
              </a:rPr>
              <a:t>的初始值 </a:t>
            </a:r>
            <a:r>
              <a:rPr lang="en-US" altLang="zh-CN" sz="1200">
                <a:sym typeface="+mn-ea"/>
              </a:rPr>
              <a:t>= 0</a:t>
            </a:r>
            <a:endParaRPr lang="en-US" altLang="zh-CN" sz="1200" baseline="0"/>
          </a:p>
          <a:p>
            <a:r>
              <a:rPr lang="en-US" altLang="zh-CN" sz="1200">
                <a:sym typeface="+mn-ea"/>
              </a:rPr>
              <a:t>3. </a:t>
            </a:r>
            <a:r>
              <a:rPr lang="zh-CN" altLang="en-US" sz="1200">
                <a:sym typeface="+mn-ea"/>
              </a:rPr>
              <a:t>当队列满时，原先的条件是</a:t>
            </a:r>
            <a:r>
              <a:rPr lang="en-US" altLang="zh-CN" sz="1200">
                <a:sym typeface="+mn-ea"/>
              </a:rPr>
              <a:t>rear - 1 = maxSize.</a:t>
            </a:r>
            <a:r>
              <a:rPr lang="zh-CN" altLang="en-US" sz="1200">
                <a:sym typeface="+mn-ea"/>
              </a:rPr>
              <a:t>改成条件是  </a:t>
            </a:r>
            <a:r>
              <a:rPr lang="en-US" altLang="zh-CN" sz="1200">
                <a:sym typeface="+mn-ea"/>
              </a:rPr>
              <a:t>(rear  + 1) % maxSize == front 【</a:t>
            </a:r>
            <a:r>
              <a:rPr lang="zh-CN" altLang="en-US" sz="1200">
                <a:sym typeface="+mn-ea"/>
              </a:rPr>
              <a:t>满</a:t>
            </a:r>
            <a:r>
              <a:rPr lang="en-US" altLang="zh-CN" sz="1200">
                <a:sym typeface="+mn-ea"/>
              </a:rPr>
              <a:t>】(</a:t>
            </a:r>
            <a:r>
              <a:rPr lang="zh-CN" altLang="en-US" sz="1200">
                <a:sym typeface="+mn-ea"/>
              </a:rPr>
              <a:t>因为要留一个空位，所以</a:t>
            </a:r>
            <a:r>
              <a:rPr lang="en-US" altLang="zh-CN" sz="1200">
                <a:sym typeface="+mn-ea"/>
              </a:rPr>
              <a:t>rear</a:t>
            </a:r>
            <a:r>
              <a:rPr lang="zh-CN" altLang="en-US" sz="1200">
                <a:sym typeface="+mn-ea"/>
              </a:rPr>
              <a:t>最多只能为</a:t>
            </a:r>
            <a:r>
              <a:rPr lang="en-US" altLang="zh-CN" sz="1200">
                <a:sym typeface="+mn-ea"/>
              </a:rPr>
              <a:t>maxSize-2</a:t>
            </a:r>
            <a:r>
              <a:rPr lang="zh-CN" altLang="en-US" sz="1200">
                <a:sym typeface="+mn-ea"/>
              </a:rPr>
              <a:t>！！！</a:t>
            </a:r>
            <a:r>
              <a:rPr lang="en-US" altLang="zh-CN" sz="1200">
                <a:sym typeface="+mn-ea"/>
              </a:rPr>
              <a:t>)</a:t>
            </a:r>
            <a:endParaRPr lang="en-US" altLang="zh-CN" sz="1200" baseline="0"/>
          </a:p>
          <a:p>
            <a:r>
              <a:rPr lang="en-US" altLang="zh-CN" sz="1200">
                <a:sym typeface="+mn-ea"/>
              </a:rPr>
              <a:t>4. </a:t>
            </a:r>
            <a:r>
              <a:rPr lang="zh-CN" altLang="en-US" sz="1200">
                <a:sym typeface="+mn-ea"/>
              </a:rPr>
              <a:t>对队列为空的条件， </a:t>
            </a:r>
            <a:r>
              <a:rPr lang="en-US" altLang="zh-CN" sz="1200">
                <a:sym typeface="+mn-ea"/>
              </a:rPr>
              <a:t>rear == front </a:t>
            </a:r>
            <a:r>
              <a:rPr lang="zh-CN" altLang="en-US" sz="1200">
                <a:sym typeface="+mn-ea"/>
              </a:rPr>
              <a:t>空</a:t>
            </a:r>
            <a:endParaRPr lang="en-US" altLang="zh-CN" sz="1200" baseline="0"/>
          </a:p>
          <a:p>
            <a:r>
              <a:rPr lang="en-US" altLang="zh-CN" sz="1200">
                <a:sym typeface="+mn-ea"/>
              </a:rPr>
              <a:t>5. </a:t>
            </a:r>
            <a:r>
              <a:rPr lang="zh-CN" altLang="en-US" sz="1200">
                <a:sym typeface="+mn-ea"/>
              </a:rPr>
              <a:t>当我们这样分析， 队列中有效的数据的个数   </a:t>
            </a:r>
            <a:r>
              <a:rPr lang="en-US" altLang="zh-CN" sz="1200">
                <a:solidFill>
                  <a:srgbClr val="FF0000"/>
                </a:solidFill>
                <a:sym typeface="+mn-ea"/>
              </a:rPr>
              <a:t>(rear + maxSize - front) % maxSize   	//</a:t>
            </a:r>
            <a:r>
              <a:rPr lang="zh-CN" altLang="en-US" sz="1200">
                <a:solidFill>
                  <a:srgbClr val="FF0000"/>
                </a:solidFill>
                <a:sym typeface="+mn-ea"/>
              </a:rPr>
              <a:t>取模保证不为负</a:t>
            </a:r>
            <a:endParaRPr lang="en-US" altLang="zh-CN" sz="1200" baseline="0"/>
          </a:p>
          <a:p>
            <a:r>
              <a:rPr lang="en-US" altLang="zh-CN" sz="1200">
                <a:sym typeface="+mn-ea"/>
              </a:rPr>
              <a:t>6. </a:t>
            </a:r>
            <a:r>
              <a:rPr lang="zh-CN" altLang="en-US" sz="1200">
                <a:sym typeface="+mn-ea"/>
              </a:rPr>
              <a:t>我们就可以在原来的队列上修改得到，一个环形队列</a:t>
            </a:r>
            <a:endParaRPr lang="zh-CN" altLang="en-US" sz="1200"/>
          </a:p>
          <a:p>
            <a:endParaRPr lang="zh-CN" altLang="en-US" sz="1200"/>
          </a:p>
        </p:txBody>
      </p:sp>
    </p:spTree>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赫</a:t>
            </a:r>
            <a:r>
              <a:rPr lang="zh-CN" altLang="en-US" sz="2200" b="1"/>
              <a:t>夫</a:t>
            </a:r>
            <a:r>
              <a:rPr lang="zh-CN" altLang="en-US" sz="2200" b="1" smtClean="0"/>
              <a:t>曼</a:t>
            </a:r>
            <a:r>
              <a:rPr lang="zh-CN" altLang="en-US" sz="2200" b="1"/>
              <a:t>编码</a:t>
            </a:r>
            <a:endParaRPr lang="en-US" altLang="zh-CN" sz="2200" b="1"/>
          </a:p>
        </p:txBody>
      </p:sp>
      <p:sp>
        <p:nvSpPr>
          <p:cNvPr id="2" name="TextBox 1"/>
          <p:cNvSpPr txBox="1"/>
          <p:nvPr/>
        </p:nvSpPr>
        <p:spPr>
          <a:xfrm>
            <a:off x="665981" y="1224111"/>
            <a:ext cx="8280920" cy="2614930"/>
          </a:xfrm>
          <a:prstGeom prst="rect">
            <a:avLst/>
          </a:prstGeom>
          <a:noFill/>
        </p:spPr>
        <p:txBody>
          <a:bodyPr wrap="square" rtlCol="0">
            <a:spAutoFit/>
          </a:bodyPr>
          <a:lstStyle/>
          <a:p>
            <a:r>
              <a:rPr lang="zh-CN" altLang="en-US" sz="2000" b="1">
                <a:solidFill>
                  <a:srgbClr val="0070C0"/>
                </a:solidFill>
              </a:rPr>
              <a:t>基</a:t>
            </a:r>
            <a:r>
              <a:rPr lang="zh-CN" altLang="en-US" sz="2000" b="1" smtClean="0">
                <a:solidFill>
                  <a:srgbClr val="0070C0"/>
                </a:solidFill>
              </a:rPr>
              <a:t>本介绍</a:t>
            </a:r>
            <a:endParaRPr lang="en-US" altLang="zh-CN"/>
          </a:p>
          <a:p>
            <a:endParaRPr lang="en-US" altLang="zh-CN" b="1" smtClean="0"/>
          </a:p>
          <a:p>
            <a:pPr marL="342900" indent="-342900">
              <a:buAutoNum type="arabicParenR"/>
            </a:pPr>
            <a:r>
              <a:rPr lang="zh-CN" altLang="en-US" smtClean="0"/>
              <a:t>赫</a:t>
            </a:r>
            <a:r>
              <a:rPr lang="zh-CN" altLang="en-US"/>
              <a:t>夫曼编</a:t>
            </a:r>
            <a:r>
              <a:rPr lang="zh-CN" altLang="en-US" smtClean="0"/>
              <a:t>码也翻译为</a:t>
            </a:r>
            <a:r>
              <a:rPr lang="zh-CN" altLang="en-US" b="1" smtClean="0"/>
              <a:t> </a:t>
            </a:r>
            <a:r>
              <a:rPr lang="en-US" altLang="zh-CN" b="1" smtClean="0"/>
              <a:t> </a:t>
            </a:r>
            <a:r>
              <a:rPr lang="zh-CN" altLang="en-US" b="1" smtClean="0">
                <a:hlinkClick r:id="rId1"/>
              </a:rPr>
              <a:t>  哈</a:t>
            </a:r>
            <a:r>
              <a:rPr lang="zh-CN" altLang="en-US" b="1">
                <a:hlinkClick r:id="rId1"/>
              </a:rPr>
              <a:t>夫曼</a:t>
            </a:r>
            <a:r>
              <a:rPr lang="zh-CN" altLang="en-US"/>
              <a:t>编码</a:t>
            </a:r>
            <a:r>
              <a:rPr lang="en-US" altLang="zh-CN"/>
              <a:t>(Huffman Coding)</a:t>
            </a:r>
            <a:r>
              <a:rPr lang="zh-CN" altLang="en-US"/>
              <a:t>，又称霍夫曼编码，是一种编码</a:t>
            </a:r>
            <a:r>
              <a:rPr lang="zh-CN" altLang="en-US" smtClean="0"/>
              <a:t>方式</a:t>
            </a:r>
            <a:r>
              <a:rPr lang="en-US" altLang="zh-CN" smtClean="0"/>
              <a:t>, </a:t>
            </a:r>
            <a:r>
              <a:rPr lang="zh-CN" altLang="en-US" smtClean="0"/>
              <a:t>属于一种程序算法</a:t>
            </a:r>
            <a:endParaRPr lang="en-US" altLang="zh-CN" smtClean="0"/>
          </a:p>
          <a:p>
            <a:pPr marL="342900" indent="-342900">
              <a:buAutoNum type="arabicParenR"/>
            </a:pPr>
            <a:r>
              <a:rPr lang="zh-CN" altLang="en-US" smtClean="0"/>
              <a:t>赫夫</a:t>
            </a:r>
            <a:r>
              <a:rPr lang="zh-CN" altLang="en-US"/>
              <a:t>曼编</a:t>
            </a:r>
            <a:r>
              <a:rPr lang="zh-CN" altLang="en-US" smtClean="0"/>
              <a:t>码是</a:t>
            </a:r>
            <a:r>
              <a:rPr lang="zh-CN" altLang="en-US"/>
              <a:t>赫哈夫曼</a:t>
            </a:r>
            <a:r>
              <a:rPr lang="zh-CN" altLang="en-US" smtClean="0"/>
              <a:t>树在</a:t>
            </a:r>
            <a:r>
              <a:rPr lang="zh-CN" altLang="en-US"/>
              <a:t>电讯通信中</a:t>
            </a:r>
            <a:r>
              <a:rPr lang="zh-CN" altLang="en-US" smtClean="0"/>
              <a:t>的经典的应用之一。</a:t>
            </a:r>
            <a:endParaRPr lang="en-US" altLang="zh-CN" smtClean="0"/>
          </a:p>
          <a:p>
            <a:pPr marL="342900" indent="-342900">
              <a:buAutoNum type="arabicParenR"/>
            </a:pPr>
            <a:endParaRPr lang="en-US" altLang="zh-CN" smtClean="0"/>
          </a:p>
          <a:p>
            <a:pPr marL="342900" indent="-342900">
              <a:buAutoNum type="arabicParenR"/>
            </a:pPr>
            <a:r>
              <a:rPr lang="zh-CN" altLang="en-US"/>
              <a:t>赫夫曼编码</a:t>
            </a:r>
            <a:r>
              <a:rPr lang="zh-CN" altLang="en-US" smtClean="0"/>
              <a:t>广</a:t>
            </a:r>
            <a:r>
              <a:rPr lang="zh-CN" altLang="en-US"/>
              <a:t>泛地用于数据文件压</a:t>
            </a:r>
            <a:r>
              <a:rPr lang="zh-CN" altLang="en-US" smtClean="0"/>
              <a:t>缩。</a:t>
            </a:r>
            <a:r>
              <a:rPr lang="zh-CN" altLang="en-US"/>
              <a:t>其</a:t>
            </a:r>
            <a:r>
              <a:rPr lang="zh-CN" altLang="en-US" b="1">
                <a:solidFill>
                  <a:srgbClr val="0070C0"/>
                </a:solidFill>
              </a:rPr>
              <a:t>压缩率通常在</a:t>
            </a:r>
            <a:r>
              <a:rPr lang="en-US" altLang="zh-CN" b="1">
                <a:solidFill>
                  <a:srgbClr val="0070C0"/>
                </a:solidFill>
              </a:rPr>
              <a:t>20%</a:t>
            </a:r>
            <a:r>
              <a:rPr lang="zh-CN" altLang="en-US" b="1">
                <a:solidFill>
                  <a:srgbClr val="0070C0"/>
                </a:solidFill>
              </a:rPr>
              <a:t>～</a:t>
            </a:r>
            <a:r>
              <a:rPr lang="en-US" altLang="zh-CN" b="1">
                <a:solidFill>
                  <a:srgbClr val="0070C0"/>
                </a:solidFill>
              </a:rPr>
              <a:t>90%</a:t>
            </a:r>
            <a:r>
              <a:rPr lang="zh-CN" altLang="en-US"/>
              <a:t>之间</a:t>
            </a:r>
            <a:endParaRPr lang="en-US" altLang="zh-CN" smtClean="0"/>
          </a:p>
          <a:p>
            <a:pPr marL="342900" indent="-342900">
              <a:buAutoNum type="arabicParenR"/>
            </a:pPr>
            <a:r>
              <a:rPr lang="zh-CN" altLang="en-US"/>
              <a:t>赫夫</a:t>
            </a:r>
            <a:r>
              <a:rPr lang="zh-CN" altLang="en-US" smtClean="0"/>
              <a:t>曼码</a:t>
            </a:r>
            <a:r>
              <a:rPr lang="zh-CN" altLang="en-US"/>
              <a:t>是可变</a:t>
            </a:r>
            <a:r>
              <a:rPr lang="zh-CN" altLang="en-US">
                <a:hlinkClick r:id="rId2"/>
              </a:rPr>
              <a:t>字长</a:t>
            </a:r>
            <a:r>
              <a:rPr lang="zh-CN" altLang="en-US"/>
              <a:t>编码</a:t>
            </a:r>
            <a:r>
              <a:rPr lang="en-US" altLang="zh-CN"/>
              <a:t>(VLC)</a:t>
            </a:r>
            <a:r>
              <a:rPr lang="zh-CN" altLang="en-US"/>
              <a:t>的一种。</a:t>
            </a:r>
            <a:r>
              <a:rPr lang="en-US" altLang="zh-CN"/>
              <a:t>Huffman</a:t>
            </a:r>
            <a:r>
              <a:rPr lang="zh-CN" altLang="en-US"/>
              <a:t>于</a:t>
            </a:r>
            <a:r>
              <a:rPr lang="en-US" altLang="zh-CN"/>
              <a:t>1952</a:t>
            </a:r>
            <a:r>
              <a:rPr lang="zh-CN" altLang="en-US"/>
              <a:t>年提出一种编码方法</a:t>
            </a:r>
            <a:r>
              <a:rPr lang="zh-CN" altLang="en-US" smtClean="0"/>
              <a:t>，称</a:t>
            </a:r>
            <a:r>
              <a:rPr lang="zh-CN" altLang="en-US"/>
              <a:t>之为最佳编</a:t>
            </a:r>
            <a:r>
              <a:rPr lang="zh-CN" altLang="en-US" smtClean="0"/>
              <a:t>码</a:t>
            </a:r>
            <a:endParaRPr lang="en-US" altLang="zh-CN" smtClean="0"/>
          </a:p>
        </p:txBody>
      </p:sp>
    </p:spTree>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赫</a:t>
            </a:r>
            <a:r>
              <a:rPr lang="zh-CN" altLang="en-US" sz="2200" b="1"/>
              <a:t>夫</a:t>
            </a:r>
            <a:r>
              <a:rPr lang="zh-CN" altLang="en-US" sz="2200" b="1" smtClean="0"/>
              <a:t>曼</a:t>
            </a:r>
            <a:r>
              <a:rPr lang="zh-CN" altLang="en-US" sz="2200" b="1"/>
              <a:t>编码</a:t>
            </a:r>
            <a:endParaRPr lang="en-US" altLang="zh-CN" sz="2200" b="1"/>
          </a:p>
        </p:txBody>
      </p:sp>
      <p:sp>
        <p:nvSpPr>
          <p:cNvPr id="2" name="TextBox 1"/>
          <p:cNvSpPr txBox="1"/>
          <p:nvPr/>
        </p:nvSpPr>
        <p:spPr>
          <a:xfrm>
            <a:off x="665981" y="1224111"/>
            <a:ext cx="8280920" cy="4185761"/>
          </a:xfrm>
          <a:prstGeom prst="rect">
            <a:avLst/>
          </a:prstGeom>
          <a:noFill/>
        </p:spPr>
        <p:txBody>
          <a:bodyPr wrap="square" rtlCol="0">
            <a:spAutoFit/>
          </a:bodyPr>
          <a:lstStyle/>
          <a:p>
            <a:r>
              <a:rPr lang="zh-CN" altLang="en-US" sz="2000" b="1" smtClean="0">
                <a:solidFill>
                  <a:srgbClr val="0070C0"/>
                </a:solidFill>
              </a:rPr>
              <a:t>原理剖析</a:t>
            </a:r>
            <a:endParaRPr lang="en-US" altLang="zh-CN"/>
          </a:p>
          <a:p>
            <a:endParaRPr lang="en-US" altLang="zh-CN" b="1" smtClean="0"/>
          </a:p>
          <a:p>
            <a:pPr marL="285750" indent="-285750">
              <a:buFont typeface="Wingdings" panose="05000000000000000000" pitchFamily="2" charset="2"/>
              <a:buChar char="Ø"/>
            </a:pPr>
            <a:r>
              <a:rPr kumimoji="1" lang="zh-CN" altLang="en-US" smtClean="0"/>
              <a:t>通</a:t>
            </a:r>
            <a:r>
              <a:rPr kumimoji="1" lang="zh-CN" altLang="en-US"/>
              <a:t>信领域中信息的处</a:t>
            </a:r>
            <a:r>
              <a:rPr kumimoji="1" lang="zh-CN" altLang="en-US" smtClean="0"/>
              <a:t>理方式</a:t>
            </a:r>
            <a:r>
              <a:rPr kumimoji="1" lang="en-US" altLang="zh-CN" smtClean="0"/>
              <a:t>1-</a:t>
            </a:r>
            <a:r>
              <a:rPr kumimoji="1" lang="zh-CN" altLang="en-US"/>
              <a:t>定长编</a:t>
            </a:r>
            <a:r>
              <a:rPr kumimoji="1" lang="zh-CN" altLang="en-US" smtClean="0"/>
              <a:t>码</a:t>
            </a:r>
            <a:endParaRPr kumimoji="1" lang="en-US" altLang="zh-CN" smtClean="0"/>
          </a:p>
          <a:p>
            <a:endParaRPr kumimoji="1" lang="en-US" altLang="zh-CN"/>
          </a:p>
          <a:p>
            <a:pPr marL="285750" indent="-285750">
              <a:buFont typeface="Arial" panose="020B0604020202020204" pitchFamily="34" charset="0"/>
              <a:buChar char="•"/>
            </a:pPr>
            <a:r>
              <a:rPr kumimoji="1" lang="en-US" altLang="zh-CN" sz="1600">
                <a:latin typeface="Arial" panose="020B0604020202020204" pitchFamily="34" charset="0"/>
                <a:cs typeface="Arial" panose="020B0604020202020204" pitchFamily="34" charset="0"/>
              </a:rPr>
              <a:t>i like like like java </a:t>
            </a:r>
            <a:r>
              <a:rPr kumimoji="1" lang="en-US" altLang="zh-CN" sz="1600" smtClean="0">
                <a:latin typeface="Arial" panose="020B0604020202020204" pitchFamily="34" charset="0"/>
                <a:cs typeface="Arial" panose="020B0604020202020204" pitchFamily="34" charset="0"/>
              </a:rPr>
              <a:t>do </a:t>
            </a:r>
            <a:r>
              <a:rPr kumimoji="1" lang="en-US" altLang="zh-CN" sz="1600">
                <a:latin typeface="Arial" panose="020B0604020202020204" pitchFamily="34" charset="0"/>
                <a:cs typeface="Arial" panose="020B0604020202020204" pitchFamily="34" charset="0"/>
              </a:rPr>
              <a:t>you like a </a:t>
            </a:r>
            <a:r>
              <a:rPr kumimoji="1" lang="en-US" altLang="zh-CN" sz="1600" smtClean="0">
                <a:latin typeface="Arial" panose="020B0604020202020204" pitchFamily="34" charset="0"/>
                <a:cs typeface="Arial" panose="020B0604020202020204" pitchFamily="34" charset="0"/>
              </a:rPr>
              <a:t>java       // </a:t>
            </a:r>
            <a:r>
              <a:rPr kumimoji="1" lang="zh-CN" altLang="en-US" sz="1600" smtClean="0">
                <a:latin typeface="Arial" panose="020B0604020202020204" pitchFamily="34" charset="0"/>
                <a:cs typeface="Arial" panose="020B0604020202020204" pitchFamily="34" charset="0"/>
              </a:rPr>
              <a:t>共</a:t>
            </a:r>
            <a:r>
              <a:rPr kumimoji="1" lang="en-US" altLang="zh-CN" sz="1600" smtClean="0">
                <a:latin typeface="Arial" panose="020B0604020202020204" pitchFamily="34" charset="0"/>
                <a:cs typeface="Arial" panose="020B0604020202020204" pitchFamily="34" charset="0"/>
              </a:rPr>
              <a:t>40</a:t>
            </a:r>
            <a:r>
              <a:rPr kumimoji="1" lang="zh-CN" altLang="en-US" sz="1600" smtClean="0">
                <a:latin typeface="Arial" panose="020B0604020202020204" pitchFamily="34" charset="0"/>
                <a:cs typeface="Arial" panose="020B0604020202020204" pitchFamily="34" charset="0"/>
              </a:rPr>
              <a:t>个字符</a:t>
            </a:r>
            <a:r>
              <a:rPr kumimoji="1" lang="en-US" altLang="zh-CN" sz="1600" smtClean="0">
                <a:latin typeface="Arial" panose="020B0604020202020204" pitchFamily="34" charset="0"/>
                <a:cs typeface="Arial" panose="020B0604020202020204" pitchFamily="34" charset="0"/>
              </a:rPr>
              <a:t>(</a:t>
            </a:r>
            <a:r>
              <a:rPr kumimoji="1" lang="zh-CN" altLang="en-US" sz="1600" smtClean="0">
                <a:latin typeface="Arial" panose="020B0604020202020204" pitchFamily="34" charset="0"/>
                <a:cs typeface="Arial" panose="020B0604020202020204" pitchFamily="34" charset="0"/>
              </a:rPr>
              <a:t>包括空格</a:t>
            </a:r>
            <a:r>
              <a:rPr kumimoji="1" lang="en-US" altLang="zh-CN" sz="1600" smtClean="0">
                <a:latin typeface="Arial" panose="020B0604020202020204" pitchFamily="34" charset="0"/>
                <a:cs typeface="Arial" panose="020B0604020202020204" pitchFamily="34" charset="0"/>
              </a:rPr>
              <a:t>)  </a:t>
            </a:r>
            <a:endParaRPr kumimoji="1" lang="en-US" altLang="zh-CN" sz="160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kumimoji="1" lang="en-US" altLang="zh-CN" sz="1600">
                <a:latin typeface="Arial" panose="020B0604020202020204" pitchFamily="34" charset="0"/>
                <a:cs typeface="Arial" panose="020B0604020202020204" pitchFamily="34" charset="0"/>
              </a:rPr>
              <a:t>105 32 108 105 107 101 32 108 105 107 101 </a:t>
            </a:r>
            <a:r>
              <a:rPr kumimoji="1" lang="en-US" altLang="zh-CN" sz="1600" smtClean="0">
                <a:latin typeface="Arial" panose="020B0604020202020204" pitchFamily="34" charset="0"/>
                <a:cs typeface="Arial" panose="020B0604020202020204" pitchFamily="34" charset="0"/>
              </a:rPr>
              <a:t>32 108 </a:t>
            </a:r>
            <a:r>
              <a:rPr kumimoji="1" lang="en-US" altLang="zh-CN" sz="1600">
                <a:latin typeface="Arial" panose="020B0604020202020204" pitchFamily="34" charset="0"/>
                <a:cs typeface="Arial" panose="020B0604020202020204" pitchFamily="34" charset="0"/>
              </a:rPr>
              <a:t>105 107 101 </a:t>
            </a:r>
            <a:r>
              <a:rPr kumimoji="1" lang="en-US" altLang="zh-CN" sz="1600" smtClean="0">
                <a:latin typeface="Arial" panose="020B0604020202020204" pitchFamily="34" charset="0"/>
                <a:cs typeface="Arial" panose="020B0604020202020204" pitchFamily="34" charset="0"/>
              </a:rPr>
              <a:t>32 106 </a:t>
            </a:r>
            <a:r>
              <a:rPr kumimoji="1" lang="en-US" altLang="zh-CN" sz="1600">
                <a:latin typeface="Arial" panose="020B0604020202020204" pitchFamily="34" charset="0"/>
                <a:cs typeface="Arial" panose="020B0604020202020204" pitchFamily="34" charset="0"/>
              </a:rPr>
              <a:t>97 118 97 32 100 111 32 121 111 117 32 108 105 107 101 32 97 32 106 97 118 </a:t>
            </a:r>
            <a:r>
              <a:rPr kumimoji="1" lang="en-US" altLang="zh-CN" sz="1600" smtClean="0">
                <a:latin typeface="Arial" panose="020B0604020202020204" pitchFamily="34" charset="0"/>
                <a:cs typeface="Arial" panose="020B0604020202020204" pitchFamily="34" charset="0"/>
              </a:rPr>
              <a:t>97  //</a:t>
            </a:r>
            <a:r>
              <a:rPr kumimoji="1" lang="zh-CN" altLang="en-US" sz="1600" smtClean="0">
                <a:latin typeface="Arial" panose="020B0604020202020204" pitchFamily="34" charset="0"/>
                <a:cs typeface="Arial" panose="020B0604020202020204" pitchFamily="34" charset="0"/>
              </a:rPr>
              <a:t>对应</a:t>
            </a:r>
            <a:r>
              <a:rPr kumimoji="1" lang="en-US" altLang="zh-CN" sz="1600" smtClean="0">
                <a:latin typeface="Arial" panose="020B0604020202020204" pitchFamily="34" charset="0"/>
                <a:cs typeface="Arial" panose="020B0604020202020204" pitchFamily="34" charset="0"/>
              </a:rPr>
              <a:t>Ascii</a:t>
            </a:r>
            <a:r>
              <a:rPr kumimoji="1" lang="zh-CN" altLang="en-US" sz="1600" smtClean="0">
                <a:latin typeface="Arial" panose="020B0604020202020204" pitchFamily="34" charset="0"/>
                <a:cs typeface="Arial" panose="020B0604020202020204" pitchFamily="34" charset="0"/>
              </a:rPr>
              <a:t>码</a:t>
            </a:r>
            <a:endParaRPr kumimoji="1" lang="en-US" altLang="zh-CN" sz="160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kumimoji="1" lang="en-US" altLang="zh-CN" sz="160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kumimoji="1" lang="en-US" altLang="zh-CN" sz="1600">
                <a:latin typeface="Arial" panose="020B0604020202020204" pitchFamily="34" charset="0"/>
                <a:cs typeface="Arial" panose="020B0604020202020204" pitchFamily="34" charset="0"/>
              </a:rPr>
              <a:t>01101001 00100000 01101100 01101001 01101011 01100101 00100000 01101100 01101001 01101011 01100101 00100000 01101100 01101001 01101011 01100101 00100000 01101010 01100001 01110110 01100001 00100000 01100100 01101111 00100000 01111001 01101111 01110101 00100000 01101100 01101001 01101011 01100101 00100000 01100001 00100000 01101010 01100001 01110110 </a:t>
            </a:r>
            <a:r>
              <a:rPr kumimoji="1" lang="en-US" altLang="zh-CN" sz="1600" smtClean="0">
                <a:latin typeface="Arial" panose="020B0604020202020204" pitchFamily="34" charset="0"/>
                <a:cs typeface="Arial" panose="020B0604020202020204" pitchFamily="34" charset="0"/>
              </a:rPr>
              <a:t>01100001 //</a:t>
            </a:r>
            <a:r>
              <a:rPr kumimoji="1" lang="zh-CN" altLang="en-US" sz="1600" smtClean="0">
                <a:latin typeface="Arial" panose="020B0604020202020204" pitchFamily="34" charset="0"/>
                <a:cs typeface="Arial" panose="020B0604020202020204" pitchFamily="34" charset="0"/>
              </a:rPr>
              <a:t>对应的二进制</a:t>
            </a:r>
            <a:endParaRPr kumimoji="1" lang="en-US" altLang="zh-CN" sz="160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kumimoji="1" lang="zh-CN" altLang="en-US" sz="1600" smtClean="0">
                <a:latin typeface="Arial" panose="020B0604020202020204" pitchFamily="34" charset="0"/>
                <a:cs typeface="Arial" panose="020B0604020202020204" pitchFamily="34" charset="0"/>
              </a:rPr>
              <a:t>按照</a:t>
            </a:r>
            <a:r>
              <a:rPr kumimoji="1" lang="zh-CN" altLang="en-US" sz="1600">
                <a:latin typeface="Arial" panose="020B0604020202020204" pitchFamily="34" charset="0"/>
                <a:cs typeface="Arial" panose="020B0604020202020204" pitchFamily="34" charset="0"/>
              </a:rPr>
              <a:t>二进</a:t>
            </a:r>
            <a:r>
              <a:rPr kumimoji="1" lang="zh-CN" altLang="en-US" sz="1600" smtClean="0">
                <a:latin typeface="Arial" panose="020B0604020202020204" pitchFamily="34" charset="0"/>
                <a:cs typeface="Arial" panose="020B0604020202020204" pitchFamily="34" charset="0"/>
              </a:rPr>
              <a:t>制来传递信息，总的长度是  </a:t>
            </a:r>
            <a:r>
              <a:rPr kumimoji="1" lang="en-US" altLang="zh-CN" sz="1600" smtClean="0">
                <a:latin typeface="Arial" panose="020B0604020202020204" pitchFamily="34" charset="0"/>
                <a:cs typeface="Arial" panose="020B0604020202020204" pitchFamily="34" charset="0"/>
              </a:rPr>
              <a:t>359   (</a:t>
            </a:r>
            <a:r>
              <a:rPr kumimoji="1" lang="zh-CN" altLang="en-US" sz="1600" smtClean="0">
                <a:latin typeface="Arial" panose="020B0604020202020204" pitchFamily="34" charset="0"/>
                <a:cs typeface="Arial" panose="020B0604020202020204" pitchFamily="34" charset="0"/>
              </a:rPr>
              <a:t>包括空格</a:t>
            </a:r>
            <a:r>
              <a:rPr kumimoji="1" lang="en-US" altLang="zh-CN" sz="1600" smtClean="0">
                <a:latin typeface="Arial" panose="020B0604020202020204" pitchFamily="34" charset="0"/>
                <a:cs typeface="Arial" panose="020B0604020202020204" pitchFamily="34" charset="0"/>
              </a:rPr>
              <a:t>)</a:t>
            </a:r>
            <a:endParaRPr kumimoji="1" lang="en-US" altLang="zh-CN" sz="160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kumimoji="1" lang="zh-CN" altLang="en-US" sz="1600">
                <a:latin typeface="Arial" panose="020B0604020202020204" pitchFamily="34" charset="0"/>
                <a:cs typeface="Arial" panose="020B0604020202020204" pitchFamily="34" charset="0"/>
              </a:rPr>
              <a:t>在</a:t>
            </a:r>
            <a:r>
              <a:rPr kumimoji="1" lang="zh-CN" altLang="en-US" sz="1600" smtClean="0">
                <a:latin typeface="Arial" panose="020B0604020202020204" pitchFamily="34" charset="0"/>
                <a:cs typeface="Arial" panose="020B0604020202020204" pitchFamily="34" charset="0"/>
              </a:rPr>
              <a:t>线转码 工具 ：</a:t>
            </a:r>
            <a:r>
              <a:rPr kumimoji="1" lang="en-US" altLang="zh-CN" sz="1600">
                <a:latin typeface="Arial" panose="020B0604020202020204" pitchFamily="34" charset="0"/>
                <a:cs typeface="Arial" panose="020B0604020202020204" pitchFamily="34" charset="0"/>
                <a:hlinkClick r:id="rId1"/>
              </a:rPr>
              <a:t>https://www.mokuge.com/tool/asciito16</a:t>
            </a:r>
            <a:r>
              <a:rPr kumimoji="1" lang="en-US" altLang="zh-CN" sz="1600" smtClean="0">
                <a:latin typeface="Arial" panose="020B0604020202020204" pitchFamily="34" charset="0"/>
                <a:cs typeface="Arial" panose="020B0604020202020204" pitchFamily="34" charset="0"/>
                <a:hlinkClick r:id="rId1"/>
              </a:rPr>
              <a:t>/</a:t>
            </a:r>
            <a:r>
              <a:rPr kumimoji="1" lang="en-US" altLang="zh-CN" sz="1600" smtClean="0">
                <a:latin typeface="Arial" panose="020B0604020202020204" pitchFamily="34" charset="0"/>
                <a:cs typeface="Arial" panose="020B0604020202020204" pitchFamily="34" charset="0"/>
              </a:rPr>
              <a:t> </a:t>
            </a:r>
            <a:endParaRPr kumimoji="1" lang="en-US" altLang="zh-CN" sz="1600">
              <a:latin typeface="Arial" panose="020B0604020202020204" pitchFamily="34" charset="0"/>
              <a:cs typeface="Arial" panose="020B0604020202020204" pitchFamily="34" charset="0"/>
            </a:endParaRPr>
          </a:p>
        </p:txBody>
      </p:sp>
      <p:sp>
        <p:nvSpPr>
          <p:cNvPr id="3" name="下箭头 2"/>
          <p:cNvSpPr/>
          <p:nvPr/>
        </p:nvSpPr>
        <p:spPr>
          <a:xfrm>
            <a:off x="4626421" y="2952303"/>
            <a:ext cx="432048" cy="5040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赫</a:t>
            </a:r>
            <a:r>
              <a:rPr lang="zh-CN" altLang="en-US" sz="2200" b="1"/>
              <a:t>夫</a:t>
            </a:r>
            <a:r>
              <a:rPr lang="zh-CN" altLang="en-US" sz="2200" b="1" smtClean="0"/>
              <a:t>曼</a:t>
            </a:r>
            <a:r>
              <a:rPr lang="zh-CN" altLang="en-US" sz="2200" b="1"/>
              <a:t>编码</a:t>
            </a:r>
            <a:endParaRPr lang="en-US" altLang="zh-CN" sz="2200" b="1"/>
          </a:p>
        </p:txBody>
      </p:sp>
      <p:sp>
        <p:nvSpPr>
          <p:cNvPr id="2" name="TextBox 1"/>
          <p:cNvSpPr txBox="1"/>
          <p:nvPr/>
        </p:nvSpPr>
        <p:spPr>
          <a:xfrm>
            <a:off x="665981" y="1224111"/>
            <a:ext cx="8280920" cy="4185761"/>
          </a:xfrm>
          <a:prstGeom prst="rect">
            <a:avLst/>
          </a:prstGeom>
          <a:noFill/>
        </p:spPr>
        <p:txBody>
          <a:bodyPr wrap="square" rtlCol="0">
            <a:spAutoFit/>
          </a:bodyPr>
          <a:lstStyle/>
          <a:p>
            <a:r>
              <a:rPr lang="zh-CN" altLang="en-US" sz="2000" b="1" smtClean="0">
                <a:solidFill>
                  <a:srgbClr val="0070C0"/>
                </a:solidFill>
              </a:rPr>
              <a:t>原理剖析</a:t>
            </a:r>
            <a:endParaRPr lang="en-US" altLang="zh-CN"/>
          </a:p>
          <a:p>
            <a:endParaRPr lang="en-US" altLang="zh-CN" b="1" smtClean="0"/>
          </a:p>
          <a:p>
            <a:pPr marL="285750" indent="-285750">
              <a:buFont typeface="Wingdings" panose="05000000000000000000" pitchFamily="2" charset="2"/>
              <a:buChar char="Ø"/>
            </a:pPr>
            <a:r>
              <a:rPr kumimoji="1" lang="zh-CN" altLang="en-US" smtClean="0"/>
              <a:t>通</a:t>
            </a:r>
            <a:r>
              <a:rPr kumimoji="1" lang="zh-CN" altLang="en-US"/>
              <a:t>信领域中信息的处</a:t>
            </a:r>
            <a:r>
              <a:rPr kumimoji="1" lang="zh-CN" altLang="en-US" smtClean="0"/>
              <a:t>理方式</a:t>
            </a:r>
            <a:r>
              <a:rPr kumimoji="1" lang="en-US" altLang="zh-CN" smtClean="0"/>
              <a:t>2-</a:t>
            </a:r>
            <a:r>
              <a:rPr kumimoji="1" lang="zh-CN" altLang="en-US"/>
              <a:t>变长</a:t>
            </a:r>
            <a:r>
              <a:rPr kumimoji="1" lang="zh-CN" altLang="en-US" smtClean="0"/>
              <a:t>编码</a:t>
            </a:r>
            <a:endParaRPr kumimoji="1" lang="en-US" altLang="zh-CN" smtClean="0"/>
          </a:p>
          <a:p>
            <a:endParaRPr kumimoji="1" lang="en-US" altLang="zh-CN"/>
          </a:p>
          <a:p>
            <a:pPr marL="285750" indent="-285750">
              <a:buFont typeface="Arial" panose="020B0604020202020204" pitchFamily="34" charset="0"/>
              <a:buChar char="•"/>
            </a:pPr>
            <a:r>
              <a:rPr kumimoji="1" lang="en-US" altLang="zh-CN" sz="1600">
                <a:latin typeface="Arial" panose="020B0604020202020204" pitchFamily="34" charset="0"/>
                <a:cs typeface="Arial" panose="020B0604020202020204" pitchFamily="34" charset="0"/>
              </a:rPr>
              <a:t>i like like like java </a:t>
            </a:r>
            <a:r>
              <a:rPr kumimoji="1" lang="en-US" altLang="zh-CN" sz="1600" smtClean="0">
                <a:latin typeface="Arial" panose="020B0604020202020204" pitchFamily="34" charset="0"/>
                <a:cs typeface="Arial" panose="020B0604020202020204" pitchFamily="34" charset="0"/>
              </a:rPr>
              <a:t>do </a:t>
            </a:r>
            <a:r>
              <a:rPr kumimoji="1" lang="en-US" altLang="zh-CN" sz="1600">
                <a:latin typeface="Arial" panose="020B0604020202020204" pitchFamily="34" charset="0"/>
                <a:cs typeface="Arial" panose="020B0604020202020204" pitchFamily="34" charset="0"/>
              </a:rPr>
              <a:t>you like a </a:t>
            </a:r>
            <a:r>
              <a:rPr kumimoji="1" lang="en-US" altLang="zh-CN" sz="1600" smtClean="0">
                <a:latin typeface="Arial" panose="020B0604020202020204" pitchFamily="34" charset="0"/>
                <a:cs typeface="Arial" panose="020B0604020202020204" pitchFamily="34" charset="0"/>
              </a:rPr>
              <a:t>java       // </a:t>
            </a:r>
            <a:r>
              <a:rPr kumimoji="1" lang="zh-CN" altLang="en-US" sz="1600" smtClean="0">
                <a:latin typeface="Arial" panose="020B0604020202020204" pitchFamily="34" charset="0"/>
                <a:cs typeface="Arial" panose="020B0604020202020204" pitchFamily="34" charset="0"/>
              </a:rPr>
              <a:t>共</a:t>
            </a:r>
            <a:r>
              <a:rPr kumimoji="1" lang="en-US" altLang="zh-CN" sz="1600" smtClean="0">
                <a:latin typeface="Arial" panose="020B0604020202020204" pitchFamily="34" charset="0"/>
                <a:cs typeface="Arial" panose="020B0604020202020204" pitchFamily="34" charset="0"/>
              </a:rPr>
              <a:t>40</a:t>
            </a:r>
            <a:r>
              <a:rPr kumimoji="1" lang="zh-CN" altLang="en-US" sz="1600" smtClean="0">
                <a:latin typeface="Arial" panose="020B0604020202020204" pitchFamily="34" charset="0"/>
                <a:cs typeface="Arial" panose="020B0604020202020204" pitchFamily="34" charset="0"/>
              </a:rPr>
              <a:t>个字符</a:t>
            </a:r>
            <a:r>
              <a:rPr kumimoji="1" lang="en-US" altLang="zh-CN" sz="1600" smtClean="0">
                <a:latin typeface="Arial" panose="020B0604020202020204" pitchFamily="34" charset="0"/>
                <a:cs typeface="Arial" panose="020B0604020202020204" pitchFamily="34" charset="0"/>
              </a:rPr>
              <a:t>(</a:t>
            </a:r>
            <a:r>
              <a:rPr kumimoji="1" lang="zh-CN" altLang="en-US" sz="1600" smtClean="0">
                <a:latin typeface="Arial" panose="020B0604020202020204" pitchFamily="34" charset="0"/>
                <a:cs typeface="Arial" panose="020B0604020202020204" pitchFamily="34" charset="0"/>
              </a:rPr>
              <a:t>包括空格</a:t>
            </a:r>
            <a:r>
              <a:rPr kumimoji="1" lang="en-US" altLang="zh-CN" sz="1600" smtClean="0">
                <a:latin typeface="Arial" panose="020B0604020202020204" pitchFamily="34" charset="0"/>
                <a:cs typeface="Arial" panose="020B0604020202020204" pitchFamily="34" charset="0"/>
              </a:rPr>
              <a:t>)</a:t>
            </a:r>
            <a:endParaRPr kumimoji="1" lang="en-US" altLang="zh-CN" sz="160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kumimoji="1" lang="en-US" altLang="zh-CN" sz="160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kumimoji="1" lang="en-US" altLang="zh-CN" sz="1600" smtClean="0">
                <a:latin typeface="Arial" panose="020B0604020202020204" pitchFamily="34" charset="0"/>
                <a:cs typeface="Arial" panose="020B0604020202020204" pitchFamily="34" charset="0"/>
              </a:rPr>
              <a:t>d:1 y:1 u:1 j:2  v:2  o:2  l:4  </a:t>
            </a:r>
            <a:r>
              <a:rPr kumimoji="1" lang="en-US" altLang="zh-CN" sz="1600">
                <a:latin typeface="Arial" panose="020B0604020202020204" pitchFamily="34" charset="0"/>
                <a:cs typeface="Arial" panose="020B0604020202020204" pitchFamily="34" charset="0"/>
              </a:rPr>
              <a:t>k:4  e:4 </a:t>
            </a:r>
            <a:r>
              <a:rPr kumimoji="1" lang="en-US" altLang="zh-CN" sz="1600" smtClean="0">
                <a:latin typeface="Arial" panose="020B0604020202020204" pitchFamily="34" charset="0"/>
                <a:cs typeface="Arial" panose="020B0604020202020204" pitchFamily="34" charset="0"/>
              </a:rPr>
              <a:t>i:5  </a:t>
            </a:r>
            <a:r>
              <a:rPr kumimoji="1" lang="en-US" altLang="zh-CN" sz="1600">
                <a:latin typeface="Arial" panose="020B0604020202020204" pitchFamily="34" charset="0"/>
                <a:cs typeface="Arial" panose="020B0604020202020204" pitchFamily="34" charset="0"/>
              </a:rPr>
              <a:t>a:5</a:t>
            </a:r>
            <a:r>
              <a:rPr kumimoji="1" lang="en-US" altLang="zh-CN" sz="1600" smtClean="0">
                <a:latin typeface="Arial" panose="020B0604020202020204" pitchFamily="34" charset="0"/>
                <a:cs typeface="Arial" panose="020B0604020202020204" pitchFamily="34" charset="0"/>
              </a:rPr>
              <a:t>   :9  // </a:t>
            </a:r>
            <a:r>
              <a:rPr kumimoji="1" lang="zh-CN" altLang="en-US" sz="1600" smtClean="0">
                <a:latin typeface="Arial" panose="020B0604020202020204" pitchFamily="34" charset="0"/>
                <a:cs typeface="Arial" panose="020B0604020202020204" pitchFamily="34" charset="0"/>
              </a:rPr>
              <a:t>各个字符对应的个数</a:t>
            </a:r>
            <a:endParaRPr kumimoji="1" lang="en-US" altLang="zh-CN" sz="160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kumimoji="1" lang="en-US" altLang="zh-CN" sz="1600" smtClean="0">
                <a:latin typeface="Arial" panose="020B0604020202020204" pitchFamily="34" charset="0"/>
                <a:cs typeface="Arial" panose="020B0604020202020204" pitchFamily="34" charset="0"/>
              </a:rPr>
              <a:t>0=  ,  1=a, 10=i, 11=e, 100=k, 101=l, 110=o, 111=v, 1000=j, 1001=u, 1010=y, 1011=d</a:t>
            </a:r>
            <a:br>
              <a:rPr kumimoji="1" lang="en-US" altLang="zh-CN" sz="1600" smtClean="0">
                <a:latin typeface="Arial" panose="020B0604020202020204" pitchFamily="34" charset="0"/>
                <a:cs typeface="Arial" panose="020B0604020202020204" pitchFamily="34" charset="0"/>
              </a:rPr>
            </a:br>
            <a:r>
              <a:rPr kumimoji="1" lang="en-US" altLang="zh-CN" sz="1600" smtClean="0">
                <a:latin typeface="Arial" panose="020B0604020202020204" pitchFamily="34" charset="0"/>
                <a:cs typeface="Arial" panose="020B0604020202020204" pitchFamily="34" charset="0"/>
              </a:rPr>
              <a:t> </a:t>
            </a:r>
            <a:r>
              <a:rPr kumimoji="1" lang="zh-CN" altLang="en-US" sz="1600" smtClean="0">
                <a:latin typeface="Arial" panose="020B0604020202020204" pitchFamily="34" charset="0"/>
                <a:cs typeface="Arial" panose="020B0604020202020204" pitchFamily="34" charset="0"/>
              </a:rPr>
              <a:t>说明：按照各个字符出现的次数进行编码，原则是出现次数越多的，则编码越小，比如 空格</a:t>
            </a:r>
            <a:r>
              <a:rPr kumimoji="1" lang="zh-CN" altLang="en-US" sz="1600">
                <a:latin typeface="Arial" panose="020B0604020202020204" pitchFamily="34" charset="0"/>
                <a:cs typeface="Arial" panose="020B0604020202020204" pitchFamily="34" charset="0"/>
              </a:rPr>
              <a:t>出</a:t>
            </a:r>
            <a:r>
              <a:rPr kumimoji="1" lang="zh-CN" altLang="en-US" sz="1600" smtClean="0">
                <a:latin typeface="Arial" panose="020B0604020202020204" pitchFamily="34" charset="0"/>
                <a:cs typeface="Arial" panose="020B0604020202020204" pitchFamily="34" charset="0"/>
              </a:rPr>
              <a:t>现了</a:t>
            </a:r>
            <a:r>
              <a:rPr kumimoji="1" lang="en-US" altLang="zh-CN" sz="1600" smtClean="0">
                <a:latin typeface="Arial" panose="020B0604020202020204" pitchFamily="34" charset="0"/>
                <a:cs typeface="Arial" panose="020B0604020202020204" pitchFamily="34" charset="0"/>
              </a:rPr>
              <a:t>9 </a:t>
            </a:r>
            <a:r>
              <a:rPr kumimoji="1" lang="zh-CN" altLang="en-US" sz="1600" smtClean="0">
                <a:latin typeface="Arial" panose="020B0604020202020204" pitchFamily="34" charset="0"/>
                <a:cs typeface="Arial" panose="020B0604020202020204" pitchFamily="34" charset="0"/>
              </a:rPr>
              <a:t>次， 编码为</a:t>
            </a:r>
            <a:r>
              <a:rPr kumimoji="1" lang="en-US" altLang="zh-CN" sz="1600" smtClean="0">
                <a:latin typeface="Arial" panose="020B0604020202020204" pitchFamily="34" charset="0"/>
                <a:cs typeface="Arial" panose="020B0604020202020204" pitchFamily="34" charset="0"/>
              </a:rPr>
              <a:t>0 ,</a:t>
            </a:r>
            <a:r>
              <a:rPr kumimoji="1" lang="zh-CN" altLang="en-US" sz="1600" smtClean="0">
                <a:latin typeface="Arial" panose="020B0604020202020204" pitchFamily="34" charset="0"/>
                <a:cs typeface="Arial" panose="020B0604020202020204" pitchFamily="34" charset="0"/>
              </a:rPr>
              <a:t>其它依次类推</a:t>
            </a:r>
            <a:r>
              <a:rPr kumimoji="1" lang="en-US" altLang="zh-CN" sz="1600" smtClean="0">
                <a:latin typeface="Arial" panose="020B0604020202020204" pitchFamily="34" charset="0"/>
                <a:cs typeface="Arial" panose="020B0604020202020204" pitchFamily="34" charset="0"/>
              </a:rPr>
              <a:t>.</a:t>
            </a:r>
            <a:endParaRPr kumimoji="1" lang="en-US" altLang="zh-CN" sz="160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kumimoji="1" lang="en-US" altLang="zh-CN" sz="160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kumimoji="1" lang="zh-CN" altLang="en-US" sz="1600">
                <a:latin typeface="Arial" panose="020B0604020202020204" pitchFamily="34" charset="0"/>
                <a:cs typeface="Arial" panose="020B0604020202020204" pitchFamily="34" charset="0"/>
              </a:rPr>
              <a:t>按</a:t>
            </a:r>
            <a:r>
              <a:rPr kumimoji="1" lang="zh-CN" altLang="en-US" sz="1600" smtClean="0">
                <a:latin typeface="Arial" panose="020B0604020202020204" pitchFamily="34" charset="0"/>
                <a:cs typeface="Arial" panose="020B0604020202020204" pitchFamily="34" charset="0"/>
              </a:rPr>
              <a:t>照上面给各个字符规定的编码，则我们在传输  </a:t>
            </a:r>
            <a:r>
              <a:rPr kumimoji="1" lang="en-US" altLang="zh-CN" sz="1600" smtClean="0">
                <a:latin typeface="Arial" panose="020B0604020202020204" pitchFamily="34" charset="0"/>
                <a:cs typeface="Arial" panose="020B0604020202020204" pitchFamily="34" charset="0"/>
              </a:rPr>
              <a:t>"i </a:t>
            </a:r>
            <a:r>
              <a:rPr kumimoji="1" lang="en-US" altLang="zh-CN" sz="1600">
                <a:latin typeface="Arial" panose="020B0604020202020204" pitchFamily="34" charset="0"/>
                <a:cs typeface="Arial" panose="020B0604020202020204" pitchFamily="34" charset="0"/>
              </a:rPr>
              <a:t>like like like java do you like a </a:t>
            </a:r>
            <a:r>
              <a:rPr kumimoji="1" lang="en-US" altLang="zh-CN" sz="1600" smtClean="0">
                <a:latin typeface="Arial" panose="020B0604020202020204" pitchFamily="34" charset="0"/>
                <a:cs typeface="Arial" panose="020B0604020202020204" pitchFamily="34" charset="0"/>
              </a:rPr>
              <a:t>java" </a:t>
            </a:r>
            <a:r>
              <a:rPr kumimoji="1" lang="zh-CN" altLang="en-US" sz="1600" smtClean="0">
                <a:latin typeface="Arial" panose="020B0604020202020204" pitchFamily="34" charset="0"/>
                <a:cs typeface="Arial" panose="020B0604020202020204" pitchFamily="34" charset="0"/>
              </a:rPr>
              <a:t>数据时，编码就是 </a:t>
            </a:r>
            <a:br>
              <a:rPr kumimoji="1" lang="en-US" altLang="zh-CN" sz="1600" smtClean="0">
                <a:latin typeface="Arial" panose="020B0604020202020204" pitchFamily="34" charset="0"/>
                <a:cs typeface="Arial" panose="020B0604020202020204" pitchFamily="34" charset="0"/>
              </a:rPr>
            </a:br>
            <a:r>
              <a:rPr kumimoji="1" lang="en-US" altLang="zh-CN" sz="1600" smtClean="0">
                <a:solidFill>
                  <a:srgbClr val="0070C0"/>
                </a:solidFill>
                <a:latin typeface="Arial" panose="020B0604020202020204" pitchFamily="34" charset="0"/>
                <a:cs typeface="Arial" panose="020B0604020202020204" pitchFamily="34" charset="0"/>
              </a:rPr>
              <a:t>10</a:t>
            </a:r>
            <a:r>
              <a:rPr kumimoji="1" lang="en-US" altLang="zh-CN" sz="1600" smtClean="0">
                <a:solidFill>
                  <a:srgbClr val="EA0000"/>
                </a:solidFill>
                <a:latin typeface="Arial" panose="020B0604020202020204" pitchFamily="34" charset="0"/>
                <a:cs typeface="Arial" panose="020B0604020202020204" pitchFamily="34" charset="0"/>
              </a:rPr>
              <a:t>0</a:t>
            </a:r>
            <a:r>
              <a:rPr kumimoji="1" lang="en-US" altLang="zh-CN" sz="1600" smtClean="0">
                <a:solidFill>
                  <a:srgbClr val="00B050"/>
                </a:solidFill>
                <a:latin typeface="Arial" panose="020B0604020202020204" pitchFamily="34" charset="0"/>
                <a:cs typeface="Arial" panose="020B0604020202020204" pitchFamily="34" charset="0"/>
              </a:rPr>
              <a:t>101</a:t>
            </a:r>
            <a:r>
              <a:rPr kumimoji="1" lang="en-US" altLang="zh-CN" sz="1600" smtClean="0">
                <a:solidFill>
                  <a:srgbClr val="0070C0"/>
                </a:solidFill>
                <a:latin typeface="Arial" panose="020B0604020202020204" pitchFamily="34" charset="0"/>
                <a:cs typeface="Arial" panose="020B0604020202020204" pitchFamily="34" charset="0"/>
              </a:rPr>
              <a:t>10</a:t>
            </a:r>
            <a:r>
              <a:rPr kumimoji="1" lang="en-US" altLang="zh-CN" sz="1600" smtClean="0">
                <a:solidFill>
                  <a:srgbClr val="7030A0"/>
                </a:solidFill>
                <a:latin typeface="Arial" panose="020B0604020202020204" pitchFamily="34" charset="0"/>
                <a:cs typeface="Arial" panose="020B0604020202020204" pitchFamily="34" charset="0"/>
              </a:rPr>
              <a:t>100</a:t>
            </a:r>
            <a:r>
              <a:rPr kumimoji="1" lang="en-US" altLang="zh-CN" sz="1600" smtClean="0">
                <a:latin typeface="Arial" panose="020B0604020202020204" pitchFamily="34" charset="0"/>
                <a:cs typeface="Arial" panose="020B0604020202020204" pitchFamily="34" charset="0"/>
              </a:rPr>
              <a:t>...  </a:t>
            </a:r>
            <a:endParaRPr kumimoji="1" lang="en-US" altLang="zh-CN" sz="160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kumimoji="1" lang="zh-CN" altLang="en-US" sz="1600"/>
              <a:t>字符的编码都不能是其他字符编码的前缀，符合此要求的编码叫做前缀编</a:t>
            </a:r>
            <a:r>
              <a:rPr kumimoji="1" lang="zh-CN" altLang="en-US" sz="1600" smtClean="0"/>
              <a:t>码， 即不能匹配到重复的编码</a:t>
            </a:r>
            <a:r>
              <a:rPr kumimoji="1" lang="en-US" altLang="zh-CN" sz="1600" smtClean="0"/>
              <a:t>(</a:t>
            </a:r>
            <a:r>
              <a:rPr kumimoji="1" lang="zh-CN" altLang="en-US" sz="1600" smtClean="0"/>
              <a:t>这个在</a:t>
            </a:r>
            <a:r>
              <a:rPr kumimoji="1" lang="zh-CN" altLang="en-US" sz="1600" b="1"/>
              <a:t>赫夫</a:t>
            </a:r>
            <a:r>
              <a:rPr kumimoji="1" lang="zh-CN" altLang="en-US" sz="1600" b="1" smtClean="0"/>
              <a:t>曼编码</a:t>
            </a:r>
            <a:r>
              <a:rPr kumimoji="1" lang="zh-CN" altLang="en-US" sz="1600" smtClean="0"/>
              <a:t>中，我们还要进行举例说明</a:t>
            </a:r>
            <a:r>
              <a:rPr kumimoji="1" lang="en-US" altLang="zh-CN" sz="1600" smtClean="0"/>
              <a:t>, </a:t>
            </a:r>
            <a:r>
              <a:rPr kumimoji="1" lang="zh-CN" altLang="en-US" sz="1600" smtClean="0"/>
              <a:t>不捉急</a:t>
            </a:r>
            <a:r>
              <a:rPr kumimoji="1" lang="en-US" altLang="zh-CN" sz="1600" smtClean="0"/>
              <a:t>)</a:t>
            </a:r>
            <a:endParaRPr kumimoji="1" lang="en-US" altLang="zh-CN" sz="1600">
              <a:latin typeface="Arial" panose="020B0604020202020204" pitchFamily="34" charset="0"/>
              <a:cs typeface="Arial" panose="020B0604020202020204" pitchFamily="34" charset="0"/>
            </a:endParaRPr>
          </a:p>
        </p:txBody>
      </p:sp>
    </p:spTree>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赫</a:t>
            </a:r>
            <a:r>
              <a:rPr lang="zh-CN" altLang="en-US" sz="2200" b="1"/>
              <a:t>夫</a:t>
            </a:r>
            <a:r>
              <a:rPr lang="zh-CN" altLang="en-US" sz="2200" b="1" smtClean="0"/>
              <a:t>曼</a:t>
            </a:r>
            <a:r>
              <a:rPr lang="zh-CN" altLang="en-US" sz="2200" b="1"/>
              <a:t>编码</a:t>
            </a:r>
            <a:endParaRPr lang="en-US" altLang="zh-CN" sz="2200" b="1"/>
          </a:p>
        </p:txBody>
      </p:sp>
      <p:sp>
        <p:nvSpPr>
          <p:cNvPr id="2" name="TextBox 1"/>
          <p:cNvSpPr txBox="1"/>
          <p:nvPr/>
        </p:nvSpPr>
        <p:spPr>
          <a:xfrm>
            <a:off x="665981" y="1224111"/>
            <a:ext cx="8280920" cy="2462213"/>
          </a:xfrm>
          <a:prstGeom prst="rect">
            <a:avLst/>
          </a:prstGeom>
          <a:noFill/>
        </p:spPr>
        <p:txBody>
          <a:bodyPr wrap="square" rtlCol="0">
            <a:spAutoFit/>
          </a:bodyPr>
          <a:lstStyle/>
          <a:p>
            <a:r>
              <a:rPr lang="zh-CN" altLang="en-US" sz="2000" b="1" smtClean="0">
                <a:solidFill>
                  <a:srgbClr val="0070C0"/>
                </a:solidFill>
              </a:rPr>
              <a:t>原理剖析</a:t>
            </a:r>
            <a:endParaRPr lang="en-US" altLang="zh-CN"/>
          </a:p>
          <a:p>
            <a:endParaRPr lang="en-US" altLang="zh-CN" b="1" smtClean="0"/>
          </a:p>
          <a:p>
            <a:pPr marL="285750" indent="-285750">
              <a:buFont typeface="Wingdings" panose="05000000000000000000" pitchFamily="2" charset="2"/>
              <a:buChar char="Ø"/>
            </a:pPr>
            <a:r>
              <a:rPr kumimoji="1" lang="zh-CN" altLang="en-US" smtClean="0"/>
              <a:t>通</a:t>
            </a:r>
            <a:r>
              <a:rPr kumimoji="1" lang="zh-CN" altLang="en-US"/>
              <a:t>信领域中信息的处</a:t>
            </a:r>
            <a:r>
              <a:rPr kumimoji="1" lang="zh-CN" altLang="en-US" smtClean="0"/>
              <a:t>理方式</a:t>
            </a:r>
            <a:r>
              <a:rPr kumimoji="1" lang="en-US" altLang="zh-CN" smtClean="0"/>
              <a:t>3-</a:t>
            </a:r>
            <a:r>
              <a:rPr kumimoji="1" lang="zh-CN" altLang="en-US" smtClean="0"/>
              <a:t>赫</a:t>
            </a:r>
            <a:r>
              <a:rPr kumimoji="1" lang="zh-CN" altLang="en-US"/>
              <a:t>夫曼编码</a:t>
            </a:r>
            <a:endParaRPr kumimoji="1" lang="en-US" altLang="zh-CN" smtClean="0"/>
          </a:p>
          <a:p>
            <a:endParaRPr kumimoji="1" lang="en-US" altLang="zh-CN"/>
          </a:p>
          <a:p>
            <a:pPr marL="285750" indent="-285750">
              <a:buFont typeface="Arial" panose="020B0604020202020204" pitchFamily="34" charset="0"/>
              <a:buChar char="•"/>
            </a:pPr>
            <a:r>
              <a:rPr kumimoji="1" lang="en-US" altLang="zh-CN" sz="1600">
                <a:latin typeface="Arial" panose="020B0604020202020204" pitchFamily="34" charset="0"/>
                <a:cs typeface="Arial" panose="020B0604020202020204" pitchFamily="34" charset="0"/>
              </a:rPr>
              <a:t>i like like like java </a:t>
            </a:r>
            <a:r>
              <a:rPr kumimoji="1" lang="en-US" altLang="zh-CN" sz="1600" smtClean="0">
                <a:latin typeface="Arial" panose="020B0604020202020204" pitchFamily="34" charset="0"/>
                <a:cs typeface="Arial" panose="020B0604020202020204" pitchFamily="34" charset="0"/>
              </a:rPr>
              <a:t>do </a:t>
            </a:r>
            <a:r>
              <a:rPr kumimoji="1" lang="en-US" altLang="zh-CN" sz="1600">
                <a:latin typeface="Arial" panose="020B0604020202020204" pitchFamily="34" charset="0"/>
                <a:cs typeface="Arial" panose="020B0604020202020204" pitchFamily="34" charset="0"/>
              </a:rPr>
              <a:t>you like a </a:t>
            </a:r>
            <a:r>
              <a:rPr kumimoji="1" lang="en-US" altLang="zh-CN" sz="1600" smtClean="0">
                <a:latin typeface="Arial" panose="020B0604020202020204" pitchFamily="34" charset="0"/>
                <a:cs typeface="Arial" panose="020B0604020202020204" pitchFamily="34" charset="0"/>
              </a:rPr>
              <a:t>java       // </a:t>
            </a:r>
            <a:r>
              <a:rPr kumimoji="1" lang="zh-CN" altLang="en-US" sz="1600" smtClean="0">
                <a:latin typeface="Arial" panose="020B0604020202020204" pitchFamily="34" charset="0"/>
                <a:cs typeface="Arial" panose="020B0604020202020204" pitchFamily="34" charset="0"/>
              </a:rPr>
              <a:t>共</a:t>
            </a:r>
            <a:r>
              <a:rPr kumimoji="1" lang="en-US" altLang="zh-CN" sz="1600" smtClean="0">
                <a:latin typeface="Arial" panose="020B0604020202020204" pitchFamily="34" charset="0"/>
                <a:cs typeface="Arial" panose="020B0604020202020204" pitchFamily="34" charset="0"/>
              </a:rPr>
              <a:t>40</a:t>
            </a:r>
            <a:r>
              <a:rPr kumimoji="1" lang="zh-CN" altLang="en-US" sz="1600" smtClean="0">
                <a:latin typeface="Arial" panose="020B0604020202020204" pitchFamily="34" charset="0"/>
                <a:cs typeface="Arial" panose="020B0604020202020204" pitchFamily="34" charset="0"/>
              </a:rPr>
              <a:t>个字符</a:t>
            </a:r>
            <a:r>
              <a:rPr kumimoji="1" lang="en-US" altLang="zh-CN" sz="1600" smtClean="0">
                <a:latin typeface="Arial" panose="020B0604020202020204" pitchFamily="34" charset="0"/>
                <a:cs typeface="Arial" panose="020B0604020202020204" pitchFamily="34" charset="0"/>
              </a:rPr>
              <a:t>(</a:t>
            </a:r>
            <a:r>
              <a:rPr kumimoji="1" lang="zh-CN" altLang="en-US" sz="1600" smtClean="0">
                <a:latin typeface="Arial" panose="020B0604020202020204" pitchFamily="34" charset="0"/>
                <a:cs typeface="Arial" panose="020B0604020202020204" pitchFamily="34" charset="0"/>
              </a:rPr>
              <a:t>包括空格</a:t>
            </a:r>
            <a:r>
              <a:rPr kumimoji="1" lang="en-US" altLang="zh-CN" sz="1600" smtClean="0">
                <a:latin typeface="Arial" panose="020B0604020202020204" pitchFamily="34" charset="0"/>
                <a:cs typeface="Arial" panose="020B0604020202020204" pitchFamily="34" charset="0"/>
              </a:rPr>
              <a:t>)</a:t>
            </a:r>
            <a:endParaRPr kumimoji="1" lang="en-US" altLang="zh-CN" sz="160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kumimoji="1" lang="en-US" altLang="zh-CN" sz="160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kumimoji="1" lang="en-US" altLang="zh-CN" sz="1600" smtClean="0">
                <a:latin typeface="Arial" panose="020B0604020202020204" pitchFamily="34" charset="0"/>
                <a:cs typeface="Arial" panose="020B0604020202020204" pitchFamily="34" charset="0"/>
              </a:rPr>
              <a:t>d:1 y:1 u:1 j:2  v:2  o:2  l:4  </a:t>
            </a:r>
            <a:r>
              <a:rPr kumimoji="1" lang="en-US" altLang="zh-CN" sz="1600">
                <a:latin typeface="Arial" panose="020B0604020202020204" pitchFamily="34" charset="0"/>
                <a:cs typeface="Arial" panose="020B0604020202020204" pitchFamily="34" charset="0"/>
              </a:rPr>
              <a:t>k:4  e:4 </a:t>
            </a:r>
            <a:r>
              <a:rPr kumimoji="1" lang="en-US" altLang="zh-CN" sz="1600" smtClean="0">
                <a:latin typeface="Arial" panose="020B0604020202020204" pitchFamily="34" charset="0"/>
                <a:cs typeface="Arial" panose="020B0604020202020204" pitchFamily="34" charset="0"/>
              </a:rPr>
              <a:t>i:5  </a:t>
            </a:r>
            <a:r>
              <a:rPr kumimoji="1" lang="en-US" altLang="zh-CN" sz="1600">
                <a:latin typeface="Arial" panose="020B0604020202020204" pitchFamily="34" charset="0"/>
                <a:cs typeface="Arial" panose="020B0604020202020204" pitchFamily="34" charset="0"/>
              </a:rPr>
              <a:t>a:5</a:t>
            </a:r>
            <a:r>
              <a:rPr kumimoji="1" lang="en-US" altLang="zh-CN" sz="1600" smtClean="0">
                <a:latin typeface="Arial" panose="020B0604020202020204" pitchFamily="34" charset="0"/>
                <a:cs typeface="Arial" panose="020B0604020202020204" pitchFamily="34" charset="0"/>
              </a:rPr>
              <a:t>   :9  // </a:t>
            </a:r>
            <a:r>
              <a:rPr kumimoji="1" lang="zh-CN" altLang="en-US" sz="1600" smtClean="0">
                <a:latin typeface="Arial" panose="020B0604020202020204" pitchFamily="34" charset="0"/>
                <a:cs typeface="Arial" panose="020B0604020202020204" pitchFamily="34" charset="0"/>
              </a:rPr>
              <a:t>各个字符对应的个数</a:t>
            </a:r>
            <a:endParaRPr kumimoji="1" lang="en-US" altLang="zh-CN" sz="160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kumimoji="1" lang="zh-CN" altLang="en-US" sz="1600" smtClean="0">
                <a:latin typeface="Arial" panose="020B0604020202020204" pitchFamily="34" charset="0"/>
                <a:cs typeface="Arial" panose="020B0604020202020204" pitchFamily="34" charset="0"/>
              </a:rPr>
              <a:t>按照上面字符出现的次数构建一颗赫夫曼树</a:t>
            </a:r>
            <a:r>
              <a:rPr kumimoji="1" lang="en-US" altLang="zh-CN" sz="1600" smtClean="0">
                <a:latin typeface="Arial" panose="020B0604020202020204" pitchFamily="34" charset="0"/>
                <a:cs typeface="Arial" panose="020B0604020202020204" pitchFamily="34" charset="0"/>
              </a:rPr>
              <a:t>, </a:t>
            </a:r>
            <a:r>
              <a:rPr kumimoji="1" lang="zh-CN" altLang="en-US" sz="1600" smtClean="0">
                <a:latin typeface="Arial" panose="020B0604020202020204" pitchFamily="34" charset="0"/>
                <a:cs typeface="Arial" panose="020B0604020202020204" pitchFamily="34" charset="0"/>
              </a:rPr>
              <a:t>次数作为权值</a:t>
            </a:r>
            <a:r>
              <a:rPr kumimoji="1" lang="en-US" altLang="zh-CN" sz="1600" smtClean="0">
                <a:latin typeface="Arial" panose="020B0604020202020204" pitchFamily="34" charset="0"/>
                <a:cs typeface="Arial" panose="020B0604020202020204" pitchFamily="34" charset="0"/>
              </a:rPr>
              <a:t>.(</a:t>
            </a:r>
            <a:r>
              <a:rPr kumimoji="1" lang="zh-CN" altLang="en-US" sz="1600" smtClean="0">
                <a:latin typeface="Arial" panose="020B0604020202020204" pitchFamily="34" charset="0"/>
                <a:cs typeface="Arial" panose="020B0604020202020204" pitchFamily="34" charset="0"/>
              </a:rPr>
              <a:t>图后</a:t>
            </a:r>
            <a:r>
              <a:rPr kumimoji="1" lang="en-US" altLang="zh-CN" sz="1600" smtClean="0">
                <a:latin typeface="Arial" panose="020B0604020202020204" pitchFamily="34" charset="0"/>
                <a:cs typeface="Arial" panose="020B0604020202020204" pitchFamily="34" charset="0"/>
              </a:rPr>
              <a:t>)</a:t>
            </a:r>
            <a:endParaRPr kumimoji="1" lang="en-US" altLang="zh-CN" sz="160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kumimoji="1" lang="en-US" altLang="zh-CN" sz="1600" smtClean="0">
              <a:latin typeface="Arial" panose="020B0604020202020204" pitchFamily="34" charset="0"/>
              <a:cs typeface="Arial" panose="020B0604020202020204" pitchFamily="34" charset="0"/>
            </a:endParaRPr>
          </a:p>
        </p:txBody>
      </p:sp>
    </p:spTree>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680" y="755015"/>
            <a:ext cx="2879090" cy="395605"/>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赫</a:t>
            </a:r>
            <a:r>
              <a:rPr lang="zh-CN" altLang="en-US" sz="2200" b="1"/>
              <a:t>夫</a:t>
            </a:r>
            <a:r>
              <a:rPr lang="zh-CN" altLang="en-US" sz="2200" b="1" smtClean="0"/>
              <a:t>曼</a:t>
            </a:r>
            <a:r>
              <a:rPr lang="zh-CN" altLang="en-US" sz="2200" b="1"/>
              <a:t>编码</a:t>
            </a:r>
            <a:endParaRPr lang="en-US" altLang="zh-CN" sz="2200" b="1"/>
          </a:p>
        </p:txBody>
      </p:sp>
      <p:sp>
        <p:nvSpPr>
          <p:cNvPr id="2" name="TextBox 1"/>
          <p:cNvSpPr txBox="1"/>
          <p:nvPr/>
        </p:nvSpPr>
        <p:spPr>
          <a:xfrm>
            <a:off x="665981" y="1224111"/>
            <a:ext cx="8280920" cy="1200329"/>
          </a:xfrm>
          <a:prstGeom prst="rect">
            <a:avLst/>
          </a:prstGeom>
          <a:noFill/>
        </p:spPr>
        <p:txBody>
          <a:bodyPr wrap="square" rtlCol="0">
            <a:spAutoFit/>
          </a:bodyPr>
          <a:lstStyle/>
          <a:p>
            <a:r>
              <a:rPr lang="zh-CN" altLang="en-US" sz="2000" b="1" smtClean="0">
                <a:solidFill>
                  <a:srgbClr val="0070C0"/>
                </a:solidFill>
              </a:rPr>
              <a:t>原理剖析</a:t>
            </a:r>
            <a:endParaRPr lang="en-US" altLang="zh-CN"/>
          </a:p>
          <a:p>
            <a:endParaRPr lang="en-US" altLang="zh-CN" b="1" smtClean="0"/>
          </a:p>
          <a:p>
            <a:pPr marL="285750" indent="-285750">
              <a:buFont typeface="Wingdings" panose="05000000000000000000" pitchFamily="2" charset="2"/>
              <a:buChar char="Ø"/>
            </a:pPr>
            <a:r>
              <a:rPr kumimoji="1" lang="zh-CN" altLang="en-US" smtClean="0"/>
              <a:t>通</a:t>
            </a:r>
            <a:r>
              <a:rPr kumimoji="1" lang="zh-CN" altLang="en-US"/>
              <a:t>信领域中信息的处</a:t>
            </a:r>
            <a:r>
              <a:rPr kumimoji="1" lang="zh-CN" altLang="en-US" smtClean="0"/>
              <a:t>理方式</a:t>
            </a:r>
            <a:r>
              <a:rPr kumimoji="1" lang="en-US" altLang="zh-CN" smtClean="0"/>
              <a:t>3-</a:t>
            </a:r>
            <a:r>
              <a:rPr kumimoji="1" lang="zh-CN" altLang="en-US" smtClean="0"/>
              <a:t>赫</a:t>
            </a:r>
            <a:r>
              <a:rPr kumimoji="1" lang="zh-CN" altLang="en-US"/>
              <a:t>夫曼编码</a:t>
            </a:r>
            <a:endParaRPr kumimoji="1" lang="en-US" altLang="zh-CN" smtClean="0"/>
          </a:p>
          <a:p>
            <a:endParaRPr kumimoji="1" lang="en-US" altLang="zh-CN" sz="1600" smtClean="0">
              <a:latin typeface="Arial" panose="020B0604020202020204" pitchFamily="34" charset="0"/>
              <a:cs typeface="Arial" panose="020B0604020202020204" pitchFamily="34" charset="0"/>
            </a:endParaRPr>
          </a:p>
        </p:txBody>
      </p:sp>
      <p:sp>
        <p:nvSpPr>
          <p:cNvPr id="5" name="TextBox 309"/>
          <p:cNvSpPr txBox="1"/>
          <p:nvPr/>
        </p:nvSpPr>
        <p:spPr>
          <a:xfrm>
            <a:off x="5770042" y="803875"/>
            <a:ext cx="3672408" cy="4524315"/>
          </a:xfrm>
          <a:prstGeom prst="rect">
            <a:avLst/>
          </a:prstGeom>
          <a:solidFill>
            <a:schemeClr val="bg1">
              <a:lumMod val="95000"/>
            </a:schemeClr>
          </a:solidFill>
        </p:spPr>
        <p:style>
          <a:lnRef idx="0">
            <a:scrgbClr r="0" g="0" b="0"/>
          </a:lnRef>
          <a:fillRef idx="0">
            <a:scrgbClr r="0" g="0" b="0"/>
          </a:fillRef>
          <a:effectRef idx="0">
            <a:scrgbClr r="0" g="0" b="0"/>
          </a:effectRef>
          <a:fontRef idx="minor">
            <a:schemeClr val="tx1"/>
          </a:fontRef>
        </p:style>
        <p:txBody>
          <a:bodyPr wrap="squar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zh-CN" sz="1200"/>
              <a:t>//</a:t>
            </a:r>
            <a:r>
              <a:rPr lang="zh-CN" altLang="en-US" sz="1200"/>
              <a:t>根据赫夫曼树，给各个字符</a:t>
            </a:r>
            <a:endParaRPr lang="en-US" altLang="zh-CN" sz="1200"/>
          </a:p>
          <a:p>
            <a:r>
              <a:rPr lang="en-US" altLang="zh-CN" sz="1200"/>
              <a:t>//</a:t>
            </a:r>
            <a:r>
              <a:rPr lang="zh-CN" altLang="en-US" sz="1200"/>
              <a:t>规定编码</a:t>
            </a:r>
            <a:r>
              <a:rPr lang="zh-CN" altLang="en-US" sz="1200" baseline="0"/>
              <a:t> ， 向左的路径为</a:t>
            </a:r>
            <a:r>
              <a:rPr lang="en-US" altLang="zh-CN" sz="1200" baseline="0"/>
              <a:t>0</a:t>
            </a:r>
            <a:endParaRPr lang="en-US" altLang="zh-CN" sz="1200" baseline="0"/>
          </a:p>
          <a:p>
            <a:r>
              <a:rPr lang="en-US" altLang="zh-CN" sz="1200" baseline="0"/>
              <a:t>//</a:t>
            </a:r>
            <a:r>
              <a:rPr lang="zh-CN" altLang="en-US" sz="1200" baseline="0"/>
              <a:t>向右的路径为</a:t>
            </a:r>
            <a:r>
              <a:rPr lang="en-US" altLang="zh-CN" sz="1200" baseline="0"/>
              <a:t>1 </a:t>
            </a:r>
            <a:r>
              <a:rPr lang="zh-CN" altLang="en-US" sz="1200" baseline="0"/>
              <a:t>， 编码如下</a:t>
            </a:r>
            <a:r>
              <a:rPr lang="en-US" altLang="zh-CN" sz="1200" baseline="0"/>
              <a:t>:</a:t>
            </a:r>
            <a:endParaRPr lang="en-US" altLang="zh-CN" sz="1200"/>
          </a:p>
          <a:p>
            <a:endParaRPr lang="en-US" altLang="zh-CN" sz="1200"/>
          </a:p>
          <a:p>
            <a:r>
              <a:rPr lang="en-US" altLang="zh-CN" sz="1200"/>
              <a:t>o:</a:t>
            </a:r>
            <a:r>
              <a:rPr lang="en-US" altLang="zh-CN" sz="1200" baseline="0"/>
              <a:t> </a:t>
            </a:r>
            <a:r>
              <a:rPr lang="en-US" altLang="zh-CN" sz="1200"/>
              <a:t>1</a:t>
            </a:r>
            <a:r>
              <a:rPr lang="en-US" altLang="zh-CN" sz="1200" baseline="0" smtClean="0"/>
              <a:t>000</a:t>
            </a:r>
            <a:r>
              <a:rPr lang="en-US" altLang="zh-CN" sz="1200" smtClean="0"/>
              <a:t>   </a:t>
            </a:r>
            <a:r>
              <a:rPr lang="en-US" altLang="zh-CN" sz="1200" baseline="0" smtClean="0"/>
              <a:t>u</a:t>
            </a:r>
            <a:r>
              <a:rPr lang="en-US" altLang="zh-CN" sz="1200" baseline="0"/>
              <a:t>: </a:t>
            </a:r>
            <a:r>
              <a:rPr lang="en-US" altLang="zh-CN" sz="1200"/>
              <a:t>1</a:t>
            </a:r>
            <a:r>
              <a:rPr lang="en-US" altLang="zh-CN" sz="1200" baseline="0" smtClean="0"/>
              <a:t>0010</a:t>
            </a:r>
            <a:r>
              <a:rPr lang="en-US" altLang="zh-CN" sz="1200" smtClean="0"/>
              <a:t>  d</a:t>
            </a:r>
            <a:r>
              <a:rPr lang="en-US" altLang="zh-CN" sz="1200"/>
              <a:t>: 1</a:t>
            </a:r>
            <a:r>
              <a:rPr lang="en-US" altLang="zh-CN" sz="1200" smtClean="0"/>
              <a:t>00110  y</a:t>
            </a:r>
            <a:r>
              <a:rPr lang="en-US" altLang="zh-CN" sz="1200"/>
              <a:t>: 1</a:t>
            </a:r>
            <a:r>
              <a:rPr lang="en-US" altLang="zh-CN" sz="1200" smtClean="0"/>
              <a:t>00111  i</a:t>
            </a:r>
            <a:r>
              <a:rPr lang="en-US" altLang="zh-CN" sz="1200"/>
              <a:t>: </a:t>
            </a:r>
            <a:r>
              <a:rPr lang="en-US" altLang="zh-CN" sz="1200" smtClean="0"/>
              <a:t>101</a:t>
            </a:r>
            <a:endParaRPr lang="en-US" altLang="zh-CN" sz="1200"/>
          </a:p>
          <a:p>
            <a:r>
              <a:rPr lang="en-US" altLang="zh-CN" sz="1200"/>
              <a:t>a : 1</a:t>
            </a:r>
            <a:r>
              <a:rPr lang="en-US" altLang="zh-CN" sz="1200" smtClean="0"/>
              <a:t>10     k</a:t>
            </a:r>
            <a:r>
              <a:rPr lang="en-US" altLang="zh-CN" sz="1200"/>
              <a:t>: 1</a:t>
            </a:r>
            <a:r>
              <a:rPr lang="en-US" altLang="zh-CN" sz="1200" smtClean="0"/>
              <a:t>110    e</a:t>
            </a:r>
            <a:r>
              <a:rPr lang="en-US" altLang="zh-CN" sz="1200"/>
              <a:t>: 1</a:t>
            </a:r>
            <a:r>
              <a:rPr lang="en-US" altLang="zh-CN" sz="1200" smtClean="0"/>
              <a:t>111       j</a:t>
            </a:r>
            <a:r>
              <a:rPr lang="en-US" altLang="zh-CN" sz="1200"/>
              <a:t>: 0</a:t>
            </a:r>
            <a:r>
              <a:rPr lang="en-US" altLang="zh-CN" sz="1200" smtClean="0"/>
              <a:t>000       v</a:t>
            </a:r>
            <a:r>
              <a:rPr lang="en-US" altLang="zh-CN" sz="1200"/>
              <a:t>: </a:t>
            </a:r>
            <a:r>
              <a:rPr lang="en-US" altLang="zh-CN" sz="1200" smtClean="0"/>
              <a:t>0001</a:t>
            </a:r>
            <a:endParaRPr lang="en-US" altLang="zh-CN" sz="1200"/>
          </a:p>
          <a:p>
            <a:r>
              <a:rPr lang="en-US" altLang="zh-CN" sz="1200"/>
              <a:t>l: 0</a:t>
            </a:r>
            <a:r>
              <a:rPr lang="en-US" altLang="zh-CN" sz="1200" smtClean="0"/>
              <a:t>01          : 01</a:t>
            </a:r>
            <a:endParaRPr lang="en-US" altLang="zh-CN" sz="1200" smtClean="0"/>
          </a:p>
          <a:p>
            <a:endParaRPr lang="en-US" altLang="zh-CN" sz="1200"/>
          </a:p>
          <a:p>
            <a:endParaRPr lang="en-US" altLang="zh-CN" sz="1200" smtClean="0"/>
          </a:p>
          <a:p>
            <a:r>
              <a:rPr lang="zh-CN" altLang="en-US" sz="1200"/>
              <a:t>按</a:t>
            </a:r>
            <a:r>
              <a:rPr lang="zh-CN" altLang="en-US" sz="1200" smtClean="0"/>
              <a:t>照上面的赫夫曼编码，我们的</a:t>
            </a:r>
            <a:r>
              <a:rPr lang="en-US" altLang="zh-CN" sz="1200" smtClean="0"/>
              <a:t>"</a:t>
            </a:r>
            <a:r>
              <a:rPr kumimoji="1" lang="en-US" altLang="zh-CN" sz="1200" smtClean="0">
                <a:latin typeface="Arial" panose="020B0604020202020204" pitchFamily="34" charset="0"/>
                <a:cs typeface="Arial" panose="020B0604020202020204" pitchFamily="34" charset="0"/>
              </a:rPr>
              <a:t>i </a:t>
            </a:r>
            <a:r>
              <a:rPr kumimoji="1" lang="en-US" altLang="zh-CN" sz="1200">
                <a:latin typeface="Arial" panose="020B0604020202020204" pitchFamily="34" charset="0"/>
                <a:cs typeface="Arial" panose="020B0604020202020204" pitchFamily="34" charset="0"/>
              </a:rPr>
              <a:t>like like like java do you like a </a:t>
            </a:r>
            <a:r>
              <a:rPr kumimoji="1" lang="en-US" altLang="zh-CN" sz="1200" smtClean="0">
                <a:latin typeface="Arial" panose="020B0604020202020204" pitchFamily="34" charset="0"/>
                <a:cs typeface="Arial" panose="020B0604020202020204" pitchFamily="34" charset="0"/>
              </a:rPr>
              <a:t>java</a:t>
            </a:r>
            <a:r>
              <a:rPr lang="en-US" altLang="zh-CN" sz="1200" smtClean="0"/>
              <a:t>"   </a:t>
            </a:r>
            <a:r>
              <a:rPr lang="zh-CN" altLang="en-US" sz="1200" smtClean="0"/>
              <a:t>字符串对应的编码为 </a:t>
            </a:r>
            <a:r>
              <a:rPr lang="en-US" altLang="zh-CN" sz="1200" smtClean="0"/>
              <a:t>(</a:t>
            </a:r>
            <a:r>
              <a:rPr lang="zh-CN" altLang="en-US" sz="1200"/>
              <a:t>注</a:t>
            </a:r>
            <a:r>
              <a:rPr lang="zh-CN" altLang="en-US" sz="1200" smtClean="0"/>
              <a:t>意这里我们使用的无损压缩</a:t>
            </a:r>
            <a:r>
              <a:rPr lang="en-US" altLang="zh-CN" sz="1200" smtClean="0"/>
              <a:t>)</a:t>
            </a:r>
            <a:endParaRPr lang="en-US" altLang="zh-CN" sz="1200"/>
          </a:p>
          <a:p>
            <a:endParaRPr lang="en-US" altLang="zh-CN" sz="1200" smtClean="0"/>
          </a:p>
          <a:p>
            <a:r>
              <a:rPr lang="en-US" altLang="zh-CN" sz="1200" smtClean="0"/>
              <a:t>1010100110111101111010011011110111101001101111011110100001100001110011001111000011001111000100100100110111101111011100100001100001110</a:t>
            </a:r>
            <a:endParaRPr lang="en-US" altLang="zh-CN" sz="1200" smtClean="0"/>
          </a:p>
          <a:p>
            <a:endParaRPr lang="en-US" altLang="zh-CN" sz="1200" smtClean="0"/>
          </a:p>
          <a:p>
            <a:endParaRPr lang="en-US" altLang="zh-CN" sz="1200"/>
          </a:p>
          <a:p>
            <a:r>
              <a:rPr lang="zh-CN" altLang="en-US" sz="1200" smtClean="0"/>
              <a:t>长度为 ： </a:t>
            </a:r>
            <a:r>
              <a:rPr lang="en-US" altLang="zh-CN" sz="1200" smtClean="0"/>
              <a:t>133 </a:t>
            </a:r>
            <a:endParaRPr lang="en-US" altLang="zh-CN" sz="1200" smtClean="0"/>
          </a:p>
          <a:p>
            <a:r>
              <a:rPr lang="zh-CN" altLang="en-US" sz="1200"/>
              <a:t>说</a:t>
            </a:r>
            <a:r>
              <a:rPr lang="zh-CN" altLang="en-US" sz="1200" smtClean="0"/>
              <a:t>明</a:t>
            </a:r>
            <a:r>
              <a:rPr lang="en-US" altLang="zh-CN" sz="1200" smtClean="0"/>
              <a:t>:</a:t>
            </a:r>
            <a:endParaRPr lang="en-US" altLang="zh-CN" sz="1200" smtClean="0"/>
          </a:p>
          <a:p>
            <a:pPr marL="228600" indent="-228600">
              <a:buAutoNum type="arabicParenR"/>
            </a:pPr>
            <a:r>
              <a:rPr lang="zh-CN" altLang="en-US" sz="1200" smtClean="0"/>
              <a:t>原来长度是  </a:t>
            </a:r>
            <a:r>
              <a:rPr lang="en-US" altLang="zh-CN" sz="1200" smtClean="0"/>
              <a:t>359 , </a:t>
            </a:r>
            <a:r>
              <a:rPr lang="zh-CN" altLang="en-US" sz="1200" smtClean="0"/>
              <a:t>压缩了  </a:t>
            </a:r>
            <a:r>
              <a:rPr lang="en-US" altLang="zh-CN" sz="1200" smtClean="0"/>
              <a:t>(359-133) / 359 = 62.9%</a:t>
            </a:r>
            <a:endParaRPr lang="en-US" altLang="zh-CN" sz="1200" smtClean="0"/>
          </a:p>
          <a:p>
            <a:pPr marL="228600" indent="-228600">
              <a:buAutoNum type="arabicParenR"/>
            </a:pPr>
            <a:r>
              <a:rPr lang="zh-CN" altLang="en-US" sz="1200" smtClean="0"/>
              <a:t>此编码满足前缀编码</a:t>
            </a:r>
            <a:r>
              <a:rPr lang="en-US" altLang="zh-CN" sz="1200" smtClean="0"/>
              <a:t>, </a:t>
            </a:r>
            <a:r>
              <a:rPr lang="zh-CN" altLang="en-US" sz="1200" smtClean="0"/>
              <a:t>即字</a:t>
            </a:r>
            <a:r>
              <a:rPr lang="zh-CN" altLang="en-US" sz="1200"/>
              <a:t>符的编码都不能是其他字符编码的前</a:t>
            </a:r>
            <a:r>
              <a:rPr lang="zh-CN" altLang="en-US" sz="1200" smtClean="0"/>
              <a:t>缀。</a:t>
            </a:r>
            <a:r>
              <a:rPr lang="zh-CN" altLang="en-US" sz="1200"/>
              <a:t>不</a:t>
            </a:r>
            <a:r>
              <a:rPr lang="zh-CN" altLang="en-US" sz="1200" smtClean="0"/>
              <a:t>会造成匹配的多义性</a:t>
            </a:r>
            <a:endParaRPr lang="zh-CN" altLang="en-US" sz="1200" smtClean="0"/>
          </a:p>
        </p:txBody>
      </p:sp>
      <p:pic>
        <p:nvPicPr>
          <p:cNvPr id="67593" name="Picture 9"/>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2258426"/>
            <a:ext cx="5551242" cy="3241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赫</a:t>
            </a:r>
            <a:r>
              <a:rPr lang="zh-CN" altLang="en-US" sz="2200" b="1"/>
              <a:t>夫</a:t>
            </a:r>
            <a:r>
              <a:rPr lang="zh-CN" altLang="en-US" sz="2200" b="1" smtClean="0"/>
              <a:t>曼</a:t>
            </a:r>
            <a:r>
              <a:rPr lang="zh-CN" altLang="en-US" sz="2200" b="1"/>
              <a:t>编码</a:t>
            </a:r>
            <a:endParaRPr lang="en-US" altLang="zh-CN" sz="2200" b="1"/>
          </a:p>
        </p:txBody>
      </p:sp>
      <p:sp>
        <p:nvSpPr>
          <p:cNvPr id="2" name="TextBox 1"/>
          <p:cNvSpPr txBox="1"/>
          <p:nvPr/>
        </p:nvSpPr>
        <p:spPr>
          <a:xfrm>
            <a:off x="665981" y="1224111"/>
            <a:ext cx="8280920" cy="2308324"/>
          </a:xfrm>
          <a:prstGeom prst="rect">
            <a:avLst/>
          </a:prstGeom>
          <a:noFill/>
        </p:spPr>
        <p:txBody>
          <a:bodyPr wrap="square" rtlCol="0">
            <a:spAutoFit/>
          </a:bodyPr>
          <a:lstStyle/>
          <a:p>
            <a:r>
              <a:rPr lang="zh-CN" altLang="en-US" sz="2000" b="1" smtClean="0">
                <a:solidFill>
                  <a:srgbClr val="0070C0"/>
                </a:solidFill>
              </a:rPr>
              <a:t>原理剖析</a:t>
            </a:r>
            <a:endParaRPr lang="en-US" altLang="zh-CN"/>
          </a:p>
          <a:p>
            <a:endParaRPr lang="en-US" altLang="zh-CN" smtClean="0"/>
          </a:p>
          <a:p>
            <a:r>
              <a:rPr lang="zh-CN" altLang="en-US" smtClean="0"/>
              <a:t>注</a:t>
            </a:r>
            <a:r>
              <a:rPr lang="zh-CN" altLang="en-US"/>
              <a:t>意</a:t>
            </a:r>
            <a:r>
              <a:rPr lang="en-US" altLang="zh-CN"/>
              <a:t>, </a:t>
            </a:r>
            <a:r>
              <a:rPr lang="zh-CN" altLang="en-US"/>
              <a:t>这个赫夫曼树根据排序方法不同，也可能不太一样</a:t>
            </a:r>
            <a:r>
              <a:rPr lang="zh-CN" altLang="en-US" smtClean="0"/>
              <a:t>，</a:t>
            </a:r>
            <a:r>
              <a:rPr lang="zh-CN" altLang="en-US" b="1" smtClean="0">
                <a:solidFill>
                  <a:srgbClr val="0070C0"/>
                </a:solidFill>
              </a:rPr>
              <a:t>这样对应的赫夫曼编码也不完全一样</a:t>
            </a:r>
            <a:r>
              <a:rPr lang="zh-CN" altLang="en-US" smtClean="0"/>
              <a:t>，但</a:t>
            </a:r>
            <a:r>
              <a:rPr lang="zh-CN" altLang="en-US"/>
              <a:t>是</a:t>
            </a:r>
            <a:r>
              <a:rPr lang="en-US" altLang="zh-CN"/>
              <a:t>wpl </a:t>
            </a:r>
            <a:r>
              <a:rPr lang="zh-CN" altLang="en-US" smtClean="0"/>
              <a:t>是一样的，都是最</a:t>
            </a:r>
            <a:r>
              <a:rPr lang="zh-CN" altLang="en-US"/>
              <a:t>小的</a:t>
            </a:r>
            <a:r>
              <a:rPr lang="en-US" altLang="zh-CN"/>
              <a:t>, </a:t>
            </a:r>
            <a:r>
              <a:rPr lang="zh-CN" altLang="en-US"/>
              <a:t>比如</a:t>
            </a:r>
            <a:r>
              <a:rPr lang="en-US" altLang="zh-CN" smtClean="0"/>
              <a:t>: </a:t>
            </a:r>
            <a:r>
              <a:rPr lang="zh-CN" altLang="en-US" smtClean="0"/>
              <a:t>如果我们让每次生成的新的二叉树总是排在权值相同的二叉树的最后一个，则生成的二叉树为</a:t>
            </a:r>
            <a:r>
              <a:rPr lang="en-US" altLang="zh-CN" smtClean="0"/>
              <a:t>:</a:t>
            </a:r>
            <a:endParaRPr lang="en-US" altLang="zh-CN" smtClean="0"/>
          </a:p>
          <a:p>
            <a:endParaRPr lang="en-US" altLang="zh-CN"/>
          </a:p>
          <a:p>
            <a:endParaRPr kumimoji="1" lang="en-US" altLang="zh-CN" smtClean="0"/>
          </a:p>
          <a:p>
            <a:endParaRPr kumimoji="1" lang="en-US" altLang="zh-CN" sz="1600" smtClean="0">
              <a:latin typeface="Arial" panose="020B0604020202020204" pitchFamily="34" charset="0"/>
              <a:cs typeface="Arial" panose="020B0604020202020204" pitchFamily="34" charset="0"/>
            </a:endParaRPr>
          </a:p>
        </p:txBody>
      </p:sp>
      <p:pic>
        <p:nvPicPr>
          <p:cNvPr id="7065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05941" y="2736279"/>
            <a:ext cx="6048672" cy="26529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赫</a:t>
            </a:r>
            <a:r>
              <a:rPr lang="zh-CN" altLang="en-US" sz="2200" b="1"/>
              <a:t>夫</a:t>
            </a:r>
            <a:r>
              <a:rPr lang="zh-CN" altLang="en-US" sz="2200" b="1" smtClean="0"/>
              <a:t>曼</a:t>
            </a:r>
            <a:r>
              <a:rPr lang="zh-CN" altLang="en-US" sz="2200" b="1"/>
              <a:t>编码</a:t>
            </a:r>
            <a:endParaRPr lang="en-US" altLang="zh-CN" sz="2200" b="1"/>
          </a:p>
        </p:txBody>
      </p:sp>
      <p:sp>
        <p:nvSpPr>
          <p:cNvPr id="2" name="TextBox 1"/>
          <p:cNvSpPr txBox="1"/>
          <p:nvPr/>
        </p:nvSpPr>
        <p:spPr>
          <a:xfrm>
            <a:off x="665981" y="1224111"/>
            <a:ext cx="8280920" cy="3970318"/>
          </a:xfrm>
          <a:prstGeom prst="rect">
            <a:avLst/>
          </a:prstGeom>
          <a:noFill/>
        </p:spPr>
        <p:txBody>
          <a:bodyPr wrap="square" rtlCol="0">
            <a:spAutoFit/>
          </a:bodyPr>
          <a:lstStyle/>
          <a:p>
            <a:r>
              <a:rPr lang="zh-CN" altLang="en-US" sz="2000" b="1" smtClean="0">
                <a:solidFill>
                  <a:srgbClr val="0070C0"/>
                </a:solidFill>
              </a:rPr>
              <a:t>最佳实践</a:t>
            </a:r>
            <a:r>
              <a:rPr lang="en-US" altLang="zh-CN" sz="2000" b="1" smtClean="0">
                <a:solidFill>
                  <a:srgbClr val="0070C0"/>
                </a:solidFill>
              </a:rPr>
              <a:t>-</a:t>
            </a:r>
            <a:r>
              <a:rPr lang="zh-CN" altLang="en-US" sz="2000" b="1" smtClean="0">
                <a:solidFill>
                  <a:srgbClr val="0070C0"/>
                </a:solidFill>
              </a:rPr>
              <a:t>数据压缩</a:t>
            </a:r>
            <a:r>
              <a:rPr lang="en-US" altLang="zh-CN" sz="2000" b="1" smtClean="0">
                <a:solidFill>
                  <a:srgbClr val="0070C0"/>
                </a:solidFill>
              </a:rPr>
              <a:t>(</a:t>
            </a:r>
            <a:r>
              <a:rPr lang="zh-CN" altLang="en-US" sz="2000" b="1" smtClean="0">
                <a:solidFill>
                  <a:srgbClr val="0070C0"/>
                </a:solidFill>
              </a:rPr>
              <a:t>创建赫夫曼树</a:t>
            </a:r>
            <a:r>
              <a:rPr lang="en-US" altLang="zh-CN" sz="2000" b="1" smtClean="0">
                <a:solidFill>
                  <a:srgbClr val="0070C0"/>
                </a:solidFill>
              </a:rPr>
              <a:t>)</a:t>
            </a:r>
            <a:endParaRPr lang="en-US" altLang="zh-CN"/>
          </a:p>
          <a:p>
            <a:endParaRPr lang="en-US" altLang="zh-CN" b="1" smtClean="0"/>
          </a:p>
          <a:p>
            <a:r>
              <a:rPr kumimoji="1" lang="zh-CN" altLang="en-US" smtClean="0"/>
              <a:t>将给出的一段文本，比如 </a:t>
            </a:r>
            <a:r>
              <a:rPr kumimoji="1" lang="en-US" altLang="zh-CN" smtClean="0"/>
              <a:t>"</a:t>
            </a:r>
            <a:r>
              <a:rPr kumimoji="1" lang="en-US" altLang="zh-CN" smtClean="0">
                <a:latin typeface="Arial" panose="020B0604020202020204" pitchFamily="34" charset="0"/>
                <a:cs typeface="Arial" panose="020B0604020202020204" pitchFamily="34" charset="0"/>
              </a:rPr>
              <a:t>i </a:t>
            </a:r>
            <a:r>
              <a:rPr kumimoji="1" lang="en-US" altLang="zh-CN">
                <a:latin typeface="Arial" panose="020B0604020202020204" pitchFamily="34" charset="0"/>
                <a:cs typeface="Arial" panose="020B0604020202020204" pitchFamily="34" charset="0"/>
              </a:rPr>
              <a:t>like like like java do you like a </a:t>
            </a:r>
            <a:r>
              <a:rPr kumimoji="1" lang="en-US" altLang="zh-CN" smtClean="0">
                <a:latin typeface="Arial" panose="020B0604020202020204" pitchFamily="34" charset="0"/>
                <a:cs typeface="Arial" panose="020B0604020202020204" pitchFamily="34" charset="0"/>
              </a:rPr>
              <a:t>java" </a:t>
            </a:r>
            <a:r>
              <a:rPr kumimoji="1" lang="zh-CN" altLang="en-US" smtClean="0">
                <a:latin typeface="Arial" panose="020B0604020202020204" pitchFamily="34" charset="0"/>
                <a:cs typeface="Arial" panose="020B0604020202020204" pitchFamily="34" charset="0"/>
              </a:rPr>
              <a:t>， 根据前面的讲的赫夫曼编码原理，对其进行数据压缩处理 ，</a:t>
            </a:r>
            <a:r>
              <a:rPr kumimoji="1" lang="zh-CN" altLang="en-US" b="1">
                <a:latin typeface="Arial" panose="020B0604020202020204" pitchFamily="34" charset="0"/>
                <a:cs typeface="Arial" panose="020B0604020202020204" pitchFamily="34" charset="0"/>
              </a:rPr>
              <a:t>形</a:t>
            </a:r>
            <a:r>
              <a:rPr kumimoji="1" lang="zh-CN" altLang="en-US" b="1" smtClean="0">
                <a:latin typeface="Arial" panose="020B0604020202020204" pitchFamily="34" charset="0"/>
                <a:cs typeface="Arial" panose="020B0604020202020204" pitchFamily="34" charset="0"/>
              </a:rPr>
              <a:t>式</a:t>
            </a:r>
            <a:r>
              <a:rPr kumimoji="1" lang="zh-CN" altLang="en-US" smtClean="0">
                <a:latin typeface="Arial" panose="020B0604020202020204" pitchFamily="34" charset="0"/>
                <a:cs typeface="Arial" panose="020B0604020202020204" pitchFamily="34" charset="0"/>
              </a:rPr>
              <a:t>如 </a:t>
            </a:r>
            <a:r>
              <a:rPr kumimoji="1" lang="en-US" altLang="zh-CN" smtClean="0">
                <a:latin typeface="Arial" panose="020B0604020202020204" pitchFamily="34" charset="0"/>
                <a:cs typeface="Arial" panose="020B0604020202020204" pitchFamily="34" charset="0"/>
              </a:rPr>
              <a:t>"</a:t>
            </a:r>
            <a:r>
              <a:rPr lang="en-US" altLang="zh-CN"/>
              <a:t>1010100110111101111010011011110111101001101111011110100001100001110011001111000011001111000100100100110111101111011100100001100001110</a:t>
            </a:r>
            <a:endParaRPr lang="en-US" altLang="zh-CN"/>
          </a:p>
          <a:p>
            <a:r>
              <a:rPr kumimoji="1" lang="en-US" altLang="zh-CN" smtClean="0">
                <a:latin typeface="Arial" panose="020B0604020202020204" pitchFamily="34" charset="0"/>
                <a:cs typeface="Arial" panose="020B0604020202020204" pitchFamily="34" charset="0"/>
              </a:rPr>
              <a:t>"</a:t>
            </a:r>
            <a:r>
              <a:rPr kumimoji="1" lang="zh-CN" altLang="en-US" smtClean="0">
                <a:latin typeface="Arial" panose="020B0604020202020204" pitchFamily="34" charset="0"/>
                <a:cs typeface="Arial" panose="020B0604020202020204" pitchFamily="34" charset="0"/>
              </a:rPr>
              <a:t> </a:t>
            </a:r>
            <a:endParaRPr kumimoji="1" lang="en-US" altLang="zh-CN" smtClean="0">
              <a:latin typeface="Arial" panose="020B0604020202020204" pitchFamily="34" charset="0"/>
              <a:cs typeface="Arial" panose="020B0604020202020204" pitchFamily="34" charset="0"/>
            </a:endParaRPr>
          </a:p>
          <a:p>
            <a:endParaRPr kumimoji="1" lang="en-US" altLang="zh-CN">
              <a:latin typeface="Arial" panose="020B0604020202020204" pitchFamily="34" charset="0"/>
              <a:cs typeface="Arial" panose="020B0604020202020204" pitchFamily="34" charset="0"/>
            </a:endParaRPr>
          </a:p>
          <a:p>
            <a:r>
              <a:rPr kumimoji="1" lang="zh-CN" altLang="en-US">
                <a:latin typeface="Arial" panose="020B0604020202020204" pitchFamily="34" charset="0"/>
                <a:cs typeface="Arial" panose="020B0604020202020204" pitchFamily="34" charset="0"/>
              </a:rPr>
              <a:t>步</a:t>
            </a:r>
            <a:r>
              <a:rPr kumimoji="1" lang="zh-CN" altLang="en-US" smtClean="0">
                <a:latin typeface="Arial" panose="020B0604020202020204" pitchFamily="34" charset="0"/>
                <a:cs typeface="Arial" panose="020B0604020202020204" pitchFamily="34" charset="0"/>
              </a:rPr>
              <a:t>骤</a:t>
            </a:r>
            <a:r>
              <a:rPr kumimoji="1" lang="en-US" altLang="zh-CN" smtClean="0">
                <a:latin typeface="Arial" panose="020B0604020202020204" pitchFamily="34" charset="0"/>
                <a:cs typeface="Arial" panose="020B0604020202020204" pitchFamily="34" charset="0"/>
              </a:rPr>
              <a:t>1</a:t>
            </a:r>
            <a:r>
              <a:rPr kumimoji="1" lang="zh-CN" altLang="en-US" smtClean="0">
                <a:latin typeface="Arial" panose="020B0604020202020204" pitchFamily="34" charset="0"/>
                <a:cs typeface="Arial" panose="020B0604020202020204" pitchFamily="34" charset="0"/>
              </a:rPr>
              <a:t>：根据赫夫曼编码压缩数据的原理，需要创建 </a:t>
            </a:r>
            <a:r>
              <a:rPr kumimoji="1" lang="en-US" altLang="zh-CN" smtClean="0">
                <a:latin typeface="Arial" panose="020B0604020202020204" pitchFamily="34" charset="0"/>
                <a:cs typeface="Arial" panose="020B0604020202020204" pitchFamily="34" charset="0"/>
              </a:rPr>
              <a:t>"i </a:t>
            </a:r>
            <a:r>
              <a:rPr kumimoji="1" lang="en-US" altLang="zh-CN">
                <a:latin typeface="Arial" panose="020B0604020202020204" pitchFamily="34" charset="0"/>
                <a:cs typeface="Arial" panose="020B0604020202020204" pitchFamily="34" charset="0"/>
              </a:rPr>
              <a:t>like like like java do you like a </a:t>
            </a:r>
            <a:r>
              <a:rPr kumimoji="1" lang="en-US" altLang="zh-CN" smtClean="0">
                <a:latin typeface="Arial" panose="020B0604020202020204" pitchFamily="34" charset="0"/>
                <a:cs typeface="Arial" panose="020B0604020202020204" pitchFamily="34" charset="0"/>
              </a:rPr>
              <a:t>java" </a:t>
            </a:r>
            <a:r>
              <a:rPr kumimoji="1" lang="zh-CN" altLang="en-US" smtClean="0">
                <a:latin typeface="Arial" panose="020B0604020202020204" pitchFamily="34" charset="0"/>
                <a:cs typeface="Arial" panose="020B0604020202020204" pitchFamily="34" charset="0"/>
              </a:rPr>
              <a:t>对应的赫夫曼树</a:t>
            </a:r>
            <a:r>
              <a:rPr kumimoji="1" lang="en-US" altLang="zh-CN" smtClean="0">
                <a:latin typeface="Arial" panose="020B0604020202020204" pitchFamily="34" charset="0"/>
                <a:cs typeface="Arial" panose="020B0604020202020204" pitchFamily="34" charset="0"/>
              </a:rPr>
              <a:t>.</a:t>
            </a:r>
            <a:endParaRPr kumimoji="1" lang="en-US" altLang="zh-CN" smtClean="0">
              <a:latin typeface="Arial" panose="020B0604020202020204" pitchFamily="34" charset="0"/>
              <a:cs typeface="Arial" panose="020B0604020202020204" pitchFamily="34" charset="0"/>
            </a:endParaRPr>
          </a:p>
          <a:p>
            <a:endParaRPr kumimoji="1" lang="en-US" altLang="zh-CN">
              <a:latin typeface="Arial" panose="020B0604020202020204" pitchFamily="34" charset="0"/>
              <a:cs typeface="Arial" panose="020B0604020202020204" pitchFamily="34" charset="0"/>
            </a:endParaRPr>
          </a:p>
          <a:p>
            <a:r>
              <a:rPr kumimoji="1" lang="zh-CN" altLang="en-US" b="1" smtClean="0">
                <a:latin typeface="Arial" panose="020B0604020202020204" pitchFamily="34" charset="0"/>
                <a:cs typeface="Arial" panose="020B0604020202020204" pitchFamily="34" charset="0"/>
              </a:rPr>
              <a:t>思路</a:t>
            </a:r>
            <a:r>
              <a:rPr kumimoji="1" lang="zh-CN" altLang="en-US" smtClean="0">
                <a:latin typeface="Arial" panose="020B0604020202020204" pitchFamily="34" charset="0"/>
                <a:cs typeface="Arial" panose="020B0604020202020204" pitchFamily="34" charset="0"/>
              </a:rPr>
              <a:t>：前面已经分析过了，而且我们已然讲过了构建赫夫曼树的具体实现。</a:t>
            </a:r>
            <a:endParaRPr kumimoji="1" lang="en-US" altLang="zh-CN" smtClean="0">
              <a:latin typeface="Arial" panose="020B0604020202020204" pitchFamily="34" charset="0"/>
              <a:cs typeface="Arial" panose="020B0604020202020204" pitchFamily="34" charset="0"/>
            </a:endParaRPr>
          </a:p>
          <a:p>
            <a:r>
              <a:rPr kumimoji="1" lang="zh-CN" altLang="en-US">
                <a:latin typeface="Arial" panose="020B0604020202020204" pitchFamily="34" charset="0"/>
                <a:cs typeface="Arial" panose="020B0604020202020204" pitchFamily="34" charset="0"/>
              </a:rPr>
              <a:t>代</a:t>
            </a:r>
            <a:r>
              <a:rPr kumimoji="1" lang="zh-CN" altLang="en-US" smtClean="0">
                <a:latin typeface="Arial" panose="020B0604020202020204" pitchFamily="34" charset="0"/>
                <a:cs typeface="Arial" panose="020B0604020202020204" pitchFamily="34" charset="0"/>
              </a:rPr>
              <a:t>码实现：看老师演示</a:t>
            </a:r>
            <a:r>
              <a:rPr kumimoji="1" lang="en-US" altLang="zh-CN" smtClean="0">
                <a:latin typeface="Arial" panose="020B0604020202020204" pitchFamily="34" charset="0"/>
                <a:cs typeface="Arial" panose="020B0604020202020204" pitchFamily="34" charset="0"/>
              </a:rPr>
              <a:t>:</a:t>
            </a:r>
            <a:endParaRPr kumimoji="1" lang="en-US" altLang="zh-CN" smtClean="0"/>
          </a:p>
          <a:p>
            <a:endParaRPr kumimoji="1" lang="en-US" altLang="zh-CN" sz="1600" smtClean="0">
              <a:latin typeface="Arial" panose="020B0604020202020204" pitchFamily="34" charset="0"/>
              <a:cs typeface="Arial" panose="020B0604020202020204" pitchFamily="34" charset="0"/>
            </a:endParaRPr>
          </a:p>
        </p:txBody>
      </p:sp>
    </p:spTree>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赫</a:t>
            </a:r>
            <a:r>
              <a:rPr lang="zh-CN" altLang="en-US" sz="2200" b="1"/>
              <a:t>夫</a:t>
            </a:r>
            <a:r>
              <a:rPr lang="zh-CN" altLang="en-US" sz="2200" b="1" smtClean="0"/>
              <a:t>曼</a:t>
            </a:r>
            <a:r>
              <a:rPr lang="zh-CN" altLang="en-US" sz="2200" b="1"/>
              <a:t>编码</a:t>
            </a:r>
            <a:endParaRPr lang="en-US" altLang="zh-CN" sz="2200" b="1"/>
          </a:p>
        </p:txBody>
      </p:sp>
      <p:sp>
        <p:nvSpPr>
          <p:cNvPr id="2" name="TextBox 1"/>
          <p:cNvSpPr txBox="1"/>
          <p:nvPr/>
        </p:nvSpPr>
        <p:spPr>
          <a:xfrm>
            <a:off x="665981" y="1224111"/>
            <a:ext cx="8280920" cy="4001095"/>
          </a:xfrm>
          <a:prstGeom prst="rect">
            <a:avLst/>
          </a:prstGeom>
          <a:noFill/>
        </p:spPr>
        <p:txBody>
          <a:bodyPr wrap="square" rtlCol="0">
            <a:spAutoFit/>
          </a:bodyPr>
          <a:lstStyle/>
          <a:p>
            <a:r>
              <a:rPr lang="zh-CN" altLang="en-US" sz="2000" b="1" smtClean="0">
                <a:solidFill>
                  <a:srgbClr val="0070C0"/>
                </a:solidFill>
              </a:rPr>
              <a:t>最佳实践</a:t>
            </a:r>
            <a:r>
              <a:rPr lang="en-US" altLang="zh-CN" sz="2000" b="1" smtClean="0">
                <a:solidFill>
                  <a:srgbClr val="0070C0"/>
                </a:solidFill>
              </a:rPr>
              <a:t>-</a:t>
            </a:r>
            <a:r>
              <a:rPr lang="zh-CN" altLang="en-US" sz="2000" b="1" smtClean="0">
                <a:solidFill>
                  <a:srgbClr val="0070C0"/>
                </a:solidFill>
              </a:rPr>
              <a:t>数据压缩</a:t>
            </a:r>
            <a:r>
              <a:rPr lang="en-US" altLang="zh-CN" sz="2000" b="1" smtClean="0">
                <a:solidFill>
                  <a:srgbClr val="0070C0"/>
                </a:solidFill>
              </a:rPr>
              <a:t>(</a:t>
            </a:r>
            <a:r>
              <a:rPr lang="zh-CN" altLang="en-US" sz="2000" b="1" smtClean="0">
                <a:solidFill>
                  <a:srgbClr val="0070C0"/>
                </a:solidFill>
              </a:rPr>
              <a:t>生成赫夫曼编码和赫夫曼编码后的数据</a:t>
            </a:r>
            <a:r>
              <a:rPr lang="en-US" altLang="zh-CN" sz="2000" b="1" smtClean="0">
                <a:solidFill>
                  <a:srgbClr val="0070C0"/>
                </a:solidFill>
              </a:rPr>
              <a:t>)</a:t>
            </a:r>
            <a:endParaRPr lang="en-US" altLang="zh-CN"/>
          </a:p>
          <a:p>
            <a:endParaRPr lang="en-US" altLang="zh-CN" b="1" smtClean="0"/>
          </a:p>
          <a:p>
            <a:r>
              <a:rPr kumimoji="1" lang="zh-CN" altLang="en-US" smtClean="0"/>
              <a:t>我们已经生成了 赫夫曼树</a:t>
            </a:r>
            <a:r>
              <a:rPr kumimoji="1" lang="en-US" altLang="zh-CN" smtClean="0"/>
              <a:t>, </a:t>
            </a:r>
            <a:r>
              <a:rPr kumimoji="1" lang="zh-CN" altLang="en-US" smtClean="0"/>
              <a:t>下面我们继续完成任务</a:t>
            </a:r>
            <a:endParaRPr kumimoji="1" lang="en-US" altLang="zh-CN" smtClean="0"/>
          </a:p>
          <a:p>
            <a:pPr marL="342900" indent="-342900">
              <a:buAutoNum type="arabicParenR"/>
            </a:pPr>
            <a:r>
              <a:rPr kumimoji="1" lang="zh-CN" altLang="en-US" smtClean="0"/>
              <a:t>生成赫夫曼树对应的赫夫曼编码  </a:t>
            </a:r>
            <a:r>
              <a:rPr kumimoji="1" lang="en-US" altLang="zh-CN" smtClean="0"/>
              <a:t>, </a:t>
            </a:r>
            <a:r>
              <a:rPr kumimoji="1" lang="zh-CN" altLang="en-US" smtClean="0"/>
              <a:t>如下表</a:t>
            </a:r>
            <a:r>
              <a:rPr kumimoji="1" lang="en-US" altLang="zh-CN" smtClean="0"/>
              <a:t>:</a:t>
            </a:r>
            <a:br>
              <a:rPr kumimoji="1" lang="en-US" altLang="zh-CN" smtClean="0"/>
            </a:br>
            <a:r>
              <a:rPr lang="en-US" altLang="zh-CN"/>
              <a:t>=01 a=100 d=11000 u=11001 e=1110 v=11011 i=101 y=11010 j=0010 k=1111 l=000 o=0011</a:t>
            </a:r>
            <a:br>
              <a:rPr kumimoji="1" lang="en-US" altLang="zh-CN" smtClean="0"/>
            </a:br>
            <a:endParaRPr kumimoji="1" lang="en-US" altLang="zh-CN" smtClean="0"/>
          </a:p>
          <a:p>
            <a:pPr marL="342900" indent="-342900">
              <a:buFontTx/>
              <a:buAutoNum type="arabicParenR"/>
            </a:pPr>
            <a:r>
              <a:rPr kumimoji="1" lang="zh-CN" altLang="en-US" smtClean="0"/>
              <a:t>使用赫夫曼编码来生成赫夫曼编码数据 </a:t>
            </a:r>
            <a:r>
              <a:rPr kumimoji="1" lang="en-US" altLang="zh-CN" smtClean="0"/>
              <a:t>,</a:t>
            </a:r>
            <a:r>
              <a:rPr kumimoji="1" lang="zh-CN" altLang="en-US" smtClean="0"/>
              <a:t>即</a:t>
            </a:r>
            <a:r>
              <a:rPr lang="zh-CN" altLang="en-US" smtClean="0"/>
              <a:t>按</a:t>
            </a:r>
            <a:r>
              <a:rPr lang="zh-CN" altLang="en-US"/>
              <a:t>照上面的赫夫曼编码</a:t>
            </a:r>
            <a:r>
              <a:rPr lang="zh-CN" altLang="en-US" smtClean="0"/>
              <a:t>，</a:t>
            </a:r>
            <a:r>
              <a:rPr lang="zh-CN" altLang="en-US"/>
              <a:t>将</a:t>
            </a:r>
            <a:r>
              <a:rPr lang="en-US" altLang="zh-CN" smtClean="0"/>
              <a:t>"</a:t>
            </a:r>
            <a:r>
              <a:rPr kumimoji="1" lang="en-US" altLang="zh-CN">
                <a:latin typeface="Arial" panose="020B0604020202020204" pitchFamily="34" charset="0"/>
                <a:cs typeface="Arial" panose="020B0604020202020204" pitchFamily="34" charset="0"/>
              </a:rPr>
              <a:t>i like like like java do you like a java</a:t>
            </a:r>
            <a:r>
              <a:rPr lang="en-US" altLang="zh-CN"/>
              <a:t>"   </a:t>
            </a:r>
            <a:r>
              <a:rPr lang="zh-CN" altLang="en-US"/>
              <a:t>字符</a:t>
            </a:r>
            <a:r>
              <a:rPr lang="zh-CN" altLang="en-US" smtClean="0"/>
              <a:t>串生成对</a:t>
            </a:r>
            <a:r>
              <a:rPr lang="zh-CN" altLang="en-US"/>
              <a:t>应的编</a:t>
            </a:r>
            <a:r>
              <a:rPr lang="zh-CN" altLang="en-US" smtClean="0"/>
              <a:t>码</a:t>
            </a:r>
            <a:r>
              <a:rPr lang="zh-CN" altLang="en-US"/>
              <a:t>数</a:t>
            </a:r>
            <a:r>
              <a:rPr lang="zh-CN" altLang="en-US" smtClean="0"/>
              <a:t>据</a:t>
            </a:r>
            <a:r>
              <a:rPr lang="en-US" altLang="zh-CN" smtClean="0"/>
              <a:t>, </a:t>
            </a:r>
            <a:r>
              <a:rPr lang="zh-CN" altLang="en-US" smtClean="0"/>
              <a:t>形式如下</a:t>
            </a:r>
            <a:r>
              <a:rPr lang="en-US" altLang="zh-CN"/>
              <a:t>.</a:t>
            </a:r>
            <a:br>
              <a:rPr lang="en-US" altLang="zh-CN"/>
            </a:br>
            <a:r>
              <a:rPr lang="en-US" altLang="zh-CN" smtClean="0"/>
              <a:t>1010100010111111110010001011111111001000101111111100100101001101110001110000011011101000111100101000101111111100110001001010011011100</a:t>
            </a:r>
            <a:endParaRPr kumimoji="1" lang="en-US" altLang="zh-CN">
              <a:latin typeface="Arial" panose="020B0604020202020204" pitchFamily="34" charset="0"/>
              <a:cs typeface="Arial" panose="020B0604020202020204" pitchFamily="34" charset="0"/>
            </a:endParaRPr>
          </a:p>
          <a:p>
            <a:r>
              <a:rPr kumimoji="1" lang="zh-CN" altLang="en-US" b="1" smtClean="0">
                <a:latin typeface="Arial" panose="020B0604020202020204" pitchFamily="34" charset="0"/>
                <a:cs typeface="Arial" panose="020B0604020202020204" pitchFamily="34" charset="0"/>
              </a:rPr>
              <a:t>思路</a:t>
            </a:r>
            <a:r>
              <a:rPr kumimoji="1" lang="zh-CN" altLang="en-US" smtClean="0">
                <a:latin typeface="Arial" panose="020B0604020202020204" pitchFamily="34" charset="0"/>
                <a:cs typeface="Arial" panose="020B0604020202020204" pitchFamily="34" charset="0"/>
              </a:rPr>
              <a:t>：前面已经分析过了，而且我们讲过了生成赫夫曼</a:t>
            </a:r>
            <a:r>
              <a:rPr kumimoji="1" lang="zh-CN" altLang="en-US">
                <a:latin typeface="Arial" panose="020B0604020202020204" pitchFamily="34" charset="0"/>
                <a:cs typeface="Arial" panose="020B0604020202020204" pitchFamily="34" charset="0"/>
              </a:rPr>
              <a:t>编码</a:t>
            </a:r>
            <a:r>
              <a:rPr kumimoji="1" lang="zh-CN" altLang="en-US" smtClean="0">
                <a:latin typeface="Arial" panose="020B0604020202020204" pitchFamily="34" charset="0"/>
                <a:cs typeface="Arial" panose="020B0604020202020204" pitchFamily="34" charset="0"/>
              </a:rPr>
              <a:t>的具体实现。</a:t>
            </a:r>
            <a:endParaRPr kumimoji="1" lang="en-US" altLang="zh-CN" smtClean="0">
              <a:latin typeface="Arial" panose="020B0604020202020204" pitchFamily="34" charset="0"/>
              <a:cs typeface="Arial" panose="020B0604020202020204" pitchFamily="34" charset="0"/>
            </a:endParaRPr>
          </a:p>
          <a:p>
            <a:r>
              <a:rPr kumimoji="1" lang="zh-CN" altLang="en-US" b="1">
                <a:latin typeface="Arial" panose="020B0604020202020204" pitchFamily="34" charset="0"/>
                <a:cs typeface="Arial" panose="020B0604020202020204" pitchFamily="34" charset="0"/>
              </a:rPr>
              <a:t>代</a:t>
            </a:r>
            <a:r>
              <a:rPr kumimoji="1" lang="zh-CN" altLang="en-US" b="1" smtClean="0">
                <a:latin typeface="Arial" panose="020B0604020202020204" pitchFamily="34" charset="0"/>
                <a:cs typeface="Arial" panose="020B0604020202020204" pitchFamily="34" charset="0"/>
              </a:rPr>
              <a:t>码实现</a:t>
            </a:r>
            <a:r>
              <a:rPr kumimoji="1" lang="zh-CN" altLang="en-US" smtClean="0">
                <a:latin typeface="Arial" panose="020B0604020202020204" pitchFamily="34" charset="0"/>
                <a:cs typeface="Arial" panose="020B0604020202020204" pitchFamily="34" charset="0"/>
              </a:rPr>
              <a:t>：看老师演示</a:t>
            </a:r>
            <a:r>
              <a:rPr kumimoji="1" lang="en-US" altLang="zh-CN" smtClean="0">
                <a:latin typeface="Arial" panose="020B0604020202020204" pitchFamily="34" charset="0"/>
                <a:cs typeface="Arial" panose="020B0604020202020204" pitchFamily="34" charset="0"/>
              </a:rPr>
              <a:t>:</a:t>
            </a:r>
            <a:endParaRPr kumimoji="1" lang="en-US" altLang="zh-CN" smtClean="0"/>
          </a:p>
        </p:txBody>
      </p:sp>
      <p:graphicFrame>
        <p:nvGraphicFramePr>
          <p:cNvPr id="5" name="对象 4"/>
          <p:cNvGraphicFramePr>
            <a:graphicFrameLocks noChangeAspect="1"/>
          </p:cNvGraphicFramePr>
          <p:nvPr/>
        </p:nvGraphicFramePr>
        <p:xfrm>
          <a:off x="7578749" y="4872081"/>
          <a:ext cx="1008112" cy="447606"/>
        </p:xfrm>
        <a:graphic>
          <a:graphicData uri="http://schemas.openxmlformats.org/presentationml/2006/ole">
            <mc:AlternateContent xmlns:mc="http://schemas.openxmlformats.org/markup-compatibility/2006">
              <mc:Choice xmlns:v="urn:schemas-microsoft-com:vml" Requires="v">
                <p:oleObj spid="_x0000_s69768" name="包装程序外壳对象" showAsIcon="1" r:id="rId1" imgW="1190625" imgH="523875" progId="Package">
                  <p:embed/>
                </p:oleObj>
              </mc:Choice>
              <mc:Fallback>
                <p:oleObj name="包装程序外壳对象" showAsIcon="1" r:id="rId1" imgW="1190625" imgH="523875" progId="Package">
                  <p:embed/>
                  <p:pic>
                    <p:nvPicPr>
                      <p:cNvPr id="0" name="图片 69767"/>
                      <p:cNvPicPr/>
                      <p:nvPr/>
                    </p:nvPicPr>
                    <p:blipFill>
                      <a:blip r:embed="rId2"/>
                      <a:stretch>
                        <a:fillRect/>
                      </a:stretch>
                    </p:blipFill>
                    <p:spPr>
                      <a:xfrm>
                        <a:off x="7578749" y="4872081"/>
                        <a:ext cx="1008112" cy="447606"/>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赫</a:t>
            </a:r>
            <a:r>
              <a:rPr lang="zh-CN" altLang="en-US" sz="2200" b="1"/>
              <a:t>夫</a:t>
            </a:r>
            <a:r>
              <a:rPr lang="zh-CN" altLang="en-US" sz="2200" b="1" smtClean="0"/>
              <a:t>曼</a:t>
            </a:r>
            <a:r>
              <a:rPr lang="zh-CN" altLang="en-US" sz="2200" b="1"/>
              <a:t>编码</a:t>
            </a:r>
            <a:endParaRPr lang="en-US" altLang="zh-CN" sz="2200" b="1"/>
          </a:p>
        </p:txBody>
      </p:sp>
      <p:sp>
        <p:nvSpPr>
          <p:cNvPr id="2" name="TextBox 1"/>
          <p:cNvSpPr txBox="1"/>
          <p:nvPr/>
        </p:nvSpPr>
        <p:spPr>
          <a:xfrm>
            <a:off x="665981" y="1224111"/>
            <a:ext cx="8280920" cy="3724096"/>
          </a:xfrm>
          <a:prstGeom prst="rect">
            <a:avLst/>
          </a:prstGeom>
          <a:noFill/>
        </p:spPr>
        <p:txBody>
          <a:bodyPr wrap="square" rtlCol="0">
            <a:spAutoFit/>
          </a:bodyPr>
          <a:lstStyle/>
          <a:p>
            <a:r>
              <a:rPr lang="zh-CN" altLang="en-US" sz="2000" b="1" smtClean="0">
                <a:solidFill>
                  <a:srgbClr val="0070C0"/>
                </a:solidFill>
              </a:rPr>
              <a:t>最佳实践</a:t>
            </a:r>
            <a:r>
              <a:rPr lang="en-US" altLang="zh-CN" sz="2000" b="1" smtClean="0">
                <a:solidFill>
                  <a:srgbClr val="0070C0"/>
                </a:solidFill>
              </a:rPr>
              <a:t>-</a:t>
            </a:r>
            <a:r>
              <a:rPr lang="zh-CN" altLang="en-US" sz="2000" b="1" smtClean="0">
                <a:solidFill>
                  <a:srgbClr val="0070C0"/>
                </a:solidFill>
              </a:rPr>
              <a:t>数据</a:t>
            </a:r>
            <a:r>
              <a:rPr lang="zh-CN" altLang="en-US" sz="2000" b="1">
                <a:solidFill>
                  <a:srgbClr val="0070C0"/>
                </a:solidFill>
              </a:rPr>
              <a:t>解压</a:t>
            </a:r>
            <a:r>
              <a:rPr lang="en-US" altLang="zh-CN" sz="2000" b="1" smtClean="0">
                <a:solidFill>
                  <a:srgbClr val="0070C0"/>
                </a:solidFill>
              </a:rPr>
              <a:t>(</a:t>
            </a:r>
            <a:r>
              <a:rPr lang="zh-CN" altLang="en-US" sz="2000" b="1">
                <a:solidFill>
                  <a:srgbClr val="0070C0"/>
                </a:solidFill>
              </a:rPr>
              <a:t>使用</a:t>
            </a:r>
            <a:r>
              <a:rPr lang="zh-CN" altLang="en-US" sz="2000" b="1" smtClean="0">
                <a:solidFill>
                  <a:srgbClr val="0070C0"/>
                </a:solidFill>
              </a:rPr>
              <a:t>赫夫曼编码</a:t>
            </a:r>
            <a:r>
              <a:rPr lang="zh-CN" altLang="en-US" sz="2000" b="1">
                <a:solidFill>
                  <a:srgbClr val="0070C0"/>
                </a:solidFill>
              </a:rPr>
              <a:t>解码</a:t>
            </a:r>
            <a:r>
              <a:rPr lang="en-US" altLang="zh-CN" sz="2000" b="1" smtClean="0">
                <a:solidFill>
                  <a:srgbClr val="0070C0"/>
                </a:solidFill>
              </a:rPr>
              <a:t>)</a:t>
            </a:r>
            <a:endParaRPr lang="en-US" altLang="zh-CN"/>
          </a:p>
          <a:p>
            <a:br>
              <a:rPr kumimoji="1" lang="en-US" altLang="zh-CN" smtClean="0"/>
            </a:br>
            <a:r>
              <a:rPr kumimoji="1" lang="zh-CN" altLang="en-US" smtClean="0"/>
              <a:t>使用赫夫曼编码来解码数据，</a:t>
            </a:r>
            <a:r>
              <a:rPr kumimoji="1" lang="zh-CN" altLang="en-US"/>
              <a:t>具</a:t>
            </a:r>
            <a:r>
              <a:rPr kumimoji="1" lang="zh-CN" altLang="en-US" smtClean="0"/>
              <a:t>体要求是</a:t>
            </a:r>
            <a:endParaRPr kumimoji="1" lang="en-US" altLang="zh-CN" smtClean="0"/>
          </a:p>
          <a:p>
            <a:pPr marL="342900" indent="-342900">
              <a:buAutoNum type="arabicParenR"/>
            </a:pPr>
            <a:r>
              <a:rPr kumimoji="1" lang="zh-CN" altLang="en-US" smtClean="0"/>
              <a:t>前面我们得到了赫夫曼编码和对应的编码</a:t>
            </a:r>
            <a:br>
              <a:rPr kumimoji="1" lang="en-US" altLang="zh-CN" smtClean="0"/>
            </a:br>
            <a:r>
              <a:rPr kumimoji="1" lang="en-US" altLang="zh-CN" smtClean="0"/>
              <a:t>byte[] , </a:t>
            </a:r>
            <a:r>
              <a:rPr kumimoji="1" lang="zh-CN" altLang="en-US" smtClean="0"/>
              <a:t>即</a:t>
            </a:r>
            <a:r>
              <a:rPr kumimoji="1" lang="en-US" altLang="zh-CN" smtClean="0"/>
              <a:t>:</a:t>
            </a:r>
            <a:r>
              <a:rPr lang="en-US" altLang="zh-CN" smtClean="0"/>
              <a:t>[-</a:t>
            </a:r>
            <a:r>
              <a:rPr lang="en-US" altLang="zh-CN"/>
              <a:t>88, -65, -56, -65, -56, -65, -55, </a:t>
            </a:r>
            <a:r>
              <a:rPr lang="en-US" altLang="zh-CN" smtClean="0"/>
              <a:t>77</a:t>
            </a:r>
            <a:br>
              <a:rPr lang="en-US" altLang="zh-CN" smtClean="0"/>
            </a:br>
            <a:r>
              <a:rPr lang="en-US" altLang="zh-CN" smtClean="0"/>
              <a:t>, </a:t>
            </a:r>
            <a:r>
              <a:rPr lang="en-US" altLang="zh-CN"/>
              <a:t>-57, 6, -24, -14, -117, -4, -60, -90, 28</a:t>
            </a:r>
            <a:r>
              <a:rPr lang="en-US" altLang="zh-CN" smtClean="0"/>
              <a:t>]</a:t>
            </a:r>
            <a:br>
              <a:rPr lang="en-US" altLang="zh-CN" smtClean="0"/>
            </a:br>
            <a:endParaRPr lang="en-US" altLang="zh-CN" smtClean="0"/>
          </a:p>
          <a:p>
            <a:pPr marL="342900" indent="-342900">
              <a:buAutoNum type="arabicParenR"/>
            </a:pPr>
            <a:r>
              <a:rPr kumimoji="1" lang="zh-CN" altLang="en-US"/>
              <a:t>现在要求使用赫夫曼编</a:t>
            </a:r>
            <a:r>
              <a:rPr kumimoji="1" lang="zh-CN" altLang="en-US" smtClean="0"/>
              <a:t>码， </a:t>
            </a:r>
            <a:r>
              <a:rPr kumimoji="1" lang="zh-CN" altLang="en-US"/>
              <a:t>进</a:t>
            </a:r>
            <a:r>
              <a:rPr kumimoji="1" lang="zh-CN" altLang="en-US" smtClean="0"/>
              <a:t>行解码，又</a:t>
            </a:r>
            <a:br>
              <a:rPr kumimoji="1" lang="en-US" altLang="zh-CN" smtClean="0"/>
            </a:br>
            <a:r>
              <a:rPr kumimoji="1" lang="zh-CN" altLang="en-US" smtClean="0"/>
              <a:t>重新得到原来的字符串</a:t>
            </a:r>
            <a:r>
              <a:rPr lang="en-US" altLang="zh-CN" smtClean="0"/>
              <a:t>"</a:t>
            </a:r>
            <a:r>
              <a:rPr kumimoji="1" lang="en-US" altLang="zh-CN">
                <a:latin typeface="Arial" panose="020B0604020202020204" pitchFamily="34" charset="0"/>
                <a:cs typeface="Arial" panose="020B0604020202020204" pitchFamily="34" charset="0"/>
              </a:rPr>
              <a:t>i like like like </a:t>
            </a:r>
            <a:br>
              <a:rPr kumimoji="1" lang="en-US" altLang="zh-CN" smtClean="0">
                <a:latin typeface="Arial" panose="020B0604020202020204" pitchFamily="34" charset="0"/>
                <a:cs typeface="Arial" panose="020B0604020202020204" pitchFamily="34" charset="0"/>
              </a:rPr>
            </a:br>
            <a:r>
              <a:rPr kumimoji="1" lang="en-US" altLang="zh-CN" smtClean="0">
                <a:latin typeface="Arial" panose="020B0604020202020204" pitchFamily="34" charset="0"/>
                <a:cs typeface="Arial" panose="020B0604020202020204" pitchFamily="34" charset="0"/>
              </a:rPr>
              <a:t>java </a:t>
            </a:r>
            <a:r>
              <a:rPr kumimoji="1" lang="en-US" altLang="zh-CN">
                <a:latin typeface="Arial" panose="020B0604020202020204" pitchFamily="34" charset="0"/>
                <a:cs typeface="Arial" panose="020B0604020202020204" pitchFamily="34" charset="0"/>
              </a:rPr>
              <a:t>do you like a java</a:t>
            </a:r>
            <a:r>
              <a:rPr lang="en-US" altLang="zh-CN" smtClean="0"/>
              <a:t>"</a:t>
            </a:r>
            <a:endParaRPr lang="en-US" altLang="zh-CN" smtClean="0"/>
          </a:p>
          <a:p>
            <a:pPr marL="342900" indent="-342900">
              <a:buAutoNum type="arabicParenR"/>
            </a:pPr>
            <a:endParaRPr kumimoji="1" lang="en-US" altLang="zh-CN">
              <a:latin typeface="Arial" panose="020B0604020202020204" pitchFamily="34" charset="0"/>
              <a:cs typeface="Arial" panose="020B0604020202020204" pitchFamily="34" charset="0"/>
            </a:endParaRPr>
          </a:p>
          <a:p>
            <a:r>
              <a:rPr kumimoji="1" lang="zh-CN" altLang="en-US" b="1" smtClean="0">
                <a:latin typeface="Arial" panose="020B0604020202020204" pitchFamily="34" charset="0"/>
                <a:cs typeface="Arial" panose="020B0604020202020204" pitchFamily="34" charset="0"/>
              </a:rPr>
              <a:t>思路</a:t>
            </a:r>
            <a:r>
              <a:rPr kumimoji="1" lang="zh-CN" altLang="en-US" smtClean="0">
                <a:latin typeface="Arial" panose="020B0604020202020204" pitchFamily="34" charset="0"/>
                <a:cs typeface="Arial" panose="020B0604020202020204" pitchFamily="34" charset="0"/>
              </a:rPr>
              <a:t>：解码过程，就是编码的一个逆向操作。</a:t>
            </a:r>
            <a:endParaRPr kumimoji="1" lang="en-US" altLang="zh-CN" smtClean="0">
              <a:latin typeface="Arial" panose="020B0604020202020204" pitchFamily="34" charset="0"/>
              <a:cs typeface="Arial" panose="020B0604020202020204" pitchFamily="34" charset="0"/>
            </a:endParaRPr>
          </a:p>
          <a:p>
            <a:r>
              <a:rPr kumimoji="1" lang="zh-CN" altLang="en-US" b="1">
                <a:latin typeface="Arial" panose="020B0604020202020204" pitchFamily="34" charset="0"/>
                <a:cs typeface="Arial" panose="020B0604020202020204" pitchFamily="34" charset="0"/>
              </a:rPr>
              <a:t>代</a:t>
            </a:r>
            <a:r>
              <a:rPr kumimoji="1" lang="zh-CN" altLang="en-US" b="1" smtClean="0">
                <a:latin typeface="Arial" panose="020B0604020202020204" pitchFamily="34" charset="0"/>
                <a:cs typeface="Arial" panose="020B0604020202020204" pitchFamily="34" charset="0"/>
              </a:rPr>
              <a:t>码实现</a:t>
            </a:r>
            <a:r>
              <a:rPr kumimoji="1" lang="zh-CN" altLang="en-US" smtClean="0">
                <a:latin typeface="Arial" panose="020B0604020202020204" pitchFamily="34" charset="0"/>
                <a:cs typeface="Arial" panose="020B0604020202020204" pitchFamily="34" charset="0"/>
              </a:rPr>
              <a:t>：看老师演示</a:t>
            </a:r>
            <a:r>
              <a:rPr kumimoji="1" lang="en-US" altLang="zh-CN" smtClean="0">
                <a:latin typeface="Arial" panose="020B0604020202020204" pitchFamily="34" charset="0"/>
                <a:cs typeface="Arial" panose="020B0604020202020204" pitchFamily="34" charset="0"/>
              </a:rPr>
              <a:t>:</a:t>
            </a:r>
            <a:endParaRPr kumimoji="1" lang="en-US" altLang="zh-CN" smtClean="0"/>
          </a:p>
        </p:txBody>
      </p:sp>
      <p:sp>
        <p:nvSpPr>
          <p:cNvPr id="3" name="TextBox 2"/>
          <p:cNvSpPr txBox="1"/>
          <p:nvPr/>
        </p:nvSpPr>
        <p:spPr>
          <a:xfrm>
            <a:off x="5418509" y="-66809"/>
            <a:ext cx="4032448" cy="1938992"/>
          </a:xfrm>
          <a:prstGeom prst="rect">
            <a:avLst/>
          </a:prstGeom>
          <a:solidFill>
            <a:schemeClr val="bg1">
              <a:lumMod val="95000"/>
            </a:schemeClr>
          </a:solidFill>
        </p:spPr>
        <p:txBody>
          <a:bodyPr wrap="square" rtlCol="0">
            <a:spAutoFit/>
          </a:bodyPr>
          <a:lstStyle/>
          <a:p>
            <a:r>
              <a:rPr lang="en-US" altLang="zh-CN" sz="1200" b="1"/>
              <a:t>private static String byteToBitStr(boolean flag, byte b) {</a:t>
            </a:r>
            <a:endParaRPr lang="en-US" altLang="zh-CN" sz="1200" b="1"/>
          </a:p>
          <a:p>
            <a:r>
              <a:rPr lang="en-US" altLang="zh-CN" sz="1200" b="1"/>
              <a:t>int temp = b;</a:t>
            </a:r>
            <a:endParaRPr lang="en-US" altLang="zh-CN" sz="1200" b="1"/>
          </a:p>
          <a:p>
            <a:r>
              <a:rPr lang="en-US" altLang="zh-CN" sz="1200" b="1"/>
              <a:t>if (flag) {</a:t>
            </a:r>
            <a:endParaRPr lang="en-US" altLang="zh-CN" sz="1200" b="1"/>
          </a:p>
          <a:p>
            <a:r>
              <a:rPr lang="en-US" altLang="zh-CN" sz="1200"/>
              <a:t>temp |= 256; </a:t>
            </a:r>
            <a:endParaRPr lang="en-US" altLang="zh-CN" sz="1200" u="sng"/>
          </a:p>
          <a:p>
            <a:r>
              <a:rPr lang="en-US" altLang="zh-CN" sz="1200" smtClean="0"/>
              <a:t>}</a:t>
            </a:r>
            <a:endParaRPr lang="zh-CN" altLang="en-US" sz="1200"/>
          </a:p>
          <a:p>
            <a:r>
              <a:rPr lang="en-US" altLang="zh-CN" sz="1200"/>
              <a:t>String str = Integer.</a:t>
            </a:r>
            <a:r>
              <a:rPr lang="en-US" altLang="zh-CN" sz="1200" i="1"/>
              <a:t>toBinaryString(temp);</a:t>
            </a:r>
            <a:endParaRPr lang="en-US" altLang="zh-CN" sz="1200" i="1"/>
          </a:p>
          <a:p>
            <a:r>
              <a:rPr lang="en-US" altLang="zh-CN" sz="1200" b="1"/>
              <a:t>if (flag) { </a:t>
            </a:r>
            <a:endParaRPr lang="en-US" altLang="zh-CN" sz="1200"/>
          </a:p>
          <a:p>
            <a:r>
              <a:rPr lang="en-US" altLang="zh-CN" sz="1200" b="1"/>
              <a:t>return str.substring(str.length() - 8);</a:t>
            </a:r>
            <a:endParaRPr lang="en-US" altLang="zh-CN" sz="1200" b="1"/>
          </a:p>
          <a:p>
            <a:r>
              <a:rPr lang="en-US" altLang="zh-CN" sz="1200"/>
              <a:t>} </a:t>
            </a:r>
            <a:r>
              <a:rPr lang="en-US" altLang="zh-CN" sz="1200" b="1"/>
              <a:t>else {</a:t>
            </a:r>
            <a:endParaRPr lang="en-US" altLang="zh-CN" sz="1200" b="1"/>
          </a:p>
          <a:p>
            <a:r>
              <a:rPr lang="en-US" altLang="zh-CN" sz="1200" b="1"/>
              <a:t>return str</a:t>
            </a:r>
            <a:r>
              <a:rPr lang="en-US" altLang="zh-CN" sz="1200" b="1" smtClean="0"/>
              <a:t>;</a:t>
            </a:r>
            <a:r>
              <a:rPr lang="en-US" altLang="zh-CN" sz="1200" smtClean="0"/>
              <a:t>}}</a:t>
            </a:r>
            <a:endParaRPr lang="zh-CN" altLang="en-US" sz="1200"/>
          </a:p>
        </p:txBody>
      </p:sp>
      <p:sp>
        <p:nvSpPr>
          <p:cNvPr id="4" name="TextBox 3"/>
          <p:cNvSpPr txBox="1"/>
          <p:nvPr/>
        </p:nvSpPr>
        <p:spPr>
          <a:xfrm>
            <a:off x="5368706" y="1944191"/>
            <a:ext cx="5594419" cy="4862870"/>
          </a:xfrm>
          <a:prstGeom prst="rect">
            <a:avLst/>
          </a:prstGeom>
          <a:solidFill>
            <a:schemeClr val="accent3">
              <a:lumMod val="20000"/>
              <a:lumOff val="80000"/>
            </a:schemeClr>
          </a:solidFill>
        </p:spPr>
        <p:txBody>
          <a:bodyPr wrap="square" rtlCol="0">
            <a:spAutoFit/>
          </a:bodyPr>
          <a:lstStyle/>
          <a:p>
            <a:r>
              <a:rPr lang="en-US" altLang="zh-CN" sz="1000" b="1">
                <a:latin typeface="Arial" panose="020B0604020202020204" pitchFamily="34" charset="0"/>
                <a:cs typeface="Arial" panose="020B0604020202020204" pitchFamily="34" charset="0"/>
              </a:rPr>
              <a:t>private static byte[] decode(Map&lt;Byte, String&gt; huffmanCodes, byte[] huffmanBytes) </a:t>
            </a:r>
            <a:r>
              <a:rPr lang="en-US" altLang="zh-CN" sz="1000" b="1" smtClean="0">
                <a:latin typeface="Arial" panose="020B0604020202020204" pitchFamily="34" charset="0"/>
                <a:cs typeface="Arial" panose="020B0604020202020204" pitchFamily="34" charset="0"/>
              </a:rPr>
              <a:t>{</a:t>
            </a:r>
            <a:endParaRPr lang="en-US" altLang="zh-CN" sz="1000">
              <a:latin typeface="Arial" panose="020B0604020202020204" pitchFamily="34" charset="0"/>
              <a:cs typeface="Arial" panose="020B0604020202020204" pitchFamily="34" charset="0"/>
            </a:endParaRPr>
          </a:p>
          <a:p>
            <a:r>
              <a:rPr lang="en-US" altLang="zh-CN" sz="1000">
                <a:latin typeface="Arial" panose="020B0604020202020204" pitchFamily="34" charset="0"/>
                <a:cs typeface="Arial" panose="020B0604020202020204" pitchFamily="34" charset="0"/>
              </a:rPr>
              <a:t>StringBuilder stringBuilder = </a:t>
            </a:r>
            <a:r>
              <a:rPr lang="en-US" altLang="zh-CN" sz="1000" b="1">
                <a:latin typeface="Arial" panose="020B0604020202020204" pitchFamily="34" charset="0"/>
                <a:cs typeface="Arial" panose="020B0604020202020204" pitchFamily="34" charset="0"/>
              </a:rPr>
              <a:t>new StringBuilder</a:t>
            </a:r>
            <a:r>
              <a:rPr lang="en-US" altLang="zh-CN" sz="1000" b="1" smtClean="0">
                <a:latin typeface="Arial" panose="020B0604020202020204" pitchFamily="34" charset="0"/>
                <a:cs typeface="Arial" panose="020B0604020202020204" pitchFamily="34" charset="0"/>
              </a:rPr>
              <a:t>();</a:t>
            </a:r>
            <a:endParaRPr lang="en-US" altLang="zh-CN" sz="1000">
              <a:latin typeface="Arial" panose="020B0604020202020204" pitchFamily="34" charset="0"/>
              <a:cs typeface="Arial" panose="020B0604020202020204" pitchFamily="34" charset="0"/>
            </a:endParaRPr>
          </a:p>
          <a:p>
            <a:r>
              <a:rPr lang="en-US" altLang="zh-CN" sz="1000" b="1">
                <a:latin typeface="Arial" panose="020B0604020202020204" pitchFamily="34" charset="0"/>
                <a:cs typeface="Arial" panose="020B0604020202020204" pitchFamily="34" charset="0"/>
              </a:rPr>
              <a:t>for (int i = 0; i &lt; huffmanBytes.length; i++) {</a:t>
            </a:r>
            <a:endParaRPr lang="en-US" altLang="zh-CN" sz="1000" b="1">
              <a:latin typeface="Arial" panose="020B0604020202020204" pitchFamily="34" charset="0"/>
              <a:cs typeface="Arial" panose="020B0604020202020204" pitchFamily="34" charset="0"/>
            </a:endParaRPr>
          </a:p>
          <a:p>
            <a:r>
              <a:rPr lang="en-US" altLang="zh-CN" sz="1000" b="1">
                <a:latin typeface="Arial" panose="020B0604020202020204" pitchFamily="34" charset="0"/>
                <a:cs typeface="Arial" panose="020B0604020202020204" pitchFamily="34" charset="0"/>
              </a:rPr>
              <a:t>byte b = huffmanBytes[i</a:t>
            </a:r>
            <a:r>
              <a:rPr lang="en-US" altLang="zh-CN" sz="1000" b="1" smtClean="0">
                <a:latin typeface="Arial" panose="020B0604020202020204" pitchFamily="34" charset="0"/>
                <a:cs typeface="Arial" panose="020B0604020202020204" pitchFamily="34" charset="0"/>
              </a:rPr>
              <a:t>];</a:t>
            </a:r>
            <a:endParaRPr lang="zh-CN" altLang="en-US" sz="1000">
              <a:latin typeface="Arial" panose="020B0604020202020204" pitchFamily="34" charset="0"/>
              <a:cs typeface="Arial" panose="020B0604020202020204" pitchFamily="34" charset="0"/>
            </a:endParaRPr>
          </a:p>
          <a:p>
            <a:r>
              <a:rPr lang="en-US" altLang="zh-CN" sz="1000" b="1">
                <a:latin typeface="Arial" panose="020B0604020202020204" pitchFamily="34" charset="0"/>
                <a:cs typeface="Arial" panose="020B0604020202020204" pitchFamily="34" charset="0"/>
              </a:rPr>
              <a:t>boolean flag = (i == huffmanBytes.length - 1);</a:t>
            </a:r>
            <a:endParaRPr lang="en-US" altLang="zh-CN" sz="1000" b="1">
              <a:latin typeface="Arial" panose="020B0604020202020204" pitchFamily="34" charset="0"/>
              <a:cs typeface="Arial" panose="020B0604020202020204" pitchFamily="34" charset="0"/>
            </a:endParaRPr>
          </a:p>
          <a:p>
            <a:r>
              <a:rPr lang="en-US" altLang="zh-CN" sz="1000">
                <a:latin typeface="Arial" panose="020B0604020202020204" pitchFamily="34" charset="0"/>
                <a:cs typeface="Arial" panose="020B0604020202020204" pitchFamily="34" charset="0"/>
              </a:rPr>
              <a:t>stringBuilder.append(</a:t>
            </a:r>
            <a:r>
              <a:rPr lang="en-US" altLang="zh-CN" sz="1000" i="1">
                <a:latin typeface="Arial" panose="020B0604020202020204" pitchFamily="34" charset="0"/>
                <a:cs typeface="Arial" panose="020B0604020202020204" pitchFamily="34" charset="0"/>
              </a:rPr>
              <a:t>byteToBitStr(!flag, b)); //</a:t>
            </a:r>
            <a:r>
              <a:rPr lang="zh-CN" altLang="en-US" sz="1000" i="1">
                <a:latin typeface="Arial" panose="020B0604020202020204" pitchFamily="34" charset="0"/>
                <a:cs typeface="Arial" panose="020B0604020202020204" pitchFamily="34" charset="0"/>
              </a:rPr>
              <a:t>拼接到</a:t>
            </a:r>
            <a:r>
              <a:rPr lang="en-US" altLang="zh-CN" sz="1000" i="1">
                <a:latin typeface="Arial" panose="020B0604020202020204" pitchFamily="34" charset="0"/>
                <a:cs typeface="Arial" panose="020B0604020202020204" pitchFamily="34" charset="0"/>
              </a:rPr>
              <a:t>stringBuilder</a:t>
            </a:r>
            <a:r>
              <a:rPr lang="zh-CN" altLang="en-US" sz="1000" i="1">
                <a:latin typeface="Arial" panose="020B0604020202020204" pitchFamily="34" charset="0"/>
                <a:cs typeface="Arial" panose="020B0604020202020204" pitchFamily="34" charset="0"/>
              </a:rPr>
              <a:t>中 </a:t>
            </a:r>
            <a:endParaRPr lang="zh-CN" altLang="en-US" sz="1000" i="1">
              <a:latin typeface="Arial" panose="020B0604020202020204" pitchFamily="34" charset="0"/>
              <a:cs typeface="Arial" panose="020B0604020202020204" pitchFamily="34" charset="0"/>
            </a:endParaRPr>
          </a:p>
          <a:p>
            <a:r>
              <a:rPr lang="en-US" altLang="zh-CN" sz="1000" smtClean="0">
                <a:latin typeface="Arial" panose="020B0604020202020204" pitchFamily="34" charset="0"/>
                <a:cs typeface="Arial" panose="020B0604020202020204" pitchFamily="34" charset="0"/>
              </a:rPr>
              <a:t>} </a:t>
            </a:r>
            <a:endParaRPr lang="en-US" altLang="zh-CN" sz="1000">
              <a:latin typeface="Arial" panose="020B0604020202020204" pitchFamily="34" charset="0"/>
              <a:cs typeface="Arial" panose="020B0604020202020204" pitchFamily="34" charset="0"/>
            </a:endParaRPr>
          </a:p>
          <a:p>
            <a:r>
              <a:rPr lang="en-US" altLang="zh-CN" sz="1000">
                <a:latin typeface="Arial" panose="020B0604020202020204" pitchFamily="34" charset="0"/>
                <a:cs typeface="Arial" panose="020B0604020202020204" pitchFamily="34" charset="0"/>
              </a:rPr>
              <a:t>Map&lt;String, Byte&gt; map = </a:t>
            </a:r>
            <a:r>
              <a:rPr lang="en-US" altLang="zh-CN" sz="1000" b="1">
                <a:latin typeface="Arial" panose="020B0604020202020204" pitchFamily="34" charset="0"/>
                <a:cs typeface="Arial" panose="020B0604020202020204" pitchFamily="34" charset="0"/>
              </a:rPr>
              <a:t>new HashMap&lt;&gt;();</a:t>
            </a:r>
            <a:endParaRPr lang="en-US" altLang="zh-CN" sz="1000" b="1">
              <a:latin typeface="Arial" panose="020B0604020202020204" pitchFamily="34" charset="0"/>
              <a:cs typeface="Arial" panose="020B0604020202020204" pitchFamily="34" charset="0"/>
            </a:endParaRPr>
          </a:p>
          <a:p>
            <a:r>
              <a:rPr lang="en-US" altLang="zh-CN" sz="1000" b="1">
                <a:latin typeface="Arial" panose="020B0604020202020204" pitchFamily="34" charset="0"/>
                <a:cs typeface="Arial" panose="020B0604020202020204" pitchFamily="34" charset="0"/>
              </a:rPr>
              <a:t>for (Map.Entry&lt;Byte, String&gt; entry : huffmanCodes.entrySet()) {</a:t>
            </a:r>
            <a:endParaRPr lang="en-US" altLang="zh-CN" sz="1000" b="1">
              <a:latin typeface="Arial" panose="020B0604020202020204" pitchFamily="34" charset="0"/>
              <a:cs typeface="Arial" panose="020B0604020202020204" pitchFamily="34" charset="0"/>
            </a:endParaRPr>
          </a:p>
          <a:p>
            <a:r>
              <a:rPr lang="en-US" altLang="zh-CN" sz="1000">
                <a:latin typeface="Arial" panose="020B0604020202020204" pitchFamily="34" charset="0"/>
                <a:cs typeface="Arial" panose="020B0604020202020204" pitchFamily="34" charset="0"/>
              </a:rPr>
              <a:t>map.put(entry.getValue(), entry.getKey());</a:t>
            </a:r>
            <a:endParaRPr lang="en-US" altLang="zh-CN" sz="1000">
              <a:latin typeface="Arial" panose="020B0604020202020204" pitchFamily="34" charset="0"/>
              <a:cs typeface="Arial" panose="020B0604020202020204" pitchFamily="34" charset="0"/>
            </a:endParaRPr>
          </a:p>
          <a:p>
            <a:r>
              <a:rPr lang="en-US" altLang="zh-CN" sz="1000">
                <a:latin typeface="Arial" panose="020B0604020202020204" pitchFamily="34" charset="0"/>
                <a:cs typeface="Arial" panose="020B0604020202020204" pitchFamily="34" charset="0"/>
              </a:rPr>
              <a:t>}</a:t>
            </a:r>
            <a:endParaRPr lang="en-US" altLang="zh-CN" sz="1000">
              <a:latin typeface="Arial" panose="020B0604020202020204" pitchFamily="34" charset="0"/>
              <a:cs typeface="Arial" panose="020B0604020202020204" pitchFamily="34" charset="0"/>
            </a:endParaRPr>
          </a:p>
          <a:p>
            <a:r>
              <a:rPr lang="en-US" altLang="zh-CN" sz="1000" smtClean="0">
                <a:latin typeface="Arial" panose="020B0604020202020204" pitchFamily="34" charset="0"/>
                <a:cs typeface="Arial" panose="020B0604020202020204" pitchFamily="34" charset="0"/>
              </a:rPr>
              <a:t>List&lt;Byte</a:t>
            </a:r>
            <a:r>
              <a:rPr lang="en-US" altLang="zh-CN" sz="1000">
                <a:latin typeface="Arial" panose="020B0604020202020204" pitchFamily="34" charset="0"/>
                <a:cs typeface="Arial" panose="020B0604020202020204" pitchFamily="34" charset="0"/>
              </a:rPr>
              <a:t>&gt; list = </a:t>
            </a:r>
            <a:r>
              <a:rPr lang="en-US" altLang="zh-CN" sz="1000" b="1">
                <a:latin typeface="Arial" panose="020B0604020202020204" pitchFamily="34" charset="0"/>
                <a:cs typeface="Arial" panose="020B0604020202020204" pitchFamily="34" charset="0"/>
              </a:rPr>
              <a:t>new ArrayList&lt;&gt;();</a:t>
            </a:r>
            <a:endParaRPr lang="en-US" altLang="zh-CN" sz="1000" b="1">
              <a:latin typeface="Arial" panose="020B0604020202020204" pitchFamily="34" charset="0"/>
              <a:cs typeface="Arial" panose="020B0604020202020204" pitchFamily="34" charset="0"/>
            </a:endParaRPr>
          </a:p>
          <a:p>
            <a:r>
              <a:rPr lang="en-US" altLang="zh-CN" sz="1000" b="1" smtClean="0">
                <a:latin typeface="Arial" panose="020B0604020202020204" pitchFamily="34" charset="0"/>
                <a:cs typeface="Arial" panose="020B0604020202020204" pitchFamily="34" charset="0"/>
              </a:rPr>
              <a:t>for </a:t>
            </a:r>
            <a:r>
              <a:rPr lang="en-US" altLang="zh-CN" sz="1000" b="1">
                <a:latin typeface="Arial" panose="020B0604020202020204" pitchFamily="34" charset="0"/>
                <a:cs typeface="Arial" panose="020B0604020202020204" pitchFamily="34" charset="0"/>
              </a:rPr>
              <a:t>(int i = 0; i &lt; stringBuilder.length();) {</a:t>
            </a:r>
            <a:endParaRPr lang="en-US" altLang="zh-CN" sz="1000" b="1">
              <a:latin typeface="Arial" panose="020B0604020202020204" pitchFamily="34" charset="0"/>
              <a:cs typeface="Arial" panose="020B0604020202020204" pitchFamily="34" charset="0"/>
            </a:endParaRPr>
          </a:p>
          <a:p>
            <a:r>
              <a:rPr lang="en-US" altLang="zh-CN" sz="1000" b="1">
                <a:latin typeface="Arial" panose="020B0604020202020204" pitchFamily="34" charset="0"/>
                <a:cs typeface="Arial" panose="020B0604020202020204" pitchFamily="34" charset="0"/>
              </a:rPr>
              <a:t>int count = 1;</a:t>
            </a:r>
            <a:endParaRPr lang="en-US" altLang="zh-CN" sz="1000" b="1">
              <a:latin typeface="Arial" panose="020B0604020202020204" pitchFamily="34" charset="0"/>
              <a:cs typeface="Arial" panose="020B0604020202020204" pitchFamily="34" charset="0"/>
            </a:endParaRPr>
          </a:p>
          <a:p>
            <a:r>
              <a:rPr lang="en-US" altLang="zh-CN" sz="1000" b="1">
                <a:latin typeface="Arial" panose="020B0604020202020204" pitchFamily="34" charset="0"/>
                <a:cs typeface="Arial" panose="020B0604020202020204" pitchFamily="34" charset="0"/>
              </a:rPr>
              <a:t>boolean flag = true;</a:t>
            </a:r>
            <a:endParaRPr lang="en-US" altLang="zh-CN" sz="1000" b="1">
              <a:latin typeface="Arial" panose="020B0604020202020204" pitchFamily="34" charset="0"/>
              <a:cs typeface="Arial" panose="020B0604020202020204" pitchFamily="34" charset="0"/>
            </a:endParaRPr>
          </a:p>
          <a:p>
            <a:r>
              <a:rPr lang="en-US" altLang="zh-CN" sz="1000">
                <a:latin typeface="Arial" panose="020B0604020202020204" pitchFamily="34" charset="0"/>
                <a:cs typeface="Arial" panose="020B0604020202020204" pitchFamily="34" charset="0"/>
              </a:rPr>
              <a:t>Byte b = </a:t>
            </a:r>
            <a:r>
              <a:rPr lang="en-US" altLang="zh-CN" sz="1000" b="1">
                <a:latin typeface="Arial" panose="020B0604020202020204" pitchFamily="34" charset="0"/>
                <a:cs typeface="Arial" panose="020B0604020202020204" pitchFamily="34" charset="0"/>
              </a:rPr>
              <a:t>null</a:t>
            </a:r>
            <a:r>
              <a:rPr lang="en-US" altLang="zh-CN" sz="1000" b="1" smtClean="0">
                <a:latin typeface="Arial" panose="020B0604020202020204" pitchFamily="34" charset="0"/>
                <a:cs typeface="Arial" panose="020B0604020202020204" pitchFamily="34" charset="0"/>
              </a:rPr>
              <a:t>;</a:t>
            </a:r>
            <a:endParaRPr lang="zh-CN" altLang="en-US" sz="1000" u="sng">
              <a:latin typeface="Arial" panose="020B0604020202020204" pitchFamily="34" charset="0"/>
              <a:cs typeface="Arial" panose="020B0604020202020204" pitchFamily="34" charset="0"/>
            </a:endParaRPr>
          </a:p>
          <a:p>
            <a:r>
              <a:rPr lang="en-US" altLang="zh-CN" sz="1000" b="1">
                <a:latin typeface="Arial" panose="020B0604020202020204" pitchFamily="34" charset="0"/>
                <a:cs typeface="Arial" panose="020B0604020202020204" pitchFamily="34" charset="0"/>
              </a:rPr>
              <a:t>while (flag) {</a:t>
            </a:r>
            <a:endParaRPr lang="en-US" altLang="zh-CN" sz="1000" b="1">
              <a:latin typeface="Arial" panose="020B0604020202020204" pitchFamily="34" charset="0"/>
              <a:cs typeface="Arial" panose="020B0604020202020204" pitchFamily="34" charset="0"/>
            </a:endParaRPr>
          </a:p>
          <a:p>
            <a:r>
              <a:rPr lang="en-US" altLang="zh-CN" sz="1000">
                <a:latin typeface="Arial" panose="020B0604020202020204" pitchFamily="34" charset="0"/>
                <a:cs typeface="Arial" panose="020B0604020202020204" pitchFamily="34" charset="0"/>
              </a:rPr>
              <a:t>String key = stringBuilder.substring(i, i + count);</a:t>
            </a:r>
            <a:endParaRPr lang="en-US" altLang="zh-CN" sz="1000">
              <a:latin typeface="Arial" panose="020B0604020202020204" pitchFamily="34" charset="0"/>
              <a:cs typeface="Arial" panose="020B0604020202020204" pitchFamily="34" charset="0"/>
            </a:endParaRPr>
          </a:p>
          <a:p>
            <a:r>
              <a:rPr lang="en-US" altLang="zh-CN" sz="1000">
                <a:latin typeface="Arial" panose="020B0604020202020204" pitchFamily="34" charset="0"/>
                <a:cs typeface="Arial" panose="020B0604020202020204" pitchFamily="34" charset="0"/>
              </a:rPr>
              <a:t>b = map.get(key);</a:t>
            </a:r>
            <a:endParaRPr lang="en-US" altLang="zh-CN" sz="1000">
              <a:latin typeface="Arial" panose="020B0604020202020204" pitchFamily="34" charset="0"/>
              <a:cs typeface="Arial" panose="020B0604020202020204" pitchFamily="34" charset="0"/>
            </a:endParaRPr>
          </a:p>
          <a:p>
            <a:r>
              <a:rPr lang="en-US" altLang="zh-CN" sz="1000" b="1">
                <a:latin typeface="Arial" panose="020B0604020202020204" pitchFamily="34" charset="0"/>
                <a:cs typeface="Arial" panose="020B0604020202020204" pitchFamily="34" charset="0"/>
              </a:rPr>
              <a:t>if (b == null) {</a:t>
            </a:r>
            <a:endParaRPr lang="en-US" altLang="zh-CN" sz="1000" b="1">
              <a:latin typeface="Arial" panose="020B0604020202020204" pitchFamily="34" charset="0"/>
              <a:cs typeface="Arial" panose="020B0604020202020204" pitchFamily="34" charset="0"/>
            </a:endParaRPr>
          </a:p>
          <a:p>
            <a:r>
              <a:rPr lang="en-US" altLang="zh-CN" sz="1000">
                <a:latin typeface="Arial" panose="020B0604020202020204" pitchFamily="34" charset="0"/>
                <a:cs typeface="Arial" panose="020B0604020202020204" pitchFamily="34" charset="0"/>
              </a:rPr>
              <a:t>count++;</a:t>
            </a:r>
            <a:endParaRPr lang="en-US" altLang="zh-CN" sz="1000">
              <a:latin typeface="Arial" panose="020B0604020202020204" pitchFamily="34" charset="0"/>
              <a:cs typeface="Arial" panose="020B0604020202020204" pitchFamily="34" charset="0"/>
            </a:endParaRPr>
          </a:p>
          <a:p>
            <a:r>
              <a:rPr lang="en-US" altLang="zh-CN" sz="1000">
                <a:latin typeface="Arial" panose="020B0604020202020204" pitchFamily="34" charset="0"/>
                <a:cs typeface="Arial" panose="020B0604020202020204" pitchFamily="34" charset="0"/>
              </a:rPr>
              <a:t>} </a:t>
            </a:r>
            <a:r>
              <a:rPr lang="en-US" altLang="zh-CN" sz="1000" b="1">
                <a:latin typeface="Arial" panose="020B0604020202020204" pitchFamily="34" charset="0"/>
                <a:cs typeface="Arial" panose="020B0604020202020204" pitchFamily="34" charset="0"/>
              </a:rPr>
              <a:t>else {</a:t>
            </a:r>
            <a:endParaRPr lang="en-US" altLang="zh-CN" sz="1000" b="1">
              <a:latin typeface="Arial" panose="020B0604020202020204" pitchFamily="34" charset="0"/>
              <a:cs typeface="Arial" panose="020B0604020202020204" pitchFamily="34" charset="0"/>
            </a:endParaRPr>
          </a:p>
          <a:p>
            <a:r>
              <a:rPr lang="en-US" altLang="zh-CN" sz="1000">
                <a:latin typeface="Arial" panose="020B0604020202020204" pitchFamily="34" charset="0"/>
                <a:cs typeface="Arial" panose="020B0604020202020204" pitchFamily="34" charset="0"/>
              </a:rPr>
              <a:t>flag = </a:t>
            </a:r>
            <a:r>
              <a:rPr lang="en-US" altLang="zh-CN" sz="1000" b="1">
                <a:latin typeface="Arial" panose="020B0604020202020204" pitchFamily="34" charset="0"/>
                <a:cs typeface="Arial" panose="020B0604020202020204" pitchFamily="34" charset="0"/>
              </a:rPr>
              <a:t>false;</a:t>
            </a:r>
            <a:endParaRPr lang="en-US" altLang="zh-CN" sz="1000" b="1">
              <a:latin typeface="Arial" panose="020B0604020202020204" pitchFamily="34" charset="0"/>
              <a:cs typeface="Arial" panose="020B0604020202020204" pitchFamily="34" charset="0"/>
            </a:endParaRPr>
          </a:p>
          <a:p>
            <a:r>
              <a:rPr lang="en-US" altLang="zh-CN" sz="1000" smtClean="0">
                <a:latin typeface="Arial" panose="020B0604020202020204" pitchFamily="34" charset="0"/>
                <a:cs typeface="Arial" panose="020B0604020202020204" pitchFamily="34" charset="0"/>
              </a:rPr>
              <a:t>}}</a:t>
            </a:r>
            <a:endParaRPr lang="en-US" altLang="zh-CN" sz="1000">
              <a:latin typeface="Arial" panose="020B0604020202020204" pitchFamily="34" charset="0"/>
              <a:cs typeface="Arial" panose="020B0604020202020204" pitchFamily="34" charset="0"/>
            </a:endParaRPr>
          </a:p>
          <a:p>
            <a:r>
              <a:rPr lang="en-US" altLang="zh-CN" sz="1000">
                <a:latin typeface="Arial" panose="020B0604020202020204" pitchFamily="34" charset="0"/>
                <a:cs typeface="Arial" panose="020B0604020202020204" pitchFamily="34" charset="0"/>
              </a:rPr>
              <a:t>list.add(b);//</a:t>
            </a:r>
            <a:r>
              <a:rPr lang="zh-CN" altLang="en-US" sz="1000">
                <a:latin typeface="Arial" panose="020B0604020202020204" pitchFamily="34" charset="0"/>
                <a:cs typeface="Arial" panose="020B0604020202020204" pitchFamily="34" charset="0"/>
              </a:rPr>
              <a:t>匹配到一个就加入</a:t>
            </a:r>
            <a:r>
              <a:rPr lang="en-US" altLang="zh-CN" sz="1000">
                <a:latin typeface="Arial" panose="020B0604020202020204" pitchFamily="34" charset="0"/>
                <a:cs typeface="Arial" panose="020B0604020202020204" pitchFamily="34" charset="0"/>
              </a:rPr>
              <a:t>list</a:t>
            </a:r>
            <a:endParaRPr lang="en-US" altLang="zh-CN" sz="1000">
              <a:latin typeface="Arial" panose="020B0604020202020204" pitchFamily="34" charset="0"/>
              <a:cs typeface="Arial" panose="020B0604020202020204" pitchFamily="34" charset="0"/>
            </a:endParaRPr>
          </a:p>
          <a:p>
            <a:r>
              <a:rPr lang="en-US" altLang="zh-CN" sz="1000">
                <a:latin typeface="Arial" panose="020B0604020202020204" pitchFamily="34" charset="0"/>
                <a:cs typeface="Arial" panose="020B0604020202020204" pitchFamily="34" charset="0"/>
              </a:rPr>
              <a:t>i += count</a:t>
            </a:r>
            <a:r>
              <a:rPr lang="en-US" altLang="zh-CN" sz="1000" smtClean="0">
                <a:latin typeface="Arial" panose="020B0604020202020204" pitchFamily="34" charset="0"/>
                <a:cs typeface="Arial" panose="020B0604020202020204" pitchFamily="34" charset="0"/>
              </a:rPr>
              <a:t>;}</a:t>
            </a:r>
            <a:endParaRPr lang="en-US" altLang="zh-CN" sz="1000">
              <a:latin typeface="Arial" panose="020B0604020202020204" pitchFamily="34" charset="0"/>
              <a:cs typeface="Arial" panose="020B0604020202020204" pitchFamily="34" charset="0"/>
            </a:endParaRPr>
          </a:p>
          <a:p>
            <a:r>
              <a:rPr lang="en-US" altLang="zh-CN" sz="1000" b="1" smtClean="0">
                <a:latin typeface="Arial" panose="020B0604020202020204" pitchFamily="34" charset="0"/>
                <a:cs typeface="Arial" panose="020B0604020202020204" pitchFamily="34" charset="0"/>
              </a:rPr>
              <a:t>byte</a:t>
            </a:r>
            <a:r>
              <a:rPr lang="en-US" altLang="zh-CN" sz="1000" b="1">
                <a:latin typeface="Arial" panose="020B0604020202020204" pitchFamily="34" charset="0"/>
                <a:cs typeface="Arial" panose="020B0604020202020204" pitchFamily="34" charset="0"/>
              </a:rPr>
              <a:t>[] b = new byte[list.size()];</a:t>
            </a:r>
            <a:endParaRPr lang="en-US" altLang="zh-CN" sz="1000" b="1">
              <a:latin typeface="Arial" panose="020B0604020202020204" pitchFamily="34" charset="0"/>
              <a:cs typeface="Arial" panose="020B0604020202020204" pitchFamily="34" charset="0"/>
            </a:endParaRPr>
          </a:p>
          <a:p>
            <a:r>
              <a:rPr lang="en-US" altLang="zh-CN" sz="1000" b="1">
                <a:latin typeface="Arial" panose="020B0604020202020204" pitchFamily="34" charset="0"/>
                <a:cs typeface="Arial" panose="020B0604020202020204" pitchFamily="34" charset="0"/>
              </a:rPr>
              <a:t>for (int i = 0; i &lt; b.length; i++) {</a:t>
            </a:r>
            <a:endParaRPr lang="en-US" altLang="zh-CN" sz="1000" b="1">
              <a:latin typeface="Arial" panose="020B0604020202020204" pitchFamily="34" charset="0"/>
              <a:cs typeface="Arial" panose="020B0604020202020204" pitchFamily="34" charset="0"/>
            </a:endParaRPr>
          </a:p>
          <a:p>
            <a:r>
              <a:rPr lang="en-US" altLang="zh-CN" sz="1000">
                <a:latin typeface="Arial" panose="020B0604020202020204" pitchFamily="34" charset="0"/>
                <a:cs typeface="Arial" panose="020B0604020202020204" pitchFamily="34" charset="0"/>
              </a:rPr>
              <a:t>b[i] = list.get(i);</a:t>
            </a:r>
            <a:endParaRPr lang="en-US" altLang="zh-CN" sz="1000">
              <a:latin typeface="Arial" panose="020B0604020202020204" pitchFamily="34" charset="0"/>
              <a:cs typeface="Arial" panose="020B0604020202020204" pitchFamily="34" charset="0"/>
            </a:endParaRPr>
          </a:p>
          <a:p>
            <a:r>
              <a:rPr lang="en-US" altLang="zh-CN" sz="1000">
                <a:latin typeface="Arial" panose="020B0604020202020204" pitchFamily="34" charset="0"/>
                <a:cs typeface="Arial" panose="020B0604020202020204" pitchFamily="34" charset="0"/>
              </a:rPr>
              <a:t>}</a:t>
            </a:r>
            <a:endParaRPr lang="en-US" altLang="zh-CN" sz="1000">
              <a:latin typeface="Arial" panose="020B0604020202020204" pitchFamily="34" charset="0"/>
              <a:cs typeface="Arial" panose="020B0604020202020204" pitchFamily="34" charset="0"/>
            </a:endParaRPr>
          </a:p>
          <a:p>
            <a:r>
              <a:rPr lang="en-US" altLang="zh-CN" sz="1000" b="1">
                <a:latin typeface="Arial" panose="020B0604020202020204" pitchFamily="34" charset="0"/>
                <a:cs typeface="Arial" panose="020B0604020202020204" pitchFamily="34" charset="0"/>
              </a:rPr>
              <a:t>return b</a:t>
            </a:r>
            <a:r>
              <a:rPr lang="en-US" altLang="zh-CN" sz="1000" b="1" smtClean="0">
                <a:latin typeface="Arial" panose="020B0604020202020204" pitchFamily="34" charset="0"/>
                <a:cs typeface="Arial" panose="020B0604020202020204" pitchFamily="34" charset="0"/>
              </a:rPr>
              <a:t>;</a:t>
            </a:r>
            <a:r>
              <a:rPr lang="en-US" altLang="zh-CN" sz="1000" smtClean="0">
                <a:latin typeface="Arial" panose="020B0604020202020204" pitchFamily="34" charset="0"/>
                <a:cs typeface="Arial" panose="020B0604020202020204" pitchFamily="34" charset="0"/>
              </a:rPr>
              <a:t>}</a:t>
            </a:r>
            <a:endParaRPr lang="en-US" altLang="zh-CN" sz="1000" smtClean="0">
              <a:latin typeface="Arial" panose="020B0604020202020204" pitchFamily="34" charset="0"/>
              <a:cs typeface="Arial" panose="020B0604020202020204" pitchFamily="34" charset="0"/>
            </a:endParaRPr>
          </a:p>
        </p:txBody>
      </p:sp>
    </p:spTree>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赫</a:t>
            </a:r>
            <a:r>
              <a:rPr lang="zh-CN" altLang="en-US" sz="2200" b="1"/>
              <a:t>夫</a:t>
            </a:r>
            <a:r>
              <a:rPr lang="zh-CN" altLang="en-US" sz="2200" b="1" smtClean="0"/>
              <a:t>曼</a:t>
            </a:r>
            <a:r>
              <a:rPr lang="zh-CN" altLang="en-US" sz="2200" b="1"/>
              <a:t>编码</a:t>
            </a:r>
            <a:endParaRPr lang="en-US" altLang="zh-CN" sz="2200" b="1"/>
          </a:p>
        </p:txBody>
      </p:sp>
      <p:sp>
        <p:nvSpPr>
          <p:cNvPr id="2" name="TextBox 1"/>
          <p:cNvSpPr txBox="1"/>
          <p:nvPr/>
        </p:nvSpPr>
        <p:spPr>
          <a:xfrm>
            <a:off x="665981" y="1224111"/>
            <a:ext cx="8568952" cy="2339102"/>
          </a:xfrm>
          <a:prstGeom prst="rect">
            <a:avLst/>
          </a:prstGeom>
          <a:noFill/>
        </p:spPr>
        <p:txBody>
          <a:bodyPr wrap="square" rtlCol="0">
            <a:spAutoFit/>
          </a:bodyPr>
          <a:lstStyle/>
          <a:p>
            <a:r>
              <a:rPr lang="zh-CN" altLang="en-US" sz="2000" b="1" smtClean="0">
                <a:solidFill>
                  <a:srgbClr val="0070C0"/>
                </a:solidFill>
              </a:rPr>
              <a:t>最佳实践</a:t>
            </a:r>
            <a:r>
              <a:rPr lang="en-US" altLang="zh-CN" sz="2000" b="1" smtClean="0">
                <a:solidFill>
                  <a:srgbClr val="0070C0"/>
                </a:solidFill>
              </a:rPr>
              <a:t>-</a:t>
            </a:r>
            <a:r>
              <a:rPr lang="zh-CN" altLang="en-US" sz="2000" b="1">
                <a:solidFill>
                  <a:srgbClr val="0070C0"/>
                </a:solidFill>
              </a:rPr>
              <a:t>文</a:t>
            </a:r>
            <a:r>
              <a:rPr lang="zh-CN" altLang="en-US" sz="2000" b="1" smtClean="0">
                <a:solidFill>
                  <a:srgbClr val="0070C0"/>
                </a:solidFill>
              </a:rPr>
              <a:t>件压缩</a:t>
            </a:r>
            <a:endParaRPr lang="en-US" altLang="zh-CN"/>
          </a:p>
          <a:p>
            <a:br>
              <a:rPr kumimoji="1" lang="en-US" altLang="zh-CN" smtClean="0"/>
            </a:br>
            <a:r>
              <a:rPr kumimoji="1" lang="zh-CN" altLang="en-US" smtClean="0"/>
              <a:t>我们学习了</a:t>
            </a:r>
            <a:r>
              <a:rPr kumimoji="1" lang="zh-CN" altLang="en-US"/>
              <a:t>通</a:t>
            </a:r>
            <a:r>
              <a:rPr kumimoji="1" lang="zh-CN" altLang="en-US" smtClean="0"/>
              <a:t>过赫夫曼编码对一个字符串进行编码和解码</a:t>
            </a:r>
            <a:r>
              <a:rPr kumimoji="1" lang="en-US" altLang="zh-CN" smtClean="0"/>
              <a:t>, </a:t>
            </a:r>
            <a:r>
              <a:rPr kumimoji="1" lang="zh-CN" altLang="en-US" smtClean="0"/>
              <a:t>下面我们来完成对文件的压缩和解压， </a:t>
            </a:r>
            <a:r>
              <a:rPr kumimoji="1" lang="zh-CN" altLang="en-US"/>
              <a:t>具</a:t>
            </a:r>
            <a:r>
              <a:rPr kumimoji="1" lang="zh-CN" altLang="en-US" smtClean="0"/>
              <a:t>体要求：给你一个图片文件，要求对其进行</a:t>
            </a:r>
            <a:r>
              <a:rPr kumimoji="1" lang="zh-CN" altLang="en-US"/>
              <a:t>无损</a:t>
            </a:r>
            <a:r>
              <a:rPr kumimoji="1" lang="zh-CN" altLang="en-US" smtClean="0"/>
              <a:t>压缩</a:t>
            </a:r>
            <a:r>
              <a:rPr kumimoji="1" lang="en-US" altLang="zh-CN" smtClean="0"/>
              <a:t>, </a:t>
            </a:r>
            <a:r>
              <a:rPr kumimoji="1" lang="zh-CN" altLang="en-US" smtClean="0"/>
              <a:t>看看压缩效果如何。</a:t>
            </a:r>
            <a:endParaRPr kumimoji="1" lang="en-US" altLang="zh-CN">
              <a:latin typeface="Arial" panose="020B0604020202020204" pitchFamily="34" charset="0"/>
              <a:cs typeface="Arial" panose="020B0604020202020204" pitchFamily="34" charset="0"/>
            </a:endParaRPr>
          </a:p>
          <a:p>
            <a:r>
              <a:rPr kumimoji="1" lang="zh-CN" altLang="en-US" b="1" smtClean="0">
                <a:latin typeface="Arial" panose="020B0604020202020204" pitchFamily="34" charset="0"/>
                <a:cs typeface="Arial" panose="020B0604020202020204" pitchFamily="34" charset="0"/>
              </a:rPr>
              <a:t>思路</a:t>
            </a:r>
            <a:r>
              <a:rPr kumimoji="1" lang="zh-CN" altLang="en-US" smtClean="0">
                <a:latin typeface="Arial" panose="020B0604020202020204" pitchFamily="34" charset="0"/>
                <a:cs typeface="Arial" panose="020B0604020202020204" pitchFamily="34" charset="0"/>
              </a:rPr>
              <a:t>：</a:t>
            </a:r>
            <a:r>
              <a:rPr kumimoji="1" lang="zh-CN" altLang="en-US">
                <a:latin typeface="Arial" panose="020B0604020202020204" pitchFamily="34" charset="0"/>
                <a:cs typeface="Arial" panose="020B0604020202020204" pitchFamily="34" charset="0"/>
              </a:rPr>
              <a:t>读</a:t>
            </a:r>
            <a:r>
              <a:rPr kumimoji="1" lang="zh-CN" altLang="en-US" smtClean="0">
                <a:latin typeface="Arial" panose="020B0604020202020204" pitchFamily="34" charset="0"/>
                <a:cs typeface="Arial" panose="020B0604020202020204" pitchFamily="34" charset="0"/>
              </a:rPr>
              <a:t>取文件</a:t>
            </a:r>
            <a:r>
              <a:rPr kumimoji="1" lang="en-US" altLang="zh-CN" smtClean="0">
                <a:latin typeface="Arial" panose="020B0604020202020204" pitchFamily="34" charset="0"/>
                <a:cs typeface="Arial" panose="020B0604020202020204" pitchFamily="34" charset="0"/>
              </a:rPr>
              <a:t>-&gt; </a:t>
            </a:r>
            <a:r>
              <a:rPr kumimoji="1" lang="zh-CN" altLang="en-US" smtClean="0">
                <a:latin typeface="Arial" panose="020B0604020202020204" pitchFamily="34" charset="0"/>
                <a:cs typeface="Arial" panose="020B0604020202020204" pitchFamily="34" charset="0"/>
              </a:rPr>
              <a:t>得到赫夫曼编码表 </a:t>
            </a:r>
            <a:r>
              <a:rPr kumimoji="1" lang="en-US" altLang="zh-CN" smtClean="0">
                <a:latin typeface="Arial" panose="020B0604020202020204" pitchFamily="34" charset="0"/>
                <a:cs typeface="Arial" panose="020B0604020202020204" pitchFamily="34" charset="0"/>
              </a:rPr>
              <a:t>-&gt; </a:t>
            </a:r>
            <a:r>
              <a:rPr kumimoji="1" lang="zh-CN" altLang="en-US">
                <a:latin typeface="Arial" panose="020B0604020202020204" pitchFamily="34" charset="0"/>
                <a:cs typeface="Arial" panose="020B0604020202020204" pitchFamily="34" charset="0"/>
              </a:rPr>
              <a:t>完</a:t>
            </a:r>
            <a:r>
              <a:rPr kumimoji="1" lang="zh-CN" altLang="en-US" smtClean="0">
                <a:latin typeface="Arial" panose="020B0604020202020204" pitchFamily="34" charset="0"/>
                <a:cs typeface="Arial" panose="020B0604020202020204" pitchFamily="34" charset="0"/>
              </a:rPr>
              <a:t>成压缩</a:t>
            </a:r>
            <a:endParaRPr kumimoji="1" lang="en-US" altLang="zh-CN" smtClean="0">
              <a:latin typeface="Arial" panose="020B0604020202020204" pitchFamily="34" charset="0"/>
              <a:cs typeface="Arial" panose="020B0604020202020204" pitchFamily="34" charset="0"/>
            </a:endParaRPr>
          </a:p>
          <a:p>
            <a:endParaRPr kumimoji="1" lang="en-US" altLang="zh-CN" b="1" smtClean="0">
              <a:latin typeface="Arial" panose="020B0604020202020204" pitchFamily="34" charset="0"/>
              <a:cs typeface="Arial" panose="020B0604020202020204" pitchFamily="34" charset="0"/>
            </a:endParaRPr>
          </a:p>
          <a:p>
            <a:r>
              <a:rPr kumimoji="1" lang="zh-CN" altLang="en-US" b="1" smtClean="0">
                <a:latin typeface="Arial" panose="020B0604020202020204" pitchFamily="34" charset="0"/>
                <a:cs typeface="Arial" panose="020B0604020202020204" pitchFamily="34" charset="0"/>
              </a:rPr>
              <a:t>代码实现</a:t>
            </a:r>
            <a:r>
              <a:rPr kumimoji="1" lang="zh-CN" altLang="en-US" smtClean="0">
                <a:latin typeface="Arial" panose="020B0604020202020204" pitchFamily="34" charset="0"/>
                <a:cs typeface="Arial" panose="020B0604020202020204" pitchFamily="34" charset="0"/>
              </a:rPr>
              <a:t>：</a:t>
            </a:r>
            <a:endParaRPr kumimoji="1" lang="en-US" altLang="zh-CN" smtClean="0"/>
          </a:p>
        </p:txBody>
      </p:sp>
      <p:sp>
        <p:nvSpPr>
          <p:cNvPr id="5" name="TextBox 4"/>
          <p:cNvSpPr txBox="1"/>
          <p:nvPr/>
        </p:nvSpPr>
        <p:spPr>
          <a:xfrm>
            <a:off x="809997" y="4680495"/>
            <a:ext cx="649537" cy="584775"/>
          </a:xfrm>
          <a:prstGeom prst="rect">
            <a:avLst/>
          </a:prstGeom>
          <a:noFill/>
        </p:spPr>
        <p:txBody>
          <a:bodyPr wrap="none" rtlCol="0">
            <a:spAutoFit/>
          </a:bodyPr>
          <a:lstStyle/>
          <a:p>
            <a:r>
              <a:rPr lang="en-US" altLang="zh-CN" sz="100" b="1"/>
              <a:t>public static void zipFile(String srcFile,String dstFile)  {</a:t>
            </a:r>
            <a:endParaRPr lang="en-US" altLang="zh-CN" sz="100" b="1"/>
          </a:p>
          <a:p>
            <a:r>
              <a:rPr lang="en-US" altLang="zh-CN" sz="100"/>
              <a:t>//</a:t>
            </a:r>
            <a:r>
              <a:rPr lang="zh-CN" altLang="en-US" sz="100"/>
              <a:t>输出流</a:t>
            </a:r>
            <a:endParaRPr lang="zh-CN" altLang="en-US" sz="100"/>
          </a:p>
          <a:p>
            <a:r>
              <a:rPr lang="en-US" altLang="zh-CN" sz="100"/>
              <a:t>OutputStream os = </a:t>
            </a:r>
            <a:r>
              <a:rPr lang="en-US" altLang="zh-CN" sz="100" b="1"/>
              <a:t>null;</a:t>
            </a:r>
            <a:endParaRPr lang="en-US" altLang="zh-CN" sz="100" b="1"/>
          </a:p>
          <a:p>
            <a:r>
              <a:rPr lang="en-US" altLang="zh-CN" sz="100"/>
              <a:t>ObjectOutputStream oos = </a:t>
            </a:r>
            <a:r>
              <a:rPr lang="en-US" altLang="zh-CN" sz="100" b="1"/>
              <a:t>null;</a:t>
            </a:r>
            <a:endParaRPr lang="en-US" altLang="zh-CN" sz="100" b="1"/>
          </a:p>
          <a:p>
            <a:r>
              <a:rPr lang="en-US" altLang="zh-CN" sz="100" b="1"/>
              <a:t>try {</a:t>
            </a:r>
            <a:endParaRPr lang="en-US" altLang="zh-CN" sz="100" b="1"/>
          </a:p>
          <a:p>
            <a:r>
              <a:rPr lang="en-US" altLang="zh-CN" sz="100"/>
              <a:t>//</a:t>
            </a:r>
            <a:r>
              <a:rPr lang="zh-CN" altLang="en-US" sz="100"/>
              <a:t>创建一个文件输入流</a:t>
            </a:r>
            <a:endParaRPr lang="zh-CN" altLang="en-US" sz="100"/>
          </a:p>
          <a:p>
            <a:r>
              <a:rPr lang="en-US" altLang="zh-CN" sz="100"/>
              <a:t>InputStream is = </a:t>
            </a:r>
            <a:r>
              <a:rPr lang="en-US" altLang="zh-CN" sz="100" b="1"/>
              <a:t>new FileInputStream(srcFile);</a:t>
            </a:r>
            <a:endParaRPr lang="en-US" altLang="zh-CN" sz="100" b="1"/>
          </a:p>
          <a:p>
            <a:r>
              <a:rPr lang="en-US" altLang="zh-CN" sz="100"/>
              <a:t>//</a:t>
            </a:r>
            <a:r>
              <a:rPr lang="zh-CN" altLang="en-US" sz="100"/>
              <a:t>创建一个和源文件文件大小一样的</a:t>
            </a:r>
            <a:r>
              <a:rPr lang="en-US" altLang="zh-CN" sz="100"/>
              <a:t>byte</a:t>
            </a:r>
            <a:r>
              <a:rPr lang="zh-CN" altLang="en-US" sz="100"/>
              <a:t>数组</a:t>
            </a:r>
            <a:endParaRPr lang="zh-CN" altLang="en-US" sz="100"/>
          </a:p>
          <a:p>
            <a:r>
              <a:rPr lang="en-US" altLang="zh-CN" sz="100" b="1"/>
              <a:t>byte[] b = new byte[is.available()];</a:t>
            </a:r>
            <a:endParaRPr lang="en-US" altLang="zh-CN" sz="100" b="1"/>
          </a:p>
          <a:p>
            <a:r>
              <a:rPr lang="en-US" altLang="zh-CN" sz="100"/>
              <a:t>//</a:t>
            </a:r>
            <a:r>
              <a:rPr lang="zh-CN" altLang="en-US" sz="100"/>
              <a:t>读取文件内容</a:t>
            </a:r>
            <a:endParaRPr lang="zh-CN" altLang="en-US" sz="100"/>
          </a:p>
          <a:p>
            <a:r>
              <a:rPr lang="en-US" altLang="zh-CN" sz="100"/>
              <a:t>is.read(b);</a:t>
            </a:r>
            <a:endParaRPr lang="en-US" altLang="zh-CN" sz="100"/>
          </a:p>
          <a:p>
            <a:r>
              <a:rPr lang="en-US" altLang="zh-CN" sz="100"/>
              <a:t>is.close();</a:t>
            </a:r>
            <a:endParaRPr lang="en-US" altLang="zh-CN" sz="100"/>
          </a:p>
          <a:p>
            <a:r>
              <a:rPr lang="en-US" altLang="zh-CN" sz="100"/>
              <a:t>//</a:t>
            </a:r>
            <a:r>
              <a:rPr lang="zh-CN" altLang="en-US" sz="100"/>
              <a:t>使用赫夫曼编码进行编码</a:t>
            </a:r>
            <a:endParaRPr lang="zh-CN" altLang="en-US" sz="100"/>
          </a:p>
          <a:p>
            <a:r>
              <a:rPr lang="en-US" altLang="zh-CN" sz="100" b="1"/>
              <a:t>byte[] huffmanBytes = </a:t>
            </a:r>
            <a:r>
              <a:rPr lang="en-US" altLang="zh-CN" sz="100" b="1" i="1"/>
              <a:t>huffmanZip(b);</a:t>
            </a:r>
            <a:endParaRPr lang="en-US" altLang="zh-CN" sz="100" b="1" i="1"/>
          </a:p>
          <a:p>
            <a:r>
              <a:rPr lang="en-US" altLang="zh-CN" sz="100"/>
              <a:t>//</a:t>
            </a:r>
            <a:r>
              <a:rPr lang="zh-CN" altLang="en-US" sz="100"/>
              <a:t>创建一个文件输出流</a:t>
            </a:r>
            <a:r>
              <a:rPr lang="en-US" altLang="zh-CN" sz="100"/>
              <a:t>, </a:t>
            </a:r>
            <a:r>
              <a:rPr lang="zh-CN" altLang="en-US" sz="100"/>
              <a:t>存放压缩文件</a:t>
            </a:r>
            <a:endParaRPr lang="zh-CN" altLang="en-US" sz="100"/>
          </a:p>
          <a:p>
            <a:r>
              <a:rPr lang="en-US" altLang="zh-CN" sz="100"/>
              <a:t>os = </a:t>
            </a:r>
            <a:r>
              <a:rPr lang="en-US" altLang="zh-CN" sz="100" b="1"/>
              <a:t>new FileOutputStream(dstFile);</a:t>
            </a:r>
            <a:endParaRPr lang="en-US" altLang="zh-CN" sz="100" b="1"/>
          </a:p>
          <a:p>
            <a:r>
              <a:rPr lang="en-US" altLang="zh-CN" sz="100"/>
              <a:t>//</a:t>
            </a:r>
            <a:r>
              <a:rPr lang="zh-CN" altLang="en-US" sz="100"/>
              <a:t>创建一个和文件输出流关联的</a:t>
            </a:r>
            <a:r>
              <a:rPr lang="en-US" altLang="zh-CN" sz="100"/>
              <a:t>ObjectOutputStream</a:t>
            </a:r>
            <a:endParaRPr lang="en-US" altLang="zh-CN" sz="100"/>
          </a:p>
          <a:p>
            <a:r>
              <a:rPr lang="en-US" altLang="zh-CN" sz="100"/>
              <a:t>oos = </a:t>
            </a:r>
            <a:r>
              <a:rPr lang="en-US" altLang="zh-CN" sz="100" b="1"/>
              <a:t>new ObjectOutputStream(os);</a:t>
            </a:r>
            <a:endParaRPr lang="en-US" altLang="zh-CN" sz="100" b="1"/>
          </a:p>
          <a:p>
            <a:r>
              <a:rPr lang="en-US" altLang="zh-CN" sz="100"/>
              <a:t>//</a:t>
            </a:r>
            <a:r>
              <a:rPr lang="zh-CN" altLang="en-US" sz="100"/>
              <a:t>把压缩后的</a:t>
            </a:r>
            <a:r>
              <a:rPr lang="en-US" altLang="zh-CN" sz="100"/>
              <a:t>byte</a:t>
            </a:r>
            <a:r>
              <a:rPr lang="zh-CN" altLang="en-US" sz="100"/>
              <a:t>数组写入文件</a:t>
            </a:r>
            <a:r>
              <a:rPr lang="en-US" altLang="zh-CN" sz="100"/>
              <a:t>, </a:t>
            </a:r>
            <a:r>
              <a:rPr lang="zh-CN" altLang="en-US" sz="100"/>
              <a:t>效率不是很好，但是这里是演示压缩而已</a:t>
            </a:r>
            <a:endParaRPr lang="zh-CN" altLang="en-US" sz="100"/>
          </a:p>
          <a:p>
            <a:r>
              <a:rPr lang="en-US" altLang="zh-CN" sz="100"/>
              <a:t>oos.writeObject(huffmanBytes);</a:t>
            </a:r>
            <a:endParaRPr lang="en-US" altLang="zh-CN" sz="100"/>
          </a:p>
          <a:p>
            <a:r>
              <a:rPr lang="en-US" altLang="zh-CN" sz="100"/>
              <a:t>//</a:t>
            </a:r>
            <a:r>
              <a:rPr lang="zh-CN" altLang="en-US" sz="100"/>
              <a:t>把赫夫曼编码表写入文件</a:t>
            </a:r>
            <a:r>
              <a:rPr lang="en-US" altLang="zh-CN" sz="100"/>
              <a:t>, </a:t>
            </a:r>
            <a:r>
              <a:rPr lang="zh-CN" altLang="en-US" sz="100"/>
              <a:t>这个部分不是文件本身的部分，是为了将来解压准备的</a:t>
            </a:r>
            <a:endParaRPr lang="zh-CN" altLang="en-US" sz="100"/>
          </a:p>
          <a:p>
            <a:r>
              <a:rPr lang="en-US" altLang="zh-CN" sz="100"/>
              <a:t>//</a:t>
            </a:r>
            <a:r>
              <a:rPr lang="zh-CN" altLang="en-US" sz="100"/>
              <a:t>如果不保存 该文件对应的赫夫曼编码表，将来无法解压文件</a:t>
            </a:r>
            <a:r>
              <a:rPr lang="en-US" altLang="zh-CN" sz="100"/>
              <a:t>(</a:t>
            </a:r>
            <a:r>
              <a:rPr lang="zh-CN" altLang="en-US" sz="100"/>
              <a:t>恢复文件</a:t>
            </a:r>
            <a:r>
              <a:rPr lang="en-US" altLang="zh-CN" sz="100"/>
              <a:t>)</a:t>
            </a:r>
            <a:endParaRPr lang="en-US" altLang="zh-CN" sz="100"/>
          </a:p>
          <a:p>
            <a:r>
              <a:rPr lang="en-US" altLang="zh-CN" sz="100"/>
              <a:t>oos.writeObject(</a:t>
            </a:r>
            <a:r>
              <a:rPr lang="en-US" altLang="zh-CN" sz="100" i="1"/>
              <a:t>huffmanCodes);</a:t>
            </a:r>
            <a:endParaRPr lang="en-US" altLang="zh-CN" sz="100" i="1"/>
          </a:p>
          <a:p>
            <a:r>
              <a:rPr lang="en-US" altLang="zh-CN" sz="100"/>
              <a:t>} </a:t>
            </a:r>
            <a:r>
              <a:rPr lang="en-US" altLang="zh-CN" sz="100" b="1"/>
              <a:t>catch (Exception e) {</a:t>
            </a:r>
            <a:endParaRPr lang="en-US" altLang="zh-CN" sz="100" b="1"/>
          </a:p>
          <a:p>
            <a:r>
              <a:rPr lang="en-US" altLang="zh-CN" sz="100"/>
              <a:t>e.printStackTrace();</a:t>
            </a:r>
            <a:endParaRPr lang="en-US" altLang="zh-CN" sz="100"/>
          </a:p>
          <a:p>
            <a:r>
              <a:rPr lang="en-US" altLang="zh-CN" sz="100"/>
              <a:t>} </a:t>
            </a:r>
            <a:r>
              <a:rPr lang="en-US" altLang="zh-CN" sz="100" b="1"/>
              <a:t>finally {</a:t>
            </a:r>
            <a:endParaRPr lang="en-US" altLang="zh-CN" sz="100" b="1"/>
          </a:p>
          <a:p>
            <a:r>
              <a:rPr lang="en-US" altLang="zh-CN" sz="100" b="1"/>
              <a:t>try {</a:t>
            </a:r>
            <a:endParaRPr lang="en-US" altLang="zh-CN" sz="100" b="1"/>
          </a:p>
          <a:p>
            <a:r>
              <a:rPr lang="en-US" altLang="zh-CN" sz="100"/>
              <a:t>oos.close();</a:t>
            </a:r>
            <a:endParaRPr lang="en-US" altLang="zh-CN" sz="100"/>
          </a:p>
          <a:p>
            <a:r>
              <a:rPr lang="en-US" altLang="zh-CN" sz="100"/>
              <a:t>os.close();</a:t>
            </a:r>
            <a:endParaRPr lang="en-US" altLang="zh-CN" sz="100"/>
          </a:p>
          <a:p>
            <a:r>
              <a:rPr lang="en-US" altLang="zh-CN" sz="100"/>
              <a:t>} </a:t>
            </a:r>
            <a:r>
              <a:rPr lang="en-US" altLang="zh-CN" sz="100" b="1"/>
              <a:t>catch (IOException e) {</a:t>
            </a:r>
            <a:endParaRPr lang="en-US" altLang="zh-CN" sz="100" b="1"/>
          </a:p>
          <a:p>
            <a:r>
              <a:rPr lang="en-US" altLang="zh-CN" sz="100"/>
              <a:t>e.printStackTrace();</a:t>
            </a:r>
            <a:endParaRPr lang="en-US" altLang="zh-CN" sz="100"/>
          </a:p>
          <a:p>
            <a:r>
              <a:rPr lang="en-US" altLang="zh-CN" sz="100" smtClean="0"/>
              <a:t>}}}</a:t>
            </a:r>
            <a:endParaRPr lang="en-US" altLang="zh-CN" sz="100" smtClean="0"/>
          </a:p>
        </p:txBody>
      </p:sp>
      <p:sp>
        <p:nvSpPr>
          <p:cNvPr id="6" name="TextBox 5"/>
          <p:cNvSpPr txBox="1"/>
          <p:nvPr/>
        </p:nvSpPr>
        <p:spPr>
          <a:xfrm>
            <a:off x="1890117" y="3987997"/>
            <a:ext cx="2943626" cy="1384995"/>
          </a:xfrm>
          <a:prstGeom prst="rect">
            <a:avLst/>
          </a:prstGeom>
          <a:noFill/>
        </p:spPr>
        <p:txBody>
          <a:bodyPr wrap="none" rtlCol="0">
            <a:spAutoFit/>
          </a:bodyPr>
          <a:lstStyle/>
          <a:p>
            <a:r>
              <a:rPr lang="en-US" altLang="zh-CN" sz="1400" smtClean="0"/>
              <a:t>//main</a:t>
            </a:r>
            <a:r>
              <a:rPr lang="zh-CN" altLang="en-US" sz="1400" smtClean="0"/>
              <a:t>方法测试</a:t>
            </a:r>
            <a:endParaRPr lang="en-US" altLang="zh-CN" sz="1400" smtClean="0"/>
          </a:p>
          <a:p>
            <a:r>
              <a:rPr lang="en-US" altLang="zh-CN" sz="1400" smtClean="0"/>
              <a:t>String </a:t>
            </a:r>
            <a:r>
              <a:rPr lang="en-US" altLang="zh-CN" sz="1400"/>
              <a:t>src="d:/src.bmp";</a:t>
            </a:r>
            <a:endParaRPr lang="en-US" altLang="zh-CN" sz="1400"/>
          </a:p>
          <a:p>
            <a:r>
              <a:rPr lang="en-US" altLang="zh-CN" sz="1400"/>
              <a:t>String dst="d:/dst.zip";</a:t>
            </a:r>
            <a:endParaRPr lang="en-US" altLang="zh-CN" sz="1400"/>
          </a:p>
          <a:p>
            <a:endParaRPr lang="zh-CN" altLang="en-US" sz="1400"/>
          </a:p>
          <a:p>
            <a:r>
              <a:rPr lang="en-US" altLang="zh-CN" sz="1400" i="1"/>
              <a:t>zipFile(src, dst);</a:t>
            </a:r>
            <a:endParaRPr lang="en-US" altLang="zh-CN" sz="1400" i="1"/>
          </a:p>
          <a:p>
            <a:r>
              <a:rPr lang="en-US" altLang="zh-CN" sz="1400"/>
              <a:t>System.</a:t>
            </a:r>
            <a:r>
              <a:rPr lang="en-US" altLang="zh-CN" sz="1400" b="1" i="1"/>
              <a:t>out.println("</a:t>
            </a:r>
            <a:r>
              <a:rPr lang="zh-CN" altLang="en-US" sz="1400" b="1" i="1"/>
              <a:t>压缩文件</a:t>
            </a:r>
            <a:r>
              <a:rPr lang="en-US" altLang="zh-CN" sz="1400" b="1" i="1"/>
              <a:t>ok~~");</a:t>
            </a:r>
            <a:endParaRPr lang="zh-CN" altLang="en-US" sz="1400"/>
          </a:p>
        </p:txBody>
      </p:sp>
      <p:graphicFrame>
        <p:nvGraphicFramePr>
          <p:cNvPr id="8" name="对象 7"/>
          <p:cNvGraphicFramePr>
            <a:graphicFrameLocks noChangeAspect="1"/>
          </p:cNvGraphicFramePr>
          <p:nvPr/>
        </p:nvGraphicFramePr>
        <p:xfrm>
          <a:off x="7535755" y="4893415"/>
          <a:ext cx="1080120" cy="479577"/>
        </p:xfrm>
        <a:graphic>
          <a:graphicData uri="http://schemas.openxmlformats.org/presentationml/2006/ole">
            <mc:AlternateContent xmlns:mc="http://schemas.openxmlformats.org/markup-compatibility/2006">
              <mc:Choice xmlns:v="urn:schemas-microsoft-com:vml" Requires="v">
                <p:oleObj spid="_x0000_s71800" name="包装程序外壳对象" showAsIcon="1" r:id="rId1" imgW="1190625" imgH="523875" progId="Package">
                  <p:embed/>
                </p:oleObj>
              </mc:Choice>
              <mc:Fallback>
                <p:oleObj name="包装程序外壳对象" showAsIcon="1" r:id="rId1" imgW="1190625" imgH="523875" progId="Package">
                  <p:embed/>
                  <p:pic>
                    <p:nvPicPr>
                      <p:cNvPr id="0" name="图片 71799"/>
                      <p:cNvPicPr/>
                      <p:nvPr/>
                    </p:nvPicPr>
                    <p:blipFill>
                      <a:blip r:embed="rId2"/>
                      <a:stretch>
                        <a:fillRect/>
                      </a:stretch>
                    </p:blipFill>
                    <p:spPr>
                      <a:xfrm>
                        <a:off x="7535755" y="4893415"/>
                        <a:ext cx="1080120" cy="479577"/>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21965" y="1152103"/>
            <a:ext cx="8496944" cy="3939540"/>
          </a:xfrm>
          <a:prstGeom prst="rect">
            <a:avLst/>
          </a:prstGeom>
          <a:solidFill>
            <a:schemeClr val="bg1">
              <a:lumMod val="95000"/>
            </a:schemeClr>
          </a:solidFill>
        </p:spPr>
        <p:txBody>
          <a:bodyPr wrap="square" rtlCol="0">
            <a:spAutoFit/>
          </a:bodyPr>
          <a:lstStyle/>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r>
              <a:rPr lang="zh-CN" altLang="en-US" sz="2800" b="1" smtClean="0"/>
              <a:t>数据结构和算法</a:t>
            </a:r>
            <a:endParaRPr lang="en-US" altLang="zh-CN" sz="2800" b="1" smtClean="0"/>
          </a:p>
          <a:p>
            <a:r>
              <a:rPr lang="en-US" altLang="zh-CN" sz="2400" b="1" smtClean="0">
                <a:solidFill>
                  <a:schemeClr val="bg1">
                    <a:lumMod val="65000"/>
                  </a:schemeClr>
                </a:solidFill>
              </a:rPr>
              <a:t>--</a:t>
            </a:r>
            <a:r>
              <a:rPr lang="zh-CN" altLang="en-US" sz="2400" b="1">
                <a:solidFill>
                  <a:schemeClr val="bg1">
                    <a:lumMod val="65000"/>
                  </a:schemeClr>
                </a:solidFill>
              </a:rPr>
              <a:t>链表</a:t>
            </a:r>
            <a:endParaRPr lang="en-US" altLang="zh-CN" sz="2400" b="1">
              <a:solidFill>
                <a:schemeClr val="bg1">
                  <a:lumMod val="65000"/>
                </a:schemeClr>
              </a:solidFill>
            </a:endParaRPr>
          </a:p>
          <a:p>
            <a:endParaRPr lang="zh-CN" altLang="en-US"/>
          </a:p>
        </p:txBody>
      </p:sp>
    </p:spTree>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680" y="755015"/>
            <a:ext cx="2139950" cy="395605"/>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赫</a:t>
            </a:r>
            <a:r>
              <a:rPr lang="zh-CN" altLang="en-US" sz="2200" b="1"/>
              <a:t>夫</a:t>
            </a:r>
            <a:r>
              <a:rPr lang="zh-CN" altLang="en-US" sz="2200" b="1" smtClean="0"/>
              <a:t>曼</a:t>
            </a:r>
            <a:r>
              <a:rPr lang="zh-CN" altLang="en-US" sz="2200" b="1"/>
              <a:t>编码</a:t>
            </a:r>
            <a:endParaRPr lang="en-US" altLang="zh-CN" sz="2200" b="1"/>
          </a:p>
        </p:txBody>
      </p:sp>
      <p:sp>
        <p:nvSpPr>
          <p:cNvPr id="2" name="TextBox 1"/>
          <p:cNvSpPr txBox="1"/>
          <p:nvPr/>
        </p:nvSpPr>
        <p:spPr>
          <a:xfrm>
            <a:off x="665981" y="1224111"/>
            <a:ext cx="8568952" cy="1785104"/>
          </a:xfrm>
          <a:prstGeom prst="rect">
            <a:avLst/>
          </a:prstGeom>
          <a:noFill/>
        </p:spPr>
        <p:txBody>
          <a:bodyPr wrap="square" rtlCol="0">
            <a:spAutoFit/>
          </a:bodyPr>
          <a:lstStyle/>
          <a:p>
            <a:r>
              <a:rPr lang="zh-CN" altLang="en-US" sz="2000" b="1" smtClean="0">
                <a:solidFill>
                  <a:srgbClr val="0070C0"/>
                </a:solidFill>
              </a:rPr>
              <a:t>最佳实践</a:t>
            </a:r>
            <a:r>
              <a:rPr lang="en-US" altLang="zh-CN" sz="2000" b="1" smtClean="0">
                <a:solidFill>
                  <a:srgbClr val="0070C0"/>
                </a:solidFill>
              </a:rPr>
              <a:t>-</a:t>
            </a:r>
            <a:r>
              <a:rPr lang="zh-CN" altLang="en-US" sz="2000" b="1">
                <a:solidFill>
                  <a:srgbClr val="0070C0"/>
                </a:solidFill>
              </a:rPr>
              <a:t>文</a:t>
            </a:r>
            <a:r>
              <a:rPr lang="zh-CN" altLang="en-US" sz="2000" b="1" smtClean="0">
                <a:solidFill>
                  <a:srgbClr val="0070C0"/>
                </a:solidFill>
              </a:rPr>
              <a:t>件解压</a:t>
            </a:r>
            <a:r>
              <a:rPr lang="en-US" altLang="zh-CN" sz="2000" b="1" smtClean="0">
                <a:solidFill>
                  <a:srgbClr val="0070C0"/>
                </a:solidFill>
              </a:rPr>
              <a:t>(</a:t>
            </a:r>
            <a:r>
              <a:rPr lang="zh-CN" altLang="en-US" sz="2000" b="1" smtClean="0">
                <a:solidFill>
                  <a:srgbClr val="0070C0"/>
                </a:solidFill>
              </a:rPr>
              <a:t>文件恢复</a:t>
            </a:r>
            <a:r>
              <a:rPr lang="en-US" altLang="zh-CN" sz="2000" b="1" smtClean="0">
                <a:solidFill>
                  <a:srgbClr val="0070C0"/>
                </a:solidFill>
              </a:rPr>
              <a:t>)</a:t>
            </a:r>
            <a:endParaRPr lang="en-US" altLang="zh-CN"/>
          </a:p>
          <a:p>
            <a:br>
              <a:rPr kumimoji="1" lang="en-US" altLang="zh-CN" smtClean="0"/>
            </a:br>
            <a:r>
              <a:rPr kumimoji="1" lang="zh-CN" altLang="en-US" smtClean="0"/>
              <a:t>具体要求：将前面压缩的文件，重新恢复成原来的文件。</a:t>
            </a:r>
            <a:endParaRPr kumimoji="1" lang="en-US" altLang="zh-CN">
              <a:latin typeface="Arial" panose="020B0604020202020204" pitchFamily="34" charset="0"/>
              <a:cs typeface="Arial" panose="020B0604020202020204" pitchFamily="34" charset="0"/>
            </a:endParaRPr>
          </a:p>
          <a:p>
            <a:r>
              <a:rPr kumimoji="1" lang="zh-CN" altLang="en-US" b="1" smtClean="0">
                <a:latin typeface="Arial" panose="020B0604020202020204" pitchFamily="34" charset="0"/>
                <a:cs typeface="Arial" panose="020B0604020202020204" pitchFamily="34" charset="0"/>
              </a:rPr>
              <a:t>思路</a:t>
            </a:r>
            <a:r>
              <a:rPr kumimoji="1" lang="zh-CN" altLang="en-US" smtClean="0">
                <a:latin typeface="Arial" panose="020B0604020202020204" pitchFamily="34" charset="0"/>
                <a:cs typeface="Arial" panose="020B0604020202020204" pitchFamily="34" charset="0"/>
              </a:rPr>
              <a:t>：</a:t>
            </a:r>
            <a:r>
              <a:rPr kumimoji="1" lang="zh-CN" altLang="en-US">
                <a:latin typeface="Arial" panose="020B0604020202020204" pitchFamily="34" charset="0"/>
                <a:cs typeface="Arial" panose="020B0604020202020204" pitchFamily="34" charset="0"/>
              </a:rPr>
              <a:t>读</a:t>
            </a:r>
            <a:r>
              <a:rPr kumimoji="1" lang="zh-CN" altLang="en-US" smtClean="0">
                <a:latin typeface="Arial" panose="020B0604020202020204" pitchFamily="34" charset="0"/>
                <a:cs typeface="Arial" panose="020B0604020202020204" pitchFamily="34" charset="0"/>
              </a:rPr>
              <a:t>取压缩文件</a:t>
            </a:r>
            <a:r>
              <a:rPr kumimoji="1" lang="en-US" altLang="zh-CN" smtClean="0">
                <a:latin typeface="Arial" panose="020B0604020202020204" pitchFamily="34" charset="0"/>
                <a:cs typeface="Arial" panose="020B0604020202020204" pitchFamily="34" charset="0"/>
              </a:rPr>
              <a:t>(</a:t>
            </a:r>
            <a:r>
              <a:rPr kumimoji="1" lang="zh-CN" altLang="en-US" smtClean="0">
                <a:latin typeface="Arial" panose="020B0604020202020204" pitchFamily="34" charset="0"/>
                <a:cs typeface="Arial" panose="020B0604020202020204" pitchFamily="34" charset="0"/>
              </a:rPr>
              <a:t>数据和赫夫曼编码表</a:t>
            </a:r>
            <a:r>
              <a:rPr kumimoji="1" lang="en-US" altLang="zh-CN" smtClean="0">
                <a:latin typeface="Arial" panose="020B0604020202020204" pitchFamily="34" charset="0"/>
                <a:cs typeface="Arial" panose="020B0604020202020204" pitchFamily="34" charset="0"/>
              </a:rPr>
              <a:t>)-&gt; </a:t>
            </a:r>
            <a:r>
              <a:rPr kumimoji="1" lang="zh-CN" altLang="en-US" smtClean="0">
                <a:latin typeface="Arial" panose="020B0604020202020204" pitchFamily="34" charset="0"/>
                <a:cs typeface="Arial" panose="020B0604020202020204" pitchFamily="34" charset="0"/>
              </a:rPr>
              <a:t>完成解压</a:t>
            </a:r>
            <a:r>
              <a:rPr kumimoji="1" lang="en-US" altLang="zh-CN" smtClean="0">
                <a:latin typeface="Arial" panose="020B0604020202020204" pitchFamily="34" charset="0"/>
                <a:cs typeface="Arial" panose="020B0604020202020204" pitchFamily="34" charset="0"/>
              </a:rPr>
              <a:t>(</a:t>
            </a:r>
            <a:r>
              <a:rPr kumimoji="1" lang="zh-CN" altLang="en-US" smtClean="0">
                <a:latin typeface="Arial" panose="020B0604020202020204" pitchFamily="34" charset="0"/>
                <a:cs typeface="Arial" panose="020B0604020202020204" pitchFamily="34" charset="0"/>
              </a:rPr>
              <a:t>文件恢复</a:t>
            </a:r>
            <a:r>
              <a:rPr kumimoji="1" lang="en-US" altLang="zh-CN" smtClean="0">
                <a:latin typeface="Arial" panose="020B0604020202020204" pitchFamily="34" charset="0"/>
                <a:cs typeface="Arial" panose="020B0604020202020204" pitchFamily="34" charset="0"/>
              </a:rPr>
              <a:t>)</a:t>
            </a:r>
            <a:endParaRPr kumimoji="1" lang="en-US" altLang="zh-CN" smtClean="0">
              <a:latin typeface="Arial" panose="020B0604020202020204" pitchFamily="34" charset="0"/>
              <a:cs typeface="Arial" panose="020B0604020202020204" pitchFamily="34" charset="0"/>
            </a:endParaRPr>
          </a:p>
          <a:p>
            <a:endParaRPr kumimoji="1" lang="en-US" altLang="zh-CN" b="1" smtClean="0">
              <a:latin typeface="Arial" panose="020B0604020202020204" pitchFamily="34" charset="0"/>
              <a:cs typeface="Arial" panose="020B0604020202020204" pitchFamily="34" charset="0"/>
            </a:endParaRPr>
          </a:p>
          <a:p>
            <a:r>
              <a:rPr kumimoji="1" lang="zh-CN" altLang="en-US" b="1" smtClean="0">
                <a:latin typeface="Arial" panose="020B0604020202020204" pitchFamily="34" charset="0"/>
                <a:cs typeface="Arial" panose="020B0604020202020204" pitchFamily="34" charset="0"/>
              </a:rPr>
              <a:t>代码实现</a:t>
            </a:r>
            <a:r>
              <a:rPr kumimoji="1" lang="zh-CN" altLang="en-US" smtClean="0">
                <a:latin typeface="Arial" panose="020B0604020202020204" pitchFamily="34" charset="0"/>
                <a:cs typeface="Arial" panose="020B0604020202020204" pitchFamily="34" charset="0"/>
              </a:rPr>
              <a:t>：</a:t>
            </a:r>
            <a:endParaRPr kumimoji="1" lang="en-US" altLang="zh-CN" smtClean="0"/>
          </a:p>
        </p:txBody>
      </p:sp>
      <p:sp>
        <p:nvSpPr>
          <p:cNvPr id="3" name="TextBox 2"/>
          <p:cNvSpPr txBox="1"/>
          <p:nvPr/>
        </p:nvSpPr>
        <p:spPr>
          <a:xfrm>
            <a:off x="554355" y="3382010"/>
            <a:ext cx="1451610" cy="1106805"/>
          </a:xfrm>
          <a:prstGeom prst="rect">
            <a:avLst/>
          </a:prstGeom>
          <a:noFill/>
        </p:spPr>
        <p:txBody>
          <a:bodyPr wrap="square" rtlCol="0">
            <a:spAutoFit/>
          </a:bodyPr>
          <a:lstStyle/>
          <a:p>
            <a:r>
              <a:rPr lang="en-US" altLang="zh-CN" sz="200" b="1"/>
              <a:t>public static void unZipFile(String zipFile,String dstFile) {</a:t>
            </a:r>
            <a:endParaRPr lang="en-US" altLang="zh-CN" sz="200" b="1"/>
          </a:p>
          <a:p>
            <a:r>
              <a:rPr lang="en-US" altLang="zh-CN" sz="200"/>
              <a:t>System.</a:t>
            </a:r>
            <a:r>
              <a:rPr lang="en-US" altLang="zh-CN" sz="200" b="1" i="1"/>
              <a:t>out.println("</a:t>
            </a:r>
            <a:r>
              <a:rPr lang="zh-CN" altLang="en-US" sz="200" b="1" i="1"/>
              <a:t>解压文件</a:t>
            </a:r>
            <a:r>
              <a:rPr lang="en-US" altLang="zh-CN" sz="200" b="1" i="1"/>
              <a:t>~~");</a:t>
            </a:r>
            <a:endParaRPr lang="en-US" altLang="zh-CN" sz="200" b="1" i="1"/>
          </a:p>
          <a:p>
            <a:r>
              <a:rPr lang="en-US" altLang="zh-CN" sz="200"/>
              <a:t>//</a:t>
            </a:r>
            <a:r>
              <a:rPr lang="zh-CN" altLang="en-US" sz="200"/>
              <a:t>创建一个输入流</a:t>
            </a:r>
            <a:endParaRPr lang="zh-CN" altLang="en-US" sz="200"/>
          </a:p>
          <a:p>
            <a:r>
              <a:rPr lang="en-US" altLang="zh-CN" sz="200"/>
              <a:t>InputStream is = </a:t>
            </a:r>
            <a:r>
              <a:rPr lang="en-US" altLang="zh-CN" sz="200" b="1"/>
              <a:t>null;</a:t>
            </a:r>
            <a:endParaRPr lang="en-US" altLang="zh-CN" sz="200" b="1"/>
          </a:p>
          <a:p>
            <a:r>
              <a:rPr lang="en-US" altLang="zh-CN" sz="200"/>
              <a:t>//</a:t>
            </a:r>
            <a:r>
              <a:rPr lang="zh-CN" altLang="en-US" sz="200"/>
              <a:t>因为写入是按对象输入流方式，恢复时，我们使用对象输出流</a:t>
            </a:r>
            <a:endParaRPr lang="zh-CN" altLang="en-US" sz="200"/>
          </a:p>
          <a:p>
            <a:r>
              <a:rPr lang="en-US" altLang="zh-CN" sz="200"/>
              <a:t>ObjectInputStream ois = </a:t>
            </a:r>
            <a:r>
              <a:rPr lang="en-US" altLang="zh-CN" sz="200" b="1"/>
              <a:t>null;</a:t>
            </a:r>
            <a:endParaRPr lang="en-US" altLang="zh-CN" sz="200" b="1"/>
          </a:p>
          <a:p>
            <a:r>
              <a:rPr lang="en-US" altLang="zh-CN" sz="200"/>
              <a:t>//</a:t>
            </a:r>
            <a:r>
              <a:rPr lang="zh-CN" altLang="en-US" sz="200"/>
              <a:t>创建一个输出流 </a:t>
            </a:r>
            <a:endParaRPr lang="zh-CN" altLang="en-US" sz="200"/>
          </a:p>
          <a:p>
            <a:r>
              <a:rPr lang="en-US" altLang="zh-CN" sz="200"/>
              <a:t>OutputStream os = </a:t>
            </a:r>
            <a:r>
              <a:rPr lang="en-US" altLang="zh-CN" sz="200" b="1"/>
              <a:t>null;</a:t>
            </a:r>
            <a:endParaRPr lang="en-US" altLang="zh-CN" sz="200" b="1"/>
          </a:p>
          <a:p>
            <a:r>
              <a:rPr lang="en-US" altLang="zh-CN" sz="200" b="1"/>
              <a:t>try {</a:t>
            </a:r>
            <a:endParaRPr lang="en-US" altLang="zh-CN" sz="200" b="1"/>
          </a:p>
          <a:p>
            <a:r>
              <a:rPr lang="en-US" altLang="zh-CN" sz="200"/>
              <a:t>is = </a:t>
            </a:r>
            <a:r>
              <a:rPr lang="en-US" altLang="zh-CN" sz="200" b="1"/>
              <a:t>new FileInputStream(zipFile);</a:t>
            </a:r>
            <a:endParaRPr lang="en-US" altLang="zh-CN" sz="200" b="1"/>
          </a:p>
          <a:p>
            <a:r>
              <a:rPr lang="en-US" altLang="zh-CN" sz="200"/>
              <a:t>ois = </a:t>
            </a:r>
            <a:r>
              <a:rPr lang="en-US" altLang="zh-CN" sz="200" b="1"/>
              <a:t>new ObjectInputStream(is);</a:t>
            </a:r>
            <a:endParaRPr lang="en-US" altLang="zh-CN" sz="200" b="1"/>
          </a:p>
          <a:p>
            <a:r>
              <a:rPr lang="en-US" altLang="zh-CN" sz="200"/>
              <a:t>//</a:t>
            </a:r>
            <a:r>
              <a:rPr lang="zh-CN" altLang="en-US" sz="200"/>
              <a:t>读取</a:t>
            </a:r>
            <a:r>
              <a:rPr lang="en-US" altLang="zh-CN" sz="200"/>
              <a:t>byte</a:t>
            </a:r>
            <a:r>
              <a:rPr lang="zh-CN" altLang="en-US" sz="200"/>
              <a:t>数组</a:t>
            </a:r>
            <a:endParaRPr lang="zh-CN" altLang="en-US" sz="200"/>
          </a:p>
          <a:p>
            <a:r>
              <a:rPr lang="en-US" altLang="zh-CN" sz="200" b="1"/>
              <a:t>byte[] b = (byte[]) ois.readObject();</a:t>
            </a:r>
            <a:endParaRPr lang="en-US" altLang="zh-CN" sz="200" b="1"/>
          </a:p>
          <a:p>
            <a:r>
              <a:rPr lang="en-US" altLang="zh-CN" sz="200"/>
              <a:t>//</a:t>
            </a:r>
            <a:r>
              <a:rPr lang="zh-CN" altLang="en-US" sz="200"/>
              <a:t>读取赫夫曼编码表</a:t>
            </a:r>
            <a:endParaRPr lang="zh-CN" altLang="en-US" sz="200"/>
          </a:p>
          <a:p>
            <a:r>
              <a:rPr lang="en-US" altLang="zh-CN" sz="200"/>
              <a:t>Map&lt;Byte, String&gt; codes = (Map&lt;Byte, String&gt;) ois.readObject();</a:t>
            </a:r>
            <a:endParaRPr lang="en-US" altLang="zh-CN" sz="200"/>
          </a:p>
          <a:p>
            <a:r>
              <a:rPr lang="en-US" altLang="zh-CN" sz="200"/>
              <a:t>//</a:t>
            </a:r>
            <a:r>
              <a:rPr lang="zh-CN" altLang="en-US" sz="200"/>
              <a:t>解码</a:t>
            </a:r>
            <a:endParaRPr lang="zh-CN" altLang="en-US" sz="200"/>
          </a:p>
          <a:p>
            <a:r>
              <a:rPr lang="en-US" altLang="zh-CN" sz="200" b="1"/>
              <a:t>byte[] bytes = </a:t>
            </a:r>
            <a:r>
              <a:rPr lang="en-US" altLang="zh-CN" sz="200" b="1" i="1"/>
              <a:t>decode(codes, b);</a:t>
            </a:r>
            <a:endParaRPr lang="en-US" altLang="zh-CN" sz="200" b="1" i="1"/>
          </a:p>
          <a:p>
            <a:r>
              <a:rPr lang="en-US" altLang="zh-CN" sz="200"/>
              <a:t>os = </a:t>
            </a:r>
            <a:r>
              <a:rPr lang="en-US" altLang="zh-CN" sz="200" b="1"/>
              <a:t>new FileOutputStream(dstFile);</a:t>
            </a:r>
            <a:endParaRPr lang="en-US" altLang="zh-CN" sz="200" b="1"/>
          </a:p>
          <a:p>
            <a:r>
              <a:rPr lang="en-US" altLang="zh-CN" sz="200"/>
              <a:t>//</a:t>
            </a:r>
            <a:r>
              <a:rPr lang="zh-CN" altLang="en-US" sz="200"/>
              <a:t>写出数据</a:t>
            </a:r>
            <a:endParaRPr lang="zh-CN" altLang="en-US" sz="200"/>
          </a:p>
          <a:p>
            <a:r>
              <a:rPr lang="en-US" altLang="zh-CN" sz="200"/>
              <a:t>os.write(bytes);</a:t>
            </a:r>
            <a:endParaRPr lang="en-US" altLang="zh-CN" sz="200"/>
          </a:p>
          <a:p>
            <a:r>
              <a:rPr lang="en-US" altLang="zh-CN" sz="200"/>
              <a:t>} </a:t>
            </a:r>
            <a:r>
              <a:rPr lang="en-US" altLang="zh-CN" sz="200" b="1"/>
              <a:t>catch (Exception e) {</a:t>
            </a:r>
            <a:endParaRPr lang="en-US" altLang="zh-CN" sz="200" b="1"/>
          </a:p>
          <a:p>
            <a:r>
              <a:rPr lang="en-US" altLang="zh-CN" sz="200"/>
              <a:t>e.printStackTrace();</a:t>
            </a:r>
            <a:endParaRPr lang="en-US" altLang="zh-CN" sz="200"/>
          </a:p>
          <a:p>
            <a:r>
              <a:rPr lang="en-US" altLang="zh-CN" sz="200"/>
              <a:t>} </a:t>
            </a:r>
            <a:r>
              <a:rPr lang="en-US" altLang="zh-CN" sz="200" b="1"/>
              <a:t>finally {</a:t>
            </a:r>
            <a:endParaRPr lang="en-US" altLang="zh-CN" sz="200" b="1"/>
          </a:p>
          <a:p>
            <a:r>
              <a:rPr lang="en-US" altLang="zh-CN" sz="200" b="1"/>
              <a:t>try {</a:t>
            </a:r>
            <a:endParaRPr lang="en-US" altLang="zh-CN" sz="200" b="1"/>
          </a:p>
          <a:p>
            <a:r>
              <a:rPr lang="en-US" altLang="zh-CN" sz="200"/>
              <a:t>ois.close();</a:t>
            </a:r>
            <a:endParaRPr lang="en-US" altLang="zh-CN" sz="200"/>
          </a:p>
          <a:p>
            <a:r>
              <a:rPr lang="en-US" altLang="zh-CN" sz="200"/>
              <a:t>is.close();</a:t>
            </a:r>
            <a:endParaRPr lang="en-US" altLang="zh-CN" sz="200"/>
          </a:p>
          <a:p>
            <a:r>
              <a:rPr lang="en-US" altLang="zh-CN" sz="200"/>
              <a:t>os.close();</a:t>
            </a:r>
            <a:endParaRPr lang="en-US" altLang="zh-CN" sz="200"/>
          </a:p>
          <a:p>
            <a:r>
              <a:rPr lang="en-US" altLang="zh-CN" sz="200"/>
              <a:t>} </a:t>
            </a:r>
            <a:r>
              <a:rPr lang="en-US" altLang="zh-CN" sz="200" b="1"/>
              <a:t>catch (IOException e) {</a:t>
            </a:r>
            <a:endParaRPr lang="en-US" altLang="zh-CN" sz="200" b="1"/>
          </a:p>
          <a:p>
            <a:r>
              <a:rPr lang="en-US" altLang="zh-CN" sz="200"/>
              <a:t>// </a:t>
            </a:r>
            <a:r>
              <a:rPr lang="en-US" altLang="zh-CN" sz="200" b="1"/>
              <a:t>TODO Auto-generated catch block</a:t>
            </a:r>
            <a:endParaRPr lang="en-US" altLang="zh-CN" sz="200" b="1"/>
          </a:p>
          <a:p>
            <a:r>
              <a:rPr lang="en-US" altLang="zh-CN" sz="200"/>
              <a:t>e.printStackTrace();</a:t>
            </a:r>
            <a:endParaRPr lang="en-US" altLang="zh-CN" sz="200"/>
          </a:p>
          <a:p>
            <a:r>
              <a:rPr lang="en-US" altLang="zh-CN" sz="200"/>
              <a:t>}</a:t>
            </a:r>
            <a:endParaRPr lang="en-US" altLang="zh-CN" sz="200"/>
          </a:p>
          <a:p>
            <a:r>
              <a:rPr lang="en-US" altLang="zh-CN" sz="200"/>
              <a:t>}</a:t>
            </a:r>
            <a:endParaRPr lang="en-US" altLang="zh-CN" sz="200"/>
          </a:p>
          <a:p>
            <a:r>
              <a:rPr lang="en-US" altLang="zh-CN" sz="200"/>
              <a:t>}</a:t>
            </a:r>
            <a:endParaRPr lang="zh-CN" altLang="en-US" sz="200"/>
          </a:p>
        </p:txBody>
      </p:sp>
      <p:sp>
        <p:nvSpPr>
          <p:cNvPr id="4" name="TextBox 3"/>
          <p:cNvSpPr txBox="1"/>
          <p:nvPr/>
        </p:nvSpPr>
        <p:spPr>
          <a:xfrm>
            <a:off x="2178149" y="3744391"/>
            <a:ext cx="3342966" cy="1569660"/>
          </a:xfrm>
          <a:prstGeom prst="rect">
            <a:avLst/>
          </a:prstGeom>
          <a:noFill/>
        </p:spPr>
        <p:txBody>
          <a:bodyPr wrap="none" rtlCol="0">
            <a:spAutoFit/>
          </a:bodyPr>
          <a:lstStyle/>
          <a:p>
            <a:r>
              <a:rPr lang="en-US" altLang="zh-CN" sz="1600" smtClean="0"/>
              <a:t>//main</a:t>
            </a:r>
            <a:r>
              <a:rPr lang="zh-CN" altLang="en-US" sz="1600" smtClean="0"/>
              <a:t>方法中</a:t>
            </a:r>
            <a:endParaRPr lang="en-US" altLang="zh-CN" sz="1600" smtClean="0"/>
          </a:p>
          <a:p>
            <a:r>
              <a:rPr lang="en-US" altLang="zh-CN" sz="1600" smtClean="0"/>
              <a:t>String </a:t>
            </a:r>
            <a:r>
              <a:rPr lang="en-US" altLang="zh-CN" sz="1600"/>
              <a:t>zipFile="d:/dst.zip";</a:t>
            </a:r>
            <a:endParaRPr lang="en-US" altLang="zh-CN" sz="1600"/>
          </a:p>
          <a:p>
            <a:r>
              <a:rPr lang="en-US" altLang="zh-CN" sz="1600"/>
              <a:t>String dst="d:/src2.bmp";</a:t>
            </a:r>
            <a:endParaRPr lang="en-US" altLang="zh-CN" sz="1600"/>
          </a:p>
          <a:p>
            <a:endParaRPr lang="zh-CN" altLang="en-US" sz="1600"/>
          </a:p>
          <a:p>
            <a:r>
              <a:rPr lang="en-US" altLang="zh-CN" sz="1600" i="1"/>
              <a:t>unZipFile(zipFile, dst);</a:t>
            </a:r>
            <a:endParaRPr lang="en-US" altLang="zh-CN" sz="1600" i="1"/>
          </a:p>
          <a:p>
            <a:r>
              <a:rPr lang="en-US" altLang="zh-CN" sz="1600"/>
              <a:t>System.</a:t>
            </a:r>
            <a:r>
              <a:rPr lang="en-US" altLang="zh-CN" sz="1600" b="1" i="1"/>
              <a:t>out.println("</a:t>
            </a:r>
            <a:r>
              <a:rPr lang="zh-CN" altLang="en-US" sz="1600" b="1" i="1"/>
              <a:t>解压文件</a:t>
            </a:r>
            <a:r>
              <a:rPr lang="en-US" altLang="zh-CN" sz="1600" b="1" i="1"/>
              <a:t>ok~~");</a:t>
            </a:r>
            <a:endParaRPr lang="zh-CN" altLang="en-US" sz="1600"/>
          </a:p>
        </p:txBody>
      </p:sp>
      <p:graphicFrame>
        <p:nvGraphicFramePr>
          <p:cNvPr id="8" name="对象 7"/>
          <p:cNvGraphicFramePr>
            <a:graphicFrameLocks noChangeAspect="1"/>
          </p:cNvGraphicFramePr>
          <p:nvPr/>
        </p:nvGraphicFramePr>
        <p:xfrm>
          <a:off x="7563861" y="4859432"/>
          <a:ext cx="1023908" cy="454619"/>
        </p:xfrm>
        <a:graphic>
          <a:graphicData uri="http://schemas.openxmlformats.org/presentationml/2006/ole">
            <mc:AlternateContent xmlns:mc="http://schemas.openxmlformats.org/markup-compatibility/2006">
              <mc:Choice xmlns:v="urn:schemas-microsoft-com:vml" Requires="v">
                <p:oleObj spid="_x0000_s72824" name="包装程序外壳对象" showAsIcon="1" r:id="rId1" imgW="1190625" imgH="523875" progId="Package">
                  <p:embed/>
                </p:oleObj>
              </mc:Choice>
              <mc:Fallback>
                <p:oleObj name="包装程序外壳对象" showAsIcon="1" r:id="rId1" imgW="1190625" imgH="523875" progId="Package">
                  <p:embed/>
                  <p:pic>
                    <p:nvPicPr>
                      <p:cNvPr id="0" name="图片 72823"/>
                      <p:cNvPicPr/>
                      <p:nvPr/>
                    </p:nvPicPr>
                    <p:blipFill>
                      <a:blip r:embed="rId2"/>
                      <a:stretch>
                        <a:fillRect/>
                      </a:stretch>
                    </p:blipFill>
                    <p:spPr>
                      <a:xfrm>
                        <a:off x="7563861" y="4859432"/>
                        <a:ext cx="1023908" cy="454619"/>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680" y="755015"/>
            <a:ext cx="2970530" cy="395605"/>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赫</a:t>
            </a:r>
            <a:r>
              <a:rPr lang="zh-CN" altLang="en-US" sz="2200" b="1"/>
              <a:t>夫</a:t>
            </a:r>
            <a:r>
              <a:rPr lang="zh-CN" altLang="en-US" sz="2200" b="1" smtClean="0"/>
              <a:t>曼</a:t>
            </a:r>
            <a:r>
              <a:rPr lang="zh-CN" altLang="en-US" sz="2200" b="1"/>
              <a:t>编码</a:t>
            </a:r>
            <a:endParaRPr lang="en-US" altLang="zh-CN" sz="2200" b="1"/>
          </a:p>
        </p:txBody>
      </p:sp>
      <p:sp>
        <p:nvSpPr>
          <p:cNvPr id="2" name="TextBox 1"/>
          <p:cNvSpPr txBox="1"/>
          <p:nvPr/>
        </p:nvSpPr>
        <p:spPr>
          <a:xfrm>
            <a:off x="665981" y="1224111"/>
            <a:ext cx="8568952" cy="2061210"/>
          </a:xfrm>
          <a:prstGeom prst="rect">
            <a:avLst/>
          </a:prstGeom>
          <a:noFill/>
        </p:spPr>
        <p:txBody>
          <a:bodyPr wrap="square" rtlCol="0">
            <a:spAutoFit/>
          </a:bodyPr>
          <a:lstStyle/>
          <a:p>
            <a:r>
              <a:rPr lang="zh-CN" altLang="en-US" sz="2000" b="1" smtClean="0">
                <a:solidFill>
                  <a:srgbClr val="0070C0"/>
                </a:solidFill>
              </a:rPr>
              <a:t>赫夫曼编码压缩文件注意事项</a:t>
            </a:r>
            <a:endParaRPr lang="en-US" altLang="zh-CN"/>
          </a:p>
          <a:p>
            <a:endParaRPr kumimoji="1" lang="en-US" altLang="zh-CN"/>
          </a:p>
          <a:p>
            <a:pPr marL="342900" indent="-342900">
              <a:buAutoNum type="arabicParenR"/>
            </a:pPr>
            <a:r>
              <a:rPr kumimoji="1" lang="zh-CN" altLang="en-US"/>
              <a:t>如</a:t>
            </a:r>
            <a:r>
              <a:rPr kumimoji="1" lang="zh-CN" altLang="en-US" smtClean="0"/>
              <a:t>果文件本身就是经过压缩处理的，那么使用赫夫曼编码再压缩效率不会有明显变化</a:t>
            </a:r>
            <a:r>
              <a:rPr kumimoji="1" lang="en-US" altLang="zh-CN" smtClean="0"/>
              <a:t>, </a:t>
            </a:r>
            <a:r>
              <a:rPr kumimoji="1" lang="zh-CN" altLang="en-US" smtClean="0"/>
              <a:t>比如视频</a:t>
            </a:r>
            <a:r>
              <a:rPr kumimoji="1" lang="en-US" altLang="zh-CN" smtClean="0"/>
              <a:t>,ppt </a:t>
            </a:r>
            <a:r>
              <a:rPr kumimoji="1" lang="zh-CN" altLang="en-US" smtClean="0"/>
              <a:t>等等文件</a:t>
            </a:r>
            <a:r>
              <a:rPr kumimoji="1" lang="en-US" altLang="zh-CN" smtClean="0"/>
              <a:t>[</a:t>
            </a:r>
            <a:r>
              <a:rPr kumimoji="1" lang="zh-CN" altLang="en-US" sz="1200" smtClean="0"/>
              <a:t>举例压一个 </a:t>
            </a:r>
            <a:r>
              <a:rPr kumimoji="1" lang="en-US" altLang="zh-CN" sz="1200" smtClean="0"/>
              <a:t>.ppt</a:t>
            </a:r>
            <a:r>
              <a:rPr kumimoji="1" lang="en-US" altLang="zh-CN" smtClean="0"/>
              <a:t>]</a:t>
            </a:r>
            <a:endParaRPr kumimoji="1" lang="en-US" altLang="zh-CN" smtClean="0"/>
          </a:p>
          <a:p>
            <a:pPr marL="342900" indent="-342900">
              <a:buAutoNum type="arabicParenR"/>
            </a:pPr>
            <a:r>
              <a:rPr kumimoji="1" lang="zh-CN" altLang="en-US"/>
              <a:t>赫夫</a:t>
            </a:r>
            <a:r>
              <a:rPr kumimoji="1" lang="zh-CN" altLang="en-US" smtClean="0"/>
              <a:t>曼编码是按字节来处理的，因此可以处理所有的文件</a:t>
            </a:r>
            <a:r>
              <a:rPr kumimoji="1" lang="en-US" altLang="zh-CN" smtClean="0"/>
              <a:t>(</a:t>
            </a:r>
            <a:r>
              <a:rPr kumimoji="1" lang="zh-CN" altLang="en-US" smtClean="0"/>
              <a:t>二进制文件、文本文件</a:t>
            </a:r>
            <a:r>
              <a:rPr kumimoji="1" lang="en-US" altLang="zh-CN" smtClean="0"/>
              <a:t>) [</a:t>
            </a:r>
            <a:r>
              <a:rPr kumimoji="1" lang="zh-CN" altLang="en-US" sz="1200" smtClean="0"/>
              <a:t>举例压一个</a:t>
            </a:r>
            <a:r>
              <a:rPr kumimoji="1" lang="en-US" altLang="zh-CN" sz="1200" smtClean="0"/>
              <a:t>.xml</a:t>
            </a:r>
            <a:r>
              <a:rPr kumimoji="1" lang="zh-CN" altLang="en-US" sz="1200" smtClean="0"/>
              <a:t>文件</a:t>
            </a:r>
            <a:r>
              <a:rPr kumimoji="1" lang="en-US" altLang="zh-CN" smtClean="0"/>
              <a:t>]</a:t>
            </a:r>
            <a:endParaRPr kumimoji="1" lang="en-US" altLang="zh-CN" smtClean="0"/>
          </a:p>
          <a:p>
            <a:pPr marL="342900" indent="-342900">
              <a:buAutoNum type="arabicParenR"/>
            </a:pPr>
            <a:r>
              <a:rPr kumimoji="1" lang="zh-CN" altLang="en-US"/>
              <a:t>如</a:t>
            </a:r>
            <a:r>
              <a:rPr kumimoji="1" lang="zh-CN" altLang="en-US" smtClean="0"/>
              <a:t>果一个文件中的内容，重复的数据不多，压缩效果也不会很明显</a:t>
            </a:r>
            <a:r>
              <a:rPr kumimoji="1" lang="en-US" altLang="zh-CN" smtClean="0"/>
              <a:t>. </a:t>
            </a:r>
            <a:endParaRPr kumimoji="1" lang="en-US" altLang="zh-CN" b="1" smtClean="0">
              <a:latin typeface="Arial" panose="020B0604020202020204" pitchFamily="34" charset="0"/>
              <a:cs typeface="Arial" panose="020B0604020202020204" pitchFamily="34" charset="0"/>
            </a:endParaRPr>
          </a:p>
        </p:txBody>
      </p:sp>
    </p:spTree>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680" y="755015"/>
            <a:ext cx="3115310" cy="395605"/>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二叉排序树</a:t>
            </a:r>
            <a:endParaRPr lang="en-US" altLang="zh-CN" sz="2200" b="1"/>
          </a:p>
        </p:txBody>
      </p:sp>
      <p:sp>
        <p:nvSpPr>
          <p:cNvPr id="2" name="TextBox 1"/>
          <p:cNvSpPr txBox="1"/>
          <p:nvPr/>
        </p:nvSpPr>
        <p:spPr>
          <a:xfrm>
            <a:off x="665981" y="1224111"/>
            <a:ext cx="8064896" cy="1508105"/>
          </a:xfrm>
          <a:prstGeom prst="rect">
            <a:avLst/>
          </a:prstGeom>
          <a:noFill/>
        </p:spPr>
        <p:txBody>
          <a:bodyPr wrap="square" rtlCol="0">
            <a:spAutoFit/>
          </a:bodyPr>
          <a:lstStyle/>
          <a:p>
            <a:r>
              <a:rPr lang="zh-CN" altLang="en-US" sz="2000" b="1" smtClean="0">
                <a:solidFill>
                  <a:srgbClr val="0070C0"/>
                </a:solidFill>
              </a:rPr>
              <a:t>先看一个需求</a:t>
            </a:r>
            <a:endParaRPr lang="en-US" altLang="zh-CN"/>
          </a:p>
          <a:p>
            <a:endParaRPr lang="en-US" altLang="zh-CN" smtClean="0"/>
          </a:p>
          <a:p>
            <a:r>
              <a:rPr lang="zh-CN" altLang="en-US" smtClean="0"/>
              <a:t>给你一个</a:t>
            </a:r>
            <a:r>
              <a:rPr lang="zh-CN" altLang="en-US"/>
              <a:t>数列</a:t>
            </a:r>
            <a:r>
              <a:rPr lang="zh-CN" altLang="en-US" smtClean="0"/>
              <a:t> </a:t>
            </a:r>
            <a:r>
              <a:rPr lang="en-US" altLang="zh-CN" smtClean="0"/>
              <a:t>(7, 3, 10, 12, 5, 1, 9)</a:t>
            </a:r>
            <a:r>
              <a:rPr lang="zh-CN" altLang="en-US" smtClean="0"/>
              <a:t>，要求能够高效的完成对</a:t>
            </a:r>
            <a:r>
              <a:rPr lang="zh-CN" altLang="en-US"/>
              <a:t>数据</a:t>
            </a:r>
            <a:r>
              <a:rPr lang="zh-CN" altLang="en-US" smtClean="0"/>
              <a:t>的查询和</a:t>
            </a:r>
            <a:r>
              <a:rPr lang="zh-CN" altLang="en-US"/>
              <a:t>添加</a:t>
            </a:r>
            <a:r>
              <a:rPr lang="zh-CN" altLang="en-US" smtClean="0"/>
              <a:t>。</a:t>
            </a:r>
            <a:endParaRPr lang="en-US" altLang="zh-CN" smtClean="0"/>
          </a:p>
          <a:p>
            <a:endParaRPr lang="en-US" altLang="zh-CN"/>
          </a:p>
          <a:p>
            <a:endParaRPr lang="en-US" altLang="zh-CN" smtClean="0"/>
          </a:p>
        </p:txBody>
      </p:sp>
    </p:spTree>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680" y="755015"/>
            <a:ext cx="2894330" cy="395605"/>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二叉排序树</a:t>
            </a:r>
            <a:endParaRPr lang="en-US" altLang="zh-CN" sz="2200" b="1"/>
          </a:p>
        </p:txBody>
      </p:sp>
      <p:sp>
        <p:nvSpPr>
          <p:cNvPr id="2" name="TextBox 1"/>
          <p:cNvSpPr txBox="1"/>
          <p:nvPr/>
        </p:nvSpPr>
        <p:spPr>
          <a:xfrm>
            <a:off x="665981" y="1224111"/>
            <a:ext cx="8424936" cy="3446145"/>
          </a:xfrm>
          <a:prstGeom prst="rect">
            <a:avLst/>
          </a:prstGeom>
          <a:noFill/>
        </p:spPr>
        <p:txBody>
          <a:bodyPr wrap="square" rtlCol="0">
            <a:spAutoFit/>
          </a:bodyPr>
          <a:lstStyle/>
          <a:p>
            <a:r>
              <a:rPr lang="zh-CN" altLang="en-US" sz="2000" b="1" smtClean="0">
                <a:solidFill>
                  <a:srgbClr val="0070C0"/>
                </a:solidFill>
              </a:rPr>
              <a:t>解决方案分析</a:t>
            </a:r>
            <a:endParaRPr lang="en-US" altLang="zh-CN" sz="2000" b="1" smtClean="0">
              <a:solidFill>
                <a:srgbClr val="0070C0"/>
              </a:solidFill>
            </a:endParaRPr>
          </a:p>
          <a:p>
            <a:endParaRPr lang="en-US" altLang="zh-CN"/>
          </a:p>
          <a:p>
            <a:pPr marL="285750" indent="-285750">
              <a:buFont typeface="Wingdings" panose="05000000000000000000" pitchFamily="2" charset="2"/>
              <a:buChar char="Ø"/>
            </a:pPr>
            <a:r>
              <a:rPr lang="zh-CN" altLang="en-US" smtClean="0"/>
              <a:t>使用数组</a:t>
            </a:r>
            <a:endParaRPr lang="en-US" altLang="zh-CN" smtClean="0"/>
          </a:p>
          <a:p>
            <a:pPr marL="342900" indent="-342900">
              <a:buAutoNum type="arabicParenR"/>
            </a:pPr>
            <a:r>
              <a:rPr lang="zh-CN" altLang="en-US" smtClean="0"/>
              <a:t>数组未排序， </a:t>
            </a:r>
            <a:r>
              <a:rPr lang="zh-CN" altLang="en-US"/>
              <a:t>优</a:t>
            </a:r>
            <a:r>
              <a:rPr lang="zh-CN" altLang="en-US" smtClean="0"/>
              <a:t>点：直接在数组尾添加，速度快。 </a:t>
            </a:r>
            <a:r>
              <a:rPr lang="zh-CN" altLang="en-US"/>
              <a:t>缺</a:t>
            </a:r>
            <a:r>
              <a:rPr lang="zh-CN" altLang="en-US" smtClean="0"/>
              <a:t>点：查找速度慢</a:t>
            </a:r>
            <a:r>
              <a:rPr lang="en-US" altLang="zh-CN" smtClean="0"/>
              <a:t>. [</a:t>
            </a:r>
            <a:r>
              <a:rPr lang="zh-CN" altLang="en-US" sz="1100" smtClean="0"/>
              <a:t>示意图</a:t>
            </a:r>
            <a:r>
              <a:rPr lang="en-US" altLang="zh-CN" smtClean="0"/>
              <a:t>]</a:t>
            </a:r>
            <a:endParaRPr lang="en-US" altLang="zh-CN" smtClean="0"/>
          </a:p>
          <a:p>
            <a:pPr marL="342900" indent="-342900">
              <a:buAutoNum type="arabicParenR"/>
            </a:pPr>
            <a:r>
              <a:rPr lang="zh-CN" altLang="en-US"/>
              <a:t>数</a:t>
            </a:r>
            <a:r>
              <a:rPr lang="zh-CN" altLang="en-US" smtClean="0"/>
              <a:t>组排序，</a:t>
            </a:r>
            <a:r>
              <a:rPr lang="zh-CN" altLang="en-US"/>
              <a:t>优</a:t>
            </a:r>
            <a:r>
              <a:rPr lang="zh-CN" altLang="en-US" smtClean="0"/>
              <a:t>点：可以使用二分查找，查找速度快，缺点：为了保证数组有序，在添加新数据时，</a:t>
            </a:r>
            <a:r>
              <a:rPr lang="zh-CN" altLang="en-US"/>
              <a:t>找</a:t>
            </a:r>
            <a:r>
              <a:rPr lang="zh-CN" altLang="en-US" smtClean="0"/>
              <a:t>到插入位置后，</a:t>
            </a:r>
            <a:r>
              <a:rPr lang="zh-CN" altLang="en-US"/>
              <a:t>后</a:t>
            </a:r>
            <a:r>
              <a:rPr lang="zh-CN" altLang="en-US" smtClean="0"/>
              <a:t>面的数据需整体移动，速度慢。</a:t>
            </a:r>
            <a:r>
              <a:rPr lang="en-US" altLang="zh-CN" smtClean="0"/>
              <a:t>[</a:t>
            </a:r>
            <a:r>
              <a:rPr lang="zh-CN" altLang="en-US" sz="1100" smtClean="0"/>
              <a:t>示意图</a:t>
            </a:r>
            <a:r>
              <a:rPr lang="en-US" altLang="zh-CN" smtClean="0"/>
              <a:t>]</a:t>
            </a:r>
            <a:endParaRPr lang="en-US" altLang="zh-CN" smtClean="0"/>
          </a:p>
          <a:p>
            <a:endParaRPr lang="en-US" altLang="zh-CN"/>
          </a:p>
          <a:p>
            <a:pPr marL="285750" indent="-285750">
              <a:buFont typeface="Wingdings" panose="05000000000000000000" pitchFamily="2" charset="2"/>
              <a:buChar char="Ø"/>
            </a:pPr>
            <a:r>
              <a:rPr lang="zh-CN" altLang="en-US"/>
              <a:t>使</a:t>
            </a:r>
            <a:r>
              <a:rPr lang="zh-CN" altLang="en-US" smtClean="0"/>
              <a:t>用链式存储</a:t>
            </a:r>
            <a:r>
              <a:rPr lang="en-US" altLang="zh-CN" smtClean="0"/>
              <a:t>-</a:t>
            </a:r>
            <a:r>
              <a:rPr lang="zh-CN" altLang="en-US" smtClean="0"/>
              <a:t>链表</a:t>
            </a:r>
            <a:br>
              <a:rPr lang="en-US" altLang="zh-CN"/>
            </a:br>
            <a:r>
              <a:rPr lang="zh-CN" altLang="en-US"/>
              <a:t>不</a:t>
            </a:r>
            <a:r>
              <a:rPr lang="zh-CN" altLang="en-US" smtClean="0"/>
              <a:t>管链表是否有序，查找速度都慢，添加数据速度比数组快，不需要数据整体移动。</a:t>
            </a:r>
            <a:r>
              <a:rPr lang="en-US" altLang="zh-CN" smtClean="0"/>
              <a:t>[</a:t>
            </a:r>
            <a:r>
              <a:rPr lang="zh-CN" altLang="en-US" sz="1100" smtClean="0"/>
              <a:t>示意图</a:t>
            </a:r>
            <a:r>
              <a:rPr lang="en-US" altLang="zh-CN" smtClean="0"/>
              <a:t>]</a:t>
            </a:r>
            <a:endParaRPr lang="en-US" altLang="zh-CN" smtClean="0"/>
          </a:p>
          <a:p>
            <a:pPr marL="285750" indent="-285750">
              <a:buFont typeface="Wingdings" panose="05000000000000000000" pitchFamily="2" charset="2"/>
              <a:buChar char="Ø"/>
            </a:pPr>
            <a:endParaRPr lang="en-US" altLang="zh-CN"/>
          </a:p>
          <a:p>
            <a:pPr marL="285750" indent="-285750">
              <a:buFont typeface="Wingdings" panose="05000000000000000000" pitchFamily="2" charset="2"/>
              <a:buChar char="Ø"/>
            </a:pPr>
            <a:r>
              <a:rPr lang="zh-CN" altLang="en-US" smtClean="0"/>
              <a:t>使用二叉排序树</a:t>
            </a:r>
            <a:endParaRPr lang="zh-CN" altLang="en-US"/>
          </a:p>
        </p:txBody>
      </p:sp>
    </p:spTree>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680" y="755015"/>
            <a:ext cx="2399030" cy="395605"/>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二叉排序树</a:t>
            </a:r>
            <a:endParaRPr lang="en-US" altLang="zh-CN" sz="2200" b="1"/>
          </a:p>
        </p:txBody>
      </p:sp>
      <p:sp>
        <p:nvSpPr>
          <p:cNvPr id="2" name="TextBox 1"/>
          <p:cNvSpPr txBox="1"/>
          <p:nvPr/>
        </p:nvSpPr>
        <p:spPr>
          <a:xfrm>
            <a:off x="665981" y="1056471"/>
            <a:ext cx="8424936" cy="4276725"/>
          </a:xfrm>
          <a:prstGeom prst="rect">
            <a:avLst/>
          </a:prstGeom>
          <a:noFill/>
        </p:spPr>
        <p:txBody>
          <a:bodyPr wrap="square" rtlCol="0">
            <a:spAutoFit/>
          </a:bodyPr>
          <a:lstStyle/>
          <a:p>
            <a:r>
              <a:rPr lang="zh-CN" altLang="en-US" sz="2000" b="1" smtClean="0">
                <a:solidFill>
                  <a:srgbClr val="0070C0"/>
                </a:solidFill>
              </a:rPr>
              <a:t>二叉排序树介绍</a:t>
            </a:r>
            <a:endParaRPr lang="en-US" altLang="zh-CN" sz="2000" b="1" smtClean="0">
              <a:solidFill>
                <a:srgbClr val="0070C0"/>
              </a:solidFill>
            </a:endParaRPr>
          </a:p>
          <a:p>
            <a:endParaRPr lang="en-US" altLang="zh-CN"/>
          </a:p>
          <a:p>
            <a:r>
              <a:rPr lang="zh-CN" altLang="en-US" smtClean="0">
                <a:ea typeface="宋体" panose="02010600030101010101" pitchFamily="2" charset="-122"/>
              </a:rPr>
              <a:t>二</a:t>
            </a:r>
            <a:r>
              <a:rPr lang="zh-CN" altLang="en-US">
                <a:ea typeface="宋体" panose="02010600030101010101" pitchFamily="2" charset="-122"/>
              </a:rPr>
              <a:t>叉排序树：</a:t>
            </a:r>
            <a:r>
              <a:rPr lang="en-US" altLang="zh-CN">
                <a:ea typeface="宋体" panose="02010600030101010101" pitchFamily="2" charset="-122"/>
              </a:rPr>
              <a:t>BST: (Binary Sort(Search) Tree), </a:t>
            </a:r>
            <a:r>
              <a:rPr lang="zh-CN" altLang="en-US">
                <a:ea typeface="宋体" panose="02010600030101010101" pitchFamily="2" charset="-122"/>
              </a:rPr>
              <a:t>对于二叉排序树的任何一个非叶子节点，要求左子节点的值比当前节点的值小</a:t>
            </a:r>
            <a:r>
              <a:rPr lang="zh-CN" altLang="en-US" smtClean="0">
                <a:ea typeface="宋体" panose="02010600030101010101" pitchFamily="2" charset="-122"/>
              </a:rPr>
              <a:t>，右</a:t>
            </a:r>
            <a:r>
              <a:rPr lang="zh-CN" altLang="en-US">
                <a:ea typeface="宋体" panose="02010600030101010101" pitchFamily="2" charset="-122"/>
              </a:rPr>
              <a:t>子节点的值比当前节点的值大</a:t>
            </a:r>
            <a:r>
              <a:rPr lang="zh-CN" altLang="en-US" smtClean="0">
                <a:ea typeface="宋体" panose="02010600030101010101" pitchFamily="2" charset="-122"/>
              </a:rPr>
              <a:t>。</a:t>
            </a:r>
            <a:endParaRPr lang="en-US" altLang="zh-CN" smtClean="0">
              <a:ea typeface="宋体" panose="02010600030101010101" pitchFamily="2" charset="-122"/>
            </a:endParaRPr>
          </a:p>
          <a:p>
            <a:r>
              <a:rPr lang="zh-CN" altLang="en-US" b="1" smtClean="0">
                <a:ea typeface="宋体" panose="02010600030101010101" pitchFamily="2" charset="-122"/>
              </a:rPr>
              <a:t>特别说明</a:t>
            </a:r>
            <a:r>
              <a:rPr lang="zh-CN" altLang="en-US" smtClean="0">
                <a:ea typeface="宋体" panose="02010600030101010101" pitchFamily="2" charset="-122"/>
              </a:rPr>
              <a:t>：尽量避免相同的值，</a:t>
            </a:r>
            <a:r>
              <a:rPr lang="zh-CN" altLang="en-US" smtClean="0">
                <a:ea typeface="宋体" panose="02010600030101010101" pitchFamily="2" charset="-122"/>
              </a:rPr>
              <a:t>如果有相同的值，可以将该节点放在左子节点或右子节点</a:t>
            </a:r>
            <a:endParaRPr lang="en-US" altLang="zh-CN" smtClean="0">
              <a:ea typeface="宋体" panose="02010600030101010101" pitchFamily="2" charset="-122"/>
            </a:endParaRPr>
          </a:p>
          <a:p>
            <a:endParaRPr lang="en-US" altLang="zh-CN">
              <a:ea typeface="宋体" panose="02010600030101010101" pitchFamily="2" charset="-122"/>
            </a:endParaRPr>
          </a:p>
          <a:p>
            <a:r>
              <a:rPr lang="zh-CN" altLang="en-US" smtClean="0">
                <a:ea typeface="宋体" panose="02010600030101010101" pitchFamily="2" charset="-122"/>
              </a:rPr>
              <a:t>比如针对前面的</a:t>
            </a:r>
            <a:r>
              <a:rPr lang="zh-CN" altLang="en-US">
                <a:ea typeface="宋体" panose="02010600030101010101" pitchFamily="2" charset="-122"/>
              </a:rPr>
              <a:t>数据</a:t>
            </a:r>
            <a:r>
              <a:rPr lang="zh-CN" altLang="en-US" smtClean="0"/>
              <a:t> </a:t>
            </a:r>
            <a:r>
              <a:rPr lang="en-US" altLang="zh-CN"/>
              <a:t>(7, 3, 10, 12, 5, 1, </a:t>
            </a:r>
            <a:r>
              <a:rPr lang="en-US" altLang="zh-CN" smtClean="0"/>
              <a:t>9) </a:t>
            </a:r>
            <a:r>
              <a:rPr lang="zh-CN" altLang="en-US" smtClean="0">
                <a:ea typeface="宋体" panose="02010600030101010101" pitchFamily="2" charset="-122"/>
              </a:rPr>
              <a:t>，对应的二叉排序树为：</a:t>
            </a:r>
            <a:endParaRPr lang="en-US" altLang="zh-CN" smtClean="0">
              <a:ea typeface="宋体" panose="02010600030101010101" pitchFamily="2" charset="-122"/>
            </a:endParaRPr>
          </a:p>
          <a:p>
            <a:endParaRPr lang="en-US" altLang="zh-CN">
              <a:ea typeface="宋体" panose="02010600030101010101" pitchFamily="2" charset="-122"/>
            </a:endParaRPr>
          </a:p>
          <a:p>
            <a:endParaRPr lang="en-US" altLang="zh-CN" smtClean="0">
              <a:ea typeface="宋体" panose="02010600030101010101" pitchFamily="2" charset="-122"/>
            </a:endParaRPr>
          </a:p>
          <a:p>
            <a:endParaRPr lang="en-US" altLang="zh-CN">
              <a:ea typeface="宋体" panose="02010600030101010101" pitchFamily="2" charset="-122"/>
            </a:endParaRPr>
          </a:p>
          <a:p>
            <a:endParaRPr lang="en-US" altLang="zh-CN" smtClean="0">
              <a:ea typeface="宋体" panose="02010600030101010101" pitchFamily="2" charset="-122"/>
            </a:endParaRPr>
          </a:p>
          <a:p>
            <a:endParaRPr lang="en-US" altLang="zh-CN">
              <a:ea typeface="宋体" panose="02010600030101010101" pitchFamily="2" charset="-122"/>
            </a:endParaRPr>
          </a:p>
          <a:p>
            <a:endParaRPr lang="en-US" altLang="zh-CN" smtClean="0">
              <a:ea typeface="宋体" panose="02010600030101010101" pitchFamily="2" charset="-122"/>
            </a:endParaRPr>
          </a:p>
          <a:p>
            <a:endParaRPr lang="en-US" altLang="zh-CN" smtClean="0">
              <a:ea typeface="宋体" panose="02010600030101010101" pitchFamily="2" charset="-122"/>
            </a:endParaRPr>
          </a:p>
        </p:txBody>
      </p:sp>
      <p:pic>
        <p:nvPicPr>
          <p:cNvPr id="3174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65981" y="3517925"/>
            <a:ext cx="3439767" cy="1296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右箭头 4"/>
          <p:cNvSpPr/>
          <p:nvPr/>
        </p:nvSpPr>
        <p:spPr>
          <a:xfrm>
            <a:off x="3186261" y="3870213"/>
            <a:ext cx="1239581" cy="3600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插</a:t>
            </a:r>
            <a:r>
              <a:rPr lang="zh-CN" altLang="en-US" smtClean="0"/>
              <a:t>入</a:t>
            </a:r>
            <a:r>
              <a:rPr lang="en-US" altLang="zh-CN" smtClean="0"/>
              <a:t>2 </a:t>
            </a:r>
            <a:endParaRPr lang="zh-CN" altLang="en-US"/>
          </a:p>
        </p:txBody>
      </p:sp>
      <p:pic>
        <p:nvPicPr>
          <p:cNvPr id="3174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70437" y="3435474"/>
            <a:ext cx="2452850" cy="14610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二叉排序树</a:t>
            </a:r>
            <a:endParaRPr lang="en-US" altLang="zh-CN" sz="2200" b="1"/>
          </a:p>
        </p:txBody>
      </p:sp>
      <p:sp>
        <p:nvSpPr>
          <p:cNvPr id="2" name="TextBox 1"/>
          <p:cNvSpPr txBox="1"/>
          <p:nvPr/>
        </p:nvSpPr>
        <p:spPr>
          <a:xfrm>
            <a:off x="665981" y="1224111"/>
            <a:ext cx="8424936" cy="4001095"/>
          </a:xfrm>
          <a:prstGeom prst="rect">
            <a:avLst/>
          </a:prstGeom>
          <a:noFill/>
        </p:spPr>
        <p:txBody>
          <a:bodyPr wrap="square" rtlCol="0">
            <a:spAutoFit/>
          </a:bodyPr>
          <a:lstStyle/>
          <a:p>
            <a:r>
              <a:rPr lang="zh-CN" altLang="en-US" sz="2000" b="1" smtClean="0">
                <a:solidFill>
                  <a:srgbClr val="0070C0"/>
                </a:solidFill>
              </a:rPr>
              <a:t>二叉排序树</a:t>
            </a:r>
            <a:r>
              <a:rPr lang="zh-CN" altLang="en-US" sz="2000" b="1">
                <a:solidFill>
                  <a:srgbClr val="0070C0"/>
                </a:solidFill>
              </a:rPr>
              <a:t>创</a:t>
            </a:r>
            <a:r>
              <a:rPr lang="zh-CN" altLang="en-US" sz="2000" b="1" smtClean="0">
                <a:solidFill>
                  <a:srgbClr val="0070C0"/>
                </a:solidFill>
              </a:rPr>
              <a:t>建和遍历</a:t>
            </a:r>
            <a:endParaRPr lang="en-US" altLang="zh-CN" sz="2000" b="1" smtClean="0">
              <a:solidFill>
                <a:srgbClr val="0070C0"/>
              </a:solidFill>
            </a:endParaRPr>
          </a:p>
          <a:p>
            <a:endParaRPr lang="en-US" altLang="zh-CN"/>
          </a:p>
          <a:p>
            <a:r>
              <a:rPr lang="zh-CN" altLang="en-US" smtClean="0">
                <a:ea typeface="宋体" panose="02010600030101010101" pitchFamily="2" charset="-122"/>
              </a:rPr>
              <a:t>一个数组</a:t>
            </a:r>
            <a:r>
              <a:rPr lang="zh-CN" altLang="en-US" b="1" smtClean="0">
                <a:ea typeface="宋体" panose="02010600030101010101" pitchFamily="2" charset="-122"/>
              </a:rPr>
              <a:t>创建</a:t>
            </a:r>
            <a:r>
              <a:rPr lang="zh-CN" altLang="en-US" smtClean="0">
                <a:ea typeface="宋体" panose="02010600030101010101" pitchFamily="2" charset="-122"/>
              </a:rPr>
              <a:t>成对应的二叉排序树，并使用</a:t>
            </a:r>
            <a:r>
              <a:rPr lang="zh-CN" altLang="en-US" b="1" smtClean="0">
                <a:ea typeface="宋体" panose="02010600030101010101" pitchFamily="2" charset="-122"/>
              </a:rPr>
              <a:t>中序遍历二叉排序树</a:t>
            </a:r>
            <a:r>
              <a:rPr lang="zh-CN" altLang="en-US" smtClean="0">
                <a:ea typeface="宋体" panose="02010600030101010101" pitchFamily="2" charset="-122"/>
              </a:rPr>
              <a:t>，比如</a:t>
            </a:r>
            <a:r>
              <a:rPr lang="en-US" altLang="zh-CN" smtClean="0">
                <a:ea typeface="宋体" panose="02010600030101010101" pitchFamily="2" charset="-122"/>
              </a:rPr>
              <a:t>: </a:t>
            </a:r>
            <a:r>
              <a:rPr lang="zh-CN" altLang="en-US" smtClean="0">
                <a:ea typeface="宋体" panose="02010600030101010101" pitchFamily="2" charset="-122"/>
              </a:rPr>
              <a:t>数组为 </a:t>
            </a:r>
            <a:r>
              <a:rPr lang="en-US" altLang="zh-CN" i="1"/>
              <a:t>Array</a:t>
            </a:r>
            <a:r>
              <a:rPr lang="en-US" altLang="zh-CN"/>
              <a:t>(7, 3, 10, 12, 5, 1, 9</a:t>
            </a:r>
            <a:r>
              <a:rPr lang="en-US" altLang="zh-CN" smtClean="0"/>
              <a:t>) </a:t>
            </a:r>
            <a:r>
              <a:rPr lang="zh-CN" altLang="en-US" smtClean="0"/>
              <a:t>， </a:t>
            </a:r>
            <a:r>
              <a:rPr lang="zh-CN" altLang="en-US"/>
              <a:t>创</a:t>
            </a:r>
            <a:r>
              <a:rPr lang="zh-CN" altLang="en-US" smtClean="0"/>
              <a:t>建成对应的二叉排序树为 </a:t>
            </a:r>
            <a:r>
              <a:rPr lang="en-US" altLang="zh-CN" smtClean="0"/>
              <a:t>:</a:t>
            </a:r>
            <a:endParaRPr lang="en-US" altLang="zh-CN" smtClean="0"/>
          </a:p>
          <a:p>
            <a:endParaRPr lang="en-US" altLang="zh-CN">
              <a:ea typeface="宋体" panose="02010600030101010101" pitchFamily="2" charset="-122"/>
            </a:endParaRPr>
          </a:p>
          <a:p>
            <a:endParaRPr lang="en-US" altLang="zh-CN" smtClean="0">
              <a:ea typeface="宋体" panose="02010600030101010101" pitchFamily="2" charset="-122"/>
            </a:endParaRPr>
          </a:p>
          <a:p>
            <a:endParaRPr lang="en-US" altLang="zh-CN">
              <a:ea typeface="宋体" panose="02010600030101010101" pitchFamily="2" charset="-122"/>
            </a:endParaRPr>
          </a:p>
          <a:p>
            <a:endParaRPr lang="en-US" altLang="zh-CN" smtClean="0">
              <a:ea typeface="宋体" panose="02010600030101010101" pitchFamily="2" charset="-122"/>
            </a:endParaRPr>
          </a:p>
          <a:p>
            <a:endParaRPr lang="en-US" altLang="zh-CN" smtClean="0">
              <a:ea typeface="宋体" panose="02010600030101010101" pitchFamily="2" charset="-122"/>
            </a:endParaRPr>
          </a:p>
          <a:p>
            <a:endParaRPr lang="en-US" altLang="zh-CN" smtClean="0">
              <a:ea typeface="宋体" panose="02010600030101010101" pitchFamily="2" charset="-122"/>
            </a:endParaRPr>
          </a:p>
          <a:p>
            <a:endParaRPr lang="en-US" altLang="zh-CN">
              <a:ea typeface="宋体" panose="02010600030101010101" pitchFamily="2" charset="-122"/>
            </a:endParaRPr>
          </a:p>
          <a:p>
            <a:r>
              <a:rPr lang="zh-CN" altLang="en-US" smtClean="0">
                <a:ea typeface="宋体" panose="02010600030101010101" pitchFamily="2" charset="-122"/>
              </a:rPr>
              <a:t>代码实现</a:t>
            </a:r>
            <a:r>
              <a:rPr lang="en-US" altLang="zh-CN" smtClean="0">
                <a:ea typeface="宋体" panose="02010600030101010101" pitchFamily="2" charset="-122"/>
              </a:rPr>
              <a:t>(</a:t>
            </a:r>
            <a:r>
              <a:rPr lang="zh-CN" altLang="en-US" smtClean="0">
                <a:ea typeface="宋体" panose="02010600030101010101" pitchFamily="2" charset="-122"/>
              </a:rPr>
              <a:t>看老师演示</a:t>
            </a:r>
            <a:r>
              <a:rPr lang="en-US" altLang="zh-CN" smtClean="0">
                <a:ea typeface="宋体" panose="02010600030101010101" pitchFamily="2" charset="-122"/>
              </a:rPr>
              <a:t>)</a:t>
            </a:r>
            <a:endParaRPr lang="en-US" altLang="zh-CN" smtClean="0">
              <a:ea typeface="宋体" panose="02010600030101010101" pitchFamily="2" charset="-122"/>
            </a:endParaRPr>
          </a:p>
          <a:p>
            <a:endParaRPr lang="en-US" altLang="zh-CN" smtClean="0">
              <a:ea typeface="宋体" panose="02010600030101010101" pitchFamily="2" charset="-122"/>
            </a:endParaRPr>
          </a:p>
          <a:p>
            <a:endParaRPr lang="en-US" altLang="zh-CN" smtClean="0">
              <a:ea typeface="宋体" panose="02010600030101010101" pitchFamily="2" charset="-122"/>
            </a:endParaRPr>
          </a:p>
        </p:txBody>
      </p:sp>
      <p:pic>
        <p:nvPicPr>
          <p:cNvPr id="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80743" y="2638582"/>
            <a:ext cx="3439767" cy="1296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二叉排序树</a:t>
            </a:r>
            <a:endParaRPr lang="en-US" altLang="zh-CN" sz="2200" b="1"/>
          </a:p>
        </p:txBody>
      </p:sp>
      <p:sp>
        <p:nvSpPr>
          <p:cNvPr id="2" name="TextBox 1"/>
          <p:cNvSpPr txBox="1"/>
          <p:nvPr/>
        </p:nvSpPr>
        <p:spPr>
          <a:xfrm>
            <a:off x="665981" y="1224111"/>
            <a:ext cx="8424936" cy="3447098"/>
          </a:xfrm>
          <a:prstGeom prst="rect">
            <a:avLst/>
          </a:prstGeom>
          <a:noFill/>
        </p:spPr>
        <p:txBody>
          <a:bodyPr wrap="square" rtlCol="0">
            <a:spAutoFit/>
          </a:bodyPr>
          <a:lstStyle/>
          <a:p>
            <a:r>
              <a:rPr lang="zh-CN" altLang="en-US" sz="2000" b="1" smtClean="0">
                <a:solidFill>
                  <a:srgbClr val="0070C0"/>
                </a:solidFill>
              </a:rPr>
              <a:t>二叉排序树</a:t>
            </a:r>
            <a:r>
              <a:rPr lang="zh-CN" altLang="en-US" sz="2000" b="1">
                <a:solidFill>
                  <a:srgbClr val="0070C0"/>
                </a:solidFill>
              </a:rPr>
              <a:t>的</a:t>
            </a:r>
            <a:r>
              <a:rPr lang="zh-CN" altLang="en-US" sz="2000" b="1" smtClean="0">
                <a:solidFill>
                  <a:srgbClr val="0070C0"/>
                </a:solidFill>
              </a:rPr>
              <a:t>删除</a:t>
            </a:r>
            <a:endParaRPr lang="en-US" altLang="zh-CN" sz="2000" b="1" smtClean="0">
              <a:solidFill>
                <a:srgbClr val="0070C0"/>
              </a:solidFill>
            </a:endParaRPr>
          </a:p>
          <a:p>
            <a:endParaRPr lang="en-US" altLang="zh-CN"/>
          </a:p>
          <a:p>
            <a:r>
              <a:rPr lang="zh-CN" altLang="en-US">
                <a:ea typeface="宋体" panose="02010600030101010101" pitchFamily="2" charset="-122"/>
              </a:rPr>
              <a:t>二</a:t>
            </a:r>
            <a:r>
              <a:rPr lang="zh-CN" altLang="en-US" smtClean="0">
                <a:ea typeface="宋体" panose="02010600030101010101" pitchFamily="2" charset="-122"/>
              </a:rPr>
              <a:t>叉排序树的删除情况比较复杂，有下面三种情况需要考虑</a:t>
            </a:r>
            <a:endParaRPr lang="en-US" altLang="zh-CN" smtClean="0">
              <a:ea typeface="宋体" panose="02010600030101010101" pitchFamily="2" charset="-122"/>
            </a:endParaRPr>
          </a:p>
          <a:p>
            <a:endParaRPr lang="en-US" altLang="zh-CN">
              <a:ea typeface="宋体" panose="02010600030101010101" pitchFamily="2" charset="-122"/>
            </a:endParaRPr>
          </a:p>
          <a:p>
            <a:pPr marL="342900" indent="-342900">
              <a:buAutoNum type="arabicParenR"/>
            </a:pPr>
            <a:r>
              <a:rPr lang="zh-CN" altLang="en-US" smtClean="0">
                <a:ea typeface="宋体" panose="02010600030101010101" pitchFamily="2" charset="-122"/>
              </a:rPr>
              <a:t>删除叶子节点 </a:t>
            </a:r>
            <a:r>
              <a:rPr lang="en-US" altLang="zh-CN" smtClean="0">
                <a:ea typeface="宋体" panose="02010600030101010101" pitchFamily="2" charset="-122"/>
              </a:rPr>
              <a:t>(</a:t>
            </a:r>
            <a:r>
              <a:rPr lang="zh-CN" altLang="en-US" smtClean="0">
                <a:ea typeface="宋体" panose="02010600030101010101" pitchFamily="2" charset="-122"/>
              </a:rPr>
              <a:t>比如：</a:t>
            </a:r>
            <a:r>
              <a:rPr lang="en-US" altLang="zh-CN" smtClean="0">
                <a:ea typeface="宋体" panose="02010600030101010101" pitchFamily="2" charset="-122"/>
              </a:rPr>
              <a:t>2, 5, 9, 12)</a:t>
            </a:r>
            <a:endParaRPr lang="en-US" altLang="zh-CN" smtClean="0">
              <a:ea typeface="宋体" panose="02010600030101010101" pitchFamily="2" charset="-122"/>
            </a:endParaRPr>
          </a:p>
          <a:p>
            <a:pPr marL="342900" indent="-342900">
              <a:buAutoNum type="arabicParenR"/>
            </a:pPr>
            <a:r>
              <a:rPr lang="zh-CN" altLang="en-US">
                <a:ea typeface="宋体" panose="02010600030101010101" pitchFamily="2" charset="-122"/>
              </a:rPr>
              <a:t>删</a:t>
            </a:r>
            <a:r>
              <a:rPr lang="zh-CN" altLang="en-US" smtClean="0">
                <a:ea typeface="宋体" panose="02010600030101010101" pitchFamily="2" charset="-122"/>
              </a:rPr>
              <a:t>除只有一颗子树的节点 </a:t>
            </a:r>
            <a:r>
              <a:rPr lang="en-US" altLang="zh-CN" smtClean="0">
                <a:ea typeface="宋体" panose="02010600030101010101" pitchFamily="2" charset="-122"/>
              </a:rPr>
              <a:t>(</a:t>
            </a:r>
            <a:r>
              <a:rPr lang="zh-CN" altLang="en-US" smtClean="0">
                <a:ea typeface="宋体" panose="02010600030101010101" pitchFamily="2" charset="-122"/>
              </a:rPr>
              <a:t>比如：</a:t>
            </a:r>
            <a:r>
              <a:rPr lang="en-US" altLang="zh-CN" smtClean="0">
                <a:ea typeface="宋体" panose="02010600030101010101" pitchFamily="2" charset="-122"/>
              </a:rPr>
              <a:t>1)</a:t>
            </a:r>
            <a:endParaRPr lang="en-US" altLang="zh-CN" smtClean="0">
              <a:ea typeface="宋体" panose="02010600030101010101" pitchFamily="2" charset="-122"/>
            </a:endParaRPr>
          </a:p>
          <a:p>
            <a:pPr marL="342900" indent="-342900">
              <a:buAutoNum type="arabicParenR"/>
            </a:pPr>
            <a:r>
              <a:rPr lang="zh-CN" altLang="en-US">
                <a:ea typeface="宋体" panose="02010600030101010101" pitchFamily="2" charset="-122"/>
              </a:rPr>
              <a:t>删</a:t>
            </a:r>
            <a:r>
              <a:rPr lang="zh-CN" altLang="en-US" smtClean="0">
                <a:ea typeface="宋体" panose="02010600030101010101" pitchFamily="2" charset="-122"/>
              </a:rPr>
              <a:t>除有两颗子树的节点</a:t>
            </a:r>
            <a:r>
              <a:rPr lang="en-US" altLang="zh-CN" smtClean="0">
                <a:ea typeface="宋体" panose="02010600030101010101" pitchFamily="2" charset="-122"/>
              </a:rPr>
              <a:t>. (</a:t>
            </a:r>
            <a:r>
              <a:rPr lang="zh-CN" altLang="en-US" smtClean="0">
                <a:ea typeface="宋体" panose="02010600030101010101" pitchFamily="2" charset="-122"/>
              </a:rPr>
              <a:t>比如：</a:t>
            </a:r>
            <a:r>
              <a:rPr lang="en-US" altLang="zh-CN" smtClean="0">
                <a:ea typeface="宋体" panose="02010600030101010101" pitchFamily="2" charset="-122"/>
              </a:rPr>
              <a:t>7, 3</a:t>
            </a:r>
            <a:r>
              <a:rPr lang="zh-CN" altLang="en-US" smtClean="0">
                <a:ea typeface="宋体" panose="02010600030101010101" pitchFamily="2" charset="-122"/>
              </a:rPr>
              <a:t>，</a:t>
            </a:r>
            <a:r>
              <a:rPr lang="en-US" altLang="zh-CN" smtClean="0">
                <a:ea typeface="宋体" panose="02010600030101010101" pitchFamily="2" charset="-122"/>
              </a:rPr>
              <a:t>10 )</a:t>
            </a:r>
            <a:endParaRPr lang="en-US" altLang="zh-CN" smtClean="0">
              <a:ea typeface="宋体" panose="02010600030101010101" pitchFamily="2" charset="-122"/>
            </a:endParaRPr>
          </a:p>
          <a:p>
            <a:pPr marL="342900" indent="-342900">
              <a:buAutoNum type="arabicParenR"/>
            </a:pPr>
            <a:endParaRPr lang="en-US" altLang="zh-CN">
              <a:ea typeface="宋体" panose="02010600030101010101" pitchFamily="2" charset="-122"/>
            </a:endParaRPr>
          </a:p>
          <a:p>
            <a:r>
              <a:rPr lang="en-US" altLang="zh-CN" smtClean="0">
                <a:ea typeface="宋体" panose="02010600030101010101" pitchFamily="2" charset="-122"/>
              </a:rPr>
              <a:t>[</a:t>
            </a:r>
            <a:r>
              <a:rPr lang="zh-CN" altLang="en-US" sz="1100" smtClean="0">
                <a:ea typeface="宋体" panose="02010600030101010101" pitchFamily="2" charset="-122"/>
              </a:rPr>
              <a:t>示意图</a:t>
            </a:r>
            <a:r>
              <a:rPr lang="en-US" altLang="zh-CN" smtClean="0">
                <a:ea typeface="宋体" panose="02010600030101010101" pitchFamily="2" charset="-122"/>
              </a:rPr>
              <a:t>]</a:t>
            </a:r>
            <a:endParaRPr lang="en-US" altLang="zh-CN" smtClean="0">
              <a:ea typeface="宋体" panose="02010600030101010101" pitchFamily="2" charset="-122"/>
            </a:endParaRPr>
          </a:p>
          <a:p>
            <a:endParaRPr lang="en-US" altLang="zh-CN">
              <a:ea typeface="宋体" panose="02010600030101010101" pitchFamily="2" charset="-122"/>
            </a:endParaRPr>
          </a:p>
          <a:p>
            <a:endParaRPr lang="en-US" altLang="zh-CN" smtClean="0">
              <a:ea typeface="宋体" panose="02010600030101010101" pitchFamily="2" charset="-122"/>
            </a:endParaRPr>
          </a:p>
          <a:p>
            <a:endParaRPr lang="en-US" altLang="zh-CN" smtClean="0">
              <a:ea typeface="宋体" panose="02010600030101010101" pitchFamily="2" charset="-122"/>
            </a:endParaRPr>
          </a:p>
        </p:txBody>
      </p:sp>
      <p:pic>
        <p:nvPicPr>
          <p:cNvPr id="9"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746101" y="3528367"/>
            <a:ext cx="2452850" cy="14610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二叉排序树</a:t>
            </a:r>
            <a:endParaRPr lang="en-US" altLang="zh-CN" sz="2200" b="1"/>
          </a:p>
        </p:txBody>
      </p:sp>
      <p:sp>
        <p:nvSpPr>
          <p:cNvPr id="2" name="TextBox 1"/>
          <p:cNvSpPr txBox="1"/>
          <p:nvPr/>
        </p:nvSpPr>
        <p:spPr>
          <a:xfrm>
            <a:off x="665981" y="1224111"/>
            <a:ext cx="8424936" cy="2893100"/>
          </a:xfrm>
          <a:prstGeom prst="rect">
            <a:avLst/>
          </a:prstGeom>
          <a:noFill/>
        </p:spPr>
        <p:txBody>
          <a:bodyPr wrap="square" rtlCol="0">
            <a:spAutoFit/>
          </a:bodyPr>
          <a:lstStyle/>
          <a:p>
            <a:r>
              <a:rPr lang="zh-CN" altLang="en-US" sz="2000" b="1" smtClean="0">
                <a:solidFill>
                  <a:srgbClr val="0070C0"/>
                </a:solidFill>
              </a:rPr>
              <a:t>二叉排序树</a:t>
            </a:r>
            <a:r>
              <a:rPr lang="zh-CN" altLang="en-US" sz="2000" b="1">
                <a:solidFill>
                  <a:srgbClr val="0070C0"/>
                </a:solidFill>
              </a:rPr>
              <a:t>的</a:t>
            </a:r>
            <a:r>
              <a:rPr lang="zh-CN" altLang="en-US" sz="2000" b="1" smtClean="0">
                <a:solidFill>
                  <a:srgbClr val="0070C0"/>
                </a:solidFill>
              </a:rPr>
              <a:t>删除</a:t>
            </a:r>
            <a:endParaRPr lang="en-US" altLang="zh-CN" sz="2000" b="1" smtClean="0">
              <a:solidFill>
                <a:srgbClr val="0070C0"/>
              </a:solidFill>
            </a:endParaRPr>
          </a:p>
          <a:p>
            <a:endParaRPr lang="en-US" altLang="zh-CN"/>
          </a:p>
          <a:p>
            <a:pPr marL="285750" indent="-285750">
              <a:buFont typeface="Wingdings" panose="05000000000000000000" pitchFamily="2" charset="2"/>
              <a:buChar char="Ø"/>
            </a:pPr>
            <a:r>
              <a:rPr lang="zh-CN" altLang="en-US" smtClean="0">
                <a:ea typeface="宋体" panose="02010600030101010101" pitchFamily="2" charset="-122"/>
              </a:rPr>
              <a:t>删除叶子节点</a:t>
            </a:r>
            <a:br>
              <a:rPr lang="en-US" altLang="zh-CN" smtClean="0">
                <a:ea typeface="宋体" panose="02010600030101010101" pitchFamily="2" charset="-122"/>
              </a:rPr>
            </a:br>
            <a:r>
              <a:rPr lang="zh-CN" altLang="en-US" smtClean="0">
                <a:ea typeface="宋体" panose="02010600030101010101" pitchFamily="2" charset="-122"/>
              </a:rPr>
              <a:t>删除的节点是叶子节点，即该节点下没有左右子节点。</a:t>
            </a:r>
            <a:br>
              <a:rPr lang="en-US" altLang="zh-CN" smtClean="0">
                <a:ea typeface="宋体" panose="02010600030101010101" pitchFamily="2" charset="-122"/>
              </a:rPr>
            </a:br>
            <a:r>
              <a:rPr lang="zh-CN" altLang="en-US" smtClean="0">
                <a:ea typeface="宋体" panose="02010600030101010101" pitchFamily="2" charset="-122"/>
              </a:rPr>
              <a:t>比如这里的 </a:t>
            </a:r>
            <a:r>
              <a:rPr lang="en-US" altLang="zh-CN">
                <a:ea typeface="宋体" panose="02010600030101010101" pitchFamily="2" charset="-122"/>
              </a:rPr>
              <a:t>(</a:t>
            </a:r>
            <a:r>
              <a:rPr lang="zh-CN" altLang="en-US">
                <a:ea typeface="宋体" panose="02010600030101010101" pitchFamily="2" charset="-122"/>
              </a:rPr>
              <a:t>比如</a:t>
            </a:r>
            <a:r>
              <a:rPr lang="zh-CN" altLang="en-US" smtClean="0">
                <a:ea typeface="宋体" panose="02010600030101010101" pitchFamily="2" charset="-122"/>
              </a:rPr>
              <a:t>：</a:t>
            </a:r>
            <a:r>
              <a:rPr lang="en-US" altLang="zh-CN" smtClean="0">
                <a:ea typeface="宋体" panose="02010600030101010101" pitchFamily="2" charset="-122"/>
              </a:rPr>
              <a:t>2, 5, 9, 12)</a:t>
            </a:r>
            <a:endParaRPr lang="en-US" altLang="zh-CN" smtClean="0">
              <a:ea typeface="宋体" panose="02010600030101010101" pitchFamily="2" charset="-122"/>
            </a:endParaRPr>
          </a:p>
          <a:p>
            <a:pPr marL="342900" indent="-342900">
              <a:buAutoNum type="arabicParenR"/>
            </a:pPr>
            <a:r>
              <a:rPr lang="zh-CN" altLang="en-US" smtClean="0">
                <a:ea typeface="宋体" panose="02010600030101010101" pitchFamily="2" charset="-122"/>
              </a:rPr>
              <a:t>思路分析</a:t>
            </a:r>
            <a:endParaRPr lang="en-US" altLang="zh-CN" smtClean="0">
              <a:ea typeface="宋体" panose="02010600030101010101" pitchFamily="2" charset="-122"/>
            </a:endParaRPr>
          </a:p>
          <a:p>
            <a:pPr marL="342900" indent="-342900">
              <a:buAutoNum type="arabicParenR"/>
            </a:pPr>
            <a:r>
              <a:rPr lang="zh-CN" altLang="en-US">
                <a:ea typeface="宋体" panose="02010600030101010101" pitchFamily="2" charset="-122"/>
              </a:rPr>
              <a:t>代</a:t>
            </a:r>
            <a:r>
              <a:rPr lang="zh-CN" altLang="en-US" smtClean="0">
                <a:ea typeface="宋体" panose="02010600030101010101" pitchFamily="2" charset="-122"/>
              </a:rPr>
              <a:t>码实现</a:t>
            </a:r>
            <a:endParaRPr lang="en-US" altLang="zh-CN" smtClean="0">
              <a:ea typeface="宋体" panose="02010600030101010101" pitchFamily="2" charset="-122"/>
            </a:endParaRPr>
          </a:p>
          <a:p>
            <a:endParaRPr lang="en-US" altLang="zh-CN">
              <a:ea typeface="宋体" panose="02010600030101010101" pitchFamily="2" charset="-122"/>
            </a:endParaRPr>
          </a:p>
          <a:p>
            <a:endParaRPr lang="en-US" altLang="zh-CN" smtClean="0">
              <a:ea typeface="宋体" panose="02010600030101010101" pitchFamily="2" charset="-122"/>
            </a:endParaRPr>
          </a:p>
          <a:p>
            <a:endParaRPr lang="en-US" altLang="zh-CN" smtClean="0">
              <a:ea typeface="宋体" panose="02010600030101010101" pitchFamily="2" charset="-122"/>
            </a:endParaRPr>
          </a:p>
        </p:txBody>
      </p:sp>
    </p:spTree>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二叉排序树</a:t>
            </a:r>
            <a:endParaRPr lang="en-US" altLang="zh-CN" sz="2200" b="1"/>
          </a:p>
        </p:txBody>
      </p:sp>
      <p:sp>
        <p:nvSpPr>
          <p:cNvPr id="2" name="TextBox 1"/>
          <p:cNvSpPr txBox="1"/>
          <p:nvPr/>
        </p:nvSpPr>
        <p:spPr>
          <a:xfrm>
            <a:off x="665981" y="1224111"/>
            <a:ext cx="8424936" cy="4001095"/>
          </a:xfrm>
          <a:prstGeom prst="rect">
            <a:avLst/>
          </a:prstGeom>
          <a:noFill/>
        </p:spPr>
        <p:txBody>
          <a:bodyPr wrap="square" rtlCol="0">
            <a:spAutoFit/>
          </a:bodyPr>
          <a:lstStyle/>
          <a:p>
            <a:r>
              <a:rPr lang="zh-CN" altLang="en-US" sz="2000" b="1" smtClean="0">
                <a:solidFill>
                  <a:srgbClr val="0070C0"/>
                </a:solidFill>
              </a:rPr>
              <a:t>二叉排序树</a:t>
            </a:r>
            <a:r>
              <a:rPr lang="zh-CN" altLang="en-US" sz="2000" b="1">
                <a:solidFill>
                  <a:srgbClr val="0070C0"/>
                </a:solidFill>
              </a:rPr>
              <a:t>的</a:t>
            </a:r>
            <a:r>
              <a:rPr lang="zh-CN" altLang="en-US" sz="2000" b="1" smtClean="0">
                <a:solidFill>
                  <a:srgbClr val="0070C0"/>
                </a:solidFill>
              </a:rPr>
              <a:t>删除</a:t>
            </a:r>
            <a:endParaRPr lang="en-US" altLang="zh-CN"/>
          </a:p>
          <a:p>
            <a:pPr marL="285750" indent="-285750">
              <a:buFont typeface="Wingdings" panose="05000000000000000000" pitchFamily="2" charset="2"/>
              <a:buChar char="Ø"/>
            </a:pPr>
            <a:r>
              <a:rPr lang="zh-CN" altLang="en-US" smtClean="0">
                <a:ea typeface="宋体" panose="02010600030101010101" pitchFamily="2" charset="-122"/>
              </a:rPr>
              <a:t>删除节点有一个子节点</a:t>
            </a:r>
            <a:br>
              <a:rPr lang="en-US" altLang="zh-CN" smtClean="0">
                <a:ea typeface="宋体" panose="02010600030101010101" pitchFamily="2" charset="-122"/>
              </a:rPr>
            </a:br>
            <a:r>
              <a:rPr lang="zh-CN" altLang="en-US" smtClean="0">
                <a:ea typeface="宋体" panose="02010600030101010101" pitchFamily="2" charset="-122"/>
              </a:rPr>
              <a:t>删</a:t>
            </a:r>
            <a:r>
              <a:rPr lang="zh-CN" altLang="en-US">
                <a:ea typeface="宋体" panose="02010600030101010101" pitchFamily="2" charset="-122"/>
              </a:rPr>
              <a:t>除的节</a:t>
            </a:r>
            <a:r>
              <a:rPr lang="zh-CN" altLang="en-US" smtClean="0">
                <a:ea typeface="宋体" panose="02010600030101010101" pitchFamily="2" charset="-122"/>
              </a:rPr>
              <a:t>点有一个子</a:t>
            </a:r>
            <a:r>
              <a:rPr lang="zh-CN" altLang="en-US">
                <a:ea typeface="宋体" panose="02010600030101010101" pitchFamily="2" charset="-122"/>
              </a:rPr>
              <a:t>节点，即该节</a:t>
            </a:r>
            <a:r>
              <a:rPr lang="zh-CN" altLang="en-US" smtClean="0">
                <a:ea typeface="宋体" panose="02010600030101010101" pitchFamily="2" charset="-122"/>
              </a:rPr>
              <a:t>点有左子</a:t>
            </a:r>
            <a:r>
              <a:rPr lang="zh-CN" altLang="en-US">
                <a:ea typeface="宋体" panose="02010600030101010101" pitchFamily="2" charset="-122"/>
              </a:rPr>
              <a:t>节</a:t>
            </a:r>
            <a:r>
              <a:rPr lang="zh-CN" altLang="en-US" smtClean="0">
                <a:ea typeface="宋体" panose="02010600030101010101" pitchFamily="2" charset="-122"/>
              </a:rPr>
              <a:t>点或者右子节点。</a:t>
            </a:r>
            <a:r>
              <a:rPr lang="zh-CN" altLang="en-US">
                <a:ea typeface="宋体" panose="02010600030101010101" pitchFamily="2" charset="-122"/>
              </a:rPr>
              <a:t>比如这里的 </a:t>
            </a:r>
            <a:r>
              <a:rPr lang="en-US" altLang="zh-CN">
                <a:ea typeface="宋体" panose="02010600030101010101" pitchFamily="2" charset="-122"/>
              </a:rPr>
              <a:t>(</a:t>
            </a:r>
            <a:r>
              <a:rPr lang="zh-CN" altLang="en-US">
                <a:ea typeface="宋体" panose="02010600030101010101" pitchFamily="2" charset="-122"/>
              </a:rPr>
              <a:t>比如</a:t>
            </a:r>
            <a:r>
              <a:rPr lang="zh-CN" altLang="en-US" smtClean="0">
                <a:ea typeface="宋体" panose="02010600030101010101" pitchFamily="2" charset="-122"/>
              </a:rPr>
              <a:t>：</a:t>
            </a:r>
            <a:r>
              <a:rPr lang="en-US" altLang="zh-CN" smtClean="0">
                <a:ea typeface="宋体" panose="02010600030101010101" pitchFamily="2" charset="-122"/>
              </a:rPr>
              <a:t>1 )</a:t>
            </a:r>
            <a:endParaRPr lang="en-US" altLang="zh-CN">
              <a:ea typeface="宋体" panose="02010600030101010101" pitchFamily="2" charset="-122"/>
            </a:endParaRPr>
          </a:p>
          <a:p>
            <a:pPr marL="342900" indent="-342900">
              <a:buAutoNum type="arabicParenR"/>
            </a:pPr>
            <a:r>
              <a:rPr lang="zh-CN" altLang="en-US">
                <a:ea typeface="宋体" panose="02010600030101010101" pitchFamily="2" charset="-122"/>
              </a:rPr>
              <a:t>思路分析</a:t>
            </a:r>
            <a:endParaRPr lang="en-US" altLang="zh-CN">
              <a:ea typeface="宋体" panose="02010600030101010101" pitchFamily="2" charset="-122"/>
            </a:endParaRPr>
          </a:p>
          <a:p>
            <a:pPr marL="342900" indent="-342900">
              <a:buAutoNum type="arabicParenR"/>
            </a:pPr>
            <a:r>
              <a:rPr lang="zh-CN" altLang="en-US">
                <a:ea typeface="宋体" panose="02010600030101010101" pitchFamily="2" charset="-122"/>
              </a:rPr>
              <a:t>代码实现</a:t>
            </a:r>
            <a:endParaRPr lang="en-US" altLang="zh-CN">
              <a:ea typeface="宋体" panose="02010600030101010101" pitchFamily="2" charset="-122"/>
            </a:endParaRPr>
          </a:p>
          <a:p>
            <a:pPr marL="285750" indent="-285750">
              <a:buFont typeface="Wingdings" panose="05000000000000000000" pitchFamily="2" charset="2"/>
              <a:buChar char="Ø"/>
            </a:pPr>
            <a:endParaRPr lang="en-US" altLang="zh-CN" smtClean="0">
              <a:ea typeface="宋体" panose="02010600030101010101" pitchFamily="2" charset="-122"/>
            </a:endParaRPr>
          </a:p>
          <a:p>
            <a:pPr marL="285750" indent="-285750">
              <a:buFont typeface="Wingdings" panose="05000000000000000000" pitchFamily="2" charset="2"/>
              <a:buChar char="Ø"/>
            </a:pPr>
            <a:endParaRPr lang="en-US" altLang="zh-CN">
              <a:ea typeface="宋体" panose="02010600030101010101" pitchFamily="2" charset="-122"/>
            </a:endParaRPr>
          </a:p>
          <a:p>
            <a:pPr marL="285750" indent="-285750">
              <a:buFont typeface="Wingdings" panose="05000000000000000000" pitchFamily="2" charset="2"/>
              <a:buChar char="Ø"/>
            </a:pPr>
            <a:endParaRPr lang="en-US" altLang="zh-CN">
              <a:ea typeface="宋体" panose="02010600030101010101" pitchFamily="2" charset="-122"/>
            </a:endParaRPr>
          </a:p>
          <a:p>
            <a:endParaRPr lang="en-US" altLang="zh-CN" smtClean="0">
              <a:ea typeface="宋体" panose="02010600030101010101" pitchFamily="2" charset="-122"/>
            </a:endParaRPr>
          </a:p>
          <a:p>
            <a:endParaRPr lang="en-US" altLang="zh-CN" smtClean="0">
              <a:ea typeface="宋体" panose="02010600030101010101" pitchFamily="2" charset="-122"/>
            </a:endParaRPr>
          </a:p>
          <a:p>
            <a:endParaRPr lang="en-US" altLang="zh-CN">
              <a:ea typeface="宋体" panose="02010600030101010101" pitchFamily="2" charset="-122"/>
            </a:endParaRPr>
          </a:p>
          <a:p>
            <a:endParaRPr lang="en-US" altLang="zh-CN" smtClean="0">
              <a:ea typeface="宋体" panose="02010600030101010101" pitchFamily="2" charset="-122"/>
            </a:endParaRPr>
          </a:p>
          <a:p>
            <a:endParaRPr lang="en-US" altLang="zh-CN" smtClean="0">
              <a:ea typeface="宋体" panose="02010600030101010101" pitchFamily="2" charset="-122"/>
            </a:endParaRPr>
          </a:p>
        </p:txBody>
      </p:sp>
    </p:spTree>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二叉排序树</a:t>
            </a:r>
            <a:endParaRPr lang="en-US" altLang="zh-CN" sz="2200" b="1"/>
          </a:p>
        </p:txBody>
      </p:sp>
      <p:sp>
        <p:nvSpPr>
          <p:cNvPr id="2" name="TextBox 1"/>
          <p:cNvSpPr txBox="1"/>
          <p:nvPr/>
        </p:nvSpPr>
        <p:spPr>
          <a:xfrm>
            <a:off x="665981" y="1224111"/>
            <a:ext cx="8424936" cy="4278094"/>
          </a:xfrm>
          <a:prstGeom prst="rect">
            <a:avLst/>
          </a:prstGeom>
          <a:noFill/>
        </p:spPr>
        <p:txBody>
          <a:bodyPr wrap="square" rtlCol="0">
            <a:spAutoFit/>
          </a:bodyPr>
          <a:lstStyle/>
          <a:p>
            <a:r>
              <a:rPr lang="zh-CN" altLang="en-US" sz="2000" b="1" smtClean="0">
                <a:solidFill>
                  <a:srgbClr val="0070C0"/>
                </a:solidFill>
              </a:rPr>
              <a:t>二叉排序树</a:t>
            </a:r>
            <a:r>
              <a:rPr lang="zh-CN" altLang="en-US" sz="2000" b="1">
                <a:solidFill>
                  <a:srgbClr val="0070C0"/>
                </a:solidFill>
              </a:rPr>
              <a:t>的</a:t>
            </a:r>
            <a:r>
              <a:rPr lang="zh-CN" altLang="en-US" sz="2000" b="1" smtClean="0">
                <a:solidFill>
                  <a:srgbClr val="0070C0"/>
                </a:solidFill>
              </a:rPr>
              <a:t>删除</a:t>
            </a:r>
            <a:endParaRPr lang="en-US" altLang="zh-CN" sz="2000" b="1" smtClean="0">
              <a:solidFill>
                <a:srgbClr val="0070C0"/>
              </a:solidFill>
            </a:endParaRPr>
          </a:p>
          <a:p>
            <a:endParaRPr lang="en-US" altLang="zh-CN"/>
          </a:p>
          <a:p>
            <a:pPr marL="285750" indent="-285750">
              <a:buFont typeface="Wingdings" panose="05000000000000000000" pitchFamily="2" charset="2"/>
              <a:buChar char="Ø"/>
            </a:pPr>
            <a:r>
              <a:rPr lang="zh-CN" altLang="en-US" smtClean="0">
                <a:ea typeface="宋体" panose="02010600030101010101" pitchFamily="2" charset="-122"/>
              </a:rPr>
              <a:t>删除节点有两个子节点</a:t>
            </a:r>
            <a:br>
              <a:rPr lang="en-US" altLang="zh-CN" smtClean="0">
                <a:ea typeface="宋体" panose="02010600030101010101" pitchFamily="2" charset="-122"/>
              </a:rPr>
            </a:br>
            <a:r>
              <a:rPr lang="zh-CN" altLang="en-US" smtClean="0">
                <a:ea typeface="宋体" panose="02010600030101010101" pitchFamily="2" charset="-122"/>
              </a:rPr>
              <a:t>删</a:t>
            </a:r>
            <a:r>
              <a:rPr lang="zh-CN" altLang="en-US">
                <a:ea typeface="宋体" panose="02010600030101010101" pitchFamily="2" charset="-122"/>
              </a:rPr>
              <a:t>除的节</a:t>
            </a:r>
            <a:r>
              <a:rPr lang="zh-CN" altLang="en-US" smtClean="0">
                <a:ea typeface="宋体" panose="02010600030101010101" pitchFamily="2" charset="-122"/>
              </a:rPr>
              <a:t>点有两个子</a:t>
            </a:r>
            <a:r>
              <a:rPr lang="zh-CN" altLang="en-US">
                <a:ea typeface="宋体" panose="02010600030101010101" pitchFamily="2" charset="-122"/>
              </a:rPr>
              <a:t>节点，即该节</a:t>
            </a:r>
            <a:r>
              <a:rPr lang="zh-CN" altLang="en-US" smtClean="0">
                <a:ea typeface="宋体" panose="02010600030101010101" pitchFamily="2" charset="-122"/>
              </a:rPr>
              <a:t>点有左子</a:t>
            </a:r>
            <a:r>
              <a:rPr lang="zh-CN" altLang="en-US">
                <a:ea typeface="宋体" panose="02010600030101010101" pitchFamily="2" charset="-122"/>
              </a:rPr>
              <a:t>节</a:t>
            </a:r>
            <a:r>
              <a:rPr lang="zh-CN" altLang="en-US" smtClean="0">
                <a:ea typeface="宋体" panose="02010600030101010101" pitchFamily="2" charset="-122"/>
              </a:rPr>
              <a:t>点和右子节点。</a:t>
            </a:r>
            <a:r>
              <a:rPr lang="zh-CN" altLang="en-US">
                <a:ea typeface="宋体" panose="02010600030101010101" pitchFamily="2" charset="-122"/>
              </a:rPr>
              <a:t>比如这里的 </a:t>
            </a:r>
            <a:r>
              <a:rPr lang="en-US" altLang="zh-CN">
                <a:ea typeface="宋体" panose="02010600030101010101" pitchFamily="2" charset="-122"/>
              </a:rPr>
              <a:t>(</a:t>
            </a:r>
            <a:r>
              <a:rPr lang="zh-CN" altLang="en-US">
                <a:ea typeface="宋体" panose="02010600030101010101" pitchFamily="2" charset="-122"/>
              </a:rPr>
              <a:t>比如</a:t>
            </a:r>
            <a:r>
              <a:rPr lang="zh-CN" altLang="en-US" smtClean="0">
                <a:ea typeface="宋体" panose="02010600030101010101" pitchFamily="2" charset="-122"/>
              </a:rPr>
              <a:t>：</a:t>
            </a:r>
            <a:r>
              <a:rPr lang="en-US" altLang="zh-CN" smtClean="0">
                <a:ea typeface="宋体" panose="02010600030101010101" pitchFamily="2" charset="-122"/>
              </a:rPr>
              <a:t>7,3,10)</a:t>
            </a:r>
            <a:endParaRPr lang="en-US" altLang="zh-CN">
              <a:ea typeface="宋体" panose="02010600030101010101" pitchFamily="2" charset="-122"/>
            </a:endParaRPr>
          </a:p>
          <a:p>
            <a:pPr marL="342900" indent="-342900">
              <a:buAutoNum type="arabicParenR"/>
            </a:pPr>
            <a:r>
              <a:rPr lang="zh-CN" altLang="en-US">
                <a:ea typeface="宋体" panose="02010600030101010101" pitchFamily="2" charset="-122"/>
              </a:rPr>
              <a:t>思路分析</a:t>
            </a:r>
            <a:endParaRPr lang="en-US" altLang="zh-CN">
              <a:ea typeface="宋体" panose="02010600030101010101" pitchFamily="2" charset="-122"/>
            </a:endParaRPr>
          </a:p>
          <a:p>
            <a:pPr marL="342900" indent="-342900">
              <a:buAutoNum type="arabicParenR"/>
            </a:pPr>
            <a:r>
              <a:rPr lang="zh-CN" altLang="en-US">
                <a:ea typeface="宋体" panose="02010600030101010101" pitchFamily="2" charset="-122"/>
              </a:rPr>
              <a:t>代码实</a:t>
            </a:r>
            <a:r>
              <a:rPr lang="zh-CN" altLang="en-US" smtClean="0">
                <a:ea typeface="宋体" panose="02010600030101010101" pitchFamily="2" charset="-122"/>
              </a:rPr>
              <a:t>现</a:t>
            </a:r>
            <a:endParaRPr lang="en-US" altLang="zh-CN" smtClean="0">
              <a:ea typeface="宋体" panose="02010600030101010101" pitchFamily="2" charset="-122"/>
            </a:endParaRPr>
          </a:p>
          <a:p>
            <a:pPr marL="342900" indent="-342900">
              <a:buFontTx/>
              <a:buAutoNum type="arabicParenR"/>
            </a:pPr>
            <a:r>
              <a:rPr lang="zh-CN" altLang="en-US" smtClean="0">
                <a:ea typeface="宋体" panose="02010600030101010101" pitchFamily="2" charset="-122"/>
              </a:rPr>
              <a:t>课后练</a:t>
            </a:r>
            <a:r>
              <a:rPr lang="zh-CN" altLang="en-US">
                <a:ea typeface="宋体" panose="02010600030101010101" pitchFamily="2" charset="-122"/>
              </a:rPr>
              <a:t>习：完成老师代码，并使用第二种方式来解决</a:t>
            </a:r>
            <a:r>
              <a:rPr lang="en-US" altLang="zh-CN">
                <a:ea typeface="宋体" panose="02010600030101010101" pitchFamily="2" charset="-122"/>
              </a:rPr>
              <a:t>.</a:t>
            </a:r>
            <a:endParaRPr lang="en-US" altLang="zh-CN">
              <a:ea typeface="宋体" panose="02010600030101010101" pitchFamily="2" charset="-122"/>
            </a:endParaRPr>
          </a:p>
          <a:p>
            <a:pPr marL="342900" indent="-342900">
              <a:buAutoNum type="arabicParenR"/>
            </a:pPr>
            <a:endParaRPr lang="en-US" altLang="zh-CN">
              <a:ea typeface="宋体" panose="02010600030101010101" pitchFamily="2" charset="-122"/>
            </a:endParaRPr>
          </a:p>
          <a:p>
            <a:pPr marL="285750" indent="-285750">
              <a:buFont typeface="Wingdings" panose="05000000000000000000" pitchFamily="2" charset="2"/>
              <a:buChar char="Ø"/>
            </a:pPr>
            <a:endParaRPr lang="en-US" altLang="zh-CN" smtClean="0">
              <a:ea typeface="宋体" panose="02010600030101010101" pitchFamily="2" charset="-122"/>
            </a:endParaRPr>
          </a:p>
          <a:p>
            <a:pPr marL="285750" indent="-285750">
              <a:buFont typeface="Wingdings" panose="05000000000000000000" pitchFamily="2" charset="2"/>
              <a:buChar char="Ø"/>
            </a:pPr>
            <a:endParaRPr lang="en-US" altLang="zh-CN">
              <a:ea typeface="宋体" panose="02010600030101010101" pitchFamily="2" charset="-122"/>
            </a:endParaRPr>
          </a:p>
          <a:p>
            <a:pPr marL="285750" indent="-285750">
              <a:buFont typeface="Wingdings" panose="05000000000000000000" pitchFamily="2" charset="2"/>
              <a:buChar char="Ø"/>
            </a:pPr>
            <a:endParaRPr lang="en-US" altLang="zh-CN">
              <a:ea typeface="宋体" panose="02010600030101010101" pitchFamily="2" charset="-122"/>
            </a:endParaRPr>
          </a:p>
          <a:p>
            <a:endParaRPr lang="en-US" altLang="zh-CN" smtClean="0">
              <a:ea typeface="宋体" panose="02010600030101010101" pitchFamily="2" charset="-122"/>
            </a:endParaRPr>
          </a:p>
          <a:p>
            <a:endParaRPr lang="en-US" altLang="zh-CN" smtClean="0">
              <a:ea typeface="宋体" panose="02010600030101010101" pitchFamily="2" charset="-122"/>
            </a:endParaRPr>
          </a:p>
          <a:p>
            <a:endParaRPr lang="en-US" altLang="zh-CN" smtClean="0">
              <a:ea typeface="宋体" panose="02010600030101010101" pitchFamily="2" charset="-122"/>
            </a:endParaRPr>
          </a:p>
        </p:txBody>
      </p:sp>
      <p:pic>
        <p:nvPicPr>
          <p:cNvPr id="5"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186261" y="3816399"/>
            <a:ext cx="2452850" cy="14610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链表</a:t>
            </a:r>
            <a:r>
              <a:rPr lang="en-US" altLang="zh-CN" sz="2200" b="1" smtClean="0"/>
              <a:t>(Linked List)</a:t>
            </a:r>
            <a:r>
              <a:rPr lang="zh-CN" altLang="en-US" sz="2200" b="1" smtClean="0"/>
              <a:t>介绍</a:t>
            </a:r>
            <a:endParaRPr lang="en-US" altLang="zh-CN" sz="2200" b="1"/>
          </a:p>
        </p:txBody>
      </p:sp>
      <p:sp>
        <p:nvSpPr>
          <p:cNvPr id="2" name="TextBox 1"/>
          <p:cNvSpPr txBox="1"/>
          <p:nvPr/>
        </p:nvSpPr>
        <p:spPr>
          <a:xfrm>
            <a:off x="665981" y="1368127"/>
            <a:ext cx="8136904" cy="2031325"/>
          </a:xfrm>
          <a:prstGeom prst="rect">
            <a:avLst/>
          </a:prstGeom>
          <a:noFill/>
        </p:spPr>
        <p:txBody>
          <a:bodyPr wrap="square" rtlCol="0">
            <a:spAutoFit/>
          </a:bodyPr>
          <a:lstStyle/>
          <a:p>
            <a:r>
              <a:rPr lang="zh-CN" altLang="en-US" smtClean="0"/>
              <a:t>链</a:t>
            </a:r>
            <a:r>
              <a:rPr lang="zh-CN" altLang="en-US"/>
              <a:t>表是有序的列表，但是它在内存中</a:t>
            </a:r>
            <a:r>
              <a:rPr lang="zh-CN" altLang="en-US" smtClean="0"/>
              <a:t>是存储如下</a:t>
            </a:r>
            <a:endParaRPr lang="en-US" altLang="zh-CN" smtClean="0"/>
          </a:p>
          <a:p>
            <a:endParaRPr lang="en-US" altLang="zh-CN"/>
          </a:p>
          <a:p>
            <a:endParaRPr lang="en-US" altLang="zh-CN" smtClean="0"/>
          </a:p>
          <a:p>
            <a:endParaRPr lang="en-US" altLang="zh-CN"/>
          </a:p>
          <a:p>
            <a:endParaRPr lang="en-US" altLang="zh-CN" smtClean="0"/>
          </a:p>
          <a:p>
            <a:endParaRPr lang="en-US" altLang="zh-CN" smtClean="0"/>
          </a:p>
          <a:p>
            <a:endParaRPr lang="zh-CN" altLang="en-US"/>
          </a:p>
        </p:txBody>
      </p:sp>
      <p:pic>
        <p:nvPicPr>
          <p:cNvPr id="12" name="Picture 6"/>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48605" y="2093118"/>
            <a:ext cx="3733800" cy="301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4734433" y="2232223"/>
            <a:ext cx="4428492" cy="2585323"/>
          </a:xfrm>
          <a:prstGeom prst="rect">
            <a:avLst/>
          </a:prstGeom>
          <a:noFill/>
        </p:spPr>
        <p:txBody>
          <a:bodyPr wrap="square" rtlCol="0">
            <a:spAutoFit/>
          </a:bodyPr>
          <a:lstStyle/>
          <a:p>
            <a:r>
              <a:rPr lang="zh-CN" altLang="en-US"/>
              <a:t>小</a:t>
            </a:r>
            <a:r>
              <a:rPr lang="zh-CN" altLang="en-US" smtClean="0"/>
              <a:t>结</a:t>
            </a:r>
            <a:r>
              <a:rPr lang="en-US" altLang="zh-CN" smtClean="0"/>
              <a:t>:</a:t>
            </a:r>
            <a:endParaRPr lang="en-US" altLang="zh-CN" smtClean="0"/>
          </a:p>
          <a:p>
            <a:pPr marL="342900" indent="-342900">
              <a:buAutoNum type="arabicParenR"/>
            </a:pPr>
            <a:r>
              <a:rPr lang="zh-CN" altLang="en-US" smtClean="0"/>
              <a:t>链表是以节点的方式来存储</a:t>
            </a:r>
            <a:r>
              <a:rPr lang="en-US" altLang="zh-CN" smtClean="0"/>
              <a:t>,</a:t>
            </a:r>
            <a:r>
              <a:rPr lang="zh-CN" altLang="en-US" smtClean="0"/>
              <a:t>是链式存储</a:t>
            </a:r>
            <a:endParaRPr lang="en-US" altLang="zh-CN" smtClean="0"/>
          </a:p>
          <a:p>
            <a:pPr marL="342900" indent="-342900">
              <a:buAutoNum type="arabicParenR"/>
            </a:pPr>
            <a:r>
              <a:rPr lang="zh-CN" altLang="en-US"/>
              <a:t>每</a:t>
            </a:r>
            <a:r>
              <a:rPr lang="zh-CN" altLang="en-US" smtClean="0"/>
              <a:t>个节点包含 </a:t>
            </a:r>
            <a:r>
              <a:rPr lang="en-US" altLang="zh-CN" smtClean="0"/>
              <a:t>data </a:t>
            </a:r>
            <a:r>
              <a:rPr lang="zh-CN" altLang="en-US" smtClean="0"/>
              <a:t>域， </a:t>
            </a:r>
            <a:r>
              <a:rPr lang="en-US" altLang="zh-CN" smtClean="0"/>
              <a:t>next </a:t>
            </a:r>
            <a:r>
              <a:rPr lang="zh-CN" altLang="en-US" smtClean="0"/>
              <a:t>域：指向下一个节点</a:t>
            </a:r>
            <a:r>
              <a:rPr lang="en-US" altLang="zh-CN" smtClean="0"/>
              <a:t>.</a:t>
            </a:r>
            <a:endParaRPr lang="en-US" altLang="zh-CN" smtClean="0"/>
          </a:p>
          <a:p>
            <a:pPr marL="342900" indent="-342900">
              <a:buAutoNum type="arabicParenR"/>
            </a:pPr>
            <a:r>
              <a:rPr lang="zh-CN" altLang="en-US"/>
              <a:t>如</a:t>
            </a:r>
            <a:r>
              <a:rPr lang="zh-CN" altLang="en-US" smtClean="0"/>
              <a:t>图：发现链表的</a:t>
            </a:r>
            <a:r>
              <a:rPr lang="zh-CN" altLang="en-US" b="1" smtClean="0">
                <a:solidFill>
                  <a:srgbClr val="FF0000"/>
                </a:solidFill>
              </a:rPr>
              <a:t>各个节点不一定是连续存储</a:t>
            </a:r>
            <a:r>
              <a:rPr lang="en-US" altLang="zh-CN" smtClean="0">
                <a:solidFill>
                  <a:srgbClr val="FF0000"/>
                </a:solidFill>
              </a:rPr>
              <a:t>.</a:t>
            </a:r>
            <a:endParaRPr lang="en-US" altLang="zh-CN" smtClean="0">
              <a:solidFill>
                <a:srgbClr val="FF0000"/>
              </a:solidFill>
            </a:endParaRPr>
          </a:p>
          <a:p>
            <a:pPr marL="342900" indent="-342900">
              <a:buAutoNum type="arabicParenR"/>
            </a:pPr>
            <a:r>
              <a:rPr lang="zh-CN" altLang="en-US"/>
              <a:t>链</a:t>
            </a:r>
            <a:r>
              <a:rPr lang="zh-CN" altLang="en-US" smtClean="0"/>
              <a:t>表分带头节点的链表和没有头节点的链表，根据实际的需求来确定</a:t>
            </a:r>
            <a:endParaRPr lang="zh-CN" altLang="en-US"/>
          </a:p>
        </p:txBody>
      </p:sp>
      <p:sp>
        <p:nvSpPr>
          <p:cNvPr id="5" name="任意多边形 4"/>
          <p:cNvSpPr/>
          <p:nvPr/>
        </p:nvSpPr>
        <p:spPr>
          <a:xfrm>
            <a:off x="2284095" y="2571750"/>
            <a:ext cx="422275" cy="1093470"/>
          </a:xfrm>
          <a:custGeom>
            <a:avLst/>
            <a:gdLst>
              <a:gd name="connisteX0" fmla="*/ 422107 w 422107"/>
              <a:gd name="connsiteY0" fmla="*/ 1093399 h 1093399"/>
              <a:gd name="connisteX1" fmla="*/ 350987 w 422107"/>
              <a:gd name="connsiteY1" fmla="*/ 1029899 h 1093399"/>
              <a:gd name="connisteX2" fmla="*/ 295107 w 422107"/>
              <a:gd name="connsiteY2" fmla="*/ 958144 h 1093399"/>
              <a:gd name="connisteX3" fmla="*/ 231607 w 422107"/>
              <a:gd name="connsiteY3" fmla="*/ 862894 h 1093399"/>
              <a:gd name="connisteX4" fmla="*/ 183982 w 422107"/>
              <a:gd name="connsiteY4" fmla="*/ 791774 h 1093399"/>
              <a:gd name="connisteX5" fmla="*/ 144612 w 422107"/>
              <a:gd name="connsiteY5" fmla="*/ 720019 h 1093399"/>
              <a:gd name="connisteX6" fmla="*/ 112862 w 422107"/>
              <a:gd name="connsiteY6" fmla="*/ 648899 h 1093399"/>
              <a:gd name="connisteX7" fmla="*/ 72857 w 422107"/>
              <a:gd name="connsiteY7" fmla="*/ 577144 h 1093399"/>
              <a:gd name="connisteX8" fmla="*/ 41107 w 422107"/>
              <a:gd name="connsiteY8" fmla="*/ 506024 h 1093399"/>
              <a:gd name="connisteX9" fmla="*/ 25232 w 422107"/>
              <a:gd name="connsiteY9" fmla="*/ 434269 h 1093399"/>
              <a:gd name="connisteX10" fmla="*/ 9357 w 422107"/>
              <a:gd name="connsiteY10" fmla="*/ 354894 h 1093399"/>
              <a:gd name="connisteX11" fmla="*/ 1737 w 422107"/>
              <a:gd name="connsiteY11" fmla="*/ 283774 h 1093399"/>
              <a:gd name="connisteX12" fmla="*/ 1737 w 422107"/>
              <a:gd name="connsiteY12" fmla="*/ 212019 h 1093399"/>
              <a:gd name="connisteX13" fmla="*/ 17612 w 422107"/>
              <a:gd name="connsiteY13" fmla="*/ 140899 h 1093399"/>
              <a:gd name="connisteX14" fmla="*/ 72857 w 422107"/>
              <a:gd name="connsiteY14" fmla="*/ 69144 h 1093399"/>
              <a:gd name="connisteX15" fmla="*/ 144612 w 422107"/>
              <a:gd name="connsiteY15" fmla="*/ 5644 h 1093399"/>
              <a:gd name="connisteX16" fmla="*/ 215732 w 422107"/>
              <a:gd name="connsiteY16" fmla="*/ 5644 h 1093399"/>
              <a:gd name="connisteX17" fmla="*/ 287487 w 422107"/>
              <a:gd name="connsiteY17" fmla="*/ 5644 h 1093399"/>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 ang="0">
                <a:pos x="connisteX17" y="connsiteY17"/>
              </a:cxn>
            </a:cxnLst>
            <a:rect l="l" t="t" r="r" b="b"/>
            <a:pathLst>
              <a:path w="422108" h="1093399">
                <a:moveTo>
                  <a:pt x="422108" y="1093399"/>
                </a:moveTo>
                <a:cubicBezTo>
                  <a:pt x="408773" y="1081969"/>
                  <a:pt x="376388" y="1057204"/>
                  <a:pt x="350988" y="1029899"/>
                </a:cubicBezTo>
                <a:cubicBezTo>
                  <a:pt x="325588" y="1002594"/>
                  <a:pt x="319238" y="991799"/>
                  <a:pt x="295108" y="958144"/>
                </a:cubicBezTo>
                <a:cubicBezTo>
                  <a:pt x="270978" y="924489"/>
                  <a:pt x="253833" y="895914"/>
                  <a:pt x="231608" y="862894"/>
                </a:cubicBezTo>
                <a:cubicBezTo>
                  <a:pt x="209383" y="829874"/>
                  <a:pt x="201128" y="820349"/>
                  <a:pt x="183983" y="791774"/>
                </a:cubicBezTo>
                <a:cubicBezTo>
                  <a:pt x="166838" y="763199"/>
                  <a:pt x="158583" y="748594"/>
                  <a:pt x="144613" y="720019"/>
                </a:cubicBezTo>
                <a:cubicBezTo>
                  <a:pt x="130643" y="691444"/>
                  <a:pt x="127468" y="677474"/>
                  <a:pt x="112863" y="648899"/>
                </a:cubicBezTo>
                <a:cubicBezTo>
                  <a:pt x="98258" y="620324"/>
                  <a:pt x="87463" y="605719"/>
                  <a:pt x="72858" y="577144"/>
                </a:cubicBezTo>
                <a:cubicBezTo>
                  <a:pt x="58253" y="548569"/>
                  <a:pt x="50633" y="534599"/>
                  <a:pt x="41108" y="506024"/>
                </a:cubicBezTo>
                <a:cubicBezTo>
                  <a:pt x="31583" y="477449"/>
                  <a:pt x="31583" y="464749"/>
                  <a:pt x="25233" y="434269"/>
                </a:cubicBezTo>
                <a:cubicBezTo>
                  <a:pt x="18883" y="403789"/>
                  <a:pt x="13803" y="384739"/>
                  <a:pt x="9358" y="354894"/>
                </a:cubicBezTo>
                <a:cubicBezTo>
                  <a:pt x="4913" y="325049"/>
                  <a:pt x="3008" y="312349"/>
                  <a:pt x="1738" y="283774"/>
                </a:cubicBezTo>
                <a:cubicBezTo>
                  <a:pt x="468" y="255199"/>
                  <a:pt x="-1437" y="240594"/>
                  <a:pt x="1738" y="212019"/>
                </a:cubicBezTo>
                <a:cubicBezTo>
                  <a:pt x="4913" y="183444"/>
                  <a:pt x="3643" y="169474"/>
                  <a:pt x="17613" y="140899"/>
                </a:cubicBezTo>
                <a:cubicBezTo>
                  <a:pt x="31583" y="112324"/>
                  <a:pt x="47458" y="96449"/>
                  <a:pt x="72858" y="69144"/>
                </a:cubicBezTo>
                <a:cubicBezTo>
                  <a:pt x="98258" y="41839"/>
                  <a:pt x="116038" y="18344"/>
                  <a:pt x="144613" y="5644"/>
                </a:cubicBezTo>
                <a:cubicBezTo>
                  <a:pt x="173188" y="-7056"/>
                  <a:pt x="187158" y="5644"/>
                  <a:pt x="215733" y="5644"/>
                </a:cubicBezTo>
                <a:cubicBezTo>
                  <a:pt x="244308" y="5644"/>
                  <a:pt x="274788" y="5644"/>
                  <a:pt x="287488" y="5644"/>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任意多边形 7"/>
          <p:cNvSpPr/>
          <p:nvPr/>
        </p:nvSpPr>
        <p:spPr>
          <a:xfrm>
            <a:off x="1941830" y="2577465"/>
            <a:ext cx="843915" cy="2000250"/>
          </a:xfrm>
          <a:custGeom>
            <a:avLst/>
            <a:gdLst>
              <a:gd name="connisteX0" fmla="*/ 844118 w 844118"/>
              <a:gd name="connsiteY0" fmla="*/ 0 h 2000250"/>
              <a:gd name="connisteX1" fmla="*/ 772998 w 844118"/>
              <a:gd name="connsiteY1" fmla="*/ 31750 h 2000250"/>
              <a:gd name="connisteX2" fmla="*/ 693623 w 844118"/>
              <a:gd name="connsiteY2" fmla="*/ 79375 h 2000250"/>
              <a:gd name="connisteX3" fmla="*/ 614248 w 844118"/>
              <a:gd name="connsiteY3" fmla="*/ 127000 h 2000250"/>
              <a:gd name="connisteX4" fmla="*/ 534873 w 844118"/>
              <a:gd name="connsiteY4" fmla="*/ 182880 h 2000250"/>
              <a:gd name="connisteX5" fmla="*/ 455498 w 844118"/>
              <a:gd name="connsiteY5" fmla="*/ 230505 h 2000250"/>
              <a:gd name="connisteX6" fmla="*/ 383743 w 844118"/>
              <a:gd name="connsiteY6" fmla="*/ 278130 h 2000250"/>
              <a:gd name="connisteX7" fmla="*/ 312623 w 844118"/>
              <a:gd name="connsiteY7" fmla="*/ 317500 h 2000250"/>
              <a:gd name="connisteX8" fmla="*/ 240868 w 844118"/>
              <a:gd name="connsiteY8" fmla="*/ 357505 h 2000250"/>
              <a:gd name="connisteX9" fmla="*/ 177368 w 844118"/>
              <a:gd name="connsiteY9" fmla="*/ 436880 h 2000250"/>
              <a:gd name="connisteX10" fmla="*/ 113868 w 844118"/>
              <a:gd name="connsiteY10" fmla="*/ 508000 h 2000250"/>
              <a:gd name="connisteX11" fmla="*/ 50368 w 844118"/>
              <a:gd name="connsiteY11" fmla="*/ 579755 h 2000250"/>
              <a:gd name="connisteX12" fmla="*/ 26873 w 844118"/>
              <a:gd name="connsiteY12" fmla="*/ 650875 h 2000250"/>
              <a:gd name="connisteX13" fmla="*/ 10998 w 844118"/>
              <a:gd name="connsiteY13" fmla="*/ 722630 h 2000250"/>
              <a:gd name="connisteX14" fmla="*/ 2743 w 844118"/>
              <a:gd name="connsiteY14" fmla="*/ 793750 h 2000250"/>
              <a:gd name="connisteX15" fmla="*/ 2743 w 844118"/>
              <a:gd name="connsiteY15" fmla="*/ 865505 h 2000250"/>
              <a:gd name="connisteX16" fmla="*/ 26873 w 844118"/>
              <a:gd name="connsiteY16" fmla="*/ 936625 h 2000250"/>
              <a:gd name="connisteX17" fmla="*/ 58623 w 844118"/>
              <a:gd name="connsiteY17" fmla="*/ 1016000 h 2000250"/>
              <a:gd name="connisteX18" fmla="*/ 90373 w 844118"/>
              <a:gd name="connsiteY18" fmla="*/ 1087755 h 2000250"/>
              <a:gd name="connisteX19" fmla="*/ 137998 w 844118"/>
              <a:gd name="connsiteY19" fmla="*/ 1158875 h 2000250"/>
              <a:gd name="connisteX20" fmla="*/ 193243 w 844118"/>
              <a:gd name="connsiteY20" fmla="*/ 1230630 h 2000250"/>
              <a:gd name="connisteX21" fmla="*/ 249123 w 844118"/>
              <a:gd name="connsiteY21" fmla="*/ 1301750 h 2000250"/>
              <a:gd name="connisteX22" fmla="*/ 296748 w 844118"/>
              <a:gd name="connsiteY22" fmla="*/ 1373505 h 2000250"/>
              <a:gd name="connisteX23" fmla="*/ 360248 w 844118"/>
              <a:gd name="connsiteY23" fmla="*/ 1444625 h 2000250"/>
              <a:gd name="connisteX24" fmla="*/ 423748 w 844118"/>
              <a:gd name="connsiteY24" fmla="*/ 1516380 h 2000250"/>
              <a:gd name="connisteX25" fmla="*/ 463118 w 844118"/>
              <a:gd name="connsiteY25" fmla="*/ 1587500 h 2000250"/>
              <a:gd name="connisteX26" fmla="*/ 494868 w 844118"/>
              <a:gd name="connsiteY26" fmla="*/ 1659255 h 2000250"/>
              <a:gd name="connisteX27" fmla="*/ 526618 w 844118"/>
              <a:gd name="connsiteY27" fmla="*/ 1730375 h 2000250"/>
              <a:gd name="connisteX28" fmla="*/ 550748 w 844118"/>
              <a:gd name="connsiteY28" fmla="*/ 1802130 h 2000250"/>
              <a:gd name="connisteX29" fmla="*/ 605993 w 844118"/>
              <a:gd name="connsiteY29" fmla="*/ 1873250 h 2000250"/>
              <a:gd name="connisteX30" fmla="*/ 653618 w 844118"/>
              <a:gd name="connsiteY30" fmla="*/ 1945005 h 2000250"/>
              <a:gd name="connisteX31" fmla="*/ 725373 w 844118"/>
              <a:gd name="connsiteY31" fmla="*/ 2000250 h 200025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 ang="0">
                <a:pos x="connisteX17" y="connsiteY17"/>
              </a:cxn>
              <a:cxn ang="0">
                <a:pos x="connisteX18" y="connsiteY18"/>
              </a:cxn>
              <a:cxn ang="0">
                <a:pos x="connisteX19" y="connsiteY19"/>
              </a:cxn>
              <a:cxn ang="0">
                <a:pos x="connisteX20" y="connsiteY20"/>
              </a:cxn>
              <a:cxn ang="0">
                <a:pos x="connisteX21" y="connsiteY21"/>
              </a:cxn>
              <a:cxn ang="0">
                <a:pos x="connisteX22" y="connsiteY22"/>
              </a:cxn>
              <a:cxn ang="0">
                <a:pos x="connisteX23" y="connsiteY23"/>
              </a:cxn>
              <a:cxn ang="0">
                <a:pos x="connisteX24" y="connsiteY24"/>
              </a:cxn>
              <a:cxn ang="0">
                <a:pos x="connisteX25" y="connsiteY25"/>
              </a:cxn>
              <a:cxn ang="0">
                <a:pos x="connisteX26" y="connsiteY26"/>
              </a:cxn>
              <a:cxn ang="0">
                <a:pos x="connisteX27" y="connsiteY27"/>
              </a:cxn>
              <a:cxn ang="0">
                <a:pos x="connisteX28" y="connsiteY28"/>
              </a:cxn>
              <a:cxn ang="0">
                <a:pos x="connisteX29" y="connsiteY29"/>
              </a:cxn>
              <a:cxn ang="0">
                <a:pos x="connisteX30" y="connsiteY30"/>
              </a:cxn>
              <a:cxn ang="0">
                <a:pos x="connisteX31" y="connsiteY31"/>
              </a:cxn>
            </a:cxnLst>
            <a:rect l="l" t="t" r="r" b="b"/>
            <a:pathLst>
              <a:path w="844118" h="2000250">
                <a:moveTo>
                  <a:pt x="844118" y="0"/>
                </a:moveTo>
                <a:cubicBezTo>
                  <a:pt x="831418" y="5080"/>
                  <a:pt x="802843" y="15875"/>
                  <a:pt x="772998" y="31750"/>
                </a:cubicBezTo>
                <a:cubicBezTo>
                  <a:pt x="743153" y="47625"/>
                  <a:pt x="725373" y="60325"/>
                  <a:pt x="693623" y="79375"/>
                </a:cubicBezTo>
                <a:cubicBezTo>
                  <a:pt x="661873" y="98425"/>
                  <a:pt x="645998" y="106045"/>
                  <a:pt x="614248" y="127000"/>
                </a:cubicBezTo>
                <a:cubicBezTo>
                  <a:pt x="582498" y="147955"/>
                  <a:pt x="566623" y="161925"/>
                  <a:pt x="534873" y="182880"/>
                </a:cubicBezTo>
                <a:cubicBezTo>
                  <a:pt x="503123" y="203835"/>
                  <a:pt x="485978" y="211455"/>
                  <a:pt x="455498" y="230505"/>
                </a:cubicBezTo>
                <a:cubicBezTo>
                  <a:pt x="425018" y="249555"/>
                  <a:pt x="412318" y="260985"/>
                  <a:pt x="383743" y="278130"/>
                </a:cubicBezTo>
                <a:cubicBezTo>
                  <a:pt x="355168" y="295275"/>
                  <a:pt x="341198" y="301625"/>
                  <a:pt x="312623" y="317500"/>
                </a:cubicBezTo>
                <a:cubicBezTo>
                  <a:pt x="284048" y="333375"/>
                  <a:pt x="268173" y="333375"/>
                  <a:pt x="240868" y="357505"/>
                </a:cubicBezTo>
                <a:cubicBezTo>
                  <a:pt x="213563" y="381635"/>
                  <a:pt x="202768" y="407035"/>
                  <a:pt x="177368" y="436880"/>
                </a:cubicBezTo>
                <a:cubicBezTo>
                  <a:pt x="151968" y="466725"/>
                  <a:pt x="139268" y="479425"/>
                  <a:pt x="113868" y="508000"/>
                </a:cubicBezTo>
                <a:cubicBezTo>
                  <a:pt x="88468" y="536575"/>
                  <a:pt x="67513" y="551180"/>
                  <a:pt x="50368" y="579755"/>
                </a:cubicBezTo>
                <a:cubicBezTo>
                  <a:pt x="33223" y="608330"/>
                  <a:pt x="34493" y="622300"/>
                  <a:pt x="26873" y="650875"/>
                </a:cubicBezTo>
                <a:cubicBezTo>
                  <a:pt x="19253" y="679450"/>
                  <a:pt x="16078" y="694055"/>
                  <a:pt x="10998" y="722630"/>
                </a:cubicBezTo>
                <a:cubicBezTo>
                  <a:pt x="5918" y="751205"/>
                  <a:pt x="4648" y="765175"/>
                  <a:pt x="2743" y="793750"/>
                </a:cubicBezTo>
                <a:cubicBezTo>
                  <a:pt x="838" y="822325"/>
                  <a:pt x="-2337" y="836930"/>
                  <a:pt x="2743" y="865505"/>
                </a:cubicBezTo>
                <a:cubicBezTo>
                  <a:pt x="7823" y="894080"/>
                  <a:pt x="15443" y="906780"/>
                  <a:pt x="26873" y="936625"/>
                </a:cubicBezTo>
                <a:cubicBezTo>
                  <a:pt x="38303" y="966470"/>
                  <a:pt x="45923" y="985520"/>
                  <a:pt x="58623" y="1016000"/>
                </a:cubicBezTo>
                <a:cubicBezTo>
                  <a:pt x="71323" y="1046480"/>
                  <a:pt x="74498" y="1059180"/>
                  <a:pt x="90373" y="1087755"/>
                </a:cubicBezTo>
                <a:cubicBezTo>
                  <a:pt x="106248" y="1116330"/>
                  <a:pt x="117678" y="1130300"/>
                  <a:pt x="137998" y="1158875"/>
                </a:cubicBezTo>
                <a:cubicBezTo>
                  <a:pt x="158318" y="1187450"/>
                  <a:pt x="171018" y="1202055"/>
                  <a:pt x="193243" y="1230630"/>
                </a:cubicBezTo>
                <a:cubicBezTo>
                  <a:pt x="215468" y="1259205"/>
                  <a:pt x="228168" y="1273175"/>
                  <a:pt x="249123" y="1301750"/>
                </a:cubicBezTo>
                <a:cubicBezTo>
                  <a:pt x="270078" y="1330325"/>
                  <a:pt x="274523" y="1344930"/>
                  <a:pt x="296748" y="1373505"/>
                </a:cubicBezTo>
                <a:cubicBezTo>
                  <a:pt x="318973" y="1402080"/>
                  <a:pt x="334848" y="1416050"/>
                  <a:pt x="360248" y="1444625"/>
                </a:cubicBezTo>
                <a:cubicBezTo>
                  <a:pt x="385648" y="1473200"/>
                  <a:pt x="403428" y="1487805"/>
                  <a:pt x="423748" y="1516380"/>
                </a:cubicBezTo>
                <a:cubicBezTo>
                  <a:pt x="444068" y="1544955"/>
                  <a:pt x="449148" y="1558925"/>
                  <a:pt x="463118" y="1587500"/>
                </a:cubicBezTo>
                <a:cubicBezTo>
                  <a:pt x="477088" y="1616075"/>
                  <a:pt x="482168" y="1630680"/>
                  <a:pt x="494868" y="1659255"/>
                </a:cubicBezTo>
                <a:cubicBezTo>
                  <a:pt x="507568" y="1687830"/>
                  <a:pt x="515188" y="1701800"/>
                  <a:pt x="526618" y="1730375"/>
                </a:cubicBezTo>
                <a:cubicBezTo>
                  <a:pt x="538048" y="1758950"/>
                  <a:pt x="534873" y="1773555"/>
                  <a:pt x="550748" y="1802130"/>
                </a:cubicBezTo>
                <a:cubicBezTo>
                  <a:pt x="566623" y="1830705"/>
                  <a:pt x="585673" y="1844675"/>
                  <a:pt x="605993" y="1873250"/>
                </a:cubicBezTo>
                <a:cubicBezTo>
                  <a:pt x="626313" y="1901825"/>
                  <a:pt x="629488" y="1919605"/>
                  <a:pt x="653618" y="1945005"/>
                </a:cubicBezTo>
                <a:cubicBezTo>
                  <a:pt x="677748" y="1970405"/>
                  <a:pt x="712038" y="1990725"/>
                  <a:pt x="725373" y="200025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任意多边形 8"/>
          <p:cNvSpPr/>
          <p:nvPr/>
        </p:nvSpPr>
        <p:spPr>
          <a:xfrm>
            <a:off x="1735455" y="3068955"/>
            <a:ext cx="907415" cy="1639570"/>
          </a:xfrm>
          <a:custGeom>
            <a:avLst/>
            <a:gdLst>
              <a:gd name="connisteX0" fmla="*/ 907132 w 907132"/>
              <a:gd name="connsiteY0" fmla="*/ 1628351 h 1639358"/>
              <a:gd name="connisteX1" fmla="*/ 836012 w 907132"/>
              <a:gd name="connsiteY1" fmla="*/ 1635971 h 1639358"/>
              <a:gd name="connisteX2" fmla="*/ 756637 w 907132"/>
              <a:gd name="connsiteY2" fmla="*/ 1635971 h 1639358"/>
              <a:gd name="connisteX3" fmla="*/ 684882 w 907132"/>
              <a:gd name="connsiteY3" fmla="*/ 1635971 h 1639358"/>
              <a:gd name="connisteX4" fmla="*/ 613762 w 907132"/>
              <a:gd name="connsiteY4" fmla="*/ 1596601 h 1639358"/>
              <a:gd name="connisteX5" fmla="*/ 526132 w 907132"/>
              <a:gd name="connsiteY5" fmla="*/ 1572471 h 1639358"/>
              <a:gd name="connisteX6" fmla="*/ 455012 w 907132"/>
              <a:gd name="connsiteY6" fmla="*/ 1540721 h 1639358"/>
              <a:gd name="connisteX7" fmla="*/ 375637 w 907132"/>
              <a:gd name="connsiteY7" fmla="*/ 1493096 h 1639358"/>
              <a:gd name="connisteX8" fmla="*/ 296262 w 907132"/>
              <a:gd name="connsiteY8" fmla="*/ 1445471 h 1639358"/>
              <a:gd name="connisteX9" fmla="*/ 224507 w 907132"/>
              <a:gd name="connsiteY9" fmla="*/ 1390226 h 1639358"/>
              <a:gd name="connisteX10" fmla="*/ 153387 w 907132"/>
              <a:gd name="connsiteY10" fmla="*/ 1334346 h 1639358"/>
              <a:gd name="connisteX11" fmla="*/ 97507 w 907132"/>
              <a:gd name="connsiteY11" fmla="*/ 1254971 h 1639358"/>
              <a:gd name="connisteX12" fmla="*/ 74012 w 907132"/>
              <a:gd name="connsiteY12" fmla="*/ 1175596 h 1639358"/>
              <a:gd name="connisteX13" fmla="*/ 49882 w 907132"/>
              <a:gd name="connsiteY13" fmla="*/ 1096221 h 1639358"/>
              <a:gd name="connisteX14" fmla="*/ 34007 w 907132"/>
              <a:gd name="connsiteY14" fmla="*/ 1025101 h 1639358"/>
              <a:gd name="connisteX15" fmla="*/ 26387 w 907132"/>
              <a:gd name="connsiteY15" fmla="*/ 929851 h 1639358"/>
              <a:gd name="connisteX16" fmla="*/ 18132 w 907132"/>
              <a:gd name="connsiteY16" fmla="*/ 858096 h 1639358"/>
              <a:gd name="connisteX17" fmla="*/ 10512 w 907132"/>
              <a:gd name="connsiteY17" fmla="*/ 786976 h 1639358"/>
              <a:gd name="connisteX18" fmla="*/ 2257 w 907132"/>
              <a:gd name="connsiteY18" fmla="*/ 715221 h 1639358"/>
              <a:gd name="connisteX19" fmla="*/ 2257 w 907132"/>
              <a:gd name="connsiteY19" fmla="*/ 644101 h 1639358"/>
              <a:gd name="connisteX20" fmla="*/ 2257 w 907132"/>
              <a:gd name="connsiteY20" fmla="*/ 572346 h 1639358"/>
              <a:gd name="connisteX21" fmla="*/ 2257 w 907132"/>
              <a:gd name="connsiteY21" fmla="*/ 477096 h 1639358"/>
              <a:gd name="connisteX22" fmla="*/ 26387 w 907132"/>
              <a:gd name="connsiteY22" fmla="*/ 405976 h 1639358"/>
              <a:gd name="connisteX23" fmla="*/ 34007 w 907132"/>
              <a:gd name="connsiteY23" fmla="*/ 334221 h 1639358"/>
              <a:gd name="connisteX24" fmla="*/ 58137 w 907132"/>
              <a:gd name="connsiteY24" fmla="*/ 263101 h 1639358"/>
              <a:gd name="connisteX25" fmla="*/ 97507 w 907132"/>
              <a:gd name="connsiteY25" fmla="*/ 191346 h 1639358"/>
              <a:gd name="connisteX26" fmla="*/ 169262 w 907132"/>
              <a:gd name="connsiteY26" fmla="*/ 127846 h 1639358"/>
              <a:gd name="connisteX27" fmla="*/ 240382 w 907132"/>
              <a:gd name="connsiteY27" fmla="*/ 56726 h 1639358"/>
              <a:gd name="connisteX28" fmla="*/ 312137 w 907132"/>
              <a:gd name="connsiteY28" fmla="*/ 16721 h 1639358"/>
              <a:gd name="connisteX29" fmla="*/ 383257 w 907132"/>
              <a:gd name="connsiteY29" fmla="*/ 9101 h 1639358"/>
              <a:gd name="connisteX30" fmla="*/ 455012 w 907132"/>
              <a:gd name="connsiteY30" fmla="*/ 846 h 1639358"/>
              <a:gd name="connisteX31" fmla="*/ 526132 w 907132"/>
              <a:gd name="connsiteY31" fmla="*/ 846 h 1639358"/>
              <a:gd name="connisteX32" fmla="*/ 597887 w 907132"/>
              <a:gd name="connsiteY32" fmla="*/ 846 h 1639358"/>
              <a:gd name="connisteX33" fmla="*/ 669007 w 907132"/>
              <a:gd name="connsiteY33" fmla="*/ 9101 h 1639358"/>
              <a:gd name="connisteX34" fmla="*/ 740762 w 907132"/>
              <a:gd name="connsiteY34" fmla="*/ 32596 h 1639358"/>
              <a:gd name="connisteX35" fmla="*/ 811882 w 907132"/>
              <a:gd name="connsiteY35" fmla="*/ 32596 h 1639358"/>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 ang="0">
                <a:pos x="connisteX17" y="connsiteY17"/>
              </a:cxn>
              <a:cxn ang="0">
                <a:pos x="connisteX18" y="connsiteY18"/>
              </a:cxn>
              <a:cxn ang="0">
                <a:pos x="connisteX19" y="connsiteY19"/>
              </a:cxn>
              <a:cxn ang="0">
                <a:pos x="connisteX20" y="connsiteY20"/>
              </a:cxn>
              <a:cxn ang="0">
                <a:pos x="connisteX21" y="connsiteY21"/>
              </a:cxn>
              <a:cxn ang="0">
                <a:pos x="connisteX22" y="connsiteY22"/>
              </a:cxn>
              <a:cxn ang="0">
                <a:pos x="connisteX23" y="connsiteY23"/>
              </a:cxn>
              <a:cxn ang="0">
                <a:pos x="connisteX24" y="connsiteY24"/>
              </a:cxn>
              <a:cxn ang="0">
                <a:pos x="connisteX25" y="connsiteY25"/>
              </a:cxn>
              <a:cxn ang="0">
                <a:pos x="connisteX26" y="connsiteY26"/>
              </a:cxn>
              <a:cxn ang="0">
                <a:pos x="connisteX27" y="connsiteY27"/>
              </a:cxn>
              <a:cxn ang="0">
                <a:pos x="connisteX28" y="connsiteY28"/>
              </a:cxn>
              <a:cxn ang="0">
                <a:pos x="connisteX29" y="connsiteY29"/>
              </a:cxn>
              <a:cxn ang="0">
                <a:pos x="connisteX30" y="connsiteY30"/>
              </a:cxn>
              <a:cxn ang="0">
                <a:pos x="connisteX31" y="connsiteY31"/>
              </a:cxn>
              <a:cxn ang="0">
                <a:pos x="connisteX32" y="connsiteY32"/>
              </a:cxn>
              <a:cxn ang="0">
                <a:pos x="connisteX33" y="connsiteY33"/>
              </a:cxn>
              <a:cxn ang="0">
                <a:pos x="connisteX34" y="connsiteY34"/>
              </a:cxn>
              <a:cxn ang="0">
                <a:pos x="connisteX35" y="connsiteY35"/>
              </a:cxn>
            </a:cxnLst>
            <a:rect l="l" t="t" r="r" b="b"/>
            <a:pathLst>
              <a:path w="907133" h="1639358">
                <a:moveTo>
                  <a:pt x="907133" y="1628352"/>
                </a:moveTo>
                <a:cubicBezTo>
                  <a:pt x="894433" y="1629622"/>
                  <a:pt x="865858" y="1634702"/>
                  <a:pt x="836013" y="1635972"/>
                </a:cubicBezTo>
                <a:cubicBezTo>
                  <a:pt x="806168" y="1637242"/>
                  <a:pt x="787118" y="1635972"/>
                  <a:pt x="756638" y="1635972"/>
                </a:cubicBezTo>
                <a:cubicBezTo>
                  <a:pt x="726158" y="1635972"/>
                  <a:pt x="713458" y="1643592"/>
                  <a:pt x="684883" y="1635972"/>
                </a:cubicBezTo>
                <a:cubicBezTo>
                  <a:pt x="656308" y="1628352"/>
                  <a:pt x="645513" y="1609302"/>
                  <a:pt x="613763" y="1596602"/>
                </a:cubicBezTo>
                <a:cubicBezTo>
                  <a:pt x="582013" y="1583902"/>
                  <a:pt x="557883" y="1583902"/>
                  <a:pt x="526133" y="1572472"/>
                </a:cubicBezTo>
                <a:cubicBezTo>
                  <a:pt x="494383" y="1561042"/>
                  <a:pt x="484858" y="1556597"/>
                  <a:pt x="455013" y="1540722"/>
                </a:cubicBezTo>
                <a:cubicBezTo>
                  <a:pt x="425168" y="1524847"/>
                  <a:pt x="407388" y="1512147"/>
                  <a:pt x="375638" y="1493097"/>
                </a:cubicBezTo>
                <a:cubicBezTo>
                  <a:pt x="343888" y="1474047"/>
                  <a:pt x="326743" y="1465792"/>
                  <a:pt x="296263" y="1445472"/>
                </a:cubicBezTo>
                <a:cubicBezTo>
                  <a:pt x="265783" y="1425152"/>
                  <a:pt x="253083" y="1412452"/>
                  <a:pt x="224508" y="1390227"/>
                </a:cubicBezTo>
                <a:cubicBezTo>
                  <a:pt x="195933" y="1368002"/>
                  <a:pt x="178788" y="1361652"/>
                  <a:pt x="153388" y="1334347"/>
                </a:cubicBezTo>
                <a:cubicBezTo>
                  <a:pt x="127988" y="1307042"/>
                  <a:pt x="113383" y="1286722"/>
                  <a:pt x="97508" y="1254972"/>
                </a:cubicBezTo>
                <a:cubicBezTo>
                  <a:pt x="81633" y="1223222"/>
                  <a:pt x="83538" y="1207347"/>
                  <a:pt x="74013" y="1175597"/>
                </a:cubicBezTo>
                <a:cubicBezTo>
                  <a:pt x="64488" y="1143847"/>
                  <a:pt x="58138" y="1126067"/>
                  <a:pt x="49883" y="1096222"/>
                </a:cubicBezTo>
                <a:cubicBezTo>
                  <a:pt x="41628" y="1066377"/>
                  <a:pt x="38453" y="1058122"/>
                  <a:pt x="34008" y="1025102"/>
                </a:cubicBezTo>
                <a:cubicBezTo>
                  <a:pt x="29563" y="992082"/>
                  <a:pt x="29563" y="963507"/>
                  <a:pt x="26388" y="929852"/>
                </a:cubicBezTo>
                <a:cubicBezTo>
                  <a:pt x="23213" y="896197"/>
                  <a:pt x="21308" y="886672"/>
                  <a:pt x="18133" y="858097"/>
                </a:cubicBezTo>
                <a:cubicBezTo>
                  <a:pt x="14958" y="829522"/>
                  <a:pt x="13688" y="815552"/>
                  <a:pt x="10513" y="786977"/>
                </a:cubicBezTo>
                <a:cubicBezTo>
                  <a:pt x="7338" y="758402"/>
                  <a:pt x="4163" y="743797"/>
                  <a:pt x="2258" y="715222"/>
                </a:cubicBezTo>
                <a:cubicBezTo>
                  <a:pt x="353" y="686647"/>
                  <a:pt x="2258" y="672677"/>
                  <a:pt x="2258" y="644102"/>
                </a:cubicBezTo>
                <a:cubicBezTo>
                  <a:pt x="2258" y="615527"/>
                  <a:pt x="2258" y="606002"/>
                  <a:pt x="2258" y="572347"/>
                </a:cubicBezTo>
                <a:cubicBezTo>
                  <a:pt x="2258" y="538692"/>
                  <a:pt x="-2822" y="510117"/>
                  <a:pt x="2258" y="477097"/>
                </a:cubicBezTo>
                <a:cubicBezTo>
                  <a:pt x="7338" y="444077"/>
                  <a:pt x="20038" y="434552"/>
                  <a:pt x="26388" y="405977"/>
                </a:cubicBezTo>
                <a:cubicBezTo>
                  <a:pt x="32738" y="377402"/>
                  <a:pt x="27658" y="362797"/>
                  <a:pt x="34008" y="334222"/>
                </a:cubicBezTo>
                <a:cubicBezTo>
                  <a:pt x="40358" y="305647"/>
                  <a:pt x="45438" y="291677"/>
                  <a:pt x="58138" y="263102"/>
                </a:cubicBezTo>
                <a:cubicBezTo>
                  <a:pt x="70838" y="234527"/>
                  <a:pt x="75283" y="218652"/>
                  <a:pt x="97508" y="191347"/>
                </a:cubicBezTo>
                <a:cubicBezTo>
                  <a:pt x="119733" y="164042"/>
                  <a:pt x="140688" y="154517"/>
                  <a:pt x="169263" y="127847"/>
                </a:cubicBezTo>
                <a:cubicBezTo>
                  <a:pt x="197838" y="101177"/>
                  <a:pt x="211808" y="78952"/>
                  <a:pt x="240383" y="56727"/>
                </a:cubicBezTo>
                <a:cubicBezTo>
                  <a:pt x="268958" y="34502"/>
                  <a:pt x="283563" y="26247"/>
                  <a:pt x="312138" y="16722"/>
                </a:cubicBezTo>
                <a:cubicBezTo>
                  <a:pt x="340713" y="7197"/>
                  <a:pt x="354683" y="12277"/>
                  <a:pt x="383258" y="9102"/>
                </a:cubicBezTo>
                <a:cubicBezTo>
                  <a:pt x="411833" y="5927"/>
                  <a:pt x="426438" y="2752"/>
                  <a:pt x="455013" y="847"/>
                </a:cubicBezTo>
                <a:cubicBezTo>
                  <a:pt x="483588" y="-1058"/>
                  <a:pt x="497558" y="847"/>
                  <a:pt x="526133" y="847"/>
                </a:cubicBezTo>
                <a:cubicBezTo>
                  <a:pt x="554708" y="847"/>
                  <a:pt x="569313" y="-1058"/>
                  <a:pt x="597888" y="847"/>
                </a:cubicBezTo>
                <a:cubicBezTo>
                  <a:pt x="626463" y="2752"/>
                  <a:pt x="640433" y="2752"/>
                  <a:pt x="669008" y="9102"/>
                </a:cubicBezTo>
                <a:cubicBezTo>
                  <a:pt x="697583" y="15452"/>
                  <a:pt x="712188" y="28152"/>
                  <a:pt x="740763" y="32597"/>
                </a:cubicBezTo>
                <a:cubicBezTo>
                  <a:pt x="769338" y="37042"/>
                  <a:pt x="799183" y="33232"/>
                  <a:pt x="811883" y="3259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a:t>平</a:t>
            </a:r>
            <a:r>
              <a:rPr lang="zh-CN" altLang="en-US" sz="2200" b="1" smtClean="0"/>
              <a:t>衡二叉树</a:t>
            </a:r>
            <a:r>
              <a:rPr lang="en-US" altLang="zh-CN" sz="2200" b="1" smtClean="0"/>
              <a:t>(AVL</a:t>
            </a:r>
            <a:r>
              <a:rPr lang="zh-CN" altLang="en-US" sz="2200" b="1" smtClean="0"/>
              <a:t>树</a:t>
            </a:r>
            <a:r>
              <a:rPr lang="en-US" altLang="zh-CN" sz="2200" b="1" smtClean="0"/>
              <a:t>)</a:t>
            </a:r>
            <a:endParaRPr lang="en-US" altLang="zh-CN" sz="2200" b="1"/>
          </a:p>
        </p:txBody>
      </p:sp>
      <p:sp>
        <p:nvSpPr>
          <p:cNvPr id="2" name="TextBox 1"/>
          <p:cNvSpPr txBox="1"/>
          <p:nvPr/>
        </p:nvSpPr>
        <p:spPr>
          <a:xfrm>
            <a:off x="665981" y="1224111"/>
            <a:ext cx="8424936" cy="2616101"/>
          </a:xfrm>
          <a:prstGeom prst="rect">
            <a:avLst/>
          </a:prstGeom>
          <a:noFill/>
        </p:spPr>
        <p:txBody>
          <a:bodyPr wrap="square" rtlCol="0">
            <a:spAutoFit/>
          </a:bodyPr>
          <a:lstStyle/>
          <a:p>
            <a:r>
              <a:rPr lang="zh-CN" altLang="en-US" sz="2000" b="1" smtClean="0">
                <a:solidFill>
                  <a:srgbClr val="0070C0"/>
                </a:solidFill>
              </a:rPr>
              <a:t>看一个案例</a:t>
            </a:r>
            <a:r>
              <a:rPr lang="en-US" altLang="zh-CN" sz="2000" b="1" smtClean="0">
                <a:solidFill>
                  <a:srgbClr val="0070C0"/>
                </a:solidFill>
              </a:rPr>
              <a:t>(</a:t>
            </a:r>
            <a:r>
              <a:rPr lang="zh-CN" altLang="en-US" sz="2000" b="1" smtClean="0">
                <a:solidFill>
                  <a:srgbClr val="0070C0"/>
                </a:solidFill>
              </a:rPr>
              <a:t>说明二叉排序树可能的问题</a:t>
            </a:r>
            <a:r>
              <a:rPr lang="en-US" altLang="zh-CN" sz="2000" b="1" smtClean="0">
                <a:solidFill>
                  <a:srgbClr val="0070C0"/>
                </a:solidFill>
              </a:rPr>
              <a:t>)</a:t>
            </a:r>
            <a:endParaRPr lang="en-US" altLang="zh-CN" sz="2000" b="1" smtClean="0">
              <a:solidFill>
                <a:srgbClr val="0070C0"/>
              </a:solidFill>
            </a:endParaRPr>
          </a:p>
          <a:p>
            <a:endParaRPr lang="en-US" altLang="zh-CN"/>
          </a:p>
          <a:p>
            <a:r>
              <a:rPr lang="zh-CN" altLang="en-US" smtClean="0">
                <a:ea typeface="宋体" panose="02010600030101010101" pitchFamily="2" charset="-122"/>
              </a:rPr>
              <a:t>给你一个数列</a:t>
            </a:r>
            <a:r>
              <a:rPr lang="en-US" altLang="zh-CN" smtClean="0">
                <a:ea typeface="宋体" panose="02010600030101010101" pitchFamily="2" charset="-122"/>
              </a:rPr>
              <a:t>{1,2,3,4,5,6}</a:t>
            </a:r>
            <a:r>
              <a:rPr lang="zh-CN" altLang="en-US" smtClean="0">
                <a:ea typeface="宋体" panose="02010600030101010101" pitchFamily="2" charset="-122"/>
              </a:rPr>
              <a:t>，要求创建一颗二叉排序树</a:t>
            </a:r>
            <a:r>
              <a:rPr lang="en-US" altLang="zh-CN" smtClean="0">
                <a:ea typeface="宋体" panose="02010600030101010101" pitchFamily="2" charset="-122"/>
              </a:rPr>
              <a:t>(BST), </a:t>
            </a:r>
            <a:r>
              <a:rPr lang="zh-CN" altLang="en-US" smtClean="0">
                <a:ea typeface="宋体" panose="02010600030101010101" pitchFamily="2" charset="-122"/>
              </a:rPr>
              <a:t>并分析问题所在</a:t>
            </a:r>
            <a:r>
              <a:rPr lang="en-US" altLang="zh-CN" smtClean="0">
                <a:ea typeface="宋体" panose="02010600030101010101" pitchFamily="2" charset="-122"/>
              </a:rPr>
              <a:t>.</a:t>
            </a:r>
            <a:endParaRPr lang="en-US" altLang="zh-CN">
              <a:ea typeface="宋体" panose="02010600030101010101" pitchFamily="2" charset="-122"/>
            </a:endParaRPr>
          </a:p>
          <a:p>
            <a:pPr marL="285750" indent="-285750">
              <a:buFont typeface="Wingdings" panose="05000000000000000000" pitchFamily="2" charset="2"/>
              <a:buChar char="Ø"/>
            </a:pPr>
            <a:endParaRPr lang="en-US" altLang="zh-CN" smtClean="0">
              <a:ea typeface="宋体" panose="02010600030101010101" pitchFamily="2" charset="-122"/>
            </a:endParaRPr>
          </a:p>
          <a:p>
            <a:pPr marL="285750" indent="-285750">
              <a:buFont typeface="Wingdings" panose="05000000000000000000" pitchFamily="2" charset="2"/>
              <a:buChar char="Ø"/>
            </a:pPr>
            <a:endParaRPr lang="en-US" altLang="zh-CN">
              <a:ea typeface="宋体" panose="02010600030101010101" pitchFamily="2" charset="-122"/>
            </a:endParaRPr>
          </a:p>
          <a:p>
            <a:pPr marL="285750" indent="-285750">
              <a:buFont typeface="Wingdings" panose="05000000000000000000" pitchFamily="2" charset="2"/>
              <a:buChar char="Ø"/>
            </a:pPr>
            <a:endParaRPr lang="en-US" altLang="zh-CN">
              <a:ea typeface="宋体" panose="02010600030101010101" pitchFamily="2" charset="-122"/>
            </a:endParaRPr>
          </a:p>
          <a:p>
            <a:endParaRPr lang="en-US" altLang="zh-CN" smtClean="0">
              <a:ea typeface="宋体" panose="02010600030101010101" pitchFamily="2" charset="-122"/>
            </a:endParaRPr>
          </a:p>
          <a:p>
            <a:endParaRPr lang="en-US" altLang="zh-CN" smtClean="0">
              <a:ea typeface="宋体" panose="02010600030101010101" pitchFamily="2" charset="-122"/>
            </a:endParaRPr>
          </a:p>
          <a:p>
            <a:endParaRPr lang="en-US" altLang="zh-CN" smtClean="0">
              <a:ea typeface="宋体" panose="02010600030101010101" pitchFamily="2" charset="-122"/>
            </a:endParaRPr>
          </a:p>
        </p:txBody>
      </p:sp>
      <p:grpSp>
        <p:nvGrpSpPr>
          <p:cNvPr id="3" name="组合 2"/>
          <p:cNvGrpSpPr/>
          <p:nvPr/>
        </p:nvGrpSpPr>
        <p:grpSpPr>
          <a:xfrm>
            <a:off x="938733" y="2432967"/>
            <a:ext cx="2513485" cy="2505355"/>
            <a:chOff x="938733" y="2432967"/>
            <a:chExt cx="2895600" cy="2895600"/>
          </a:xfrm>
        </p:grpSpPr>
        <p:sp>
          <p:nvSpPr>
            <p:cNvPr id="8" name="椭圆 7"/>
            <p:cNvSpPr/>
            <p:nvPr/>
          </p:nvSpPr>
          <p:spPr>
            <a:xfrm>
              <a:off x="938733" y="2432967"/>
              <a:ext cx="447675"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1</a:t>
              </a:r>
              <a:endParaRPr lang="zh-CN" altLang="en-US" sz="1100"/>
            </a:p>
          </p:txBody>
        </p:sp>
        <p:sp>
          <p:nvSpPr>
            <p:cNvPr id="11" name="椭圆 10"/>
            <p:cNvSpPr/>
            <p:nvPr/>
          </p:nvSpPr>
          <p:spPr>
            <a:xfrm>
              <a:off x="2891358" y="4423692"/>
              <a:ext cx="447675"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5</a:t>
              </a:r>
              <a:endParaRPr lang="zh-CN" altLang="en-US" sz="1100"/>
            </a:p>
          </p:txBody>
        </p:sp>
        <p:sp>
          <p:nvSpPr>
            <p:cNvPr id="12" name="椭圆 11"/>
            <p:cNvSpPr/>
            <p:nvPr/>
          </p:nvSpPr>
          <p:spPr>
            <a:xfrm>
              <a:off x="1367358" y="2890167"/>
              <a:ext cx="447675"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2</a:t>
              </a:r>
              <a:endParaRPr lang="zh-CN" altLang="en-US" sz="1100"/>
            </a:p>
          </p:txBody>
        </p:sp>
        <p:sp>
          <p:nvSpPr>
            <p:cNvPr id="13" name="椭圆 12"/>
            <p:cNvSpPr/>
            <p:nvPr/>
          </p:nvSpPr>
          <p:spPr>
            <a:xfrm>
              <a:off x="1862658" y="3423567"/>
              <a:ext cx="447675"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3</a:t>
              </a:r>
              <a:endParaRPr lang="zh-CN" altLang="en-US" sz="1100"/>
            </a:p>
          </p:txBody>
        </p:sp>
        <p:sp>
          <p:nvSpPr>
            <p:cNvPr id="14" name="椭圆 13"/>
            <p:cNvSpPr/>
            <p:nvPr/>
          </p:nvSpPr>
          <p:spPr>
            <a:xfrm>
              <a:off x="2367483" y="3909342"/>
              <a:ext cx="447675"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4</a:t>
              </a:r>
              <a:endParaRPr lang="zh-CN" altLang="en-US" sz="1100"/>
            </a:p>
          </p:txBody>
        </p:sp>
        <p:cxnSp>
          <p:nvCxnSpPr>
            <p:cNvPr id="15" name="直接连接符 14"/>
            <p:cNvCxnSpPr>
              <a:stCxn id="8" idx="5"/>
              <a:endCxn id="12" idx="1"/>
            </p:cNvCxnSpPr>
            <p:nvPr/>
          </p:nvCxnSpPr>
          <p:spPr>
            <a:xfrm>
              <a:off x="1320848" y="2823212"/>
              <a:ext cx="112070" cy="133910"/>
            </a:xfrm>
            <a:prstGeom prst="line">
              <a:avLst/>
            </a:prstGeom>
          </p:spPr>
          <p:style>
            <a:lnRef idx="3">
              <a:schemeClr val="accent3"/>
            </a:lnRef>
            <a:fillRef idx="0">
              <a:schemeClr val="accent3"/>
            </a:fillRef>
            <a:effectRef idx="2">
              <a:schemeClr val="accent3"/>
            </a:effectRef>
            <a:fontRef idx="minor">
              <a:schemeClr val="tx1"/>
            </a:fontRef>
          </p:style>
        </p:cxnSp>
        <p:cxnSp>
          <p:nvCxnSpPr>
            <p:cNvPr id="16" name="直接连接符 15"/>
            <p:cNvCxnSpPr>
              <a:stCxn id="12" idx="5"/>
              <a:endCxn id="13" idx="1"/>
            </p:cNvCxnSpPr>
            <p:nvPr/>
          </p:nvCxnSpPr>
          <p:spPr>
            <a:xfrm>
              <a:off x="1749473" y="3280412"/>
              <a:ext cx="178745" cy="210110"/>
            </a:xfrm>
            <a:prstGeom prst="line">
              <a:avLst/>
            </a:prstGeom>
          </p:spPr>
          <p:style>
            <a:lnRef idx="3">
              <a:schemeClr val="accent3"/>
            </a:lnRef>
            <a:fillRef idx="0">
              <a:schemeClr val="accent3"/>
            </a:fillRef>
            <a:effectRef idx="2">
              <a:schemeClr val="accent3"/>
            </a:effectRef>
            <a:fontRef idx="minor">
              <a:schemeClr val="tx1"/>
            </a:fontRef>
          </p:style>
        </p:cxnSp>
        <p:cxnSp>
          <p:nvCxnSpPr>
            <p:cNvPr id="17" name="直接连接符 16"/>
            <p:cNvCxnSpPr>
              <a:stCxn id="13" idx="5"/>
              <a:endCxn id="14" idx="1"/>
            </p:cNvCxnSpPr>
            <p:nvPr/>
          </p:nvCxnSpPr>
          <p:spPr>
            <a:xfrm>
              <a:off x="2244773" y="3813812"/>
              <a:ext cx="188270" cy="162485"/>
            </a:xfrm>
            <a:prstGeom prst="line">
              <a:avLst/>
            </a:prstGeom>
          </p:spPr>
          <p:style>
            <a:lnRef idx="3">
              <a:schemeClr val="accent3"/>
            </a:lnRef>
            <a:fillRef idx="0">
              <a:schemeClr val="accent3"/>
            </a:fillRef>
            <a:effectRef idx="2">
              <a:schemeClr val="accent3"/>
            </a:effectRef>
            <a:fontRef idx="minor">
              <a:schemeClr val="tx1"/>
            </a:fontRef>
          </p:style>
        </p:cxnSp>
        <p:cxnSp>
          <p:nvCxnSpPr>
            <p:cNvPr id="18" name="直接连接符 17"/>
            <p:cNvCxnSpPr>
              <a:stCxn id="14" idx="5"/>
              <a:endCxn id="11" idx="1"/>
            </p:cNvCxnSpPr>
            <p:nvPr/>
          </p:nvCxnSpPr>
          <p:spPr>
            <a:xfrm>
              <a:off x="2749598" y="4299587"/>
              <a:ext cx="207320" cy="191060"/>
            </a:xfrm>
            <a:prstGeom prst="line">
              <a:avLst/>
            </a:prstGeom>
          </p:spPr>
          <p:style>
            <a:lnRef idx="3">
              <a:schemeClr val="accent3"/>
            </a:lnRef>
            <a:fillRef idx="0">
              <a:schemeClr val="accent3"/>
            </a:fillRef>
            <a:effectRef idx="2">
              <a:schemeClr val="accent3"/>
            </a:effectRef>
            <a:fontRef idx="minor">
              <a:schemeClr val="tx1"/>
            </a:fontRef>
          </p:style>
        </p:cxnSp>
        <p:sp>
          <p:nvSpPr>
            <p:cNvPr id="19" name="椭圆 18"/>
            <p:cNvSpPr/>
            <p:nvPr/>
          </p:nvSpPr>
          <p:spPr>
            <a:xfrm>
              <a:off x="3386658" y="4871367"/>
              <a:ext cx="447675"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6</a:t>
              </a:r>
              <a:endParaRPr lang="zh-CN" altLang="en-US" sz="1100"/>
            </a:p>
          </p:txBody>
        </p:sp>
        <p:cxnSp>
          <p:nvCxnSpPr>
            <p:cNvPr id="20" name="直接连接符 19"/>
            <p:cNvCxnSpPr>
              <a:stCxn id="11" idx="5"/>
              <a:endCxn id="19" idx="1"/>
            </p:cNvCxnSpPr>
            <p:nvPr/>
          </p:nvCxnSpPr>
          <p:spPr>
            <a:xfrm>
              <a:off x="3273473" y="4813937"/>
              <a:ext cx="178745" cy="124385"/>
            </a:xfrm>
            <a:prstGeom prst="line">
              <a:avLst/>
            </a:prstGeom>
          </p:spPr>
          <p:style>
            <a:lnRef idx="3">
              <a:schemeClr val="accent3"/>
            </a:lnRef>
            <a:fillRef idx="0">
              <a:schemeClr val="accent3"/>
            </a:fillRef>
            <a:effectRef idx="2">
              <a:schemeClr val="accent3"/>
            </a:effectRef>
            <a:fontRef idx="minor">
              <a:schemeClr val="tx1"/>
            </a:fontRef>
          </p:style>
        </p:cxnSp>
      </p:grpSp>
      <p:sp>
        <p:nvSpPr>
          <p:cNvPr id="6" name="TextBox 5"/>
          <p:cNvSpPr txBox="1"/>
          <p:nvPr/>
        </p:nvSpPr>
        <p:spPr>
          <a:xfrm>
            <a:off x="3840762" y="2361138"/>
            <a:ext cx="5250155" cy="2123658"/>
          </a:xfrm>
          <a:prstGeom prst="rect">
            <a:avLst/>
          </a:prstGeom>
          <a:noFill/>
        </p:spPr>
        <p:txBody>
          <a:bodyPr wrap="none" rtlCol="0">
            <a:spAutoFit/>
          </a:bodyPr>
          <a:lstStyle/>
          <a:p>
            <a:r>
              <a:rPr lang="zh-CN" altLang="en-US" b="1" smtClean="0"/>
              <a:t>左边</a:t>
            </a:r>
            <a:r>
              <a:rPr lang="en-US" altLang="zh-CN" b="1" smtClean="0"/>
              <a:t>BST </a:t>
            </a:r>
            <a:r>
              <a:rPr lang="zh-CN" altLang="en-US" b="1" smtClean="0"/>
              <a:t>存在的问题分析</a:t>
            </a:r>
            <a:r>
              <a:rPr lang="en-US" altLang="zh-CN" smtClean="0"/>
              <a:t>:</a:t>
            </a:r>
            <a:endParaRPr lang="en-US" altLang="zh-CN" smtClean="0"/>
          </a:p>
          <a:p>
            <a:endParaRPr lang="en-US" altLang="zh-CN" smtClean="0"/>
          </a:p>
          <a:p>
            <a:pPr marL="342900" indent="-342900">
              <a:buAutoNum type="arabicParenR"/>
            </a:pPr>
            <a:r>
              <a:rPr lang="zh-CN" altLang="en-US" sz="1600"/>
              <a:t>左子树全部为空，从形式上看，更像一个单链表</a:t>
            </a:r>
            <a:r>
              <a:rPr lang="en-US" altLang="zh-CN" sz="1600"/>
              <a:t>.</a:t>
            </a:r>
            <a:endParaRPr lang="en-US" altLang="zh-CN" sz="1600"/>
          </a:p>
          <a:p>
            <a:pPr marL="342900" indent="-342900">
              <a:buAutoNum type="arabicParenR"/>
            </a:pPr>
            <a:r>
              <a:rPr lang="zh-CN" altLang="en-US" sz="1600"/>
              <a:t>插入速度没有影响</a:t>
            </a:r>
            <a:endParaRPr lang="en-US" altLang="zh-CN" sz="1600"/>
          </a:p>
          <a:p>
            <a:pPr marL="342900" indent="-342900">
              <a:buAutoNum type="arabicParenR"/>
            </a:pPr>
            <a:r>
              <a:rPr lang="zh-CN" altLang="en-US" sz="1600"/>
              <a:t>查询速度明显降低</a:t>
            </a:r>
            <a:r>
              <a:rPr lang="en-US" altLang="zh-CN" sz="1600"/>
              <a:t>(</a:t>
            </a:r>
            <a:r>
              <a:rPr lang="zh-CN" altLang="en-US" sz="1600"/>
              <a:t>因为需要依次比较</a:t>
            </a:r>
            <a:r>
              <a:rPr lang="en-US" altLang="zh-CN" sz="1600"/>
              <a:t>), </a:t>
            </a:r>
            <a:r>
              <a:rPr lang="zh-CN" altLang="en-US" sz="1600"/>
              <a:t>不能发挥</a:t>
            </a:r>
            <a:r>
              <a:rPr lang="en-US" altLang="zh-CN" sz="1600"/>
              <a:t>BST</a:t>
            </a:r>
            <a:br>
              <a:rPr lang="en-US" altLang="zh-CN" sz="1600"/>
            </a:br>
            <a:r>
              <a:rPr lang="zh-CN" altLang="en-US" sz="1600"/>
              <a:t>的优势，因为每次还需要比较左子树，其查询速度比</a:t>
            </a:r>
            <a:br>
              <a:rPr lang="en-US" altLang="zh-CN" sz="1600"/>
            </a:br>
            <a:r>
              <a:rPr lang="zh-CN" altLang="en-US" sz="1600"/>
              <a:t>单链表还慢</a:t>
            </a:r>
            <a:endParaRPr lang="en-US" altLang="zh-CN" sz="1600"/>
          </a:p>
          <a:p>
            <a:pPr marL="342900" indent="-342900">
              <a:buAutoNum type="arabicParenR"/>
            </a:pPr>
            <a:r>
              <a:rPr lang="zh-CN" altLang="en-US" sz="1600"/>
              <a:t>解决方案</a:t>
            </a:r>
            <a:r>
              <a:rPr lang="en-US" altLang="zh-CN" sz="1600"/>
              <a:t>-</a:t>
            </a:r>
            <a:r>
              <a:rPr lang="zh-CN" altLang="en-US" sz="1600"/>
              <a:t>平衡二叉树</a:t>
            </a:r>
            <a:r>
              <a:rPr lang="en-US" altLang="zh-CN" sz="1600"/>
              <a:t>(AVL</a:t>
            </a:r>
            <a:r>
              <a:rPr lang="en-US" altLang="zh-CN" sz="1600" smtClean="0"/>
              <a:t>) </a:t>
            </a:r>
            <a:endParaRPr lang="en-US" altLang="zh-CN" sz="1600" smtClean="0"/>
          </a:p>
        </p:txBody>
      </p:sp>
    </p:spTree>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680" y="755015"/>
            <a:ext cx="3405505" cy="395605"/>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a:t>平</a:t>
            </a:r>
            <a:r>
              <a:rPr lang="zh-CN" altLang="en-US" sz="2200" b="1" smtClean="0"/>
              <a:t>衡二叉树</a:t>
            </a:r>
            <a:endParaRPr lang="en-US" altLang="zh-CN" sz="2200" b="1"/>
          </a:p>
        </p:txBody>
      </p:sp>
      <p:sp>
        <p:nvSpPr>
          <p:cNvPr id="2" name="TextBox 1"/>
          <p:cNvSpPr txBox="1"/>
          <p:nvPr/>
        </p:nvSpPr>
        <p:spPr>
          <a:xfrm>
            <a:off x="665981" y="1224111"/>
            <a:ext cx="8424936" cy="3446145"/>
          </a:xfrm>
          <a:prstGeom prst="rect">
            <a:avLst/>
          </a:prstGeom>
          <a:noFill/>
        </p:spPr>
        <p:txBody>
          <a:bodyPr wrap="square" rtlCol="0">
            <a:spAutoFit/>
          </a:bodyPr>
          <a:lstStyle/>
          <a:p>
            <a:r>
              <a:rPr lang="zh-CN" altLang="en-US" sz="2000" b="1" smtClean="0">
                <a:solidFill>
                  <a:srgbClr val="0070C0"/>
                </a:solidFill>
              </a:rPr>
              <a:t>基本介绍</a:t>
            </a:r>
            <a:endParaRPr lang="en-US" altLang="zh-CN" sz="2000" b="1" smtClean="0">
              <a:solidFill>
                <a:srgbClr val="0070C0"/>
              </a:solidFill>
            </a:endParaRPr>
          </a:p>
          <a:p>
            <a:endParaRPr lang="en-US" altLang="zh-CN"/>
          </a:p>
          <a:p>
            <a:pPr marL="342900" indent="-342900">
              <a:buAutoNum type="arabicParenR"/>
            </a:pPr>
            <a:r>
              <a:rPr lang="zh-CN" altLang="en-US" smtClean="0"/>
              <a:t>平衡二叉树也叫平</a:t>
            </a:r>
            <a:r>
              <a:rPr lang="zh-CN" altLang="en-US"/>
              <a:t>衡二叉搜索树（</a:t>
            </a:r>
            <a:r>
              <a:rPr lang="en-US" altLang="zh-CN"/>
              <a:t>Self-balancing binary search tree</a:t>
            </a:r>
            <a:r>
              <a:rPr lang="zh-CN" altLang="en-US"/>
              <a:t>）又被称为</a:t>
            </a:r>
            <a:r>
              <a:rPr lang="en-US" altLang="zh-CN"/>
              <a:t>AVL</a:t>
            </a:r>
            <a:r>
              <a:rPr lang="zh-CN" altLang="en-US" smtClean="0"/>
              <a:t>树， 可以</a:t>
            </a:r>
            <a:r>
              <a:rPr lang="zh-CN" altLang="en-US" b="1" smtClean="0">
                <a:solidFill>
                  <a:srgbClr val="0070C0"/>
                </a:solidFill>
              </a:rPr>
              <a:t>保证查询效率较高</a:t>
            </a:r>
            <a:r>
              <a:rPr lang="zh-CN" altLang="en-US" smtClean="0"/>
              <a:t>。</a:t>
            </a:r>
            <a:endParaRPr lang="en-US" altLang="zh-CN" smtClean="0"/>
          </a:p>
          <a:p>
            <a:pPr marL="342900" indent="-342900">
              <a:buAutoNum type="arabicParenR"/>
            </a:pPr>
            <a:r>
              <a:rPr lang="zh-CN" altLang="en-US" smtClean="0"/>
              <a:t>具</a:t>
            </a:r>
            <a:r>
              <a:rPr lang="zh-CN" altLang="en-US"/>
              <a:t>有以</a:t>
            </a:r>
            <a:r>
              <a:rPr lang="zh-CN" altLang="en-US" smtClean="0"/>
              <a:t>下</a:t>
            </a:r>
            <a:r>
              <a:rPr lang="zh-CN" altLang="en-US" b="1"/>
              <a:t>特点</a:t>
            </a:r>
            <a:r>
              <a:rPr lang="zh-CN" altLang="en-US" smtClean="0"/>
              <a:t>：</a:t>
            </a:r>
            <a:r>
              <a:rPr lang="zh-CN" altLang="en-US"/>
              <a:t>它是</a:t>
            </a:r>
            <a:r>
              <a:rPr lang="zh-CN" altLang="en-US">
                <a:solidFill>
                  <a:srgbClr val="FF0000"/>
                </a:solidFill>
              </a:rPr>
              <a:t>一 棵空树或它的左右两个子树的高度差的绝对值不超过</a:t>
            </a:r>
            <a:r>
              <a:rPr lang="en-US" altLang="zh-CN">
                <a:solidFill>
                  <a:srgbClr val="FF0000"/>
                </a:solidFill>
              </a:rPr>
              <a:t>1</a:t>
            </a:r>
            <a:r>
              <a:rPr lang="zh-CN" altLang="en-US"/>
              <a:t>，并</a:t>
            </a:r>
            <a:r>
              <a:rPr lang="zh-CN" altLang="en-US">
                <a:solidFill>
                  <a:srgbClr val="FF0000"/>
                </a:solidFill>
              </a:rPr>
              <a:t>且左右两个子树都是一棵平衡二叉</a:t>
            </a:r>
            <a:r>
              <a:rPr lang="zh-CN" altLang="en-US" smtClean="0">
                <a:solidFill>
                  <a:srgbClr val="FF0000"/>
                </a:solidFill>
              </a:rPr>
              <a:t>树</a:t>
            </a:r>
            <a:r>
              <a:rPr lang="zh-CN" altLang="en-US" smtClean="0"/>
              <a:t>。</a:t>
            </a:r>
            <a:r>
              <a:rPr lang="zh-CN" altLang="en-US"/>
              <a:t>平衡二叉树的常用实现方法有</a:t>
            </a:r>
            <a:r>
              <a:rPr lang="zh-CN" altLang="en-US">
                <a:hlinkClick r:id="rId1"/>
              </a:rPr>
              <a:t>红黑树</a:t>
            </a:r>
            <a:r>
              <a:rPr lang="zh-CN" altLang="en-US"/>
              <a:t>、</a:t>
            </a:r>
            <a:r>
              <a:rPr lang="en-US" altLang="zh-CN">
                <a:hlinkClick r:id="rId2"/>
              </a:rPr>
              <a:t>AVL</a:t>
            </a:r>
            <a:r>
              <a:rPr lang="zh-CN" altLang="en-US"/>
              <a:t>、</a:t>
            </a:r>
            <a:r>
              <a:rPr lang="zh-CN" altLang="en-US">
                <a:hlinkClick r:id="rId3"/>
              </a:rPr>
              <a:t>替罪羊树</a:t>
            </a:r>
            <a:r>
              <a:rPr lang="zh-CN" altLang="en-US"/>
              <a:t>、</a:t>
            </a:r>
            <a:r>
              <a:rPr lang="en-US" altLang="zh-CN">
                <a:hlinkClick r:id="rId4"/>
              </a:rPr>
              <a:t>Treap</a:t>
            </a:r>
            <a:r>
              <a:rPr lang="zh-CN" altLang="en-US"/>
              <a:t>、</a:t>
            </a:r>
            <a:r>
              <a:rPr lang="zh-CN" altLang="en-US">
                <a:hlinkClick r:id="rId5"/>
              </a:rPr>
              <a:t>伸展树</a:t>
            </a:r>
            <a:r>
              <a:rPr lang="zh-CN" altLang="en-US"/>
              <a:t>等</a:t>
            </a:r>
            <a:r>
              <a:rPr lang="zh-CN" altLang="en-US" smtClean="0"/>
              <a:t>。</a:t>
            </a:r>
            <a:endParaRPr lang="en-US" altLang="zh-CN" smtClean="0"/>
          </a:p>
          <a:p>
            <a:pPr marL="342900" indent="-342900">
              <a:buAutoNum type="arabicParenR"/>
            </a:pPr>
            <a:r>
              <a:rPr lang="zh-CN" altLang="en-US" smtClean="0">
                <a:ea typeface="宋体" panose="02010600030101010101" pitchFamily="2" charset="-122"/>
              </a:rPr>
              <a:t>举例说明</a:t>
            </a:r>
            <a:r>
              <a:rPr lang="en-US" altLang="zh-CN" smtClean="0">
                <a:ea typeface="宋体" panose="02010600030101010101" pitchFamily="2" charset="-122"/>
              </a:rPr>
              <a:t>, </a:t>
            </a:r>
            <a:r>
              <a:rPr lang="zh-CN" altLang="en-US" smtClean="0">
                <a:ea typeface="宋体" panose="02010600030101010101" pitchFamily="2" charset="-122"/>
              </a:rPr>
              <a:t>看看下面哪</a:t>
            </a:r>
            <a:r>
              <a:rPr lang="zh-CN" altLang="en-US">
                <a:ea typeface="宋体" panose="02010600030101010101" pitchFamily="2" charset="-122"/>
              </a:rPr>
              <a:t>些</a:t>
            </a:r>
            <a:r>
              <a:rPr lang="en-US" altLang="zh-CN" smtClean="0">
                <a:ea typeface="宋体" panose="02010600030101010101" pitchFamily="2" charset="-122"/>
              </a:rPr>
              <a:t>AVL</a:t>
            </a:r>
            <a:r>
              <a:rPr lang="zh-CN" altLang="en-US" smtClean="0">
                <a:ea typeface="宋体" panose="02010600030101010101" pitchFamily="2" charset="-122"/>
              </a:rPr>
              <a:t>树</a:t>
            </a:r>
            <a:r>
              <a:rPr lang="en-US" altLang="zh-CN" smtClean="0">
                <a:ea typeface="宋体" panose="02010600030101010101" pitchFamily="2" charset="-122"/>
              </a:rPr>
              <a:t>, </a:t>
            </a:r>
            <a:r>
              <a:rPr lang="zh-CN" altLang="en-US" smtClean="0">
                <a:ea typeface="宋体" panose="02010600030101010101" pitchFamily="2" charset="-122"/>
              </a:rPr>
              <a:t>为什么</a:t>
            </a:r>
            <a:r>
              <a:rPr lang="en-US" altLang="zh-CN" smtClean="0">
                <a:ea typeface="宋体" panose="02010600030101010101" pitchFamily="2" charset="-122"/>
              </a:rPr>
              <a:t>?</a:t>
            </a:r>
            <a:endParaRPr lang="en-US" altLang="zh-CN" smtClean="0">
              <a:ea typeface="宋体" panose="02010600030101010101" pitchFamily="2" charset="-122"/>
            </a:endParaRPr>
          </a:p>
          <a:p>
            <a:pPr marL="285750" indent="-285750">
              <a:buFont typeface="Wingdings" panose="05000000000000000000" pitchFamily="2" charset="2"/>
              <a:buChar char="Ø"/>
            </a:pPr>
            <a:endParaRPr lang="en-US" altLang="zh-CN">
              <a:ea typeface="宋体" panose="02010600030101010101" pitchFamily="2" charset="-122"/>
            </a:endParaRPr>
          </a:p>
          <a:p>
            <a:pPr marL="285750" indent="-285750">
              <a:buFont typeface="Wingdings" panose="05000000000000000000" pitchFamily="2" charset="2"/>
              <a:buChar char="Ø"/>
            </a:pPr>
            <a:endParaRPr lang="en-US" altLang="zh-CN" smtClean="0">
              <a:ea typeface="宋体" panose="02010600030101010101" pitchFamily="2" charset="-122"/>
            </a:endParaRPr>
          </a:p>
          <a:p>
            <a:endParaRPr lang="en-US" altLang="zh-CN" smtClean="0">
              <a:ea typeface="宋体" panose="02010600030101010101" pitchFamily="2" charset="-122"/>
            </a:endParaRPr>
          </a:p>
          <a:p>
            <a:endParaRPr lang="en-US" altLang="zh-CN" smtClean="0">
              <a:ea typeface="宋体" panose="02010600030101010101" pitchFamily="2" charset="-122"/>
            </a:endParaRPr>
          </a:p>
        </p:txBody>
      </p:sp>
      <p:pic>
        <p:nvPicPr>
          <p:cNvPr id="5325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42045" y="3898548"/>
            <a:ext cx="1352550" cy="96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3251"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22940" y="3744391"/>
            <a:ext cx="1419225"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3252" name="Picture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86401" y="3898548"/>
            <a:ext cx="1495425" cy="952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3" name="直接箭头连接符 2"/>
          <p:cNvCxnSpPr/>
          <p:nvPr/>
        </p:nvCxnSpPr>
        <p:spPr>
          <a:xfrm flipH="1">
            <a:off x="2178685" y="3497580"/>
            <a:ext cx="1448435" cy="607060"/>
          </a:xfrm>
          <a:prstGeom prst="straightConnector1">
            <a:avLst/>
          </a:prstGeom>
          <a:ln>
            <a:solidFill>
              <a:srgbClr val="EA0000"/>
            </a:solidFill>
            <a:tailEnd type="arrow"/>
          </a:ln>
        </p:spPr>
        <p:style>
          <a:lnRef idx="1">
            <a:schemeClr val="accent1"/>
          </a:lnRef>
          <a:fillRef idx="0">
            <a:schemeClr val="accent1"/>
          </a:fillRef>
          <a:effectRef idx="0">
            <a:schemeClr val="accent1"/>
          </a:effectRef>
          <a:fontRef idx="minor">
            <a:schemeClr val="tx1"/>
          </a:fontRef>
        </p:style>
      </p:cxnSp>
      <p:cxnSp>
        <p:nvCxnSpPr>
          <p:cNvPr id="5" name="直接箭头连接符 4"/>
          <p:cNvCxnSpPr/>
          <p:nvPr/>
        </p:nvCxnSpPr>
        <p:spPr>
          <a:xfrm flipH="1">
            <a:off x="3690620" y="3543300"/>
            <a:ext cx="134620" cy="417195"/>
          </a:xfrm>
          <a:prstGeom prst="straightConnector1">
            <a:avLst/>
          </a:prstGeom>
          <a:ln>
            <a:solidFill>
              <a:srgbClr val="EA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a:t>平</a:t>
            </a:r>
            <a:r>
              <a:rPr lang="zh-CN" altLang="en-US" sz="2200" b="1" smtClean="0"/>
              <a:t>衡二叉树</a:t>
            </a:r>
            <a:endParaRPr lang="en-US" altLang="zh-CN" sz="2200" b="1"/>
          </a:p>
        </p:txBody>
      </p:sp>
      <p:sp>
        <p:nvSpPr>
          <p:cNvPr id="2" name="TextBox 1"/>
          <p:cNvSpPr txBox="1"/>
          <p:nvPr/>
        </p:nvSpPr>
        <p:spPr>
          <a:xfrm>
            <a:off x="665981" y="1224111"/>
            <a:ext cx="8424936" cy="3170099"/>
          </a:xfrm>
          <a:prstGeom prst="rect">
            <a:avLst/>
          </a:prstGeom>
          <a:noFill/>
        </p:spPr>
        <p:txBody>
          <a:bodyPr wrap="square" rtlCol="0">
            <a:spAutoFit/>
          </a:bodyPr>
          <a:lstStyle/>
          <a:p>
            <a:r>
              <a:rPr lang="zh-CN" altLang="en-US" sz="2000" b="1" smtClean="0">
                <a:solidFill>
                  <a:srgbClr val="0070C0"/>
                </a:solidFill>
              </a:rPr>
              <a:t>应用案例</a:t>
            </a:r>
            <a:r>
              <a:rPr lang="en-US" altLang="zh-CN" sz="2000" b="1" smtClean="0">
                <a:solidFill>
                  <a:srgbClr val="0070C0"/>
                </a:solidFill>
              </a:rPr>
              <a:t>-</a:t>
            </a:r>
            <a:r>
              <a:rPr lang="zh-CN" altLang="en-US" sz="2000" b="1" smtClean="0">
                <a:solidFill>
                  <a:srgbClr val="0070C0"/>
                </a:solidFill>
              </a:rPr>
              <a:t>单旋转</a:t>
            </a:r>
            <a:r>
              <a:rPr lang="en-US" altLang="zh-CN" sz="2000" b="1" smtClean="0">
                <a:solidFill>
                  <a:srgbClr val="0070C0"/>
                </a:solidFill>
              </a:rPr>
              <a:t>(</a:t>
            </a:r>
            <a:r>
              <a:rPr lang="zh-CN" altLang="en-US" sz="2000" b="1" smtClean="0">
                <a:solidFill>
                  <a:srgbClr val="0070C0"/>
                </a:solidFill>
              </a:rPr>
              <a:t>左旋转</a:t>
            </a:r>
            <a:r>
              <a:rPr lang="en-US" altLang="zh-CN" sz="2000" b="1" smtClean="0">
                <a:solidFill>
                  <a:srgbClr val="0070C0"/>
                </a:solidFill>
              </a:rPr>
              <a:t>)</a:t>
            </a:r>
            <a:endParaRPr lang="en-US" altLang="zh-CN" sz="2000" b="1" smtClean="0">
              <a:solidFill>
                <a:srgbClr val="0070C0"/>
              </a:solidFill>
            </a:endParaRPr>
          </a:p>
          <a:p>
            <a:endParaRPr lang="en-US" altLang="zh-CN"/>
          </a:p>
          <a:p>
            <a:pPr marL="342900" indent="-342900">
              <a:buAutoNum type="arabicParenR"/>
            </a:pPr>
            <a:r>
              <a:rPr lang="zh-CN" altLang="en-US" smtClean="0"/>
              <a:t>要求</a:t>
            </a:r>
            <a:r>
              <a:rPr lang="en-US" altLang="zh-CN" smtClean="0"/>
              <a:t>: </a:t>
            </a:r>
            <a:r>
              <a:rPr lang="zh-CN" altLang="en-US" smtClean="0"/>
              <a:t>给你一个数列，创建出对应的平衡二叉树</a:t>
            </a:r>
            <a:r>
              <a:rPr lang="en-US" altLang="zh-CN" smtClean="0"/>
              <a:t>.</a:t>
            </a:r>
            <a:r>
              <a:rPr lang="zh-CN" altLang="en-US" smtClean="0">
                <a:ea typeface="宋体" panose="02010600030101010101" pitchFamily="2" charset="-122"/>
              </a:rPr>
              <a:t>数列</a:t>
            </a:r>
            <a:r>
              <a:rPr lang="en-US" altLang="zh-CN" smtClean="0">
                <a:ea typeface="宋体" panose="02010600030101010101" pitchFamily="2" charset="-122"/>
              </a:rPr>
              <a:t> {</a:t>
            </a:r>
            <a:r>
              <a:rPr lang="en-US" altLang="zh-CN"/>
              <a:t>4,3,6,5,7,8</a:t>
            </a:r>
            <a:r>
              <a:rPr lang="en-US" altLang="zh-CN" smtClean="0">
                <a:ea typeface="宋体" panose="02010600030101010101" pitchFamily="2" charset="-122"/>
              </a:rPr>
              <a:t>}</a:t>
            </a:r>
            <a:endParaRPr lang="en-US" altLang="zh-CN" smtClean="0">
              <a:ea typeface="宋体" panose="02010600030101010101" pitchFamily="2" charset="-122"/>
            </a:endParaRPr>
          </a:p>
          <a:p>
            <a:pPr marL="342900" indent="-342900">
              <a:buAutoNum type="arabicParenR"/>
            </a:pPr>
            <a:endParaRPr lang="en-US" altLang="zh-CN">
              <a:ea typeface="宋体" panose="02010600030101010101" pitchFamily="2" charset="-122"/>
            </a:endParaRPr>
          </a:p>
          <a:p>
            <a:pPr marL="342900" indent="-342900">
              <a:buAutoNum type="arabicParenR"/>
            </a:pPr>
            <a:r>
              <a:rPr lang="zh-CN" altLang="en-US" smtClean="0">
                <a:ea typeface="宋体" panose="02010600030101010101" pitchFamily="2" charset="-122"/>
              </a:rPr>
              <a:t>思路分析</a:t>
            </a:r>
            <a:r>
              <a:rPr lang="en-US" altLang="zh-CN" smtClean="0">
                <a:ea typeface="宋体" panose="02010600030101010101" pitchFamily="2" charset="-122"/>
              </a:rPr>
              <a:t>(</a:t>
            </a:r>
            <a:r>
              <a:rPr lang="zh-CN" altLang="en-US" smtClean="0">
                <a:ea typeface="宋体" panose="02010600030101010101" pitchFamily="2" charset="-122"/>
              </a:rPr>
              <a:t>示意图</a:t>
            </a:r>
            <a:r>
              <a:rPr lang="en-US" altLang="zh-CN" smtClean="0">
                <a:ea typeface="宋体" panose="02010600030101010101" pitchFamily="2" charset="-122"/>
              </a:rPr>
              <a:t>)</a:t>
            </a:r>
            <a:endParaRPr lang="en-US" altLang="zh-CN" smtClean="0">
              <a:ea typeface="宋体" panose="02010600030101010101" pitchFamily="2" charset="-122"/>
            </a:endParaRPr>
          </a:p>
          <a:p>
            <a:pPr marL="342900" indent="-342900">
              <a:buAutoNum type="arabicParenR"/>
            </a:pPr>
            <a:r>
              <a:rPr lang="zh-CN" altLang="en-US">
                <a:ea typeface="宋体" panose="02010600030101010101" pitchFamily="2" charset="-122"/>
              </a:rPr>
              <a:t>代</a:t>
            </a:r>
            <a:r>
              <a:rPr lang="zh-CN" altLang="en-US" smtClean="0">
                <a:ea typeface="宋体" panose="02010600030101010101" pitchFamily="2" charset="-122"/>
              </a:rPr>
              <a:t>码实现</a:t>
            </a:r>
            <a:r>
              <a:rPr lang="en-US" altLang="zh-CN" smtClean="0">
                <a:ea typeface="宋体" panose="02010600030101010101" pitchFamily="2" charset="-122"/>
              </a:rPr>
              <a:t> </a:t>
            </a:r>
            <a:endParaRPr lang="en-US" altLang="zh-CN" smtClean="0">
              <a:ea typeface="宋体" panose="02010600030101010101" pitchFamily="2" charset="-122"/>
            </a:endParaRPr>
          </a:p>
          <a:p>
            <a:pPr marL="285750" indent="-285750">
              <a:buFont typeface="Wingdings" panose="05000000000000000000" pitchFamily="2" charset="2"/>
              <a:buChar char="Ø"/>
            </a:pPr>
            <a:endParaRPr lang="en-US" altLang="zh-CN">
              <a:ea typeface="宋体" panose="02010600030101010101" pitchFamily="2" charset="-122"/>
            </a:endParaRPr>
          </a:p>
          <a:p>
            <a:pPr marL="285750" indent="-285750">
              <a:buFont typeface="Wingdings" panose="05000000000000000000" pitchFamily="2" charset="2"/>
              <a:buChar char="Ø"/>
            </a:pPr>
            <a:endParaRPr lang="en-US" altLang="zh-CN">
              <a:ea typeface="宋体" panose="02010600030101010101" pitchFamily="2" charset="-122"/>
            </a:endParaRPr>
          </a:p>
          <a:p>
            <a:endParaRPr lang="en-US" altLang="zh-CN" smtClean="0">
              <a:ea typeface="宋体" panose="02010600030101010101" pitchFamily="2" charset="-122"/>
            </a:endParaRPr>
          </a:p>
          <a:p>
            <a:endParaRPr lang="en-US" altLang="zh-CN" smtClean="0">
              <a:ea typeface="宋体" panose="02010600030101010101" pitchFamily="2" charset="-122"/>
            </a:endParaRPr>
          </a:p>
          <a:p>
            <a:endParaRPr lang="en-US" altLang="zh-CN" smtClean="0">
              <a:ea typeface="宋体" panose="02010600030101010101" pitchFamily="2" charset="-122"/>
            </a:endParaRPr>
          </a:p>
        </p:txBody>
      </p:sp>
      <p:sp>
        <p:nvSpPr>
          <p:cNvPr id="9" name="TextBox 8"/>
          <p:cNvSpPr txBox="1"/>
          <p:nvPr/>
        </p:nvSpPr>
        <p:spPr>
          <a:xfrm>
            <a:off x="593973" y="4589903"/>
            <a:ext cx="4450257" cy="738664"/>
          </a:xfrm>
          <a:prstGeom prst="rect">
            <a:avLst/>
          </a:prstGeom>
          <a:solidFill>
            <a:schemeClr val="bg1">
              <a:lumMod val="95000"/>
            </a:schemeClr>
          </a:solidFill>
        </p:spPr>
        <p:txBody>
          <a:bodyPr wrap="none" rtlCol="0">
            <a:spAutoFit/>
          </a:bodyPr>
          <a:lstStyle/>
          <a:p>
            <a:r>
              <a:rPr lang="zh-CN" altLang="zh-CN" sz="1400" b="1">
                <a:solidFill>
                  <a:srgbClr val="DA0000"/>
                </a:solidFill>
              </a:rPr>
              <a:t>对节点</a:t>
            </a:r>
            <a:r>
              <a:rPr lang="en-US" altLang="zh-CN" sz="1400" b="1">
                <a:solidFill>
                  <a:srgbClr val="DA0000"/>
                </a:solidFill>
              </a:rPr>
              <a:t>A</a:t>
            </a:r>
            <a:r>
              <a:rPr lang="zh-CN" altLang="zh-CN" sz="1400" b="1">
                <a:solidFill>
                  <a:srgbClr val="DA0000"/>
                </a:solidFill>
              </a:rPr>
              <a:t>进行</a:t>
            </a:r>
            <a:r>
              <a:rPr lang="zh-CN" altLang="en-US" sz="1400" b="1">
                <a:solidFill>
                  <a:srgbClr val="DA0000"/>
                </a:solidFill>
              </a:rPr>
              <a:t>左</a:t>
            </a:r>
            <a:r>
              <a:rPr lang="zh-CN" altLang="zh-CN" sz="1400" b="1">
                <a:solidFill>
                  <a:srgbClr val="DA0000"/>
                </a:solidFill>
              </a:rPr>
              <a:t>旋转的步骤 </a:t>
            </a:r>
            <a:endParaRPr lang="zh-CN" altLang="zh-CN" sz="1400" b="1">
              <a:solidFill>
                <a:srgbClr val="DA0000"/>
              </a:solidFill>
            </a:endParaRPr>
          </a:p>
          <a:p>
            <a:pPr marL="342900" indent="-342900">
              <a:buAutoNum type="arabicParenR"/>
            </a:pPr>
            <a:r>
              <a:rPr lang="zh-CN" altLang="zh-CN" sz="1400" smtClean="0"/>
              <a:t>将</a:t>
            </a:r>
            <a:r>
              <a:rPr lang="en-US" altLang="zh-CN" sz="1400"/>
              <a:t>A </a:t>
            </a:r>
            <a:r>
              <a:rPr lang="zh-CN" altLang="zh-CN" sz="1400"/>
              <a:t>节点的 </a:t>
            </a:r>
            <a:r>
              <a:rPr lang="zh-CN" altLang="en-US" sz="1400"/>
              <a:t>右</a:t>
            </a:r>
            <a:r>
              <a:rPr lang="zh-CN" altLang="zh-CN" sz="1400"/>
              <a:t>节点 的 </a:t>
            </a:r>
            <a:r>
              <a:rPr lang="zh-CN" altLang="en-US" sz="1400" smtClean="0"/>
              <a:t>左</a:t>
            </a:r>
            <a:r>
              <a:rPr lang="zh-CN" altLang="zh-CN" sz="1400" smtClean="0"/>
              <a:t>节</a:t>
            </a:r>
            <a:r>
              <a:rPr lang="zh-CN" altLang="zh-CN" sz="1400"/>
              <a:t>点 ，指向 </a:t>
            </a:r>
            <a:r>
              <a:rPr lang="en-US" altLang="zh-CN" sz="1400"/>
              <a:t>A</a:t>
            </a:r>
            <a:r>
              <a:rPr lang="zh-CN" altLang="zh-CN" sz="1400"/>
              <a:t>节</a:t>
            </a:r>
            <a:r>
              <a:rPr lang="zh-CN" altLang="zh-CN" sz="1400" smtClean="0"/>
              <a:t>点</a:t>
            </a:r>
            <a:endParaRPr lang="en-US" altLang="zh-CN" sz="1400" smtClean="0"/>
          </a:p>
          <a:p>
            <a:pPr marL="342900" indent="-342900">
              <a:buAutoNum type="arabicParenR"/>
            </a:pPr>
            <a:r>
              <a:rPr lang="zh-CN" altLang="zh-CN" sz="1400" smtClean="0"/>
              <a:t>将 </a:t>
            </a:r>
            <a:r>
              <a:rPr lang="en-US" altLang="zh-CN" sz="1400"/>
              <a:t>A</a:t>
            </a:r>
            <a:r>
              <a:rPr lang="zh-CN" altLang="zh-CN" sz="1400"/>
              <a:t>节点的</a:t>
            </a:r>
            <a:r>
              <a:rPr lang="zh-CN" altLang="en-US" sz="1400"/>
              <a:t>右</a:t>
            </a:r>
            <a:r>
              <a:rPr lang="zh-CN" altLang="zh-CN" sz="1400"/>
              <a:t>节点，指向</a:t>
            </a:r>
            <a:r>
              <a:rPr lang="en-US" altLang="zh-CN" sz="1400"/>
              <a:t>A </a:t>
            </a:r>
            <a:r>
              <a:rPr lang="zh-CN" altLang="en-US" sz="1400"/>
              <a:t>节</a:t>
            </a:r>
            <a:r>
              <a:rPr lang="zh-CN" altLang="en-US" sz="1400" smtClean="0"/>
              <a:t>点的右</a:t>
            </a:r>
            <a:r>
              <a:rPr lang="zh-CN" altLang="zh-CN" sz="1400"/>
              <a:t>节点的</a:t>
            </a:r>
            <a:r>
              <a:rPr lang="zh-CN" altLang="en-US" sz="1400"/>
              <a:t>左</a:t>
            </a:r>
            <a:r>
              <a:rPr lang="zh-CN" altLang="zh-CN" sz="1400"/>
              <a:t>节点 </a:t>
            </a:r>
            <a:endParaRPr lang="zh-CN" altLang="zh-CN" sz="1400"/>
          </a:p>
        </p:txBody>
      </p:sp>
    </p:spTree>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a:t>平</a:t>
            </a:r>
            <a:r>
              <a:rPr lang="zh-CN" altLang="en-US" sz="2200" b="1" smtClean="0"/>
              <a:t>衡二叉树</a:t>
            </a:r>
            <a:endParaRPr lang="en-US" altLang="zh-CN" sz="2200" b="1"/>
          </a:p>
        </p:txBody>
      </p:sp>
      <p:sp>
        <p:nvSpPr>
          <p:cNvPr id="2" name="TextBox 1"/>
          <p:cNvSpPr txBox="1"/>
          <p:nvPr/>
        </p:nvSpPr>
        <p:spPr>
          <a:xfrm>
            <a:off x="665981" y="1224111"/>
            <a:ext cx="8424936" cy="3170099"/>
          </a:xfrm>
          <a:prstGeom prst="rect">
            <a:avLst/>
          </a:prstGeom>
          <a:noFill/>
        </p:spPr>
        <p:txBody>
          <a:bodyPr wrap="square" rtlCol="0">
            <a:spAutoFit/>
          </a:bodyPr>
          <a:lstStyle/>
          <a:p>
            <a:r>
              <a:rPr lang="zh-CN" altLang="en-US" sz="2000" b="1" smtClean="0">
                <a:solidFill>
                  <a:srgbClr val="0070C0"/>
                </a:solidFill>
              </a:rPr>
              <a:t>应用案例</a:t>
            </a:r>
            <a:r>
              <a:rPr lang="en-US" altLang="zh-CN" sz="2000" b="1" smtClean="0">
                <a:solidFill>
                  <a:srgbClr val="0070C0"/>
                </a:solidFill>
              </a:rPr>
              <a:t>-</a:t>
            </a:r>
            <a:r>
              <a:rPr lang="zh-CN" altLang="en-US" sz="2000" b="1" smtClean="0">
                <a:solidFill>
                  <a:srgbClr val="0070C0"/>
                </a:solidFill>
              </a:rPr>
              <a:t>单旋转</a:t>
            </a:r>
            <a:r>
              <a:rPr lang="en-US" altLang="zh-CN" sz="2000" b="1" smtClean="0">
                <a:solidFill>
                  <a:srgbClr val="0070C0"/>
                </a:solidFill>
              </a:rPr>
              <a:t>(</a:t>
            </a:r>
            <a:r>
              <a:rPr lang="zh-CN" altLang="en-US" sz="2000" b="1">
                <a:solidFill>
                  <a:srgbClr val="0070C0"/>
                </a:solidFill>
              </a:rPr>
              <a:t>右</a:t>
            </a:r>
            <a:r>
              <a:rPr lang="zh-CN" altLang="en-US" sz="2000" b="1" smtClean="0">
                <a:solidFill>
                  <a:srgbClr val="0070C0"/>
                </a:solidFill>
              </a:rPr>
              <a:t>旋转</a:t>
            </a:r>
            <a:r>
              <a:rPr lang="en-US" altLang="zh-CN" sz="2000" b="1" smtClean="0">
                <a:solidFill>
                  <a:srgbClr val="0070C0"/>
                </a:solidFill>
              </a:rPr>
              <a:t>)</a:t>
            </a:r>
            <a:endParaRPr lang="en-US" altLang="zh-CN" sz="2000" b="1" smtClean="0">
              <a:solidFill>
                <a:srgbClr val="0070C0"/>
              </a:solidFill>
            </a:endParaRPr>
          </a:p>
          <a:p>
            <a:endParaRPr lang="en-US" altLang="zh-CN"/>
          </a:p>
          <a:p>
            <a:pPr marL="342900" indent="-342900">
              <a:buAutoNum type="arabicParenR"/>
            </a:pPr>
            <a:r>
              <a:rPr lang="zh-CN" altLang="en-US" smtClean="0"/>
              <a:t>要求</a:t>
            </a:r>
            <a:r>
              <a:rPr lang="en-US" altLang="zh-CN" smtClean="0"/>
              <a:t>: </a:t>
            </a:r>
            <a:r>
              <a:rPr lang="zh-CN" altLang="en-US" smtClean="0"/>
              <a:t>给你一个数列，创建出对应的平衡二叉树</a:t>
            </a:r>
            <a:r>
              <a:rPr lang="en-US" altLang="zh-CN" smtClean="0"/>
              <a:t>.</a:t>
            </a:r>
            <a:r>
              <a:rPr lang="zh-CN" altLang="en-US" smtClean="0">
                <a:ea typeface="宋体" panose="02010600030101010101" pitchFamily="2" charset="-122"/>
              </a:rPr>
              <a:t>数列</a:t>
            </a:r>
            <a:r>
              <a:rPr lang="en-US" altLang="zh-CN" smtClean="0">
                <a:ea typeface="宋体" panose="02010600030101010101" pitchFamily="2" charset="-122"/>
              </a:rPr>
              <a:t> {</a:t>
            </a:r>
            <a:r>
              <a:rPr lang="en-US" altLang="zh-CN"/>
              <a:t>10,12, 8, 9, 7, 6</a:t>
            </a:r>
            <a:r>
              <a:rPr lang="en-US" altLang="zh-CN" smtClean="0">
                <a:ea typeface="宋体" panose="02010600030101010101" pitchFamily="2" charset="-122"/>
              </a:rPr>
              <a:t>}</a:t>
            </a:r>
            <a:endParaRPr lang="en-US" altLang="zh-CN" smtClean="0">
              <a:ea typeface="宋体" panose="02010600030101010101" pitchFamily="2" charset="-122"/>
            </a:endParaRPr>
          </a:p>
          <a:p>
            <a:pPr marL="342900" indent="-342900">
              <a:buAutoNum type="arabicParenR"/>
            </a:pPr>
            <a:endParaRPr lang="en-US" altLang="zh-CN">
              <a:ea typeface="宋体" panose="02010600030101010101" pitchFamily="2" charset="-122"/>
            </a:endParaRPr>
          </a:p>
          <a:p>
            <a:pPr marL="342900" indent="-342900">
              <a:buAutoNum type="arabicParenR"/>
            </a:pPr>
            <a:r>
              <a:rPr lang="zh-CN" altLang="en-US" smtClean="0">
                <a:ea typeface="宋体" panose="02010600030101010101" pitchFamily="2" charset="-122"/>
              </a:rPr>
              <a:t>思路分析</a:t>
            </a:r>
            <a:r>
              <a:rPr lang="en-US" altLang="zh-CN" smtClean="0">
                <a:ea typeface="宋体" panose="02010600030101010101" pitchFamily="2" charset="-122"/>
              </a:rPr>
              <a:t>(</a:t>
            </a:r>
            <a:r>
              <a:rPr lang="zh-CN" altLang="en-US" smtClean="0">
                <a:ea typeface="宋体" panose="02010600030101010101" pitchFamily="2" charset="-122"/>
              </a:rPr>
              <a:t>示意图</a:t>
            </a:r>
            <a:r>
              <a:rPr lang="en-US" altLang="zh-CN" smtClean="0">
                <a:ea typeface="宋体" panose="02010600030101010101" pitchFamily="2" charset="-122"/>
              </a:rPr>
              <a:t>)</a:t>
            </a:r>
            <a:endParaRPr lang="en-US" altLang="zh-CN" smtClean="0">
              <a:ea typeface="宋体" panose="02010600030101010101" pitchFamily="2" charset="-122"/>
            </a:endParaRPr>
          </a:p>
          <a:p>
            <a:pPr marL="342900" indent="-342900">
              <a:buAutoNum type="arabicParenR"/>
            </a:pPr>
            <a:r>
              <a:rPr lang="zh-CN" altLang="en-US">
                <a:ea typeface="宋体" panose="02010600030101010101" pitchFamily="2" charset="-122"/>
              </a:rPr>
              <a:t>代</a:t>
            </a:r>
            <a:r>
              <a:rPr lang="zh-CN" altLang="en-US" smtClean="0">
                <a:ea typeface="宋体" panose="02010600030101010101" pitchFamily="2" charset="-122"/>
              </a:rPr>
              <a:t>码实现</a:t>
            </a:r>
            <a:r>
              <a:rPr lang="en-US" altLang="zh-CN" smtClean="0">
                <a:ea typeface="宋体" panose="02010600030101010101" pitchFamily="2" charset="-122"/>
              </a:rPr>
              <a:t> </a:t>
            </a:r>
            <a:endParaRPr lang="en-US" altLang="zh-CN" smtClean="0">
              <a:ea typeface="宋体" panose="02010600030101010101" pitchFamily="2" charset="-122"/>
            </a:endParaRPr>
          </a:p>
          <a:p>
            <a:pPr marL="285750" indent="-285750">
              <a:buFont typeface="Wingdings" panose="05000000000000000000" pitchFamily="2" charset="2"/>
              <a:buChar char="Ø"/>
            </a:pPr>
            <a:endParaRPr lang="en-US" altLang="zh-CN">
              <a:ea typeface="宋体" panose="02010600030101010101" pitchFamily="2" charset="-122"/>
            </a:endParaRPr>
          </a:p>
          <a:p>
            <a:pPr marL="285750" indent="-285750">
              <a:buFont typeface="Wingdings" panose="05000000000000000000" pitchFamily="2" charset="2"/>
              <a:buChar char="Ø"/>
            </a:pPr>
            <a:endParaRPr lang="en-US" altLang="zh-CN">
              <a:ea typeface="宋体" panose="02010600030101010101" pitchFamily="2" charset="-122"/>
            </a:endParaRPr>
          </a:p>
          <a:p>
            <a:endParaRPr lang="en-US" altLang="zh-CN" smtClean="0">
              <a:ea typeface="宋体" panose="02010600030101010101" pitchFamily="2" charset="-122"/>
            </a:endParaRPr>
          </a:p>
          <a:p>
            <a:endParaRPr lang="en-US" altLang="zh-CN" smtClean="0">
              <a:ea typeface="宋体" panose="02010600030101010101" pitchFamily="2" charset="-122"/>
            </a:endParaRPr>
          </a:p>
          <a:p>
            <a:endParaRPr lang="en-US" altLang="zh-CN" smtClean="0">
              <a:ea typeface="宋体" panose="02010600030101010101" pitchFamily="2" charset="-122"/>
            </a:endParaRPr>
          </a:p>
        </p:txBody>
      </p:sp>
      <p:sp>
        <p:nvSpPr>
          <p:cNvPr id="13" name="TextBox 12"/>
          <p:cNvSpPr txBox="1"/>
          <p:nvPr/>
        </p:nvSpPr>
        <p:spPr>
          <a:xfrm>
            <a:off x="786781" y="4536479"/>
            <a:ext cx="4450257" cy="738664"/>
          </a:xfrm>
          <a:prstGeom prst="rect">
            <a:avLst/>
          </a:prstGeom>
          <a:solidFill>
            <a:schemeClr val="bg1">
              <a:lumMod val="95000"/>
            </a:schemeClr>
          </a:solidFill>
        </p:spPr>
        <p:txBody>
          <a:bodyPr wrap="none" rtlCol="0">
            <a:spAutoFit/>
          </a:bodyPr>
          <a:lstStyle/>
          <a:p>
            <a:r>
              <a:rPr lang="zh-CN" altLang="en-US" sz="1400" b="1" smtClean="0">
                <a:solidFill>
                  <a:srgbClr val="DA0000"/>
                </a:solidFill>
              </a:rPr>
              <a:t>说明</a:t>
            </a:r>
            <a:r>
              <a:rPr lang="en-US" altLang="zh-CN" sz="1400" b="1" smtClean="0">
                <a:solidFill>
                  <a:srgbClr val="DA0000"/>
                </a:solidFill>
              </a:rPr>
              <a:t>: </a:t>
            </a:r>
            <a:r>
              <a:rPr lang="zh-CN" altLang="en-US" sz="1400" b="1" smtClean="0">
                <a:solidFill>
                  <a:srgbClr val="DA0000"/>
                </a:solidFill>
              </a:rPr>
              <a:t>对</a:t>
            </a:r>
            <a:r>
              <a:rPr lang="zh-CN" altLang="en-US" sz="1400" b="1">
                <a:solidFill>
                  <a:srgbClr val="DA0000"/>
                </a:solidFill>
              </a:rPr>
              <a:t>节点</a:t>
            </a:r>
            <a:r>
              <a:rPr lang="en-US" altLang="zh-CN" sz="1400" b="1">
                <a:solidFill>
                  <a:srgbClr val="DA0000"/>
                </a:solidFill>
              </a:rPr>
              <a:t>A</a:t>
            </a:r>
            <a:r>
              <a:rPr lang="zh-CN" altLang="en-US" sz="1400" b="1">
                <a:solidFill>
                  <a:srgbClr val="DA0000"/>
                </a:solidFill>
              </a:rPr>
              <a:t>进行右旋转的步骤 </a:t>
            </a:r>
            <a:endParaRPr lang="en-US" altLang="zh-CN" sz="1400" b="1">
              <a:solidFill>
                <a:srgbClr val="DA0000"/>
              </a:solidFill>
            </a:endParaRPr>
          </a:p>
          <a:p>
            <a:pPr marL="342900" indent="-342900">
              <a:buAutoNum type="arabicParenR"/>
            </a:pPr>
            <a:r>
              <a:rPr lang="zh-CN" altLang="en-US" sz="1400" smtClean="0"/>
              <a:t>将</a:t>
            </a:r>
            <a:r>
              <a:rPr lang="en-US" altLang="zh-CN" sz="1400"/>
              <a:t>A </a:t>
            </a:r>
            <a:r>
              <a:rPr lang="zh-CN" altLang="en-US" sz="1400"/>
              <a:t>节点的 左节点 的 </a:t>
            </a:r>
            <a:r>
              <a:rPr lang="zh-CN" altLang="en-US" sz="1400" smtClean="0"/>
              <a:t>右节</a:t>
            </a:r>
            <a:r>
              <a:rPr lang="zh-CN" altLang="en-US" sz="1400"/>
              <a:t>点 ，指向 </a:t>
            </a:r>
            <a:r>
              <a:rPr lang="en-US" altLang="zh-CN" sz="1400"/>
              <a:t>A</a:t>
            </a:r>
            <a:r>
              <a:rPr lang="zh-CN" altLang="en-US" sz="1400"/>
              <a:t>节</a:t>
            </a:r>
            <a:r>
              <a:rPr lang="zh-CN" altLang="en-US" sz="1400" smtClean="0"/>
              <a:t>点</a:t>
            </a:r>
            <a:endParaRPr lang="en-US" altLang="zh-CN" sz="1400" smtClean="0"/>
          </a:p>
          <a:p>
            <a:pPr marL="342900" indent="-342900">
              <a:buAutoNum type="arabicParenR"/>
            </a:pPr>
            <a:r>
              <a:rPr lang="zh-CN" altLang="en-US" sz="1400" smtClean="0"/>
              <a:t>将 </a:t>
            </a:r>
            <a:r>
              <a:rPr lang="en-US" altLang="zh-CN" sz="1400"/>
              <a:t>A</a:t>
            </a:r>
            <a:r>
              <a:rPr lang="zh-CN" altLang="en-US" sz="1400"/>
              <a:t>节点的左节点，指向</a:t>
            </a:r>
            <a:r>
              <a:rPr lang="en-US" altLang="zh-CN" sz="1400"/>
              <a:t>A </a:t>
            </a:r>
            <a:r>
              <a:rPr lang="zh-CN" altLang="en-US" sz="1400" smtClean="0"/>
              <a:t>节点的左</a:t>
            </a:r>
            <a:r>
              <a:rPr lang="zh-CN" altLang="en-US" sz="1400"/>
              <a:t>节点的右节点 </a:t>
            </a:r>
            <a:endParaRPr lang="en-US" altLang="zh-CN" sz="1400"/>
          </a:p>
        </p:txBody>
      </p:sp>
    </p:spTree>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a:t>平</a:t>
            </a:r>
            <a:r>
              <a:rPr lang="zh-CN" altLang="en-US" sz="2200" b="1" smtClean="0"/>
              <a:t>衡二叉树</a:t>
            </a:r>
            <a:endParaRPr lang="en-US" altLang="zh-CN" sz="2200" b="1"/>
          </a:p>
        </p:txBody>
      </p:sp>
      <p:sp>
        <p:nvSpPr>
          <p:cNvPr id="2" name="TextBox 1"/>
          <p:cNvSpPr txBox="1"/>
          <p:nvPr/>
        </p:nvSpPr>
        <p:spPr>
          <a:xfrm>
            <a:off x="665981" y="1224111"/>
            <a:ext cx="8424936" cy="4001095"/>
          </a:xfrm>
          <a:prstGeom prst="rect">
            <a:avLst/>
          </a:prstGeom>
          <a:noFill/>
        </p:spPr>
        <p:txBody>
          <a:bodyPr wrap="square" rtlCol="0">
            <a:spAutoFit/>
          </a:bodyPr>
          <a:lstStyle/>
          <a:p>
            <a:r>
              <a:rPr lang="zh-CN" altLang="en-US" sz="2000" b="1" smtClean="0">
                <a:solidFill>
                  <a:srgbClr val="0070C0"/>
                </a:solidFill>
              </a:rPr>
              <a:t>应用案例</a:t>
            </a:r>
            <a:r>
              <a:rPr lang="en-US" altLang="zh-CN" sz="2000" b="1" smtClean="0">
                <a:solidFill>
                  <a:srgbClr val="0070C0"/>
                </a:solidFill>
              </a:rPr>
              <a:t>-</a:t>
            </a:r>
            <a:r>
              <a:rPr lang="zh-CN" altLang="en-US" sz="2000" b="1">
                <a:solidFill>
                  <a:srgbClr val="0070C0"/>
                </a:solidFill>
              </a:rPr>
              <a:t>双旋转</a:t>
            </a:r>
            <a:endParaRPr lang="en-US" altLang="zh-CN" sz="2000" b="1" smtClean="0">
              <a:solidFill>
                <a:srgbClr val="0070C0"/>
              </a:solidFill>
            </a:endParaRPr>
          </a:p>
          <a:p>
            <a:endParaRPr lang="en-US" altLang="zh-CN"/>
          </a:p>
          <a:p>
            <a:r>
              <a:rPr lang="zh-CN" altLang="en-US" smtClean="0"/>
              <a:t>前面的两个数列，进行单旋转</a:t>
            </a:r>
            <a:r>
              <a:rPr lang="en-US" altLang="zh-CN" smtClean="0"/>
              <a:t>(</a:t>
            </a:r>
            <a:r>
              <a:rPr lang="zh-CN" altLang="en-US" smtClean="0"/>
              <a:t>即一次旋转</a:t>
            </a:r>
            <a:r>
              <a:rPr lang="en-US" altLang="zh-CN" smtClean="0"/>
              <a:t>)</a:t>
            </a:r>
            <a:r>
              <a:rPr lang="zh-CN" altLang="en-US" smtClean="0"/>
              <a:t>就可以将非平衡二叉树转成平衡二叉树</a:t>
            </a:r>
            <a:r>
              <a:rPr lang="en-US" altLang="zh-CN" smtClean="0"/>
              <a:t>,</a:t>
            </a:r>
            <a:r>
              <a:rPr lang="zh-CN" altLang="en-US" smtClean="0"/>
              <a:t>但是在某些情况下，单旋转不能完成平衡二叉树的转换。比如数列</a:t>
            </a:r>
            <a:endParaRPr lang="en-US" altLang="zh-CN" smtClean="0"/>
          </a:p>
          <a:p>
            <a:r>
              <a:rPr lang="en-US" altLang="zh-CN" b="1"/>
              <a:t>int[] arr = { 10, 11, 7, 6, 8, 9 </a:t>
            </a:r>
            <a:r>
              <a:rPr lang="en-US" altLang="zh-CN" b="1" smtClean="0"/>
              <a:t>};  </a:t>
            </a:r>
            <a:r>
              <a:rPr lang="zh-CN" altLang="en-US" b="1" smtClean="0"/>
              <a:t>运行原来的代码可以看到，并没有转成 </a:t>
            </a:r>
            <a:r>
              <a:rPr lang="en-US" altLang="zh-CN" b="1" smtClean="0"/>
              <a:t>AVL</a:t>
            </a:r>
            <a:r>
              <a:rPr lang="zh-CN" altLang="en-US" b="1" smtClean="0"/>
              <a:t>树</a:t>
            </a:r>
            <a:r>
              <a:rPr lang="en-US" altLang="zh-CN" b="1" smtClean="0"/>
              <a:t>.</a:t>
            </a:r>
            <a:endParaRPr lang="en-US" altLang="zh-CN" b="1" smtClean="0"/>
          </a:p>
          <a:p>
            <a:r>
              <a:rPr lang="en-US" altLang="zh-CN" b="1"/>
              <a:t>int[] arr = {2,1,6,5,7,3}; // </a:t>
            </a:r>
            <a:r>
              <a:rPr lang="zh-CN" altLang="en-US" b="1" smtClean="0"/>
              <a:t>运</a:t>
            </a:r>
            <a:r>
              <a:rPr lang="zh-CN" altLang="en-US" b="1"/>
              <a:t>行原来的代码可以看到，并没有转成 </a:t>
            </a:r>
            <a:r>
              <a:rPr lang="en-US" altLang="zh-CN" b="1"/>
              <a:t>AVL</a:t>
            </a:r>
            <a:r>
              <a:rPr lang="zh-CN" altLang="en-US" b="1"/>
              <a:t>树</a:t>
            </a:r>
            <a:endParaRPr lang="en-US" altLang="zh-CN" b="1"/>
          </a:p>
          <a:p>
            <a:endParaRPr lang="en-US" altLang="zh-CN" b="1">
              <a:ea typeface="宋体" panose="02010600030101010101" pitchFamily="2" charset="-122"/>
            </a:endParaRPr>
          </a:p>
          <a:p>
            <a:endParaRPr lang="en-US" altLang="zh-CN">
              <a:ea typeface="宋体" panose="02010600030101010101" pitchFamily="2" charset="-122"/>
            </a:endParaRPr>
          </a:p>
          <a:p>
            <a:pPr marL="342900" indent="-342900">
              <a:buAutoNum type="arabicParenR"/>
            </a:pPr>
            <a:r>
              <a:rPr lang="zh-CN" altLang="en-US">
                <a:ea typeface="宋体" panose="02010600030101010101" pitchFamily="2" charset="-122"/>
              </a:rPr>
              <a:t>问</a:t>
            </a:r>
            <a:r>
              <a:rPr lang="zh-CN" altLang="en-US" smtClean="0">
                <a:ea typeface="宋体" panose="02010600030101010101" pitchFamily="2" charset="-122"/>
              </a:rPr>
              <a:t>题分析</a:t>
            </a:r>
            <a:endParaRPr lang="en-US" altLang="zh-CN" smtClean="0">
              <a:ea typeface="宋体" panose="02010600030101010101" pitchFamily="2" charset="-122"/>
            </a:endParaRPr>
          </a:p>
          <a:p>
            <a:pPr marL="342900" indent="-342900">
              <a:buAutoNum type="arabicParenR"/>
            </a:pPr>
            <a:r>
              <a:rPr lang="zh-CN" altLang="en-US" smtClean="0">
                <a:ea typeface="宋体" panose="02010600030101010101" pitchFamily="2" charset="-122"/>
              </a:rPr>
              <a:t>解决思路分析</a:t>
            </a:r>
            <a:endParaRPr lang="en-US" altLang="zh-CN" smtClean="0">
              <a:ea typeface="宋体" panose="02010600030101010101" pitchFamily="2" charset="-122"/>
            </a:endParaRPr>
          </a:p>
          <a:p>
            <a:pPr marL="342900" indent="-342900">
              <a:buAutoNum type="arabicParenR"/>
            </a:pPr>
            <a:r>
              <a:rPr lang="zh-CN" altLang="en-US">
                <a:ea typeface="宋体" panose="02010600030101010101" pitchFamily="2" charset="-122"/>
              </a:rPr>
              <a:t>代</a:t>
            </a:r>
            <a:r>
              <a:rPr lang="zh-CN" altLang="en-US" smtClean="0">
                <a:ea typeface="宋体" panose="02010600030101010101" pitchFamily="2" charset="-122"/>
              </a:rPr>
              <a:t>码实现</a:t>
            </a:r>
            <a:endParaRPr lang="en-US" altLang="zh-CN">
              <a:ea typeface="宋体" panose="02010600030101010101" pitchFamily="2" charset="-122"/>
            </a:endParaRPr>
          </a:p>
          <a:p>
            <a:endParaRPr lang="en-US" altLang="zh-CN" smtClean="0">
              <a:ea typeface="宋体" panose="02010600030101010101" pitchFamily="2" charset="-122"/>
            </a:endParaRPr>
          </a:p>
          <a:p>
            <a:endParaRPr lang="en-US" altLang="zh-CN" smtClean="0">
              <a:ea typeface="宋体" panose="02010600030101010101" pitchFamily="2" charset="-122"/>
            </a:endParaRPr>
          </a:p>
          <a:p>
            <a:endParaRPr lang="en-US" altLang="zh-CN" smtClean="0">
              <a:ea typeface="宋体" panose="02010600030101010101" pitchFamily="2" charset="-122"/>
            </a:endParaRPr>
          </a:p>
        </p:txBody>
      </p:sp>
      <p:sp>
        <p:nvSpPr>
          <p:cNvPr id="9" name="TextBox 8"/>
          <p:cNvSpPr txBox="1"/>
          <p:nvPr/>
        </p:nvSpPr>
        <p:spPr>
          <a:xfrm>
            <a:off x="2765664" y="3528367"/>
            <a:ext cx="2436821" cy="2123658"/>
          </a:xfrm>
          <a:prstGeom prst="rect">
            <a:avLst/>
          </a:prstGeom>
          <a:noFill/>
        </p:spPr>
        <p:txBody>
          <a:bodyPr wrap="none" rtlCol="0">
            <a:spAutoFit/>
          </a:bodyPr>
          <a:lstStyle/>
          <a:p>
            <a:r>
              <a:rPr lang="en-US" altLang="zh-CN" sz="1200" smtClean="0"/>
              <a:t>//class Node</a:t>
            </a:r>
            <a:endParaRPr lang="en-US" altLang="zh-CN" sz="1200" smtClean="0"/>
          </a:p>
          <a:p>
            <a:r>
              <a:rPr lang="en-US" altLang="zh-CN" sz="1200" smtClean="0"/>
              <a:t>// </a:t>
            </a:r>
            <a:r>
              <a:rPr lang="zh-CN" altLang="en-US" sz="1200"/>
              <a:t>右旋转 </a:t>
            </a:r>
            <a:r>
              <a:rPr lang="en-US" altLang="zh-CN" sz="1200"/>
              <a:t>[</a:t>
            </a:r>
            <a:r>
              <a:rPr lang="zh-CN" altLang="en-US" sz="1200"/>
              <a:t>考虑到双旋转问题</a:t>
            </a:r>
            <a:r>
              <a:rPr lang="en-US" altLang="zh-CN" sz="1200"/>
              <a:t>]</a:t>
            </a:r>
            <a:endParaRPr lang="en-US" altLang="zh-CN" sz="1200"/>
          </a:p>
          <a:p>
            <a:r>
              <a:rPr lang="en-US" altLang="zh-CN" sz="1200" b="1"/>
              <a:t>if (leftHeight() - rightHeight() &gt; 1) {</a:t>
            </a:r>
            <a:endParaRPr lang="en-US" altLang="zh-CN" sz="1200" b="1"/>
          </a:p>
          <a:p>
            <a:r>
              <a:rPr lang="en-US" altLang="zh-CN" sz="1200" b="1"/>
              <a:t>if (left != null &amp;&amp; left.leftHeight() &lt; </a:t>
            </a:r>
            <a:endParaRPr lang="en-US" altLang="zh-CN" sz="1200" b="1" smtClean="0"/>
          </a:p>
          <a:p>
            <a:r>
              <a:rPr lang="en-US" altLang="zh-CN" sz="1200" b="1"/>
              <a:t> </a:t>
            </a:r>
            <a:r>
              <a:rPr lang="en-US" altLang="zh-CN" sz="1200" b="1" smtClean="0"/>
              <a:t>    left.rightHeight</a:t>
            </a:r>
            <a:r>
              <a:rPr lang="en-US" altLang="zh-CN" sz="1200" b="1"/>
              <a:t>()) </a:t>
            </a:r>
            <a:r>
              <a:rPr lang="en-US" altLang="zh-CN" sz="1200" b="1" smtClean="0"/>
              <a:t>{</a:t>
            </a:r>
            <a:endParaRPr lang="zh-CN" altLang="en-US" sz="1200"/>
          </a:p>
          <a:p>
            <a:r>
              <a:rPr lang="en-US" altLang="zh-CN" sz="1200"/>
              <a:t>left.leftRotate</a:t>
            </a:r>
            <a:r>
              <a:rPr lang="en-US" altLang="zh-CN" sz="1200" smtClean="0"/>
              <a:t>();</a:t>
            </a:r>
            <a:endParaRPr lang="zh-CN" altLang="en-US" sz="1200"/>
          </a:p>
          <a:p>
            <a:r>
              <a:rPr lang="en-US" altLang="zh-CN" sz="1200"/>
              <a:t>rightRotate();</a:t>
            </a:r>
            <a:endParaRPr lang="en-US" altLang="zh-CN" sz="1200"/>
          </a:p>
          <a:p>
            <a:r>
              <a:rPr lang="en-US" altLang="zh-CN" sz="1200"/>
              <a:t>} </a:t>
            </a:r>
            <a:r>
              <a:rPr lang="en-US" altLang="zh-CN" sz="1200" b="1"/>
              <a:t>else {</a:t>
            </a:r>
            <a:endParaRPr lang="en-US" altLang="zh-CN" sz="1200" b="1"/>
          </a:p>
          <a:p>
            <a:r>
              <a:rPr lang="en-US" altLang="zh-CN" sz="1200"/>
              <a:t>rightRotate();</a:t>
            </a:r>
            <a:endParaRPr lang="en-US" altLang="zh-CN" sz="1200"/>
          </a:p>
          <a:p>
            <a:r>
              <a:rPr lang="en-US" altLang="zh-CN" sz="1200" smtClean="0"/>
              <a:t>}</a:t>
            </a:r>
            <a:endParaRPr lang="en-US" altLang="zh-CN" sz="1200" smtClean="0"/>
          </a:p>
          <a:p>
            <a:r>
              <a:rPr lang="en-US" altLang="zh-CN" sz="1200" smtClean="0"/>
              <a:t>return ;}</a:t>
            </a:r>
            <a:endParaRPr lang="zh-CN" altLang="en-US" sz="1200"/>
          </a:p>
        </p:txBody>
      </p:sp>
      <p:sp>
        <p:nvSpPr>
          <p:cNvPr id="10" name="TextBox 9"/>
          <p:cNvSpPr txBox="1"/>
          <p:nvPr/>
        </p:nvSpPr>
        <p:spPr>
          <a:xfrm>
            <a:off x="5346501" y="3528367"/>
            <a:ext cx="3661580" cy="1938992"/>
          </a:xfrm>
          <a:prstGeom prst="rect">
            <a:avLst/>
          </a:prstGeom>
          <a:noFill/>
        </p:spPr>
        <p:txBody>
          <a:bodyPr wrap="none" rtlCol="0">
            <a:spAutoFit/>
          </a:bodyPr>
          <a:lstStyle/>
          <a:p>
            <a:r>
              <a:rPr lang="en-US" altLang="zh-CN" sz="1200"/>
              <a:t>// </a:t>
            </a:r>
            <a:r>
              <a:rPr lang="zh-CN" altLang="en-US" sz="1200"/>
              <a:t>左旋转</a:t>
            </a:r>
            <a:r>
              <a:rPr lang="en-US" altLang="zh-CN" sz="1200"/>
              <a:t>[</a:t>
            </a:r>
            <a:r>
              <a:rPr lang="zh-CN" altLang="en-US" sz="1200"/>
              <a:t>考虑到双旋转</a:t>
            </a:r>
            <a:r>
              <a:rPr lang="en-US" altLang="zh-CN" sz="1200" smtClean="0"/>
              <a:t>] class Node</a:t>
            </a:r>
            <a:endParaRPr lang="en-US" altLang="zh-CN" sz="1200"/>
          </a:p>
          <a:p>
            <a:r>
              <a:rPr lang="en-US" altLang="zh-CN" sz="1200" b="1"/>
              <a:t>if (rightHeight() - leftHeight() &gt; 1) {</a:t>
            </a:r>
            <a:endParaRPr lang="en-US" altLang="zh-CN" sz="1200" b="1"/>
          </a:p>
          <a:p>
            <a:r>
              <a:rPr lang="en-US" altLang="zh-CN" sz="1200" b="1"/>
              <a:t>if(right!=null&amp;&amp;right.rightHeight()&lt;right.leftHeight()) </a:t>
            </a:r>
            <a:r>
              <a:rPr lang="en-US" altLang="zh-CN" sz="1200" b="1" smtClean="0"/>
              <a:t>{</a:t>
            </a:r>
            <a:endParaRPr lang="zh-CN" altLang="en-US" sz="1200"/>
          </a:p>
          <a:p>
            <a:r>
              <a:rPr lang="en-US" altLang="zh-CN" sz="1200"/>
              <a:t>right.rightRotate</a:t>
            </a:r>
            <a:r>
              <a:rPr lang="en-US" altLang="zh-CN" sz="1200" smtClean="0"/>
              <a:t>();</a:t>
            </a:r>
            <a:endParaRPr lang="zh-CN" altLang="en-US" sz="1200"/>
          </a:p>
          <a:p>
            <a:r>
              <a:rPr lang="en-US" altLang="zh-CN" sz="1200"/>
              <a:t>leftRotate</a:t>
            </a:r>
            <a:r>
              <a:rPr lang="en-US" altLang="zh-CN" sz="1200" smtClean="0"/>
              <a:t>();</a:t>
            </a:r>
            <a:endParaRPr lang="zh-CN" altLang="en-US" sz="1200"/>
          </a:p>
          <a:p>
            <a:r>
              <a:rPr lang="en-US" altLang="zh-CN" sz="1200"/>
              <a:t>}  </a:t>
            </a:r>
            <a:r>
              <a:rPr lang="en-US" altLang="zh-CN" sz="1200" b="1"/>
              <a:t>else {</a:t>
            </a:r>
            <a:endParaRPr lang="en-US" altLang="zh-CN" sz="1200" b="1"/>
          </a:p>
          <a:p>
            <a:r>
              <a:rPr lang="en-US" altLang="zh-CN" sz="1200"/>
              <a:t>leftRotate();</a:t>
            </a:r>
            <a:endParaRPr lang="en-US" altLang="zh-CN" sz="1200"/>
          </a:p>
          <a:p>
            <a:r>
              <a:rPr lang="en-US" altLang="zh-CN" sz="1200"/>
              <a:t>}</a:t>
            </a:r>
            <a:endParaRPr lang="en-US" altLang="zh-CN" sz="1200"/>
          </a:p>
          <a:p>
            <a:r>
              <a:rPr lang="en-US" altLang="zh-CN" sz="1200" b="1"/>
              <a:t>return; //</a:t>
            </a:r>
            <a:r>
              <a:rPr lang="en-US" altLang="zh-CN" sz="1200" b="1" u="sng"/>
              <a:t>retrun </a:t>
            </a:r>
            <a:r>
              <a:rPr lang="zh-CN" altLang="en-US" sz="1200" b="1" u="sng"/>
              <a:t>不要忘了写</a:t>
            </a:r>
            <a:r>
              <a:rPr lang="en-US" altLang="zh-CN" sz="1200" b="1" u="sng" smtClean="0"/>
              <a:t>... </a:t>
            </a:r>
            <a:endParaRPr lang="en-US" altLang="zh-CN" sz="1200" b="1" u="sng" smtClean="0"/>
          </a:p>
          <a:p>
            <a:r>
              <a:rPr lang="en-US" altLang="zh-CN" sz="1200" smtClean="0"/>
              <a:t>}</a:t>
            </a:r>
            <a:endParaRPr lang="zh-CN" altLang="en-US" sz="1200"/>
          </a:p>
        </p:txBody>
      </p:sp>
    </p:spTree>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21965" y="1152103"/>
            <a:ext cx="8496944" cy="3939540"/>
          </a:xfrm>
          <a:prstGeom prst="rect">
            <a:avLst/>
          </a:prstGeom>
          <a:solidFill>
            <a:schemeClr val="bg1">
              <a:lumMod val="95000"/>
            </a:schemeClr>
          </a:solidFill>
        </p:spPr>
        <p:txBody>
          <a:bodyPr wrap="square" rtlCol="0">
            <a:spAutoFit/>
          </a:bodyPr>
          <a:lstStyle/>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r>
              <a:rPr lang="zh-CN" altLang="en-US" sz="2800" b="1" smtClean="0"/>
              <a:t>数据结构和算法</a:t>
            </a:r>
            <a:endParaRPr lang="en-US" altLang="zh-CN" sz="2800" b="1" smtClean="0"/>
          </a:p>
          <a:p>
            <a:r>
              <a:rPr lang="en-US" altLang="zh-CN" sz="2400" b="1" smtClean="0">
                <a:solidFill>
                  <a:schemeClr val="bg1">
                    <a:lumMod val="65000"/>
                  </a:schemeClr>
                </a:solidFill>
              </a:rPr>
              <a:t>--</a:t>
            </a:r>
            <a:r>
              <a:rPr lang="zh-CN" altLang="en-US" sz="2400" b="1">
                <a:solidFill>
                  <a:schemeClr val="bg1">
                    <a:lumMod val="65000"/>
                  </a:schemeClr>
                </a:solidFill>
              </a:rPr>
              <a:t>多</a:t>
            </a:r>
            <a:r>
              <a:rPr lang="zh-CN" altLang="en-US" sz="2400" b="1" smtClean="0">
                <a:solidFill>
                  <a:schemeClr val="bg1">
                    <a:lumMod val="65000"/>
                  </a:schemeClr>
                </a:solidFill>
              </a:rPr>
              <a:t>路查找树</a:t>
            </a:r>
            <a:endParaRPr lang="en-US" altLang="zh-CN" sz="2400" b="1">
              <a:solidFill>
                <a:schemeClr val="bg1">
                  <a:lumMod val="65000"/>
                </a:schemeClr>
              </a:solidFill>
            </a:endParaRPr>
          </a:p>
          <a:p>
            <a:endParaRPr lang="zh-CN" altLang="en-US"/>
          </a:p>
        </p:txBody>
      </p:sp>
    </p:spTree>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61645" y="755015"/>
            <a:ext cx="3191510" cy="395605"/>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二叉树与</a:t>
            </a:r>
            <a:r>
              <a:rPr lang="en-US" altLang="zh-CN" sz="2200" b="1" smtClean="0"/>
              <a:t>B</a:t>
            </a:r>
            <a:r>
              <a:rPr lang="zh-CN" altLang="en-US" sz="2200" b="1" smtClean="0"/>
              <a:t>树</a:t>
            </a:r>
            <a:endParaRPr lang="en-US" altLang="zh-CN" sz="2200" b="1"/>
          </a:p>
        </p:txBody>
      </p:sp>
      <p:sp>
        <p:nvSpPr>
          <p:cNvPr id="2" name="TextBox 1"/>
          <p:cNvSpPr txBox="1"/>
          <p:nvPr/>
        </p:nvSpPr>
        <p:spPr>
          <a:xfrm>
            <a:off x="665981" y="1224111"/>
            <a:ext cx="8424936" cy="5355312"/>
          </a:xfrm>
          <a:prstGeom prst="rect">
            <a:avLst/>
          </a:prstGeom>
          <a:noFill/>
        </p:spPr>
        <p:txBody>
          <a:bodyPr wrap="square" rtlCol="0">
            <a:spAutoFit/>
          </a:bodyPr>
          <a:lstStyle/>
          <a:p>
            <a:r>
              <a:rPr lang="zh-CN" altLang="en-US" sz="2000" b="1" smtClean="0">
                <a:solidFill>
                  <a:srgbClr val="0070C0"/>
                </a:solidFill>
              </a:rPr>
              <a:t>二</a:t>
            </a:r>
            <a:r>
              <a:rPr lang="zh-CN" altLang="en-US" sz="2000" b="1">
                <a:solidFill>
                  <a:srgbClr val="0070C0"/>
                </a:solidFill>
              </a:rPr>
              <a:t>叉</a:t>
            </a:r>
            <a:r>
              <a:rPr lang="zh-CN" altLang="en-US" sz="2000" b="1" smtClean="0">
                <a:solidFill>
                  <a:srgbClr val="0070C0"/>
                </a:solidFill>
              </a:rPr>
              <a:t>树的问题分析</a:t>
            </a:r>
            <a:endParaRPr lang="en-US" altLang="zh-CN" sz="2000" b="1" smtClean="0">
              <a:solidFill>
                <a:srgbClr val="0070C0"/>
              </a:solidFill>
            </a:endParaRPr>
          </a:p>
          <a:p>
            <a:endParaRPr lang="en-US" altLang="zh-CN"/>
          </a:p>
          <a:p>
            <a:r>
              <a:rPr lang="zh-CN" altLang="en-US" smtClean="0"/>
              <a:t>二叉树的操作效率较高，但是也存在问题</a:t>
            </a:r>
            <a:r>
              <a:rPr lang="en-US" altLang="zh-CN" smtClean="0"/>
              <a:t>, </a:t>
            </a:r>
            <a:r>
              <a:rPr lang="zh-CN" altLang="en-US" smtClean="0"/>
              <a:t>请看下面的二叉树</a:t>
            </a:r>
            <a:endParaRPr lang="en-US" altLang="zh-CN" b="1"/>
          </a:p>
          <a:p>
            <a:endParaRPr lang="en-US" altLang="zh-CN" b="1" smtClean="0">
              <a:ea typeface="宋体" panose="02010600030101010101" pitchFamily="2" charset="-122"/>
            </a:endParaRPr>
          </a:p>
          <a:p>
            <a:endParaRPr lang="en-US" altLang="zh-CN" b="1">
              <a:ea typeface="宋体" panose="02010600030101010101" pitchFamily="2" charset="-122"/>
            </a:endParaRPr>
          </a:p>
          <a:p>
            <a:endParaRPr lang="en-US" altLang="zh-CN" b="1" smtClean="0">
              <a:ea typeface="宋体" panose="02010600030101010101" pitchFamily="2" charset="-122"/>
            </a:endParaRPr>
          </a:p>
          <a:p>
            <a:endParaRPr lang="en-US" altLang="zh-CN" b="1">
              <a:ea typeface="宋体" panose="02010600030101010101" pitchFamily="2" charset="-122"/>
            </a:endParaRPr>
          </a:p>
          <a:p>
            <a:endParaRPr lang="en-US" altLang="zh-CN" b="1" smtClean="0">
              <a:ea typeface="宋体" panose="02010600030101010101" pitchFamily="2" charset="-122"/>
            </a:endParaRPr>
          </a:p>
          <a:p>
            <a:endParaRPr lang="en-US" altLang="zh-CN" b="1">
              <a:ea typeface="宋体" panose="02010600030101010101" pitchFamily="2" charset="-122"/>
            </a:endParaRPr>
          </a:p>
          <a:p>
            <a:endParaRPr lang="en-US" altLang="zh-CN" b="1" smtClean="0">
              <a:ea typeface="宋体" panose="02010600030101010101" pitchFamily="2" charset="-122"/>
            </a:endParaRPr>
          </a:p>
          <a:p>
            <a:endParaRPr lang="en-US" altLang="zh-CN" b="1">
              <a:ea typeface="宋体" panose="02010600030101010101" pitchFamily="2" charset="-122"/>
            </a:endParaRPr>
          </a:p>
          <a:p>
            <a:pPr marL="342900" indent="-342900">
              <a:buAutoNum type="arabicParenR"/>
            </a:pPr>
            <a:r>
              <a:rPr lang="zh-CN" altLang="en-US" sz="1400" b="1" smtClean="0">
                <a:ea typeface="宋体" panose="02010600030101010101" pitchFamily="2" charset="-122"/>
              </a:rPr>
              <a:t>二叉树需要加载到内存的，如果二叉树的节点少，没有什么问题，但是如果</a:t>
            </a:r>
            <a:r>
              <a:rPr lang="zh-CN" altLang="en-US" sz="1400" b="1">
                <a:ea typeface="宋体" panose="02010600030101010101" pitchFamily="2" charset="-122"/>
              </a:rPr>
              <a:t>二叉</a:t>
            </a:r>
            <a:r>
              <a:rPr lang="zh-CN" altLang="en-US" sz="1400" b="1" smtClean="0">
                <a:ea typeface="宋体" panose="02010600030101010101" pitchFamily="2" charset="-122"/>
              </a:rPr>
              <a:t>树的节点很多</a:t>
            </a:r>
            <a:r>
              <a:rPr lang="en-US" altLang="zh-CN" sz="1400" b="1" smtClean="0">
                <a:ea typeface="宋体" panose="02010600030101010101" pitchFamily="2" charset="-122"/>
              </a:rPr>
              <a:t>(</a:t>
            </a:r>
            <a:r>
              <a:rPr lang="zh-CN" altLang="en-US" sz="1400" b="1" smtClean="0">
                <a:ea typeface="宋体" panose="02010600030101010101" pitchFamily="2" charset="-122"/>
              </a:rPr>
              <a:t>比如</a:t>
            </a:r>
            <a:r>
              <a:rPr lang="en-US" altLang="zh-CN" sz="1400" b="1" smtClean="0">
                <a:ea typeface="宋体" panose="02010600030101010101" pitchFamily="2" charset="-122"/>
              </a:rPr>
              <a:t>1</a:t>
            </a:r>
            <a:r>
              <a:rPr lang="zh-CN" altLang="en-US" sz="1400" b="1" smtClean="0">
                <a:ea typeface="宋体" panose="02010600030101010101" pitchFamily="2" charset="-122"/>
              </a:rPr>
              <a:t>亿</a:t>
            </a:r>
            <a:r>
              <a:rPr lang="en-US" altLang="zh-CN" sz="1400" b="1" smtClean="0">
                <a:ea typeface="宋体" panose="02010600030101010101" pitchFamily="2" charset="-122"/>
              </a:rPr>
              <a:t>)</a:t>
            </a:r>
            <a:r>
              <a:rPr lang="zh-CN" altLang="en-US" sz="1400" b="1" smtClean="0">
                <a:ea typeface="宋体" panose="02010600030101010101" pitchFamily="2" charset="-122"/>
              </a:rPr>
              <a:t>， 就存在如下问题</a:t>
            </a:r>
            <a:r>
              <a:rPr lang="en-US" altLang="zh-CN" sz="1400" b="1" smtClean="0">
                <a:ea typeface="宋体" panose="02010600030101010101" pitchFamily="2" charset="-122"/>
              </a:rPr>
              <a:t>:</a:t>
            </a:r>
            <a:endParaRPr lang="en-US" altLang="zh-CN" sz="1400" b="1" smtClean="0">
              <a:ea typeface="宋体" panose="02010600030101010101" pitchFamily="2" charset="-122"/>
            </a:endParaRPr>
          </a:p>
          <a:p>
            <a:pPr marL="342900" indent="-342900">
              <a:buAutoNum type="arabicParenR"/>
            </a:pPr>
            <a:r>
              <a:rPr lang="zh-CN" altLang="en-US" sz="1400" b="1">
                <a:ea typeface="宋体" panose="02010600030101010101" pitchFamily="2" charset="-122"/>
              </a:rPr>
              <a:t>问</a:t>
            </a:r>
            <a:r>
              <a:rPr lang="zh-CN" altLang="en-US" sz="1400" b="1" smtClean="0">
                <a:ea typeface="宋体" panose="02010600030101010101" pitchFamily="2" charset="-122"/>
              </a:rPr>
              <a:t>题</a:t>
            </a:r>
            <a:r>
              <a:rPr lang="en-US" altLang="zh-CN" sz="1400" b="1" smtClean="0">
                <a:ea typeface="宋体" panose="02010600030101010101" pitchFamily="2" charset="-122"/>
              </a:rPr>
              <a:t>1</a:t>
            </a:r>
            <a:r>
              <a:rPr lang="zh-CN" altLang="en-US" sz="1400" b="1" smtClean="0">
                <a:ea typeface="宋体" panose="02010600030101010101" pitchFamily="2" charset="-122"/>
              </a:rPr>
              <a:t>：在构建二叉树时，需要多次进行</a:t>
            </a:r>
            <a:r>
              <a:rPr lang="en-US" altLang="zh-CN" sz="1400" b="1" smtClean="0">
                <a:ea typeface="宋体" panose="02010600030101010101" pitchFamily="2" charset="-122"/>
              </a:rPr>
              <a:t>i/o</a:t>
            </a:r>
            <a:r>
              <a:rPr lang="zh-CN" altLang="en-US" sz="1400" b="1" smtClean="0">
                <a:ea typeface="宋体" panose="02010600030101010101" pitchFamily="2" charset="-122"/>
              </a:rPr>
              <a:t>操作</a:t>
            </a:r>
            <a:r>
              <a:rPr lang="en-US" altLang="zh-CN" sz="1400" b="1" smtClean="0">
                <a:ea typeface="宋体" panose="02010600030101010101" pitchFamily="2" charset="-122"/>
              </a:rPr>
              <a:t>(</a:t>
            </a:r>
            <a:r>
              <a:rPr lang="zh-CN" altLang="en-US" sz="1400" b="1" smtClean="0">
                <a:ea typeface="宋体" panose="02010600030101010101" pitchFamily="2" charset="-122"/>
              </a:rPr>
              <a:t>海量数据存在数据库或文件中</a:t>
            </a:r>
            <a:r>
              <a:rPr lang="en-US" altLang="zh-CN" sz="1400" b="1" smtClean="0">
                <a:ea typeface="宋体" panose="02010600030101010101" pitchFamily="2" charset="-122"/>
              </a:rPr>
              <a:t>)</a:t>
            </a:r>
            <a:r>
              <a:rPr lang="zh-CN" altLang="en-US" sz="1400" b="1" smtClean="0">
                <a:ea typeface="宋体" panose="02010600030101010101" pitchFamily="2" charset="-122"/>
              </a:rPr>
              <a:t>，节点海量，构建二叉树时，速度有影响</a:t>
            </a:r>
            <a:endParaRPr lang="en-US" altLang="zh-CN" sz="1400" b="1" smtClean="0">
              <a:ea typeface="宋体" panose="02010600030101010101" pitchFamily="2" charset="-122"/>
            </a:endParaRPr>
          </a:p>
          <a:p>
            <a:pPr marL="342900" indent="-342900">
              <a:buAutoNum type="arabicParenR"/>
            </a:pPr>
            <a:r>
              <a:rPr lang="zh-CN" altLang="en-US" sz="1400" b="1" smtClean="0">
                <a:ea typeface="宋体" panose="02010600030101010101" pitchFamily="2" charset="-122"/>
              </a:rPr>
              <a:t>问题</a:t>
            </a:r>
            <a:r>
              <a:rPr lang="en-US" altLang="zh-CN" sz="1400" b="1" smtClean="0">
                <a:ea typeface="宋体" panose="02010600030101010101" pitchFamily="2" charset="-122"/>
              </a:rPr>
              <a:t>2</a:t>
            </a:r>
            <a:r>
              <a:rPr lang="zh-CN" altLang="en-US" sz="1400" b="1" smtClean="0">
                <a:ea typeface="宋体" panose="02010600030101010101" pitchFamily="2" charset="-122"/>
              </a:rPr>
              <a:t>：节点海量，</a:t>
            </a:r>
            <a:r>
              <a:rPr lang="zh-CN" altLang="en-US" sz="1400" b="1">
                <a:ea typeface="宋体" panose="02010600030101010101" pitchFamily="2" charset="-122"/>
              </a:rPr>
              <a:t>也</a:t>
            </a:r>
            <a:r>
              <a:rPr lang="zh-CN" altLang="en-US" sz="1400" b="1" smtClean="0">
                <a:ea typeface="宋体" panose="02010600030101010101" pitchFamily="2" charset="-122"/>
              </a:rPr>
              <a:t>会造成二叉树的高度很大，会降低操作</a:t>
            </a:r>
            <a:r>
              <a:rPr lang="zh-CN" altLang="en-US" sz="1400" b="1">
                <a:ea typeface="宋体" panose="02010600030101010101" pitchFamily="2" charset="-122"/>
              </a:rPr>
              <a:t>速</a:t>
            </a:r>
            <a:r>
              <a:rPr lang="zh-CN" altLang="en-US" sz="1400" b="1" smtClean="0">
                <a:ea typeface="宋体" panose="02010600030101010101" pitchFamily="2" charset="-122"/>
              </a:rPr>
              <a:t>度</a:t>
            </a:r>
            <a:r>
              <a:rPr lang="en-US" altLang="zh-CN" sz="1400" b="1" smtClean="0">
                <a:ea typeface="宋体" panose="02010600030101010101" pitchFamily="2" charset="-122"/>
              </a:rPr>
              <a:t>.</a:t>
            </a:r>
            <a:endParaRPr lang="en-US" altLang="zh-CN" sz="1400" b="1">
              <a:ea typeface="宋体" panose="02010600030101010101" pitchFamily="2" charset="-122"/>
            </a:endParaRPr>
          </a:p>
          <a:p>
            <a:endParaRPr lang="en-US" altLang="zh-CN">
              <a:ea typeface="宋体" panose="02010600030101010101" pitchFamily="2" charset="-122"/>
            </a:endParaRPr>
          </a:p>
          <a:p>
            <a:endParaRPr lang="en-US" altLang="zh-CN" smtClean="0">
              <a:ea typeface="宋体" panose="02010600030101010101" pitchFamily="2" charset="-122"/>
            </a:endParaRPr>
          </a:p>
          <a:p>
            <a:endParaRPr lang="en-US" altLang="zh-CN" smtClean="0">
              <a:ea typeface="宋体" panose="02010600030101010101" pitchFamily="2" charset="-122"/>
            </a:endParaRPr>
          </a:p>
          <a:p>
            <a:endParaRPr lang="en-US" altLang="zh-CN" smtClean="0">
              <a:ea typeface="宋体" panose="02010600030101010101" pitchFamily="2" charset="-122"/>
            </a:endParaRPr>
          </a:p>
        </p:txBody>
      </p:sp>
      <p:pic>
        <p:nvPicPr>
          <p:cNvPr id="5734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57014" y="2237676"/>
            <a:ext cx="5991225" cy="202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流程图: 文档 11"/>
          <p:cNvSpPr/>
          <p:nvPr/>
        </p:nvSpPr>
        <p:spPr>
          <a:xfrm>
            <a:off x="7488059" y="2425007"/>
            <a:ext cx="561924" cy="455287"/>
          </a:xfrm>
          <a:prstGeom prst="flowChart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smtClean="0"/>
              <a:t>文档</a:t>
            </a:r>
            <a:endParaRPr lang="zh-CN" altLang="en-US" sz="1200"/>
          </a:p>
        </p:txBody>
      </p:sp>
      <p:sp>
        <p:nvSpPr>
          <p:cNvPr id="13" name="圆柱形 12"/>
          <p:cNvSpPr/>
          <p:nvPr/>
        </p:nvSpPr>
        <p:spPr>
          <a:xfrm>
            <a:off x="8435281" y="2387993"/>
            <a:ext cx="576064" cy="864096"/>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smtClean="0"/>
              <a:t>db</a:t>
            </a:r>
            <a:endParaRPr lang="zh-CN" altLang="en-US" sz="1200"/>
          </a:p>
        </p:txBody>
      </p:sp>
      <p:sp>
        <p:nvSpPr>
          <p:cNvPr id="3" name="文本框 2"/>
          <p:cNvSpPr txBox="1"/>
          <p:nvPr/>
        </p:nvSpPr>
        <p:spPr>
          <a:xfrm>
            <a:off x="5570220" y="1051560"/>
            <a:ext cx="2656840" cy="645160"/>
          </a:xfrm>
          <a:prstGeom prst="rect">
            <a:avLst/>
          </a:prstGeom>
          <a:noFill/>
        </p:spPr>
        <p:txBody>
          <a:bodyPr wrap="square" rtlCol="0">
            <a:spAutoFit/>
          </a:bodyPr>
          <a:p>
            <a:r>
              <a:rPr lang="zh-CN" altLang="en-US"/>
              <a:t>因为二叉树的结点只有两个方向</a:t>
            </a:r>
            <a:endParaRPr lang="zh-CN" altLang="en-US"/>
          </a:p>
        </p:txBody>
      </p:sp>
    </p:spTree>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680" y="755015"/>
            <a:ext cx="2925445" cy="395605"/>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二叉树与</a:t>
            </a:r>
            <a:r>
              <a:rPr lang="en-US" altLang="zh-CN" sz="2200" b="1" smtClean="0"/>
              <a:t>B</a:t>
            </a:r>
            <a:r>
              <a:rPr lang="zh-CN" altLang="en-US" sz="2200" b="1" smtClean="0"/>
              <a:t>树</a:t>
            </a:r>
            <a:endParaRPr lang="en-US" altLang="zh-CN" sz="2200" b="1"/>
          </a:p>
        </p:txBody>
      </p:sp>
      <p:sp>
        <p:nvSpPr>
          <p:cNvPr id="2" name="TextBox 1"/>
          <p:cNvSpPr txBox="1"/>
          <p:nvPr/>
        </p:nvSpPr>
        <p:spPr>
          <a:xfrm>
            <a:off x="665981" y="1224111"/>
            <a:ext cx="8424936" cy="4278094"/>
          </a:xfrm>
          <a:prstGeom prst="rect">
            <a:avLst/>
          </a:prstGeom>
          <a:noFill/>
        </p:spPr>
        <p:txBody>
          <a:bodyPr wrap="square" rtlCol="0">
            <a:spAutoFit/>
          </a:bodyPr>
          <a:lstStyle/>
          <a:p>
            <a:r>
              <a:rPr lang="zh-CN" altLang="en-US" sz="2000" b="1" smtClean="0">
                <a:solidFill>
                  <a:srgbClr val="0070C0"/>
                </a:solidFill>
              </a:rPr>
              <a:t>多叉树</a:t>
            </a:r>
            <a:endParaRPr lang="en-US" altLang="zh-CN" sz="2000" b="1" smtClean="0">
              <a:solidFill>
                <a:srgbClr val="0070C0"/>
              </a:solidFill>
            </a:endParaRPr>
          </a:p>
          <a:p>
            <a:endParaRPr lang="en-US" altLang="zh-CN"/>
          </a:p>
          <a:p>
            <a:pPr marL="342900" indent="-342900">
              <a:buAutoNum type="arabicParenR"/>
            </a:pPr>
            <a:r>
              <a:rPr lang="zh-CN" altLang="en-US" smtClean="0"/>
              <a:t>在</a:t>
            </a:r>
            <a:r>
              <a:rPr lang="zh-CN" altLang="en-US"/>
              <a:t>二叉树中，每个节点</a:t>
            </a:r>
            <a:r>
              <a:rPr lang="zh-CN" altLang="en-US" smtClean="0"/>
              <a:t>有数</a:t>
            </a:r>
            <a:r>
              <a:rPr lang="zh-CN" altLang="en-US"/>
              <a:t>据</a:t>
            </a:r>
            <a:r>
              <a:rPr lang="zh-CN" altLang="en-US" smtClean="0"/>
              <a:t>项，</a:t>
            </a:r>
            <a:r>
              <a:rPr lang="zh-CN" altLang="en-US"/>
              <a:t>最多有两个子节点。如果</a:t>
            </a:r>
            <a:r>
              <a:rPr lang="zh-CN" altLang="en-US" b="1"/>
              <a:t>允许每个节点可以有更多的数据项和更多的子节点</a:t>
            </a:r>
            <a:r>
              <a:rPr lang="zh-CN" altLang="en-US"/>
              <a:t>，就是</a:t>
            </a:r>
            <a:r>
              <a:rPr lang="zh-CN" altLang="en-US" b="1"/>
              <a:t>多叉树（</a:t>
            </a:r>
            <a:r>
              <a:rPr lang="en-US" altLang="zh-CN" b="1"/>
              <a:t>multiway tree</a:t>
            </a:r>
            <a:r>
              <a:rPr lang="zh-CN" altLang="en-US" b="1" smtClean="0"/>
              <a:t>）</a:t>
            </a:r>
            <a:endParaRPr lang="en-US" altLang="zh-CN" b="1" smtClean="0"/>
          </a:p>
          <a:p>
            <a:pPr marL="342900" indent="-342900">
              <a:buAutoNum type="arabicParenR"/>
            </a:pPr>
            <a:r>
              <a:rPr lang="zh-CN" altLang="en-US" b="1"/>
              <a:t>后</a:t>
            </a:r>
            <a:r>
              <a:rPr lang="zh-CN" altLang="en-US" b="1" smtClean="0"/>
              <a:t>面我们讲解的</a:t>
            </a:r>
            <a:r>
              <a:rPr lang="en-US" altLang="zh-CN" b="1" smtClean="0"/>
              <a:t>2-3</a:t>
            </a:r>
            <a:r>
              <a:rPr lang="zh-CN" altLang="en-US" b="1" smtClean="0"/>
              <a:t>树，</a:t>
            </a:r>
            <a:r>
              <a:rPr lang="en-US" altLang="zh-CN" b="1" smtClean="0"/>
              <a:t>2-3-4</a:t>
            </a:r>
            <a:r>
              <a:rPr lang="zh-CN" altLang="en-US" b="1" smtClean="0"/>
              <a:t>树就是多叉树，多叉树通过重新组织节点，减少树的高度，能对二叉树进行优化。</a:t>
            </a:r>
            <a:endParaRPr lang="en-US" altLang="zh-CN" b="1">
              <a:ea typeface="宋体" panose="02010600030101010101" pitchFamily="2" charset="-122"/>
            </a:endParaRPr>
          </a:p>
          <a:p>
            <a:pPr marL="342900" indent="-342900">
              <a:buAutoNum type="arabicParenR"/>
            </a:pPr>
            <a:r>
              <a:rPr lang="zh-CN" altLang="en-US" b="1">
                <a:ea typeface="宋体" panose="02010600030101010101" pitchFamily="2" charset="-122"/>
              </a:rPr>
              <a:t>举</a:t>
            </a:r>
            <a:r>
              <a:rPr lang="zh-CN" altLang="en-US" b="1" smtClean="0">
                <a:ea typeface="宋体" panose="02010600030101010101" pitchFamily="2" charset="-122"/>
              </a:rPr>
              <a:t>例说明</a:t>
            </a:r>
            <a:r>
              <a:rPr lang="en-US" altLang="zh-CN" b="1" smtClean="0">
                <a:ea typeface="宋体" panose="02010600030101010101" pitchFamily="2" charset="-122"/>
              </a:rPr>
              <a:t>(</a:t>
            </a:r>
            <a:r>
              <a:rPr lang="zh-CN" altLang="en-US" b="1" smtClean="0">
                <a:ea typeface="宋体" panose="02010600030101010101" pitchFamily="2" charset="-122"/>
              </a:rPr>
              <a:t>下面</a:t>
            </a:r>
            <a:r>
              <a:rPr lang="en-US" altLang="zh-CN" b="1" smtClean="0">
                <a:ea typeface="宋体" panose="02010600030101010101" pitchFamily="2" charset="-122"/>
              </a:rPr>
              <a:t>2-3</a:t>
            </a:r>
            <a:r>
              <a:rPr lang="zh-CN" altLang="en-US" b="1" smtClean="0">
                <a:ea typeface="宋体" panose="02010600030101010101" pitchFamily="2" charset="-122"/>
              </a:rPr>
              <a:t>树就是</a:t>
            </a:r>
            <a:r>
              <a:rPr lang="zh-CN" altLang="en-US" b="1">
                <a:ea typeface="宋体" panose="02010600030101010101" pitchFamily="2" charset="-122"/>
              </a:rPr>
              <a:t>一</a:t>
            </a:r>
            <a:r>
              <a:rPr lang="zh-CN" altLang="en-US" b="1" smtClean="0">
                <a:ea typeface="宋体" panose="02010600030101010101" pitchFamily="2" charset="-122"/>
              </a:rPr>
              <a:t>颗多叉树</a:t>
            </a:r>
            <a:r>
              <a:rPr lang="en-US" altLang="zh-CN" b="1" smtClean="0">
                <a:ea typeface="宋体" panose="02010600030101010101" pitchFamily="2" charset="-122"/>
              </a:rPr>
              <a:t>)</a:t>
            </a:r>
            <a:endParaRPr lang="en-US" altLang="zh-CN" b="1" smtClean="0">
              <a:ea typeface="宋体" panose="02010600030101010101" pitchFamily="2" charset="-122"/>
            </a:endParaRPr>
          </a:p>
          <a:p>
            <a:endParaRPr lang="en-US" altLang="zh-CN" b="1" smtClean="0">
              <a:ea typeface="宋体" panose="02010600030101010101" pitchFamily="2" charset="-122"/>
            </a:endParaRPr>
          </a:p>
          <a:p>
            <a:endParaRPr lang="en-US" altLang="zh-CN" b="1">
              <a:ea typeface="宋体" panose="02010600030101010101" pitchFamily="2" charset="-122"/>
            </a:endParaRPr>
          </a:p>
          <a:p>
            <a:endParaRPr lang="en-US" altLang="zh-CN" b="1" smtClean="0">
              <a:ea typeface="宋体" panose="02010600030101010101" pitchFamily="2" charset="-122"/>
            </a:endParaRPr>
          </a:p>
          <a:p>
            <a:endParaRPr lang="en-US" altLang="zh-CN" b="1">
              <a:ea typeface="宋体" panose="02010600030101010101" pitchFamily="2" charset="-122"/>
            </a:endParaRPr>
          </a:p>
          <a:p>
            <a:endParaRPr lang="en-US" altLang="zh-CN">
              <a:ea typeface="宋体" panose="02010600030101010101" pitchFamily="2" charset="-122"/>
            </a:endParaRPr>
          </a:p>
          <a:p>
            <a:endParaRPr lang="en-US" altLang="zh-CN" smtClean="0">
              <a:ea typeface="宋体" panose="02010600030101010101" pitchFamily="2" charset="-122"/>
            </a:endParaRPr>
          </a:p>
          <a:p>
            <a:endParaRPr lang="en-US" altLang="zh-CN" smtClean="0">
              <a:ea typeface="宋体" panose="02010600030101010101" pitchFamily="2" charset="-122"/>
            </a:endParaRPr>
          </a:p>
          <a:p>
            <a:endParaRPr lang="en-US" altLang="zh-CN" smtClean="0">
              <a:ea typeface="宋体" panose="02010600030101010101" pitchFamily="2" charset="-122"/>
            </a:endParaRPr>
          </a:p>
        </p:txBody>
      </p:sp>
      <p:pic>
        <p:nvPicPr>
          <p:cNvPr id="59395"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54013" y="3455793"/>
            <a:ext cx="7394972" cy="18599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文本框 3"/>
          <p:cNvSpPr txBox="1"/>
          <p:nvPr/>
        </p:nvSpPr>
        <p:spPr>
          <a:xfrm>
            <a:off x="5730240" y="792480"/>
            <a:ext cx="2136775" cy="645160"/>
          </a:xfrm>
          <a:prstGeom prst="rect">
            <a:avLst/>
          </a:prstGeom>
          <a:noFill/>
        </p:spPr>
        <p:txBody>
          <a:bodyPr wrap="square" rtlCol="0">
            <a:spAutoFit/>
          </a:bodyPr>
          <a:p>
            <a:r>
              <a:rPr lang="zh-CN" altLang="en-US"/>
              <a:t>数据库做索引的时候就是使用的</a:t>
            </a:r>
            <a:r>
              <a:rPr lang="en-US" altLang="zh-CN"/>
              <a:t>B+</a:t>
            </a:r>
            <a:r>
              <a:rPr lang="zh-CN" altLang="en-US"/>
              <a:t>树</a:t>
            </a:r>
            <a:endParaRPr lang="zh-CN" altLang="en-US"/>
          </a:p>
        </p:txBody>
      </p:sp>
    </p:spTree>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680" y="755015"/>
            <a:ext cx="3275965" cy="395605"/>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jie'd</a:t>
            </a:r>
            <a:r>
              <a:rPr lang="zh-CN" altLang="en-US" sz="2200" b="1" smtClean="0"/>
              <a:t>二叉树与</a:t>
            </a:r>
            <a:r>
              <a:rPr lang="en-US" altLang="zh-CN" sz="2200" b="1" smtClean="0"/>
              <a:t>B</a:t>
            </a:r>
            <a:r>
              <a:rPr lang="zh-CN" altLang="en-US" sz="2200" b="1" smtClean="0"/>
              <a:t>树</a:t>
            </a:r>
            <a:endParaRPr lang="en-US" altLang="zh-CN" sz="2200" b="1"/>
          </a:p>
        </p:txBody>
      </p:sp>
      <p:sp>
        <p:nvSpPr>
          <p:cNvPr id="2" name="TextBox 1"/>
          <p:cNvSpPr txBox="1"/>
          <p:nvPr/>
        </p:nvSpPr>
        <p:spPr>
          <a:xfrm>
            <a:off x="665981" y="1224111"/>
            <a:ext cx="8874894" cy="4615815"/>
          </a:xfrm>
          <a:prstGeom prst="rect">
            <a:avLst/>
          </a:prstGeom>
          <a:noFill/>
        </p:spPr>
        <p:txBody>
          <a:bodyPr wrap="square" rtlCol="0">
            <a:spAutoFit/>
          </a:bodyPr>
          <a:lstStyle/>
          <a:p>
            <a:r>
              <a:rPr lang="en-US" altLang="zh-CN" sz="2000" b="1" smtClean="0">
                <a:solidFill>
                  <a:srgbClr val="0070C0"/>
                </a:solidFill>
              </a:rPr>
              <a:t>B</a:t>
            </a:r>
            <a:r>
              <a:rPr lang="zh-CN" altLang="en-US" sz="2000" b="1" smtClean="0">
                <a:solidFill>
                  <a:srgbClr val="0070C0"/>
                </a:solidFill>
              </a:rPr>
              <a:t>树的</a:t>
            </a:r>
            <a:r>
              <a:rPr lang="zh-CN" altLang="en-US" sz="2000" b="1">
                <a:solidFill>
                  <a:srgbClr val="0070C0"/>
                </a:solidFill>
              </a:rPr>
              <a:t>基</a:t>
            </a:r>
            <a:r>
              <a:rPr lang="zh-CN" altLang="en-US" sz="2000" b="1" smtClean="0">
                <a:solidFill>
                  <a:srgbClr val="0070C0"/>
                </a:solidFill>
              </a:rPr>
              <a:t>本介绍</a:t>
            </a:r>
            <a:endParaRPr lang="en-US" altLang="zh-CN" sz="2000" b="1" smtClean="0">
              <a:solidFill>
                <a:srgbClr val="0070C0"/>
              </a:solidFill>
            </a:endParaRPr>
          </a:p>
          <a:p>
            <a:endParaRPr lang="en-US" altLang="zh-CN"/>
          </a:p>
          <a:p>
            <a:r>
              <a:rPr lang="en-US" altLang="zh-CN" smtClean="0"/>
              <a:t>B</a:t>
            </a:r>
            <a:r>
              <a:rPr lang="zh-CN" altLang="en-US" smtClean="0"/>
              <a:t>树通过重新组织</a:t>
            </a:r>
            <a:r>
              <a:rPr lang="zh-CN" altLang="en-US"/>
              <a:t>节点</a:t>
            </a:r>
            <a:r>
              <a:rPr lang="zh-CN" altLang="en-US" smtClean="0"/>
              <a:t>，</a:t>
            </a:r>
            <a:r>
              <a:rPr lang="zh-CN" altLang="en-US"/>
              <a:t>降</a:t>
            </a:r>
            <a:r>
              <a:rPr lang="zh-CN" altLang="en-US" smtClean="0"/>
              <a:t>低树的高度，并且减少</a:t>
            </a:r>
            <a:r>
              <a:rPr lang="en-US" altLang="zh-CN" smtClean="0"/>
              <a:t>i/o</a:t>
            </a:r>
            <a:r>
              <a:rPr lang="zh-CN" altLang="en-US" smtClean="0"/>
              <a:t>读写次数来提升效率。</a:t>
            </a:r>
            <a:br>
              <a:rPr lang="en-US" altLang="zh-CN" smtClean="0"/>
            </a:br>
            <a:endParaRPr lang="en-US" altLang="zh-CN" b="1" smtClean="0">
              <a:ea typeface="宋体" panose="02010600030101010101" pitchFamily="2" charset="-122"/>
            </a:endParaRPr>
          </a:p>
          <a:p>
            <a:endParaRPr lang="en-US" altLang="zh-CN" b="1">
              <a:ea typeface="宋体" panose="02010600030101010101" pitchFamily="2" charset="-122"/>
            </a:endParaRPr>
          </a:p>
          <a:p>
            <a:endParaRPr lang="en-US" altLang="zh-CN" b="1" smtClean="0">
              <a:ea typeface="宋体" panose="02010600030101010101" pitchFamily="2" charset="-122"/>
            </a:endParaRPr>
          </a:p>
          <a:p>
            <a:endParaRPr lang="en-US" altLang="zh-CN" b="1">
              <a:ea typeface="宋体" panose="02010600030101010101" pitchFamily="2" charset="-122"/>
            </a:endParaRPr>
          </a:p>
          <a:p>
            <a:endParaRPr lang="en-US" altLang="zh-CN" b="1" smtClean="0">
              <a:ea typeface="宋体" panose="02010600030101010101" pitchFamily="2" charset="-122"/>
            </a:endParaRPr>
          </a:p>
          <a:p>
            <a:endParaRPr lang="en-US" altLang="zh-CN" b="1" smtClean="0">
              <a:ea typeface="宋体" panose="02010600030101010101" pitchFamily="2" charset="-122"/>
            </a:endParaRPr>
          </a:p>
          <a:p>
            <a:endParaRPr lang="en-US" altLang="zh-CN" b="1">
              <a:ea typeface="宋体" panose="02010600030101010101" pitchFamily="2" charset="-122"/>
            </a:endParaRPr>
          </a:p>
          <a:p>
            <a:pPr marL="342900" indent="-342900">
              <a:buAutoNum type="arabicParenR"/>
            </a:pPr>
            <a:endParaRPr lang="en-US" altLang="zh-CN" sz="1600" b="1" smtClean="0">
              <a:ea typeface="宋体" panose="02010600030101010101" pitchFamily="2" charset="-122"/>
            </a:endParaRPr>
          </a:p>
          <a:p>
            <a:pPr marL="342900" indent="-342900">
              <a:buAutoNum type="arabicParenR"/>
            </a:pPr>
            <a:r>
              <a:rPr lang="zh-CN" altLang="en-US" sz="1600" b="1" smtClean="0">
                <a:ea typeface="宋体" panose="02010600030101010101" pitchFamily="2" charset="-122"/>
              </a:rPr>
              <a:t>如图</a:t>
            </a:r>
            <a:r>
              <a:rPr lang="en-US" altLang="zh-CN" sz="1600" b="1" smtClean="0">
                <a:ea typeface="宋体" panose="02010600030101010101" pitchFamily="2" charset="-122"/>
              </a:rPr>
              <a:t>B</a:t>
            </a:r>
            <a:r>
              <a:rPr lang="zh-CN" altLang="en-US" sz="1600" b="1" smtClean="0">
                <a:ea typeface="宋体" panose="02010600030101010101" pitchFamily="2" charset="-122"/>
              </a:rPr>
              <a:t>树通过重新组织节点， </a:t>
            </a:r>
            <a:r>
              <a:rPr lang="zh-CN" altLang="en-US" sz="1600" b="1">
                <a:ea typeface="宋体" panose="02010600030101010101" pitchFamily="2" charset="-122"/>
              </a:rPr>
              <a:t>降</a:t>
            </a:r>
            <a:r>
              <a:rPr lang="zh-CN" altLang="en-US" sz="1600" b="1" smtClean="0">
                <a:ea typeface="宋体" panose="02010600030101010101" pitchFamily="2" charset="-122"/>
              </a:rPr>
              <a:t>低了树的高度</a:t>
            </a:r>
            <a:r>
              <a:rPr lang="en-US" altLang="zh-CN" sz="1600" b="1" smtClean="0">
                <a:ea typeface="宋体" panose="02010600030101010101" pitchFamily="2" charset="-122"/>
              </a:rPr>
              <a:t>.</a:t>
            </a:r>
            <a:endParaRPr lang="en-US" altLang="zh-CN" sz="1600" b="1" smtClean="0">
              <a:ea typeface="宋体" panose="02010600030101010101" pitchFamily="2" charset="-122"/>
            </a:endParaRPr>
          </a:p>
          <a:p>
            <a:pPr marL="342900" indent="-342900">
              <a:buFontTx/>
              <a:buAutoNum type="arabicParenR"/>
            </a:pPr>
            <a:r>
              <a:rPr lang="zh-CN" altLang="en-US" sz="1600" b="1">
                <a:ea typeface="宋体" panose="02010600030101010101" pitchFamily="2" charset="-122"/>
              </a:rPr>
              <a:t>文件系统及数据库系统的设计者利用了</a:t>
            </a:r>
            <a:r>
              <a:rPr lang="zh-CN" altLang="en-US" sz="1600" b="1" u="sng">
                <a:ea typeface="宋体" panose="02010600030101010101" pitchFamily="2" charset="-122"/>
              </a:rPr>
              <a:t>磁盘预读</a:t>
            </a:r>
            <a:r>
              <a:rPr lang="zh-CN" altLang="en-US" sz="1600" b="1">
                <a:ea typeface="宋体" panose="02010600030101010101" pitchFamily="2" charset="-122"/>
              </a:rPr>
              <a:t>原理，将一个节点的大小设为等于一个</a:t>
            </a:r>
            <a:r>
              <a:rPr lang="zh-CN" altLang="en-US" sz="1600" b="1" u="sng" smtClean="0">
                <a:ea typeface="宋体" panose="02010600030101010101" pitchFamily="2" charset="-122"/>
              </a:rPr>
              <a:t>页</a:t>
            </a:r>
            <a:r>
              <a:rPr lang="en-US" altLang="zh-CN" sz="1600" b="1" smtClean="0">
                <a:ea typeface="宋体" panose="02010600030101010101" pitchFamily="2" charset="-122"/>
              </a:rPr>
              <a:t>(</a:t>
            </a:r>
            <a:r>
              <a:rPr lang="zh-CN" altLang="en-US" sz="1600"/>
              <a:t>页的</a:t>
            </a:r>
            <a:r>
              <a:rPr lang="zh-CN" altLang="en-US" sz="1600"/>
              <a:t>大小通常为</a:t>
            </a:r>
            <a:r>
              <a:rPr lang="en-US" altLang="zh-CN" sz="1600" smtClean="0"/>
              <a:t>4k</a:t>
            </a:r>
            <a:r>
              <a:rPr lang="en-US" altLang="zh-CN" sz="1600" b="1" smtClean="0">
                <a:ea typeface="宋体" panose="02010600030101010101" pitchFamily="2" charset="-122"/>
              </a:rPr>
              <a:t>)</a:t>
            </a:r>
            <a:r>
              <a:rPr lang="zh-CN" altLang="en-US" sz="1600" b="1" smtClean="0">
                <a:ea typeface="宋体" panose="02010600030101010101" pitchFamily="2" charset="-122"/>
              </a:rPr>
              <a:t>，</a:t>
            </a:r>
            <a:r>
              <a:rPr lang="zh-CN" altLang="en-US" sz="1600" b="1">
                <a:ea typeface="宋体" panose="02010600030101010101" pitchFamily="2" charset="-122"/>
              </a:rPr>
              <a:t>这样每个节点只需要一次</a:t>
            </a:r>
            <a:r>
              <a:rPr lang="en-US" altLang="zh-CN" sz="1600" b="1">
                <a:ea typeface="宋体" panose="02010600030101010101" pitchFamily="2" charset="-122"/>
              </a:rPr>
              <a:t>I/O</a:t>
            </a:r>
            <a:r>
              <a:rPr lang="zh-CN" altLang="en-US" sz="1600" b="1">
                <a:ea typeface="宋体" panose="02010600030101010101" pitchFamily="2" charset="-122"/>
              </a:rPr>
              <a:t>就可以完全载</a:t>
            </a:r>
            <a:r>
              <a:rPr lang="zh-CN" altLang="en-US" sz="1600" b="1" smtClean="0">
                <a:ea typeface="宋体" panose="02010600030101010101" pitchFamily="2" charset="-122"/>
              </a:rPr>
              <a:t>入</a:t>
            </a:r>
            <a:endParaRPr lang="en-US" altLang="zh-CN" sz="1600" b="1" smtClean="0">
              <a:ea typeface="宋体" panose="02010600030101010101" pitchFamily="2" charset="-122"/>
            </a:endParaRPr>
          </a:p>
          <a:p>
            <a:pPr marL="342900" indent="-342900">
              <a:buFontTx/>
              <a:buAutoNum type="arabicParenR"/>
            </a:pPr>
            <a:r>
              <a:rPr lang="zh-CN" altLang="en-US" sz="1600"/>
              <a:t>将树的度</a:t>
            </a:r>
            <a:r>
              <a:rPr lang="en-US" altLang="zh-CN" sz="1600"/>
              <a:t>M</a:t>
            </a:r>
            <a:r>
              <a:rPr lang="zh-CN" altLang="en-US" sz="1600"/>
              <a:t>设置为</a:t>
            </a:r>
            <a:r>
              <a:rPr lang="en-US" altLang="zh-CN" sz="1600"/>
              <a:t>1024</a:t>
            </a:r>
            <a:r>
              <a:rPr lang="zh-CN" altLang="en-US" sz="1600"/>
              <a:t>，在</a:t>
            </a:r>
            <a:r>
              <a:rPr lang="en-US" altLang="zh-CN" sz="1600"/>
              <a:t>600</a:t>
            </a:r>
            <a:r>
              <a:rPr lang="zh-CN" altLang="en-US" sz="1600"/>
              <a:t>亿个元素中最多只需要</a:t>
            </a:r>
            <a:r>
              <a:rPr lang="en-US" altLang="zh-CN" sz="1600"/>
              <a:t>4</a:t>
            </a:r>
            <a:r>
              <a:rPr lang="zh-CN" altLang="en-US" sz="1600"/>
              <a:t>次</a:t>
            </a:r>
            <a:r>
              <a:rPr lang="en-US" altLang="zh-CN" sz="1600"/>
              <a:t>I/O</a:t>
            </a:r>
            <a:r>
              <a:rPr lang="zh-CN" altLang="en-US" sz="1600"/>
              <a:t>操作就可以读取到想要的元</a:t>
            </a:r>
            <a:r>
              <a:rPr lang="zh-CN" altLang="en-US" sz="1600" smtClean="0"/>
              <a:t>素</a:t>
            </a:r>
            <a:r>
              <a:rPr lang="en-US" altLang="zh-CN" sz="1600" smtClean="0"/>
              <a:t>,</a:t>
            </a:r>
            <a:r>
              <a:rPr lang="en-US" altLang="zh-CN" sz="1600"/>
              <a:t> B</a:t>
            </a:r>
            <a:r>
              <a:rPr lang="zh-CN" altLang="en-US" sz="1600" smtClean="0"/>
              <a:t>树</a:t>
            </a:r>
            <a:r>
              <a:rPr lang="en-US" altLang="zh-CN" sz="1600" smtClean="0"/>
              <a:t>(B+)</a:t>
            </a:r>
            <a:r>
              <a:rPr lang="zh-CN" altLang="en-US" sz="1600" smtClean="0"/>
              <a:t>广</a:t>
            </a:r>
            <a:r>
              <a:rPr lang="zh-CN" altLang="en-US" sz="1600"/>
              <a:t>泛应用于文件存储系统以及数据库系统中（结点的度就是结点下面有多少个子结点，树的度就是树中结点最大的度</a:t>
            </a:r>
            <a:r>
              <a:rPr lang="zh-CN" altLang="en-US" sz="1600"/>
              <a:t>）</a:t>
            </a:r>
            <a:endParaRPr lang="en-US" altLang="zh-CN" sz="1600" smtClean="0">
              <a:ea typeface="宋体" panose="02010600030101010101" pitchFamily="2" charset="-122"/>
            </a:endParaRPr>
          </a:p>
        </p:txBody>
      </p:sp>
      <p:pic>
        <p:nvPicPr>
          <p:cNvPr id="5837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53119" y="2349549"/>
            <a:ext cx="7905750" cy="1466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流程图: 文档 2"/>
          <p:cNvSpPr/>
          <p:nvPr/>
        </p:nvSpPr>
        <p:spPr>
          <a:xfrm>
            <a:off x="7579906" y="2629277"/>
            <a:ext cx="561924" cy="455287"/>
          </a:xfrm>
          <a:prstGeom prst="flowChart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smtClean="0"/>
              <a:t>文档</a:t>
            </a:r>
            <a:endParaRPr lang="zh-CN" altLang="en-US" sz="1200"/>
          </a:p>
        </p:txBody>
      </p:sp>
      <p:sp>
        <p:nvSpPr>
          <p:cNvPr id="4" name="圆柱形 3"/>
          <p:cNvSpPr/>
          <p:nvPr/>
        </p:nvSpPr>
        <p:spPr>
          <a:xfrm>
            <a:off x="8435281" y="2592263"/>
            <a:ext cx="576064" cy="864096"/>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smtClean="0"/>
              <a:t>db</a:t>
            </a:r>
            <a:endParaRPr lang="zh-CN" altLang="en-US" sz="1200"/>
          </a:p>
        </p:txBody>
      </p:sp>
      <p:sp>
        <p:nvSpPr>
          <p:cNvPr id="6" name="文本框 5"/>
          <p:cNvSpPr txBox="1"/>
          <p:nvPr/>
        </p:nvSpPr>
        <p:spPr>
          <a:xfrm>
            <a:off x="6743700" y="1074420"/>
            <a:ext cx="2491740" cy="368300"/>
          </a:xfrm>
          <a:prstGeom prst="rect">
            <a:avLst/>
          </a:prstGeom>
          <a:noFill/>
        </p:spPr>
        <p:txBody>
          <a:bodyPr wrap="square" rtlCol="0">
            <a:spAutoFit/>
          </a:bodyPr>
          <a:p>
            <a:r>
              <a:rPr lang="en-US" altLang="zh-CN"/>
              <a:t>MySQL+Oracle</a:t>
            </a:r>
            <a:r>
              <a:rPr lang="zh-CN" altLang="en-US"/>
              <a:t>基于</a:t>
            </a:r>
            <a:r>
              <a:rPr lang="en-US" altLang="zh-CN"/>
              <a:t>B+</a:t>
            </a:r>
            <a:r>
              <a:rPr lang="zh-CN" altLang="en-US"/>
              <a:t>树</a:t>
            </a:r>
            <a:endParaRPr lang="zh-CN" altLang="en-US"/>
          </a:p>
        </p:txBody>
      </p:sp>
    </p:spTree>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2-3</a:t>
            </a:r>
            <a:r>
              <a:rPr lang="zh-CN" altLang="en-US" sz="2200" b="1" smtClean="0"/>
              <a:t>树</a:t>
            </a:r>
            <a:endParaRPr lang="en-US" altLang="zh-CN" sz="2200" b="1"/>
          </a:p>
        </p:txBody>
      </p:sp>
      <p:sp>
        <p:nvSpPr>
          <p:cNvPr id="2" name="TextBox 1"/>
          <p:cNvSpPr txBox="1"/>
          <p:nvPr/>
        </p:nvSpPr>
        <p:spPr>
          <a:xfrm>
            <a:off x="487546" y="1151721"/>
            <a:ext cx="8874894" cy="5107940"/>
          </a:xfrm>
          <a:prstGeom prst="rect">
            <a:avLst/>
          </a:prstGeom>
          <a:noFill/>
        </p:spPr>
        <p:txBody>
          <a:bodyPr wrap="square" rtlCol="0">
            <a:spAutoFit/>
          </a:bodyPr>
          <a:lstStyle/>
          <a:p>
            <a:r>
              <a:rPr lang="en-US" altLang="zh-CN" sz="2000" b="1" smtClean="0">
                <a:solidFill>
                  <a:srgbClr val="0070C0"/>
                </a:solidFill>
              </a:rPr>
              <a:t>2-3</a:t>
            </a:r>
            <a:r>
              <a:rPr lang="zh-CN" altLang="en-US" sz="2000" b="1" smtClean="0">
                <a:solidFill>
                  <a:srgbClr val="0070C0"/>
                </a:solidFill>
              </a:rPr>
              <a:t>树基本介绍</a:t>
            </a:r>
            <a:endParaRPr lang="en-US" altLang="zh-CN" sz="2000" b="1" smtClean="0">
              <a:solidFill>
                <a:srgbClr val="0070C0"/>
              </a:solidFill>
            </a:endParaRPr>
          </a:p>
          <a:p>
            <a:r>
              <a:rPr lang="en-US" altLang="zh-CN" smtClean="0"/>
              <a:t>2-3</a:t>
            </a:r>
            <a:r>
              <a:rPr lang="zh-CN" altLang="en-US"/>
              <a:t>树是最简单的</a:t>
            </a:r>
            <a:r>
              <a:rPr lang="en-US" altLang="zh-CN" smtClean="0"/>
              <a:t>B</a:t>
            </a:r>
            <a:r>
              <a:rPr lang="zh-CN" altLang="en-US" smtClean="0"/>
              <a:t>树结构</a:t>
            </a:r>
            <a:r>
              <a:rPr lang="en-US" altLang="zh-CN" smtClean="0"/>
              <a:t>, </a:t>
            </a:r>
            <a:r>
              <a:rPr lang="zh-CN" altLang="en-US" smtClean="0"/>
              <a:t>具有如下特点</a:t>
            </a:r>
            <a:r>
              <a:rPr lang="en-US" altLang="zh-CN" smtClean="0"/>
              <a:t>:</a:t>
            </a:r>
            <a:endParaRPr lang="en-US" altLang="zh-CN" smtClean="0"/>
          </a:p>
          <a:p>
            <a:pPr marL="342900" indent="-342900">
              <a:buAutoNum type="arabicParenR"/>
            </a:pPr>
            <a:r>
              <a:rPr lang="en-US" altLang="zh-CN" b="1" smtClean="0">
                <a:ea typeface="宋体" panose="02010600030101010101" pitchFamily="2" charset="-122"/>
              </a:rPr>
              <a:t>2-3</a:t>
            </a:r>
            <a:r>
              <a:rPr lang="zh-CN" altLang="en-US" b="1" smtClean="0">
                <a:ea typeface="宋体" panose="02010600030101010101" pitchFamily="2" charset="-122"/>
              </a:rPr>
              <a:t>树的</a:t>
            </a:r>
            <a:r>
              <a:rPr lang="zh-CN" altLang="en-US" b="1" u="sng" smtClean="0">
                <a:ea typeface="宋体" panose="02010600030101010101" pitchFamily="2" charset="-122"/>
              </a:rPr>
              <a:t>所有叶子节点都在同一层</a:t>
            </a:r>
            <a:r>
              <a:rPr lang="en-US" altLang="zh-CN" b="1" smtClean="0">
                <a:ea typeface="宋体" panose="02010600030101010101" pitchFamily="2" charset="-122"/>
              </a:rPr>
              <a:t>.(</a:t>
            </a:r>
            <a:r>
              <a:rPr lang="zh-CN" altLang="en-US" b="1" smtClean="0">
                <a:ea typeface="宋体" panose="02010600030101010101" pitchFamily="2" charset="-122"/>
              </a:rPr>
              <a:t>只要是</a:t>
            </a:r>
            <a:r>
              <a:rPr lang="en-US" altLang="zh-CN" b="1" smtClean="0">
                <a:ea typeface="宋体" panose="02010600030101010101" pitchFamily="2" charset="-122"/>
              </a:rPr>
              <a:t>B</a:t>
            </a:r>
            <a:r>
              <a:rPr lang="zh-CN" altLang="en-US" b="1" smtClean="0">
                <a:ea typeface="宋体" panose="02010600030101010101" pitchFamily="2" charset="-122"/>
              </a:rPr>
              <a:t>树都满足这个条件</a:t>
            </a:r>
            <a:r>
              <a:rPr lang="en-US" altLang="zh-CN" b="1" smtClean="0">
                <a:ea typeface="宋体" panose="02010600030101010101" pitchFamily="2" charset="-122"/>
              </a:rPr>
              <a:t>)</a:t>
            </a:r>
            <a:endParaRPr lang="en-US" altLang="zh-CN" b="1" smtClean="0">
              <a:ea typeface="宋体" panose="02010600030101010101" pitchFamily="2" charset="-122"/>
            </a:endParaRPr>
          </a:p>
          <a:p>
            <a:pPr marL="342900" indent="-342900">
              <a:buAutoNum type="arabicParenR"/>
            </a:pPr>
            <a:r>
              <a:rPr lang="zh-CN" altLang="en-US" b="1" smtClean="0">
                <a:ea typeface="宋体" panose="02010600030101010101" pitchFamily="2" charset="-122"/>
              </a:rPr>
              <a:t>有两个子节点的节点叫二节点，二节点</a:t>
            </a:r>
            <a:r>
              <a:rPr lang="zh-CN" altLang="en-US" b="1">
                <a:ea typeface="宋体" panose="02010600030101010101" pitchFamily="2" charset="-122"/>
              </a:rPr>
              <a:t>要么</a:t>
            </a:r>
            <a:r>
              <a:rPr lang="zh-CN" altLang="en-US" b="1" smtClean="0">
                <a:ea typeface="宋体" panose="02010600030101010101" pitchFamily="2" charset="-122"/>
              </a:rPr>
              <a:t>没有子节点，要么有两个子节点</a:t>
            </a:r>
            <a:r>
              <a:rPr lang="en-US" altLang="zh-CN" b="1" smtClean="0">
                <a:ea typeface="宋体" panose="02010600030101010101" pitchFamily="2" charset="-122"/>
              </a:rPr>
              <a:t>.</a:t>
            </a:r>
            <a:r>
              <a:rPr lang="en-US" altLang="zh-CN" b="1">
                <a:ea typeface="宋体" panose="02010600030101010101" pitchFamily="2" charset="-122"/>
                <a:sym typeface="+mn-ea"/>
              </a:rPr>
              <a:t>含有一个键(及其对应的值和两条链)，左链接指向2-3树中的键都小于该结点，右链接指向的2-3树中的键都大于该结点.</a:t>
            </a:r>
            <a:endParaRPr lang="en-US" altLang="zh-CN" b="1">
              <a:ea typeface="宋体" panose="02010600030101010101" pitchFamily="2" charset="-122"/>
            </a:endParaRPr>
          </a:p>
          <a:p>
            <a:pPr marL="342900" indent="-342900">
              <a:buAutoNum type="arabicParenR"/>
            </a:pPr>
            <a:endParaRPr lang="en-US" altLang="zh-CN" b="1" smtClean="0">
              <a:ea typeface="宋体" panose="02010600030101010101" pitchFamily="2" charset="-122"/>
            </a:endParaRPr>
          </a:p>
          <a:p>
            <a:pPr marL="342900" indent="-342900">
              <a:buAutoNum type="arabicParenR"/>
            </a:pPr>
            <a:endParaRPr lang="en-US" altLang="zh-CN" b="1" smtClean="0">
              <a:ea typeface="宋体" panose="02010600030101010101" pitchFamily="2" charset="-122"/>
            </a:endParaRPr>
          </a:p>
          <a:p>
            <a:pPr marL="342900" indent="-342900">
              <a:buFontTx/>
              <a:buAutoNum type="arabicParenR"/>
            </a:pPr>
            <a:r>
              <a:rPr lang="zh-CN" altLang="en-US" b="1" smtClean="0">
                <a:ea typeface="宋体" panose="02010600030101010101" pitchFamily="2" charset="-122"/>
              </a:rPr>
              <a:t>有</a:t>
            </a:r>
            <a:r>
              <a:rPr lang="zh-CN" altLang="en-US" b="1">
                <a:ea typeface="宋体" panose="02010600030101010101" pitchFamily="2" charset="-122"/>
              </a:rPr>
              <a:t>三</a:t>
            </a:r>
            <a:r>
              <a:rPr lang="zh-CN" altLang="en-US" b="1" smtClean="0">
                <a:ea typeface="宋体" panose="02010600030101010101" pitchFamily="2" charset="-122"/>
              </a:rPr>
              <a:t>个</a:t>
            </a:r>
            <a:r>
              <a:rPr lang="zh-CN" altLang="en-US" b="1">
                <a:ea typeface="宋体" panose="02010600030101010101" pitchFamily="2" charset="-122"/>
              </a:rPr>
              <a:t>子节点的节点</a:t>
            </a:r>
            <a:r>
              <a:rPr lang="zh-CN" altLang="en-US" b="1" smtClean="0">
                <a:ea typeface="宋体" panose="02010600030101010101" pitchFamily="2" charset="-122"/>
              </a:rPr>
              <a:t>叫三节</a:t>
            </a:r>
            <a:r>
              <a:rPr lang="zh-CN" altLang="en-US" b="1">
                <a:ea typeface="宋体" panose="02010600030101010101" pitchFamily="2" charset="-122"/>
              </a:rPr>
              <a:t>点</a:t>
            </a:r>
            <a:r>
              <a:rPr lang="zh-CN" altLang="en-US" b="1" smtClean="0">
                <a:ea typeface="宋体" panose="02010600030101010101" pitchFamily="2" charset="-122"/>
              </a:rPr>
              <a:t>，三节点要么没</a:t>
            </a:r>
            <a:r>
              <a:rPr lang="zh-CN" altLang="en-US" b="1">
                <a:ea typeface="宋体" panose="02010600030101010101" pitchFamily="2" charset="-122"/>
              </a:rPr>
              <a:t>有子节</a:t>
            </a:r>
            <a:r>
              <a:rPr lang="zh-CN" altLang="en-US" b="1" smtClean="0">
                <a:ea typeface="宋体" panose="02010600030101010101" pitchFamily="2" charset="-122"/>
              </a:rPr>
              <a:t>点，要么有三个</a:t>
            </a:r>
            <a:r>
              <a:rPr lang="zh-CN" altLang="en-US" b="1">
                <a:ea typeface="宋体" panose="02010600030101010101" pitchFamily="2" charset="-122"/>
              </a:rPr>
              <a:t>子节</a:t>
            </a:r>
            <a:r>
              <a:rPr lang="zh-CN" altLang="en-US" b="1" smtClean="0">
                <a:ea typeface="宋体" panose="02010600030101010101" pitchFamily="2" charset="-122"/>
              </a:rPr>
              <a:t>点</a:t>
            </a:r>
            <a:r>
              <a:rPr lang="en-US" altLang="zh-CN" b="1" smtClean="0">
                <a:ea typeface="宋体" panose="02010600030101010101" pitchFamily="2" charset="-122"/>
              </a:rPr>
              <a:t>.</a:t>
            </a:r>
            <a:r>
              <a:rPr lang="en-US" altLang="zh-CN" b="1">
                <a:ea typeface="宋体" panose="02010600030101010101" pitchFamily="2" charset="-122"/>
                <a:sym typeface="+mn-ea"/>
              </a:rPr>
              <a:t>含有两个键(及其对应的值)和三条链，左链接指向的2-3树中的键都小于该结点，中链接指向的2-3树中的键都位于该结点的两个键之间，右链接指向的2-3树中的键都大于该结点</a:t>
            </a:r>
            <a:endParaRPr lang="en-US" altLang="zh-CN" b="1">
              <a:ea typeface="宋体" panose="02010600030101010101" pitchFamily="2" charset="-122"/>
            </a:endParaRPr>
          </a:p>
          <a:p>
            <a:pPr marL="342900" indent="-342900">
              <a:buFontTx/>
              <a:buAutoNum type="arabicParenR"/>
            </a:pPr>
            <a:endParaRPr lang="en-US" altLang="zh-CN" b="1" smtClean="0">
              <a:ea typeface="宋体" panose="02010600030101010101" pitchFamily="2" charset="-122"/>
            </a:endParaRPr>
          </a:p>
          <a:p>
            <a:pPr marL="342900" indent="-342900">
              <a:buFontTx/>
              <a:buAutoNum type="arabicParenR"/>
            </a:pPr>
            <a:endParaRPr lang="en-US" altLang="zh-CN" b="1" smtClean="0">
              <a:ea typeface="宋体" panose="02010600030101010101" pitchFamily="2" charset="-122"/>
            </a:endParaRPr>
          </a:p>
          <a:p>
            <a:pPr marL="342900" indent="-342900">
              <a:buFontTx/>
              <a:buAutoNum type="arabicParenR"/>
            </a:pPr>
            <a:r>
              <a:rPr lang="en-US" altLang="zh-CN" b="1" smtClean="0">
                <a:ea typeface="宋体" panose="02010600030101010101" pitchFamily="2" charset="-122"/>
              </a:rPr>
              <a:t>2-3</a:t>
            </a:r>
            <a:r>
              <a:rPr lang="zh-CN" altLang="en-US" b="1" smtClean="0">
                <a:ea typeface="宋体" panose="02010600030101010101" pitchFamily="2" charset="-122"/>
              </a:rPr>
              <a:t>树是由</a:t>
            </a:r>
            <a:r>
              <a:rPr lang="zh-CN" altLang="en-US" b="1" u="sng" smtClean="0">
                <a:ea typeface="宋体" panose="02010600030101010101" pitchFamily="2" charset="-122"/>
              </a:rPr>
              <a:t>二节点和三节点构成的树</a:t>
            </a:r>
            <a:r>
              <a:rPr lang="zh-CN" altLang="en-US" b="1" smtClean="0">
                <a:ea typeface="宋体" panose="02010600030101010101" pitchFamily="2" charset="-122"/>
              </a:rPr>
              <a:t>。</a:t>
            </a:r>
            <a:endParaRPr lang="en-US" altLang="zh-CN" b="1">
              <a:ea typeface="宋体" panose="02010600030101010101" pitchFamily="2" charset="-122"/>
            </a:endParaRPr>
          </a:p>
          <a:p>
            <a:endParaRPr lang="en-US" altLang="zh-CN" b="1" smtClean="0">
              <a:ea typeface="宋体" panose="02010600030101010101" pitchFamily="2" charset="-122"/>
            </a:endParaRPr>
          </a:p>
          <a:p>
            <a:endParaRPr lang="en-US" altLang="zh-CN" b="1" smtClean="0">
              <a:ea typeface="宋体" panose="02010600030101010101" pitchFamily="2" charset="-122"/>
            </a:endParaRPr>
          </a:p>
          <a:p>
            <a:endParaRPr lang="en-US" altLang="zh-CN" smtClean="0">
              <a:ea typeface="宋体" panose="02010600030101010101" pitchFamily="2" charset="-122"/>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680" y="755015"/>
            <a:ext cx="3072765" cy="395605"/>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单链表</a:t>
            </a:r>
            <a:r>
              <a:rPr lang="zh-CN" altLang="en-US" sz="2200" b="1"/>
              <a:t>介绍</a:t>
            </a:r>
            <a:endParaRPr lang="en-US" altLang="zh-CN" sz="2200" b="1"/>
          </a:p>
        </p:txBody>
      </p:sp>
      <p:sp>
        <p:nvSpPr>
          <p:cNvPr id="2" name="TextBox 1"/>
          <p:cNvSpPr txBox="1"/>
          <p:nvPr/>
        </p:nvSpPr>
        <p:spPr>
          <a:xfrm>
            <a:off x="665981" y="1368127"/>
            <a:ext cx="8136904" cy="3170099"/>
          </a:xfrm>
          <a:prstGeom prst="rect">
            <a:avLst/>
          </a:prstGeom>
          <a:noFill/>
        </p:spPr>
        <p:txBody>
          <a:bodyPr wrap="square" rtlCol="0">
            <a:spAutoFit/>
          </a:bodyPr>
          <a:lstStyle/>
          <a:p>
            <a:endParaRPr lang="en-US" altLang="zh-CN" sz="2000"/>
          </a:p>
          <a:p>
            <a:r>
              <a:rPr lang="zh-CN" altLang="en-US" smtClean="0"/>
              <a:t>单</a:t>
            </a:r>
            <a:r>
              <a:rPr lang="zh-CN" altLang="en-US"/>
              <a:t>链</a:t>
            </a:r>
            <a:r>
              <a:rPr lang="zh-CN" altLang="en-US" smtClean="0"/>
              <a:t>表</a:t>
            </a:r>
            <a:r>
              <a:rPr lang="en-US" altLang="zh-CN" smtClean="0"/>
              <a:t>(</a:t>
            </a:r>
            <a:r>
              <a:rPr lang="zh-CN" altLang="en-US" smtClean="0"/>
              <a:t>带头</a:t>
            </a:r>
            <a:r>
              <a:rPr lang="zh-CN" altLang="en-US"/>
              <a:t>结</a:t>
            </a:r>
            <a:r>
              <a:rPr lang="zh-CN" altLang="en-US" smtClean="0"/>
              <a:t>点</a:t>
            </a:r>
            <a:r>
              <a:rPr lang="en-US" altLang="zh-CN" smtClean="0"/>
              <a:t>) </a:t>
            </a:r>
            <a:r>
              <a:rPr lang="zh-CN" altLang="en-US" b="1" smtClean="0"/>
              <a:t>逻</a:t>
            </a:r>
            <a:r>
              <a:rPr lang="zh-CN" altLang="en-US" b="1"/>
              <a:t>辑结构</a:t>
            </a:r>
            <a:r>
              <a:rPr lang="zh-CN" altLang="en-US"/>
              <a:t>示意图如下</a:t>
            </a:r>
            <a:endParaRPr lang="en-US" altLang="zh-CN"/>
          </a:p>
          <a:p>
            <a:endParaRPr lang="en-US" altLang="zh-CN" smtClean="0"/>
          </a:p>
          <a:p>
            <a:endParaRPr lang="en-US" altLang="zh-CN"/>
          </a:p>
          <a:p>
            <a:endParaRPr lang="en-US" altLang="zh-CN" smtClean="0"/>
          </a:p>
          <a:p>
            <a:endParaRPr lang="en-US" altLang="zh-CN" smtClean="0"/>
          </a:p>
          <a:p>
            <a:endParaRPr lang="en-US" altLang="zh-CN" smtClean="0"/>
          </a:p>
          <a:p>
            <a:endParaRPr lang="en-US" altLang="zh-CN"/>
          </a:p>
          <a:p>
            <a:endParaRPr lang="en-US" altLang="zh-CN" smtClean="0"/>
          </a:p>
          <a:p>
            <a:endParaRPr lang="en-US" altLang="zh-CN"/>
          </a:p>
          <a:p>
            <a:endParaRPr lang="zh-CN" altLang="en-US"/>
          </a:p>
        </p:txBody>
      </p:sp>
      <p:pic>
        <p:nvPicPr>
          <p:cNvPr id="614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80578" y="2232223"/>
            <a:ext cx="5934075" cy="1943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3" name="直接连接符 2"/>
          <p:cNvCxnSpPr/>
          <p:nvPr/>
        </p:nvCxnSpPr>
        <p:spPr>
          <a:xfrm>
            <a:off x="6270625" y="2732405"/>
            <a:ext cx="732155" cy="435610"/>
          </a:xfrm>
          <a:prstGeom prst="line">
            <a:avLst/>
          </a:prstGeom>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7002780" y="3050540"/>
            <a:ext cx="544830" cy="306705"/>
          </a:xfrm>
          <a:prstGeom prst="rect">
            <a:avLst/>
          </a:prstGeom>
          <a:noFill/>
        </p:spPr>
        <p:txBody>
          <a:bodyPr wrap="square" rtlCol="0">
            <a:spAutoFit/>
          </a:bodyPr>
          <a:p>
            <a:r>
              <a:rPr lang="en-US" altLang="zh-CN" sz="1400"/>
              <a:t>null</a:t>
            </a:r>
            <a:endParaRPr lang="en-US" altLang="zh-CN" sz="1400"/>
          </a:p>
        </p:txBody>
      </p:sp>
    </p:spTree>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680" y="755015"/>
            <a:ext cx="2148205" cy="395605"/>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2-3</a:t>
            </a:r>
            <a:r>
              <a:rPr lang="zh-CN" altLang="en-US" sz="2200" b="1" smtClean="0"/>
              <a:t>树</a:t>
            </a:r>
            <a:endParaRPr lang="en-US" altLang="zh-CN" sz="2200" b="1"/>
          </a:p>
        </p:txBody>
      </p:sp>
      <p:sp>
        <p:nvSpPr>
          <p:cNvPr id="2" name="TextBox 1"/>
          <p:cNvSpPr txBox="1"/>
          <p:nvPr/>
        </p:nvSpPr>
        <p:spPr>
          <a:xfrm>
            <a:off x="665981" y="1224111"/>
            <a:ext cx="8874894" cy="953135"/>
          </a:xfrm>
          <a:prstGeom prst="rect">
            <a:avLst/>
          </a:prstGeom>
          <a:noFill/>
        </p:spPr>
        <p:txBody>
          <a:bodyPr wrap="square" rtlCol="0">
            <a:spAutoFit/>
          </a:bodyPr>
          <a:lstStyle/>
          <a:p>
            <a:r>
              <a:rPr lang="en-US" altLang="zh-CN" sz="2000" b="1" smtClean="0">
                <a:solidFill>
                  <a:srgbClr val="0070C0"/>
                </a:solidFill>
              </a:rPr>
              <a:t>2-3</a:t>
            </a:r>
            <a:r>
              <a:rPr lang="zh-CN" altLang="en-US" sz="2000" b="1" smtClean="0">
                <a:solidFill>
                  <a:srgbClr val="0070C0"/>
                </a:solidFill>
              </a:rPr>
              <a:t>树应用案例</a:t>
            </a:r>
            <a:endParaRPr lang="en-US" altLang="zh-CN" smtClean="0"/>
          </a:p>
          <a:p>
            <a:r>
              <a:rPr lang="zh-CN" altLang="en-US" smtClean="0"/>
              <a:t>将数列</a:t>
            </a:r>
            <a:r>
              <a:rPr lang="en-US" altLang="zh-CN" smtClean="0"/>
              <a:t>{16, 24, 12, 32, 14, 26, 34, 10, 8, 28, 38, 20} </a:t>
            </a:r>
            <a:r>
              <a:rPr lang="zh-CN" altLang="en-US" smtClean="0"/>
              <a:t>构建成</a:t>
            </a:r>
            <a:r>
              <a:rPr lang="en-US" altLang="zh-CN" smtClean="0"/>
              <a:t>2-3</a:t>
            </a:r>
            <a:r>
              <a:rPr lang="zh-CN" altLang="en-US" smtClean="0"/>
              <a:t>树，并保证数据插入的</a:t>
            </a:r>
            <a:br>
              <a:rPr lang="en-US" altLang="zh-CN" smtClean="0"/>
            </a:br>
            <a:r>
              <a:rPr lang="zh-CN" altLang="en-US" smtClean="0"/>
              <a:t>大小顺序。</a:t>
            </a:r>
            <a:r>
              <a:rPr lang="en-US" altLang="zh-CN" smtClean="0"/>
              <a:t>(</a:t>
            </a:r>
            <a:r>
              <a:rPr lang="zh-CN" altLang="en-US" smtClean="0"/>
              <a:t>演示一下构建</a:t>
            </a:r>
            <a:r>
              <a:rPr lang="en-US" altLang="zh-CN" smtClean="0"/>
              <a:t>2-3</a:t>
            </a:r>
            <a:r>
              <a:rPr lang="zh-CN" altLang="en-US" smtClean="0"/>
              <a:t>树的过程</a:t>
            </a:r>
            <a:r>
              <a:rPr lang="en-US" altLang="zh-CN" smtClean="0"/>
              <a:t>.)</a:t>
            </a:r>
            <a:endParaRPr lang="en-US" altLang="zh-CN" smtClean="0">
              <a:ea typeface="宋体" panose="02010600030101010101" pitchFamily="2" charset="-122"/>
            </a:endParaRPr>
          </a:p>
        </p:txBody>
      </p:sp>
      <p:pic>
        <p:nvPicPr>
          <p:cNvPr id="5734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87258" y="2520255"/>
            <a:ext cx="5276850" cy="2181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6138589" y="2520255"/>
            <a:ext cx="3240359" cy="2954655"/>
          </a:xfrm>
          <a:prstGeom prst="rect">
            <a:avLst/>
          </a:prstGeom>
          <a:noFill/>
        </p:spPr>
        <p:txBody>
          <a:bodyPr wrap="square" rtlCol="0">
            <a:spAutoFit/>
          </a:bodyPr>
          <a:lstStyle/>
          <a:p>
            <a:r>
              <a:rPr lang="zh-CN" altLang="en-US" sz="1200" b="1">
                <a:latin typeface="Arial" panose="020B0604020202020204" pitchFamily="34" charset="0"/>
                <a:cs typeface="Arial" panose="020B0604020202020204" pitchFamily="34" charset="0"/>
              </a:rPr>
              <a:t>插入规则</a:t>
            </a:r>
            <a:r>
              <a:rPr lang="en-US" altLang="zh-CN" sz="1200" b="1">
                <a:latin typeface="Arial" panose="020B0604020202020204" pitchFamily="34" charset="0"/>
                <a:cs typeface="Arial" panose="020B0604020202020204" pitchFamily="34" charset="0"/>
              </a:rPr>
              <a:t>:</a:t>
            </a:r>
            <a:endParaRPr lang="en-US" altLang="zh-CN" sz="1200" b="1">
              <a:latin typeface="Arial" panose="020B0604020202020204" pitchFamily="34" charset="0"/>
              <a:cs typeface="Arial" panose="020B0604020202020204" pitchFamily="34" charset="0"/>
            </a:endParaRPr>
          </a:p>
          <a:p>
            <a:pPr marL="342900" indent="-342900">
              <a:buAutoNum type="arabicParenR"/>
            </a:pPr>
            <a:r>
              <a:rPr lang="en-US" altLang="zh-CN" sz="1200">
                <a:latin typeface="Arial" panose="020B0604020202020204" pitchFamily="34" charset="0"/>
                <a:cs typeface="Arial" panose="020B0604020202020204" pitchFamily="34" charset="0"/>
              </a:rPr>
              <a:t>2-3</a:t>
            </a:r>
            <a:r>
              <a:rPr lang="zh-CN" altLang="en-US" sz="1200">
                <a:latin typeface="Arial" panose="020B0604020202020204" pitchFamily="34" charset="0"/>
                <a:cs typeface="Arial" panose="020B0604020202020204" pitchFamily="34" charset="0"/>
              </a:rPr>
              <a:t>树的所有叶子节点都在同一层</a:t>
            </a:r>
            <a:r>
              <a:rPr lang="en-US" altLang="zh-CN" sz="1200">
                <a:latin typeface="Arial" panose="020B0604020202020204" pitchFamily="34" charset="0"/>
                <a:cs typeface="Arial" panose="020B0604020202020204" pitchFamily="34" charset="0"/>
              </a:rPr>
              <a:t>.(</a:t>
            </a:r>
            <a:r>
              <a:rPr lang="zh-CN" altLang="en-US" sz="1200">
                <a:latin typeface="Arial" panose="020B0604020202020204" pitchFamily="34" charset="0"/>
                <a:cs typeface="Arial" panose="020B0604020202020204" pitchFamily="34" charset="0"/>
              </a:rPr>
              <a:t>只要是</a:t>
            </a:r>
            <a:r>
              <a:rPr lang="en-US" altLang="zh-CN" sz="1200">
                <a:latin typeface="Arial" panose="020B0604020202020204" pitchFamily="34" charset="0"/>
                <a:cs typeface="Arial" panose="020B0604020202020204" pitchFamily="34" charset="0"/>
              </a:rPr>
              <a:t>B</a:t>
            </a:r>
            <a:r>
              <a:rPr lang="zh-CN" altLang="en-US" sz="1200">
                <a:latin typeface="Arial" panose="020B0604020202020204" pitchFamily="34" charset="0"/>
                <a:cs typeface="Arial" panose="020B0604020202020204" pitchFamily="34" charset="0"/>
              </a:rPr>
              <a:t>树都满足这个条件</a:t>
            </a:r>
            <a:r>
              <a:rPr lang="en-US" altLang="zh-CN" sz="1200">
                <a:latin typeface="Arial" panose="020B0604020202020204" pitchFamily="34" charset="0"/>
                <a:cs typeface="Arial" panose="020B0604020202020204" pitchFamily="34" charset="0"/>
              </a:rPr>
              <a:t>)</a:t>
            </a:r>
            <a:endParaRPr lang="en-US" altLang="zh-CN" sz="1200">
              <a:latin typeface="Arial" panose="020B0604020202020204" pitchFamily="34" charset="0"/>
              <a:cs typeface="Arial" panose="020B0604020202020204" pitchFamily="34" charset="0"/>
            </a:endParaRPr>
          </a:p>
          <a:p>
            <a:pPr marL="342900" indent="-342900">
              <a:buAutoNum type="arabicParenR"/>
            </a:pPr>
            <a:r>
              <a:rPr lang="zh-CN" altLang="en-US" sz="1200">
                <a:latin typeface="Arial" panose="020B0604020202020204" pitchFamily="34" charset="0"/>
                <a:cs typeface="Arial" panose="020B0604020202020204" pitchFamily="34" charset="0"/>
              </a:rPr>
              <a:t>有两个子节点的节点叫二节点，二节点要么没有子节点，要么有两个子节点</a:t>
            </a:r>
            <a:r>
              <a:rPr lang="en-US" altLang="zh-CN" sz="1200">
                <a:latin typeface="Arial" panose="020B0604020202020204" pitchFamily="34" charset="0"/>
                <a:cs typeface="Arial" panose="020B0604020202020204" pitchFamily="34" charset="0"/>
              </a:rPr>
              <a:t>.</a:t>
            </a:r>
            <a:endParaRPr lang="en-US" altLang="zh-CN" sz="1200">
              <a:latin typeface="Arial" panose="020B0604020202020204" pitchFamily="34" charset="0"/>
              <a:cs typeface="Arial" panose="020B0604020202020204" pitchFamily="34" charset="0"/>
            </a:endParaRPr>
          </a:p>
          <a:p>
            <a:pPr marL="342900" indent="-342900">
              <a:buAutoNum type="arabicParenR"/>
            </a:pPr>
            <a:endParaRPr lang="en-US" altLang="zh-CN" sz="1200">
              <a:latin typeface="Arial" panose="020B0604020202020204" pitchFamily="34" charset="0"/>
              <a:cs typeface="Arial" panose="020B0604020202020204" pitchFamily="34" charset="0"/>
            </a:endParaRPr>
          </a:p>
          <a:p>
            <a:pPr marL="342900" indent="-342900">
              <a:buFontTx/>
              <a:buAutoNum type="arabicParenR"/>
            </a:pPr>
            <a:r>
              <a:rPr lang="zh-CN" altLang="en-US" sz="1200">
                <a:latin typeface="Arial" panose="020B0604020202020204" pitchFamily="34" charset="0"/>
                <a:cs typeface="Arial" panose="020B0604020202020204" pitchFamily="34" charset="0"/>
              </a:rPr>
              <a:t>有三个子节点的节点叫三节点，三节点要么没有子节点，要么有三个子节</a:t>
            </a:r>
            <a:r>
              <a:rPr lang="zh-CN" altLang="en-US" sz="1200" smtClean="0">
                <a:latin typeface="Arial" panose="020B0604020202020204" pitchFamily="34" charset="0"/>
                <a:cs typeface="Arial" panose="020B0604020202020204" pitchFamily="34" charset="0"/>
              </a:rPr>
              <a:t>点</a:t>
            </a:r>
            <a:endParaRPr lang="en-US" altLang="zh-CN" sz="1200" smtClean="0">
              <a:latin typeface="Arial" panose="020B0604020202020204" pitchFamily="34" charset="0"/>
              <a:cs typeface="Arial" panose="020B0604020202020204" pitchFamily="34" charset="0"/>
            </a:endParaRPr>
          </a:p>
          <a:p>
            <a:pPr marL="342900" indent="-342900">
              <a:buFontTx/>
              <a:buAutoNum type="arabicParenR"/>
            </a:pPr>
            <a:r>
              <a:rPr lang="zh-CN" altLang="en-US" sz="1200" smtClean="0">
                <a:latin typeface="Arial" panose="020B0604020202020204" pitchFamily="34" charset="0"/>
                <a:cs typeface="Arial" panose="020B0604020202020204" pitchFamily="34" charset="0"/>
              </a:rPr>
              <a:t>当</a:t>
            </a:r>
            <a:r>
              <a:rPr lang="zh-CN" altLang="en-US" sz="1200">
                <a:latin typeface="Arial" panose="020B0604020202020204" pitchFamily="34" charset="0"/>
                <a:cs typeface="Arial" panose="020B0604020202020204" pitchFamily="34" charset="0"/>
              </a:rPr>
              <a:t>按照规则插入一个数到某个节点时</a:t>
            </a:r>
            <a:r>
              <a:rPr lang="zh-CN" altLang="en-US" sz="1200" smtClean="0">
                <a:latin typeface="Arial" panose="020B0604020202020204" pitchFamily="34" charset="0"/>
                <a:cs typeface="Arial" panose="020B0604020202020204" pitchFamily="34" charset="0"/>
              </a:rPr>
              <a:t>，不能满足上面三个要求，就需要拆，先向上拆，如果上层满，则拆本层，拆</a:t>
            </a:r>
            <a:r>
              <a:rPr lang="zh-CN" altLang="en-US" sz="1200">
                <a:latin typeface="Arial" panose="020B0604020202020204" pitchFamily="34" charset="0"/>
                <a:cs typeface="Arial" panose="020B0604020202020204" pitchFamily="34" charset="0"/>
              </a:rPr>
              <a:t>后仍然需要满足上面</a:t>
            </a:r>
            <a:r>
              <a:rPr lang="en-US" altLang="zh-CN" sz="1200">
                <a:latin typeface="Arial" panose="020B0604020202020204" pitchFamily="34" charset="0"/>
                <a:cs typeface="Arial" panose="020B0604020202020204" pitchFamily="34" charset="0"/>
              </a:rPr>
              <a:t>3</a:t>
            </a:r>
            <a:r>
              <a:rPr lang="zh-CN" altLang="en-US" sz="1200">
                <a:latin typeface="Arial" panose="020B0604020202020204" pitchFamily="34" charset="0"/>
                <a:cs typeface="Arial" panose="020B0604020202020204" pitchFamily="34" charset="0"/>
              </a:rPr>
              <a:t>个条件。 </a:t>
            </a:r>
            <a:endParaRPr lang="en-US" altLang="zh-CN" sz="1200" smtClean="0">
              <a:latin typeface="Arial" panose="020B0604020202020204" pitchFamily="34" charset="0"/>
              <a:cs typeface="Arial" panose="020B0604020202020204" pitchFamily="34" charset="0"/>
            </a:endParaRPr>
          </a:p>
          <a:p>
            <a:pPr marL="342900" indent="-342900">
              <a:buFontTx/>
              <a:buAutoNum type="arabicParenR"/>
            </a:pPr>
            <a:r>
              <a:rPr lang="zh-CN" altLang="en-US" sz="1200" smtClean="0">
                <a:latin typeface="Arial" panose="020B0604020202020204" pitchFamily="34" charset="0"/>
                <a:cs typeface="Arial" panose="020B0604020202020204" pitchFamily="34" charset="0"/>
              </a:rPr>
              <a:t>对于三节点的子树的值大小仍然</a:t>
            </a:r>
            <a:r>
              <a:rPr lang="zh-CN" altLang="en-US" sz="1200">
                <a:latin typeface="Arial" panose="020B0604020202020204" pitchFamily="34" charset="0"/>
                <a:cs typeface="Arial" panose="020B0604020202020204" pitchFamily="34" charset="0"/>
              </a:rPr>
              <a:t>遵守</a:t>
            </a:r>
            <a:r>
              <a:rPr lang="en-US" altLang="zh-CN" sz="1200" smtClean="0">
                <a:latin typeface="Arial" panose="020B0604020202020204" pitchFamily="34" charset="0"/>
                <a:cs typeface="Arial" panose="020B0604020202020204" pitchFamily="34" charset="0"/>
              </a:rPr>
              <a:t>(BST </a:t>
            </a:r>
            <a:r>
              <a:rPr lang="zh-CN" altLang="en-US" sz="1200" smtClean="0">
                <a:latin typeface="Arial" panose="020B0604020202020204" pitchFamily="34" charset="0"/>
                <a:cs typeface="Arial" panose="020B0604020202020204" pitchFamily="34" charset="0"/>
              </a:rPr>
              <a:t>二叉排序树</a:t>
            </a:r>
            <a:r>
              <a:rPr lang="en-US" altLang="zh-CN" sz="1200" smtClean="0">
                <a:latin typeface="Arial" panose="020B0604020202020204" pitchFamily="34" charset="0"/>
                <a:cs typeface="Arial" panose="020B0604020202020204" pitchFamily="34" charset="0"/>
              </a:rPr>
              <a:t>)</a:t>
            </a:r>
            <a:r>
              <a:rPr lang="zh-CN" altLang="en-US" sz="1200" smtClean="0">
                <a:latin typeface="Arial" panose="020B0604020202020204" pitchFamily="34" charset="0"/>
                <a:cs typeface="Arial" panose="020B0604020202020204" pitchFamily="34" charset="0"/>
              </a:rPr>
              <a:t>的规则</a:t>
            </a:r>
            <a:endParaRPr lang="en-US" altLang="zh-CN" sz="1200">
              <a:latin typeface="Arial" panose="020B0604020202020204" pitchFamily="34" charset="0"/>
              <a:cs typeface="Arial" panose="020B0604020202020204" pitchFamily="34" charset="0"/>
            </a:endParaRPr>
          </a:p>
          <a:p>
            <a:endParaRPr lang="zh-CN" altLang="en-US"/>
          </a:p>
        </p:txBody>
      </p:sp>
    </p:spTree>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2-3</a:t>
            </a:r>
            <a:r>
              <a:rPr lang="zh-CN" altLang="en-US" sz="2200" b="1" smtClean="0"/>
              <a:t>树</a:t>
            </a:r>
            <a:endParaRPr lang="en-US" altLang="zh-CN" sz="2200" b="1"/>
          </a:p>
        </p:txBody>
      </p:sp>
      <p:sp>
        <p:nvSpPr>
          <p:cNvPr id="2" name="TextBox 1"/>
          <p:cNvSpPr txBox="1"/>
          <p:nvPr/>
        </p:nvSpPr>
        <p:spPr>
          <a:xfrm>
            <a:off x="665981" y="1224111"/>
            <a:ext cx="8874894" cy="2339102"/>
          </a:xfrm>
          <a:prstGeom prst="rect">
            <a:avLst/>
          </a:prstGeom>
          <a:noFill/>
        </p:spPr>
        <p:txBody>
          <a:bodyPr wrap="square" rtlCol="0">
            <a:spAutoFit/>
          </a:bodyPr>
          <a:lstStyle/>
          <a:p>
            <a:r>
              <a:rPr lang="zh-CN" altLang="en-US" sz="2000" b="1" smtClean="0">
                <a:solidFill>
                  <a:srgbClr val="0070C0"/>
                </a:solidFill>
              </a:rPr>
              <a:t>其它说明</a:t>
            </a:r>
            <a:endParaRPr lang="en-US" altLang="zh-CN" sz="2000" b="1" smtClean="0">
              <a:solidFill>
                <a:srgbClr val="0070C0"/>
              </a:solidFill>
            </a:endParaRPr>
          </a:p>
          <a:p>
            <a:endParaRPr lang="en-US" altLang="zh-CN" smtClean="0"/>
          </a:p>
          <a:p>
            <a:r>
              <a:rPr lang="zh-CN" altLang="en-US" smtClean="0"/>
              <a:t>除了</a:t>
            </a:r>
            <a:r>
              <a:rPr lang="en-US" altLang="zh-CN" smtClean="0"/>
              <a:t>23</a:t>
            </a:r>
            <a:r>
              <a:rPr lang="zh-CN" altLang="en-US" smtClean="0"/>
              <a:t>树，还有</a:t>
            </a:r>
            <a:r>
              <a:rPr lang="en-US" altLang="zh-CN" smtClean="0"/>
              <a:t>234</a:t>
            </a:r>
            <a:r>
              <a:rPr lang="zh-CN" altLang="en-US" smtClean="0"/>
              <a:t>树等，概念和</a:t>
            </a:r>
            <a:r>
              <a:rPr lang="en-US" altLang="zh-CN" smtClean="0"/>
              <a:t>23</a:t>
            </a:r>
            <a:r>
              <a:rPr lang="zh-CN" altLang="en-US" smtClean="0"/>
              <a:t>树类似，也是一种</a:t>
            </a:r>
            <a:r>
              <a:rPr lang="en-US" altLang="zh-CN" smtClean="0"/>
              <a:t>B</a:t>
            </a:r>
            <a:r>
              <a:rPr lang="zh-CN" altLang="en-US" smtClean="0"/>
              <a:t>树</a:t>
            </a:r>
            <a:r>
              <a:rPr lang="zh-CN" altLang="en-US"/>
              <a:t>。</a:t>
            </a:r>
            <a:r>
              <a:rPr lang="zh-CN" altLang="en-US" smtClean="0"/>
              <a:t> </a:t>
            </a:r>
            <a:r>
              <a:rPr lang="zh-CN" altLang="en-US"/>
              <a:t>如</a:t>
            </a:r>
            <a:r>
              <a:rPr lang="zh-CN" altLang="en-US" smtClean="0"/>
              <a:t>图</a:t>
            </a:r>
            <a:r>
              <a:rPr lang="en-US" altLang="zh-CN" smtClean="0"/>
              <a:t>:</a:t>
            </a:r>
            <a:endParaRPr lang="en-US" altLang="zh-CN" smtClean="0"/>
          </a:p>
          <a:p>
            <a:endParaRPr lang="en-US" altLang="zh-CN" b="1" smtClean="0">
              <a:ea typeface="宋体" panose="02010600030101010101" pitchFamily="2" charset="-122"/>
            </a:endParaRPr>
          </a:p>
          <a:p>
            <a:endParaRPr lang="en-US" altLang="zh-CN" b="1">
              <a:ea typeface="宋体" panose="02010600030101010101" pitchFamily="2" charset="-122"/>
            </a:endParaRPr>
          </a:p>
          <a:p>
            <a:endParaRPr lang="en-US" altLang="zh-CN" b="1" smtClean="0">
              <a:ea typeface="宋体" panose="02010600030101010101" pitchFamily="2" charset="-122"/>
            </a:endParaRPr>
          </a:p>
          <a:p>
            <a:endParaRPr lang="en-US" altLang="zh-CN" b="1">
              <a:ea typeface="宋体" panose="02010600030101010101" pitchFamily="2" charset="-122"/>
            </a:endParaRPr>
          </a:p>
          <a:p>
            <a:endParaRPr lang="en-US" altLang="zh-CN" smtClean="0">
              <a:ea typeface="宋体" panose="02010600030101010101" pitchFamily="2" charset="-122"/>
            </a:endParaRPr>
          </a:p>
        </p:txBody>
      </p:sp>
      <p:pic>
        <p:nvPicPr>
          <p:cNvPr id="5837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75838" y="2482809"/>
            <a:ext cx="6172200" cy="2181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6" name="对象 5"/>
          <p:cNvGraphicFramePr>
            <a:graphicFrameLocks noChangeAspect="1"/>
          </p:cNvGraphicFramePr>
          <p:nvPr/>
        </p:nvGraphicFramePr>
        <p:xfrm>
          <a:off x="6642645" y="4443405"/>
          <a:ext cx="432048" cy="372226"/>
        </p:xfrm>
        <a:graphic>
          <a:graphicData uri="http://schemas.openxmlformats.org/presentationml/2006/ole">
            <mc:AlternateContent xmlns:mc="http://schemas.openxmlformats.org/markup-compatibility/2006">
              <mc:Choice xmlns:v="urn:schemas-microsoft-com:vml" Requires="v">
                <p:oleObj spid="_x0000_s58513" name="包装程序外壳对象" showAsIcon="1" r:id="rId2" imgW="609600" imgH="523875" progId="Package">
                  <p:embed/>
                </p:oleObj>
              </mc:Choice>
              <mc:Fallback>
                <p:oleObj name="包装程序外壳对象" showAsIcon="1" r:id="rId2" imgW="609600" imgH="523875" progId="Package">
                  <p:embed/>
                  <p:pic>
                    <p:nvPicPr>
                      <p:cNvPr id="0" name="图片 58512"/>
                      <p:cNvPicPr/>
                      <p:nvPr/>
                    </p:nvPicPr>
                    <p:blipFill>
                      <a:blip r:embed="rId3"/>
                      <a:stretch>
                        <a:fillRect/>
                      </a:stretch>
                    </p:blipFill>
                    <p:spPr>
                      <a:xfrm>
                        <a:off x="6642645" y="4443405"/>
                        <a:ext cx="432048" cy="372226"/>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B</a:t>
            </a:r>
            <a:r>
              <a:rPr lang="zh-CN" altLang="en-US" sz="2200" b="1" smtClean="0"/>
              <a:t>树</a:t>
            </a:r>
            <a:r>
              <a:rPr lang="zh-CN" altLang="en-US" sz="2200" b="1"/>
              <a:t>、</a:t>
            </a:r>
            <a:r>
              <a:rPr lang="en-US" altLang="zh-CN" sz="2200" b="1" smtClean="0"/>
              <a:t>B+</a:t>
            </a:r>
            <a:r>
              <a:rPr lang="zh-CN" altLang="en-US" sz="2200" b="1" smtClean="0"/>
              <a:t>树和</a:t>
            </a:r>
            <a:r>
              <a:rPr lang="en-US" altLang="zh-CN" sz="2200" b="1" smtClean="0"/>
              <a:t>B*</a:t>
            </a:r>
            <a:r>
              <a:rPr lang="zh-CN" altLang="en-US" sz="2200" b="1" smtClean="0"/>
              <a:t>树</a:t>
            </a:r>
            <a:endParaRPr lang="en-US" altLang="zh-CN" sz="2200" b="1"/>
          </a:p>
        </p:txBody>
      </p:sp>
      <p:sp>
        <p:nvSpPr>
          <p:cNvPr id="2" name="TextBox 1"/>
          <p:cNvSpPr txBox="1"/>
          <p:nvPr/>
        </p:nvSpPr>
        <p:spPr>
          <a:xfrm>
            <a:off x="665981" y="1224111"/>
            <a:ext cx="8874894" cy="2323713"/>
          </a:xfrm>
          <a:prstGeom prst="rect">
            <a:avLst/>
          </a:prstGeom>
          <a:noFill/>
        </p:spPr>
        <p:txBody>
          <a:bodyPr wrap="square" rtlCol="0">
            <a:spAutoFit/>
          </a:bodyPr>
          <a:lstStyle/>
          <a:p>
            <a:r>
              <a:rPr lang="en-US" altLang="zh-CN" sz="2000" b="1" smtClean="0">
                <a:solidFill>
                  <a:srgbClr val="0070C0"/>
                </a:solidFill>
              </a:rPr>
              <a:t>B</a:t>
            </a:r>
            <a:r>
              <a:rPr lang="zh-CN" altLang="en-US" sz="2000" b="1" smtClean="0">
                <a:solidFill>
                  <a:srgbClr val="0070C0"/>
                </a:solidFill>
              </a:rPr>
              <a:t>树的介绍</a:t>
            </a:r>
            <a:endParaRPr lang="en-US" altLang="zh-CN" smtClean="0"/>
          </a:p>
          <a:p>
            <a:endParaRPr lang="en-US" altLang="zh-CN" sz="1700"/>
          </a:p>
          <a:p>
            <a:r>
              <a:rPr lang="en-US" altLang="zh-CN"/>
              <a:t> </a:t>
            </a:r>
            <a:r>
              <a:rPr lang="en-US" altLang="zh-CN" b="1">
                <a:hlinkClick r:id="rId1"/>
              </a:rPr>
              <a:t>B-tree</a:t>
            </a:r>
            <a:r>
              <a:rPr lang="zh-CN" altLang="en-US" b="1"/>
              <a:t>树即</a:t>
            </a:r>
            <a:r>
              <a:rPr lang="en-US" altLang="zh-CN" b="1">
                <a:hlinkClick r:id="rId2"/>
              </a:rPr>
              <a:t>B</a:t>
            </a:r>
            <a:r>
              <a:rPr lang="zh-CN" altLang="en-US" b="1">
                <a:hlinkClick r:id="rId2"/>
              </a:rPr>
              <a:t>树</a:t>
            </a:r>
            <a:r>
              <a:rPr lang="zh-CN" altLang="en-US"/>
              <a:t>，</a:t>
            </a:r>
            <a:r>
              <a:rPr lang="en-US" altLang="zh-CN"/>
              <a:t>B</a:t>
            </a:r>
            <a:r>
              <a:rPr lang="zh-CN" altLang="en-US"/>
              <a:t>即</a:t>
            </a:r>
            <a:r>
              <a:rPr lang="en-US" altLang="zh-CN"/>
              <a:t>Balanced</a:t>
            </a:r>
            <a:r>
              <a:rPr lang="zh-CN" altLang="en-US"/>
              <a:t>，平衡的意思</a:t>
            </a:r>
            <a:r>
              <a:rPr lang="zh-CN" altLang="en-US" smtClean="0"/>
              <a:t>。有人把</a:t>
            </a:r>
            <a:r>
              <a:rPr lang="en-US" altLang="zh-CN" smtClean="0"/>
              <a:t>B-tree</a:t>
            </a:r>
            <a:r>
              <a:rPr lang="zh-CN" altLang="en-US" smtClean="0"/>
              <a:t>翻译成</a:t>
            </a:r>
            <a:r>
              <a:rPr lang="en-US" altLang="zh-CN" smtClean="0"/>
              <a:t>B-</a:t>
            </a:r>
            <a:r>
              <a:rPr lang="zh-CN" altLang="en-US"/>
              <a:t>树</a:t>
            </a:r>
            <a:r>
              <a:rPr lang="zh-CN" altLang="en-US" smtClean="0"/>
              <a:t>，容</a:t>
            </a:r>
            <a:r>
              <a:rPr lang="zh-CN" altLang="en-US"/>
              <a:t>易让</a:t>
            </a:r>
            <a:r>
              <a:rPr lang="zh-CN" altLang="en-US" smtClean="0"/>
              <a:t>人</a:t>
            </a:r>
            <a:br>
              <a:rPr lang="en-US" altLang="zh-CN" smtClean="0"/>
            </a:br>
            <a:r>
              <a:rPr lang="zh-CN" altLang="en-US" smtClean="0"/>
              <a:t>产</a:t>
            </a:r>
            <a:r>
              <a:rPr lang="zh-CN" altLang="en-US"/>
              <a:t>生</a:t>
            </a:r>
            <a:r>
              <a:rPr lang="zh-CN" altLang="en-US">
                <a:hlinkClick r:id="rId3"/>
              </a:rPr>
              <a:t>误解</a:t>
            </a:r>
            <a:r>
              <a:rPr lang="zh-CN" altLang="en-US" smtClean="0"/>
              <a:t>。会</a:t>
            </a:r>
            <a:r>
              <a:rPr lang="zh-CN" altLang="en-US"/>
              <a:t>以为</a:t>
            </a:r>
            <a:r>
              <a:rPr lang="en-US" altLang="zh-CN"/>
              <a:t>B-</a:t>
            </a:r>
            <a:r>
              <a:rPr lang="zh-CN" altLang="en-US"/>
              <a:t>树是一种树，而</a:t>
            </a:r>
            <a:r>
              <a:rPr lang="en-US" altLang="zh-CN"/>
              <a:t>B</a:t>
            </a:r>
            <a:r>
              <a:rPr lang="zh-CN" altLang="en-US"/>
              <a:t>树又是另一种树</a:t>
            </a:r>
            <a:r>
              <a:rPr lang="zh-CN" altLang="en-US" smtClean="0"/>
              <a:t>。实际上，</a:t>
            </a:r>
            <a:r>
              <a:rPr lang="en-US" altLang="zh-CN" b="1"/>
              <a:t>B-tree</a:t>
            </a:r>
            <a:r>
              <a:rPr lang="zh-CN" altLang="en-US" b="1"/>
              <a:t>就是指的</a:t>
            </a:r>
            <a:r>
              <a:rPr lang="en-US" altLang="zh-CN" b="1"/>
              <a:t>B</a:t>
            </a:r>
            <a:r>
              <a:rPr lang="zh-CN" altLang="en-US" b="1" smtClean="0"/>
              <a:t>树</a:t>
            </a:r>
            <a:r>
              <a:rPr lang="zh-CN" altLang="en-US" b="1"/>
              <a:t>。</a:t>
            </a:r>
            <a:endParaRPr lang="en-US" altLang="zh-CN" b="1" smtClean="0">
              <a:ea typeface="宋体" panose="02010600030101010101" pitchFamily="2" charset="-122"/>
            </a:endParaRPr>
          </a:p>
          <a:p>
            <a:endParaRPr lang="en-US" altLang="zh-CN" b="1">
              <a:ea typeface="宋体" panose="02010600030101010101" pitchFamily="2" charset="-122"/>
            </a:endParaRPr>
          </a:p>
          <a:p>
            <a:endParaRPr lang="en-US" altLang="zh-CN" b="1" smtClean="0">
              <a:ea typeface="宋体" panose="02010600030101010101" pitchFamily="2" charset="-122"/>
            </a:endParaRPr>
          </a:p>
          <a:p>
            <a:endParaRPr lang="en-US" altLang="zh-CN" b="1">
              <a:ea typeface="宋体" panose="02010600030101010101" pitchFamily="2" charset="-122"/>
            </a:endParaRPr>
          </a:p>
          <a:p>
            <a:endParaRPr lang="en-US" altLang="zh-CN" smtClean="0">
              <a:ea typeface="宋体" panose="02010600030101010101" pitchFamily="2" charset="-122"/>
            </a:endParaRPr>
          </a:p>
        </p:txBody>
      </p:sp>
    </p:spTree>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680" y="755015"/>
            <a:ext cx="3206750" cy="395605"/>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B</a:t>
            </a:r>
            <a:r>
              <a:rPr lang="zh-CN" altLang="en-US" sz="2200" b="1" smtClean="0"/>
              <a:t>树</a:t>
            </a:r>
            <a:r>
              <a:rPr lang="zh-CN" altLang="en-US" sz="2200" b="1"/>
              <a:t>、</a:t>
            </a:r>
            <a:r>
              <a:rPr lang="en-US" altLang="zh-CN" sz="2200" b="1" smtClean="0"/>
              <a:t>B+</a:t>
            </a:r>
            <a:r>
              <a:rPr lang="zh-CN" altLang="en-US" sz="2200" b="1" smtClean="0"/>
              <a:t>树和</a:t>
            </a:r>
            <a:r>
              <a:rPr lang="en-US" altLang="zh-CN" sz="2200" b="1" smtClean="0"/>
              <a:t>B*</a:t>
            </a:r>
            <a:r>
              <a:rPr lang="zh-CN" altLang="en-US" sz="2200" b="1" smtClean="0"/>
              <a:t>树</a:t>
            </a:r>
            <a:endParaRPr lang="en-US" altLang="zh-CN" sz="2200" b="1"/>
          </a:p>
        </p:txBody>
      </p:sp>
      <p:sp>
        <p:nvSpPr>
          <p:cNvPr id="2" name="TextBox 1"/>
          <p:cNvSpPr txBox="1"/>
          <p:nvPr/>
        </p:nvSpPr>
        <p:spPr>
          <a:xfrm>
            <a:off x="665981" y="1224111"/>
            <a:ext cx="8874894" cy="2308324"/>
          </a:xfrm>
          <a:prstGeom prst="rect">
            <a:avLst/>
          </a:prstGeom>
          <a:noFill/>
        </p:spPr>
        <p:txBody>
          <a:bodyPr wrap="square" rtlCol="0">
            <a:spAutoFit/>
          </a:bodyPr>
          <a:lstStyle/>
          <a:p>
            <a:r>
              <a:rPr lang="en-US" altLang="zh-CN" sz="2000" b="1" smtClean="0">
                <a:solidFill>
                  <a:srgbClr val="0070C0"/>
                </a:solidFill>
              </a:rPr>
              <a:t>B</a:t>
            </a:r>
            <a:r>
              <a:rPr lang="zh-CN" altLang="en-US" sz="2000" b="1" smtClean="0">
                <a:solidFill>
                  <a:srgbClr val="0070C0"/>
                </a:solidFill>
              </a:rPr>
              <a:t>树的介绍</a:t>
            </a:r>
            <a:endParaRPr lang="en-US" altLang="zh-CN" smtClean="0"/>
          </a:p>
          <a:p>
            <a:r>
              <a:rPr lang="zh-CN" altLang="en-US" sz="1700" smtClean="0"/>
              <a:t>前面已经介绍了</a:t>
            </a:r>
            <a:r>
              <a:rPr lang="en-US" altLang="zh-CN" sz="1700" smtClean="0"/>
              <a:t>2-3</a:t>
            </a:r>
            <a:r>
              <a:rPr lang="zh-CN" altLang="en-US" sz="1700" smtClean="0"/>
              <a:t>树和</a:t>
            </a:r>
            <a:r>
              <a:rPr lang="en-US" altLang="zh-CN" sz="1700" smtClean="0"/>
              <a:t>2-3-4</a:t>
            </a:r>
            <a:r>
              <a:rPr lang="zh-CN" altLang="en-US" sz="1700" smtClean="0"/>
              <a:t>树，他们就是</a:t>
            </a:r>
            <a:r>
              <a:rPr lang="en-US" altLang="zh-CN" sz="1700" smtClean="0"/>
              <a:t>B</a:t>
            </a:r>
            <a:r>
              <a:rPr lang="zh-CN" altLang="en-US" sz="1700" smtClean="0"/>
              <a:t>树</a:t>
            </a:r>
            <a:r>
              <a:rPr lang="en-US" altLang="zh-CN" sz="1700" smtClean="0"/>
              <a:t>(</a:t>
            </a:r>
            <a:r>
              <a:rPr lang="zh-CN" altLang="en-US" sz="1700" smtClean="0"/>
              <a:t>英</a:t>
            </a:r>
            <a:r>
              <a:rPr lang="zh-CN" altLang="en-US" sz="1700"/>
              <a:t>语：</a:t>
            </a:r>
            <a:r>
              <a:rPr lang="en-US" altLang="zh-CN" sz="1700" smtClean="0"/>
              <a:t>B-tree</a:t>
            </a:r>
            <a:r>
              <a:rPr lang="zh-CN" altLang="en-US" sz="1700" smtClean="0"/>
              <a:t> 也写成</a:t>
            </a:r>
            <a:r>
              <a:rPr lang="en-US" altLang="zh-CN" sz="1700" smtClean="0"/>
              <a:t>B-</a:t>
            </a:r>
            <a:r>
              <a:rPr lang="zh-CN" altLang="en-US" sz="1700" smtClean="0"/>
              <a:t>树</a:t>
            </a:r>
            <a:r>
              <a:rPr lang="en-US" altLang="zh-CN" sz="1700" smtClean="0"/>
              <a:t>)</a:t>
            </a:r>
            <a:r>
              <a:rPr lang="zh-CN" altLang="en-US" sz="1700" smtClean="0"/>
              <a:t>，这里我们再做一个说明，</a:t>
            </a:r>
            <a:r>
              <a:rPr lang="zh-CN" altLang="en-US" sz="1700"/>
              <a:t>我</a:t>
            </a:r>
            <a:r>
              <a:rPr lang="zh-CN" altLang="en-US" sz="1700" smtClean="0"/>
              <a:t>们在学习</a:t>
            </a:r>
            <a:r>
              <a:rPr lang="en-US" altLang="zh-CN" sz="1700" smtClean="0"/>
              <a:t>Mysql</a:t>
            </a:r>
            <a:r>
              <a:rPr lang="zh-CN" altLang="en-US" sz="1700" smtClean="0"/>
              <a:t>时，经常听到说某种类型的索引是基于</a:t>
            </a:r>
            <a:r>
              <a:rPr lang="en-US" altLang="zh-CN" sz="1700" smtClean="0"/>
              <a:t>B</a:t>
            </a:r>
            <a:r>
              <a:rPr lang="zh-CN" altLang="en-US" sz="1700" smtClean="0"/>
              <a:t>树或者</a:t>
            </a:r>
            <a:r>
              <a:rPr lang="en-US" altLang="zh-CN" sz="1700" smtClean="0"/>
              <a:t>B+</a:t>
            </a:r>
            <a:r>
              <a:rPr lang="zh-CN" altLang="en-US" sz="1700" smtClean="0"/>
              <a:t>树的，如图</a:t>
            </a:r>
            <a:r>
              <a:rPr lang="en-US" altLang="zh-CN" sz="1700" smtClean="0"/>
              <a:t>:</a:t>
            </a:r>
            <a:endParaRPr lang="en-US" altLang="zh-CN" sz="1700" smtClean="0"/>
          </a:p>
          <a:p>
            <a:endParaRPr lang="en-US" altLang="zh-CN" b="1" smtClean="0">
              <a:ea typeface="宋体" panose="02010600030101010101" pitchFamily="2" charset="-122"/>
            </a:endParaRPr>
          </a:p>
          <a:p>
            <a:endParaRPr lang="en-US" altLang="zh-CN" b="1">
              <a:ea typeface="宋体" panose="02010600030101010101" pitchFamily="2" charset="-122"/>
            </a:endParaRPr>
          </a:p>
          <a:p>
            <a:endParaRPr lang="en-US" altLang="zh-CN" b="1" smtClean="0">
              <a:ea typeface="宋体" panose="02010600030101010101" pitchFamily="2" charset="-122"/>
            </a:endParaRPr>
          </a:p>
          <a:p>
            <a:endParaRPr lang="en-US" altLang="zh-CN" b="1">
              <a:ea typeface="宋体" panose="02010600030101010101" pitchFamily="2" charset="-122"/>
            </a:endParaRPr>
          </a:p>
          <a:p>
            <a:endParaRPr lang="en-US" altLang="zh-CN" smtClean="0">
              <a:ea typeface="宋体" panose="02010600030101010101" pitchFamily="2" charset="-122"/>
            </a:endParaRPr>
          </a:p>
        </p:txBody>
      </p:sp>
      <p:pic>
        <p:nvPicPr>
          <p:cNvPr id="6041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7909" y="2412776"/>
            <a:ext cx="6019800" cy="2771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5875509" y="2332682"/>
            <a:ext cx="3575448" cy="2922905"/>
          </a:xfrm>
          <a:prstGeom prst="rect">
            <a:avLst/>
          </a:prstGeom>
          <a:solidFill>
            <a:schemeClr val="bg1">
              <a:lumMod val="95000"/>
            </a:schemeClr>
          </a:solidFill>
        </p:spPr>
        <p:txBody>
          <a:bodyPr wrap="square" rtlCol="0">
            <a:spAutoFit/>
          </a:bodyPr>
          <a:lstStyle/>
          <a:p>
            <a:r>
              <a:rPr lang="en-US" altLang="zh-CN" sz="1500" b="1" smtClean="0">
                <a:solidFill>
                  <a:srgbClr val="0070C0"/>
                </a:solidFill>
              </a:rPr>
              <a:t>B</a:t>
            </a:r>
            <a:r>
              <a:rPr lang="zh-CN" altLang="en-US" sz="1500" b="1" smtClean="0">
                <a:solidFill>
                  <a:srgbClr val="0070C0"/>
                </a:solidFill>
              </a:rPr>
              <a:t>树的说明</a:t>
            </a:r>
            <a:r>
              <a:rPr lang="en-US" altLang="zh-CN" sz="1500" b="1" smtClean="0">
                <a:solidFill>
                  <a:srgbClr val="0070C0"/>
                </a:solidFill>
              </a:rPr>
              <a:t>:</a:t>
            </a:r>
            <a:endParaRPr lang="en-US" altLang="zh-CN" sz="1500" b="1" smtClean="0">
              <a:solidFill>
                <a:srgbClr val="0070C0"/>
              </a:solidFill>
            </a:endParaRPr>
          </a:p>
          <a:p>
            <a:pPr marL="342900" indent="-342900">
              <a:buAutoNum type="arabicParenR"/>
            </a:pPr>
            <a:r>
              <a:rPr lang="en-US" altLang="zh-CN" sz="1300" smtClean="0"/>
              <a:t>B</a:t>
            </a:r>
            <a:r>
              <a:rPr lang="zh-CN" altLang="en-US" sz="1300" smtClean="0"/>
              <a:t>树的阶：</a:t>
            </a:r>
            <a:r>
              <a:rPr lang="zh-CN" altLang="en-US" sz="1300" u="sng"/>
              <a:t>节</a:t>
            </a:r>
            <a:r>
              <a:rPr lang="zh-CN" altLang="en-US" sz="1300" u="sng" smtClean="0"/>
              <a:t>点的最多子节点个数</a:t>
            </a:r>
            <a:r>
              <a:rPr lang="zh-CN" altLang="en-US" sz="1300" smtClean="0"/>
              <a:t>。</a:t>
            </a:r>
            <a:r>
              <a:rPr lang="zh-CN" altLang="en-US" sz="1300"/>
              <a:t>比</a:t>
            </a:r>
            <a:r>
              <a:rPr lang="zh-CN" altLang="en-US" sz="1300" smtClean="0"/>
              <a:t>如</a:t>
            </a:r>
            <a:r>
              <a:rPr lang="en-US" altLang="zh-CN" sz="1300" smtClean="0"/>
              <a:t>2-3</a:t>
            </a:r>
            <a:r>
              <a:rPr lang="zh-CN" altLang="en-US" sz="1300" smtClean="0"/>
              <a:t>树的阶是</a:t>
            </a:r>
            <a:r>
              <a:rPr lang="en-US" altLang="zh-CN" sz="1300" smtClean="0"/>
              <a:t>3</a:t>
            </a:r>
            <a:r>
              <a:rPr lang="zh-CN" altLang="en-US" sz="1300" smtClean="0"/>
              <a:t>，</a:t>
            </a:r>
            <a:r>
              <a:rPr lang="en-US" altLang="zh-CN" sz="1300" smtClean="0"/>
              <a:t>2-3-4</a:t>
            </a:r>
            <a:r>
              <a:rPr lang="zh-CN" altLang="en-US" sz="1300" smtClean="0"/>
              <a:t>树的阶是</a:t>
            </a:r>
            <a:r>
              <a:rPr lang="en-US" altLang="zh-CN" sz="1300" smtClean="0"/>
              <a:t>4</a:t>
            </a:r>
            <a:endParaRPr lang="en-US" altLang="zh-CN" sz="1300" smtClean="0"/>
          </a:p>
          <a:p>
            <a:pPr marL="342900" indent="-342900">
              <a:buAutoNum type="arabicParenR"/>
            </a:pPr>
            <a:r>
              <a:rPr lang="en-US" altLang="zh-CN" sz="1300" smtClean="0"/>
              <a:t>B</a:t>
            </a:r>
            <a:r>
              <a:rPr lang="zh-CN" altLang="en-US" sz="1300"/>
              <a:t>树的搜索，从根结点开始，对结点内的关键字（有序）序列进行二分查找，如</a:t>
            </a:r>
            <a:r>
              <a:rPr lang="zh-CN" altLang="en-US" sz="1300" smtClean="0"/>
              <a:t>果命</a:t>
            </a:r>
            <a:r>
              <a:rPr lang="zh-CN" altLang="en-US" sz="1300"/>
              <a:t>中则结束，否则进入查询关键字所属范围的儿子结点；重复，直到所对应的儿子指针</a:t>
            </a:r>
            <a:r>
              <a:rPr lang="zh-CN" altLang="en-US" sz="1300" smtClean="0"/>
              <a:t>为空</a:t>
            </a:r>
            <a:r>
              <a:rPr lang="zh-CN" altLang="en-US" sz="1300"/>
              <a:t>，或已经是叶子结</a:t>
            </a:r>
            <a:r>
              <a:rPr lang="zh-CN" altLang="en-US" sz="1300" smtClean="0"/>
              <a:t>点</a:t>
            </a:r>
            <a:endParaRPr lang="en-US" altLang="zh-CN" sz="1300" smtClean="0"/>
          </a:p>
          <a:p>
            <a:pPr marL="342900" indent="-342900">
              <a:buAutoNum type="arabicParenR"/>
            </a:pPr>
            <a:endParaRPr lang="en-US" altLang="zh-CN" sz="1300" smtClean="0"/>
          </a:p>
          <a:p>
            <a:pPr marL="342900" indent="-342900">
              <a:buAutoNum type="arabicParenR"/>
            </a:pPr>
            <a:r>
              <a:rPr lang="zh-CN" altLang="en-US" sz="1300"/>
              <a:t>关键字集合分布在整颗树</a:t>
            </a:r>
            <a:r>
              <a:rPr lang="zh-CN" altLang="en-US" sz="1300" smtClean="0"/>
              <a:t>中</a:t>
            </a:r>
            <a:r>
              <a:rPr lang="en-US" altLang="zh-CN" sz="1300" smtClean="0"/>
              <a:t>, </a:t>
            </a:r>
            <a:r>
              <a:rPr lang="zh-CN" altLang="en-US" sz="1300" smtClean="0"/>
              <a:t>即叶子节点和非叶子节点都存放数据</a:t>
            </a:r>
            <a:r>
              <a:rPr lang="en-US" altLang="zh-CN" sz="1300" smtClean="0"/>
              <a:t>.</a:t>
            </a:r>
            <a:endParaRPr lang="en-US" altLang="zh-CN" sz="1300" smtClean="0"/>
          </a:p>
          <a:p>
            <a:pPr marL="342900" indent="-342900">
              <a:buAutoNum type="arabicParenR"/>
            </a:pPr>
            <a:r>
              <a:rPr lang="zh-CN" altLang="en-US" sz="1300"/>
              <a:t>搜索有可能在非叶子结点结</a:t>
            </a:r>
            <a:r>
              <a:rPr lang="zh-CN" altLang="en-US" sz="1300" smtClean="0"/>
              <a:t>束</a:t>
            </a:r>
            <a:endParaRPr lang="en-US" altLang="zh-CN" sz="1300" smtClean="0"/>
          </a:p>
          <a:p>
            <a:pPr marL="342900" indent="-342900">
              <a:buAutoNum type="arabicParenR"/>
            </a:pPr>
            <a:r>
              <a:rPr lang="zh-CN" altLang="en-US" sz="1300"/>
              <a:t>其搜索性能等价于在关键字全集内做一次二分查</a:t>
            </a:r>
            <a:r>
              <a:rPr lang="zh-CN" altLang="en-US" sz="1300" smtClean="0"/>
              <a:t>找</a:t>
            </a:r>
            <a:endParaRPr lang="zh-CN" altLang="en-US" sz="1300"/>
          </a:p>
        </p:txBody>
      </p:sp>
      <p:graphicFrame>
        <p:nvGraphicFramePr>
          <p:cNvPr id="4" name="对象 3"/>
          <p:cNvGraphicFramePr>
            <a:graphicFrameLocks noChangeAspect="1"/>
          </p:cNvGraphicFramePr>
          <p:nvPr/>
        </p:nvGraphicFramePr>
        <p:xfrm>
          <a:off x="5274493" y="3960415"/>
          <a:ext cx="484757" cy="417637"/>
        </p:xfrm>
        <a:graphic>
          <a:graphicData uri="http://schemas.openxmlformats.org/presentationml/2006/ole">
            <mc:AlternateContent xmlns:mc="http://schemas.openxmlformats.org/markup-compatibility/2006">
              <mc:Choice xmlns:v="urn:schemas-microsoft-com:vml" Requires="v">
                <p:oleObj spid="_x0000_s63633" name="包装程序外壳对象" showAsIcon="1" r:id="rId2" imgW="609600" imgH="523875" progId="Package">
                  <p:embed/>
                </p:oleObj>
              </mc:Choice>
              <mc:Fallback>
                <p:oleObj name="包装程序外壳对象" showAsIcon="1" r:id="rId2" imgW="609600" imgH="523875" progId="Package">
                  <p:embed/>
                  <p:pic>
                    <p:nvPicPr>
                      <p:cNvPr id="0" name="图片 63632"/>
                      <p:cNvPicPr/>
                      <p:nvPr/>
                    </p:nvPicPr>
                    <p:blipFill>
                      <a:blip r:embed="rId3"/>
                      <a:stretch>
                        <a:fillRect/>
                      </a:stretch>
                    </p:blipFill>
                    <p:spPr>
                      <a:xfrm>
                        <a:off x="5274493" y="3960415"/>
                        <a:ext cx="484757" cy="417637"/>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680" y="755015"/>
            <a:ext cx="4427220" cy="395605"/>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B</a:t>
            </a:r>
            <a:r>
              <a:rPr lang="zh-CN" altLang="en-US" sz="2200" b="1" smtClean="0"/>
              <a:t>树、</a:t>
            </a:r>
            <a:r>
              <a:rPr lang="en-US" altLang="zh-CN" sz="2200" b="1" smtClean="0"/>
              <a:t>B+</a:t>
            </a:r>
            <a:r>
              <a:rPr lang="zh-CN" altLang="en-US" sz="2200" b="1" smtClean="0"/>
              <a:t>树和</a:t>
            </a:r>
            <a:r>
              <a:rPr lang="en-US" altLang="zh-CN" sz="2200" b="1" smtClean="0"/>
              <a:t>B*</a:t>
            </a:r>
            <a:r>
              <a:rPr lang="zh-CN" altLang="en-US" sz="2200" b="1" smtClean="0"/>
              <a:t>树</a:t>
            </a:r>
            <a:endParaRPr lang="en-US" altLang="zh-CN" sz="2200" b="1"/>
          </a:p>
        </p:txBody>
      </p:sp>
      <p:sp>
        <p:nvSpPr>
          <p:cNvPr id="2" name="TextBox 1"/>
          <p:cNvSpPr txBox="1"/>
          <p:nvPr/>
        </p:nvSpPr>
        <p:spPr>
          <a:xfrm>
            <a:off x="1356995" y="1041400"/>
            <a:ext cx="4989830" cy="953135"/>
          </a:xfrm>
          <a:prstGeom prst="rect">
            <a:avLst/>
          </a:prstGeom>
          <a:noFill/>
        </p:spPr>
        <p:txBody>
          <a:bodyPr wrap="square" rtlCol="0">
            <a:spAutoFit/>
          </a:bodyPr>
          <a:lstStyle/>
          <a:p>
            <a:r>
              <a:rPr lang="en-US" altLang="zh-CN" sz="2000" b="1" smtClean="0">
                <a:solidFill>
                  <a:srgbClr val="0070C0"/>
                </a:solidFill>
              </a:rPr>
              <a:t>B+</a:t>
            </a:r>
            <a:r>
              <a:rPr lang="zh-CN" altLang="en-US" sz="2000" b="1" smtClean="0">
                <a:solidFill>
                  <a:srgbClr val="0070C0"/>
                </a:solidFill>
              </a:rPr>
              <a:t>树的介绍</a:t>
            </a:r>
            <a:endParaRPr lang="en-US" altLang="zh-CN" smtClean="0"/>
          </a:p>
          <a:p>
            <a:r>
              <a:rPr lang="en-US" altLang="zh-CN" smtClean="0"/>
              <a:t>B</a:t>
            </a:r>
            <a:r>
              <a:rPr lang="en-US" altLang="zh-CN"/>
              <a:t>+</a:t>
            </a:r>
            <a:r>
              <a:rPr lang="zh-CN" altLang="en-US"/>
              <a:t>树是</a:t>
            </a:r>
            <a:r>
              <a:rPr lang="en-US" altLang="zh-CN" smtClean="0"/>
              <a:t>B</a:t>
            </a:r>
            <a:r>
              <a:rPr lang="zh-CN" altLang="en-US" smtClean="0"/>
              <a:t>树</a:t>
            </a:r>
            <a:r>
              <a:rPr lang="zh-CN" altLang="en-US"/>
              <a:t>的变体，也是一种多路搜索</a:t>
            </a:r>
            <a:r>
              <a:rPr lang="zh-CN" altLang="en-US" smtClean="0"/>
              <a:t>树。</a:t>
            </a:r>
            <a:endParaRPr lang="en-US" altLang="zh-CN" smtClean="0"/>
          </a:p>
          <a:p>
            <a:endParaRPr lang="en-US" altLang="zh-CN" smtClean="0">
              <a:ea typeface="宋体" panose="02010600030101010101" pitchFamily="2" charset="-122"/>
            </a:endParaRPr>
          </a:p>
        </p:txBody>
      </p:sp>
      <p:sp>
        <p:nvSpPr>
          <p:cNvPr id="3" name="TextBox 2"/>
          <p:cNvSpPr txBox="1"/>
          <p:nvPr/>
        </p:nvSpPr>
        <p:spPr>
          <a:xfrm>
            <a:off x="4914453" y="2332682"/>
            <a:ext cx="4536504" cy="3061335"/>
          </a:xfrm>
          <a:prstGeom prst="rect">
            <a:avLst/>
          </a:prstGeom>
          <a:solidFill>
            <a:schemeClr val="bg1">
              <a:lumMod val="95000"/>
            </a:schemeClr>
          </a:solidFill>
        </p:spPr>
        <p:txBody>
          <a:bodyPr wrap="square" rtlCol="0">
            <a:spAutoFit/>
          </a:bodyPr>
          <a:lstStyle/>
          <a:p>
            <a:r>
              <a:rPr lang="en-US" altLang="zh-CN" sz="1500" b="1" smtClean="0">
                <a:solidFill>
                  <a:srgbClr val="0070C0"/>
                </a:solidFill>
              </a:rPr>
              <a:t>B+</a:t>
            </a:r>
            <a:r>
              <a:rPr lang="zh-CN" altLang="en-US" sz="1500" b="1" smtClean="0">
                <a:solidFill>
                  <a:srgbClr val="0070C0"/>
                </a:solidFill>
              </a:rPr>
              <a:t>树的说明</a:t>
            </a:r>
            <a:r>
              <a:rPr lang="en-US" altLang="zh-CN" sz="1500" b="1" smtClean="0">
                <a:solidFill>
                  <a:srgbClr val="0070C0"/>
                </a:solidFill>
              </a:rPr>
              <a:t>:</a:t>
            </a:r>
            <a:endParaRPr lang="en-US" altLang="zh-CN" sz="1500" b="1" smtClean="0">
              <a:solidFill>
                <a:srgbClr val="0070C0"/>
              </a:solidFill>
            </a:endParaRPr>
          </a:p>
          <a:p>
            <a:pPr marL="342900" indent="-342900">
              <a:buAutoNum type="arabicParenR"/>
            </a:pPr>
            <a:r>
              <a:rPr lang="en-US" altLang="zh-CN" sz="1300" smtClean="0"/>
              <a:t>B+</a:t>
            </a:r>
            <a:r>
              <a:rPr lang="zh-CN" altLang="en-US" sz="1300" smtClean="0"/>
              <a:t>树的</a:t>
            </a:r>
            <a:r>
              <a:rPr lang="zh-CN" altLang="en-US" sz="1300"/>
              <a:t>搜索与</a:t>
            </a:r>
            <a:r>
              <a:rPr lang="en-US" altLang="zh-CN" sz="1300" smtClean="0"/>
              <a:t>B</a:t>
            </a:r>
            <a:r>
              <a:rPr lang="zh-CN" altLang="en-US" sz="1300" smtClean="0"/>
              <a:t>树</a:t>
            </a:r>
            <a:r>
              <a:rPr lang="zh-CN" altLang="en-US" sz="1300"/>
              <a:t>也基本相同，区别是</a:t>
            </a:r>
            <a:r>
              <a:rPr lang="en-US" altLang="zh-CN" sz="1300"/>
              <a:t>B+</a:t>
            </a:r>
            <a:r>
              <a:rPr lang="zh-CN" altLang="en-US" sz="1300"/>
              <a:t>树只有达到叶子结点才命中（</a:t>
            </a:r>
            <a:r>
              <a:rPr lang="en-US" altLang="zh-CN" sz="1300" smtClean="0"/>
              <a:t>B</a:t>
            </a:r>
            <a:r>
              <a:rPr lang="zh-CN" altLang="en-US" sz="1300" smtClean="0"/>
              <a:t>树</a:t>
            </a:r>
            <a:r>
              <a:rPr lang="zh-CN" altLang="en-US" sz="1300"/>
              <a:t>可以</a:t>
            </a:r>
            <a:r>
              <a:rPr lang="zh-CN" altLang="en-US" sz="1300" smtClean="0"/>
              <a:t>在非</a:t>
            </a:r>
            <a:r>
              <a:rPr lang="zh-CN" altLang="en-US" sz="1300"/>
              <a:t>叶子结点命中），其性能也等价于在关键字全集做一次二分查</a:t>
            </a:r>
            <a:r>
              <a:rPr lang="zh-CN" altLang="en-US" sz="1300" smtClean="0"/>
              <a:t>找</a:t>
            </a:r>
            <a:endParaRPr lang="en-US" altLang="zh-CN" sz="1300"/>
          </a:p>
          <a:p>
            <a:pPr marL="342900" indent="-342900">
              <a:buAutoNum type="arabicParenR"/>
            </a:pPr>
            <a:r>
              <a:rPr lang="zh-CN" altLang="en-US" sz="1400" smtClean="0"/>
              <a:t>所</a:t>
            </a:r>
            <a:r>
              <a:rPr lang="zh-CN" altLang="en-US" sz="1400"/>
              <a:t>有</a:t>
            </a:r>
            <a:r>
              <a:rPr lang="zh-CN" altLang="en-US" sz="1400" b="1">
                <a:solidFill>
                  <a:srgbClr val="FF0000"/>
                </a:solidFill>
              </a:rPr>
              <a:t>关键字都出现在叶子结点的链表中</a:t>
            </a:r>
            <a:r>
              <a:rPr lang="zh-CN" altLang="en-US" sz="1400" smtClean="0"/>
              <a:t>（即</a:t>
            </a:r>
            <a:r>
              <a:rPr lang="zh-CN" altLang="en-US" sz="1400"/>
              <a:t>数</a:t>
            </a:r>
            <a:r>
              <a:rPr lang="zh-CN" altLang="en-US" sz="1400" smtClean="0"/>
              <a:t>据只能在叶子节点</a:t>
            </a:r>
            <a:r>
              <a:rPr lang="en-US" altLang="zh-CN" sz="1400" smtClean="0"/>
              <a:t>【</a:t>
            </a:r>
            <a:r>
              <a:rPr lang="zh-CN" altLang="en-US" sz="1400" smtClean="0"/>
              <a:t>也叫</a:t>
            </a:r>
            <a:r>
              <a:rPr lang="zh-CN" altLang="en-US" sz="1400" u="sng" smtClean="0"/>
              <a:t>稠</a:t>
            </a:r>
            <a:r>
              <a:rPr lang="zh-CN" altLang="en-US" sz="1400" u="sng"/>
              <a:t>密索</a:t>
            </a:r>
            <a:r>
              <a:rPr lang="zh-CN" altLang="en-US" sz="1400" u="sng" smtClean="0"/>
              <a:t>引</a:t>
            </a:r>
            <a:r>
              <a:rPr lang="en-US" altLang="zh-CN" sz="1400" smtClean="0"/>
              <a:t>】</a:t>
            </a:r>
            <a:r>
              <a:rPr lang="zh-CN" altLang="en-US" sz="1400" smtClean="0"/>
              <a:t>），</a:t>
            </a:r>
            <a:r>
              <a:rPr lang="zh-CN" altLang="en-US" sz="1400"/>
              <a:t>且链表中的关键</a:t>
            </a:r>
            <a:r>
              <a:rPr lang="zh-CN" altLang="en-US" sz="1400" smtClean="0"/>
              <a:t>字</a:t>
            </a:r>
            <a:r>
              <a:rPr lang="en-US" altLang="zh-CN" sz="1400" smtClean="0"/>
              <a:t>(</a:t>
            </a:r>
            <a:r>
              <a:rPr lang="zh-CN" altLang="en-US" sz="1400" smtClean="0"/>
              <a:t>数据</a:t>
            </a:r>
            <a:r>
              <a:rPr lang="en-US" altLang="zh-CN" sz="1400" smtClean="0"/>
              <a:t>)</a:t>
            </a:r>
            <a:r>
              <a:rPr lang="zh-CN" altLang="en-US" sz="1400" smtClean="0"/>
              <a:t>恰好是</a:t>
            </a:r>
            <a:r>
              <a:rPr lang="zh-CN" altLang="en-US" sz="1400"/>
              <a:t>有序</a:t>
            </a:r>
            <a:r>
              <a:rPr lang="zh-CN" altLang="en-US" sz="1400" smtClean="0"/>
              <a:t>的。</a:t>
            </a:r>
            <a:endParaRPr lang="en-US" altLang="zh-CN" sz="1400" smtClean="0"/>
          </a:p>
          <a:p>
            <a:pPr marL="342900" indent="-342900">
              <a:buAutoNum type="arabicParenR"/>
            </a:pPr>
            <a:r>
              <a:rPr lang="zh-CN" altLang="en-US" sz="1400"/>
              <a:t>不可能在非叶子结点命</a:t>
            </a:r>
            <a:r>
              <a:rPr lang="zh-CN" altLang="en-US" sz="1400" smtClean="0"/>
              <a:t>中</a:t>
            </a:r>
            <a:endParaRPr lang="en-US" altLang="zh-CN" sz="1400"/>
          </a:p>
          <a:p>
            <a:pPr marL="342900" indent="-342900">
              <a:buAutoNum type="arabicParenR"/>
            </a:pPr>
            <a:r>
              <a:rPr lang="zh-CN" altLang="en-US" sz="1400" b="1" smtClean="0"/>
              <a:t>非</a:t>
            </a:r>
            <a:r>
              <a:rPr lang="zh-CN" altLang="en-US" sz="1400" b="1"/>
              <a:t>叶子结点相当于是叶子结点的索引</a:t>
            </a:r>
            <a:r>
              <a:rPr lang="zh-CN" altLang="en-US" sz="1400"/>
              <a:t>（稀疏索引），</a:t>
            </a:r>
            <a:r>
              <a:rPr lang="zh-CN" altLang="en-US" sz="1400" b="1"/>
              <a:t>叶子结点相当于是存</a:t>
            </a:r>
            <a:r>
              <a:rPr lang="zh-CN" altLang="en-US" sz="1400" b="1" smtClean="0"/>
              <a:t>储（</a:t>
            </a:r>
            <a:r>
              <a:rPr lang="zh-CN" altLang="en-US" sz="1400" b="1"/>
              <a:t>关键字）数据的数据</a:t>
            </a:r>
            <a:r>
              <a:rPr lang="zh-CN" altLang="en-US" sz="1400" b="1" smtClean="0"/>
              <a:t>层</a:t>
            </a:r>
            <a:endParaRPr lang="en-US" altLang="zh-CN" sz="1400" smtClean="0"/>
          </a:p>
          <a:p>
            <a:pPr marL="342900" indent="-342900">
              <a:buAutoNum type="arabicParenR"/>
            </a:pPr>
            <a:r>
              <a:rPr lang="zh-CN" altLang="en-US" sz="1400">
                <a:solidFill>
                  <a:srgbClr val="FF0000"/>
                </a:solidFill>
              </a:rPr>
              <a:t>更适合文件索引系</a:t>
            </a:r>
            <a:r>
              <a:rPr lang="zh-CN" altLang="en-US" sz="1400" smtClean="0">
                <a:solidFill>
                  <a:srgbClr val="FF0000"/>
                </a:solidFill>
              </a:rPr>
              <a:t>统</a:t>
            </a:r>
            <a:endParaRPr lang="en-US" altLang="zh-CN" sz="1400" smtClean="0">
              <a:solidFill>
                <a:srgbClr val="FF0000"/>
              </a:solidFill>
            </a:endParaRPr>
          </a:p>
          <a:p>
            <a:pPr marL="342900" indent="-342900">
              <a:buAutoNum type="arabicParenR"/>
            </a:pPr>
            <a:r>
              <a:rPr lang="en-US" altLang="zh-CN" sz="1400" smtClean="0"/>
              <a:t>B</a:t>
            </a:r>
            <a:r>
              <a:rPr lang="zh-CN" altLang="en-US" sz="1400" smtClean="0"/>
              <a:t>树和</a:t>
            </a:r>
            <a:r>
              <a:rPr lang="en-US" altLang="zh-CN" sz="1400" smtClean="0"/>
              <a:t>B+</a:t>
            </a:r>
            <a:r>
              <a:rPr lang="zh-CN" altLang="en-US" sz="1400" smtClean="0"/>
              <a:t>树各有自己的应用场景，不能说</a:t>
            </a:r>
            <a:r>
              <a:rPr lang="en-US" altLang="zh-CN" sz="1400" smtClean="0"/>
              <a:t>B+</a:t>
            </a:r>
            <a:r>
              <a:rPr lang="zh-CN" altLang="en-US" sz="1400" smtClean="0"/>
              <a:t>树</a:t>
            </a:r>
            <a:r>
              <a:rPr lang="zh-CN" altLang="en-US" sz="1400" b="1" smtClean="0">
                <a:solidFill>
                  <a:srgbClr val="EA0000"/>
                </a:solidFill>
              </a:rPr>
              <a:t>完全比</a:t>
            </a:r>
            <a:r>
              <a:rPr lang="en-US" altLang="zh-CN" sz="1400" smtClean="0"/>
              <a:t>B</a:t>
            </a:r>
            <a:r>
              <a:rPr lang="zh-CN" altLang="en-US" sz="1400" smtClean="0"/>
              <a:t>树好，反之亦然</a:t>
            </a:r>
            <a:r>
              <a:rPr lang="en-US" altLang="zh-CN" sz="1400" smtClean="0"/>
              <a:t>.</a:t>
            </a:r>
            <a:endParaRPr lang="zh-CN" altLang="en-US" sz="1400"/>
          </a:p>
          <a:p>
            <a:pPr marL="342900" indent="-342900">
              <a:buAutoNum type="arabicParenR"/>
            </a:pPr>
            <a:endParaRPr lang="zh-CN" altLang="en-US" sz="1300"/>
          </a:p>
        </p:txBody>
      </p:sp>
      <p:pic>
        <p:nvPicPr>
          <p:cNvPr id="61442"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22644" y="2389691"/>
            <a:ext cx="4514254" cy="278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直接箭头连接符 4"/>
          <p:cNvCxnSpPr/>
          <p:nvPr/>
        </p:nvCxnSpPr>
        <p:spPr>
          <a:xfrm flipH="1" flipV="1">
            <a:off x="1818005" y="2160270"/>
            <a:ext cx="499110" cy="38481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1356995" y="1884680"/>
            <a:ext cx="914400" cy="275590"/>
          </a:xfrm>
          <a:prstGeom prst="rect">
            <a:avLst/>
          </a:prstGeom>
          <a:noFill/>
        </p:spPr>
        <p:txBody>
          <a:bodyPr wrap="square" rtlCol="0">
            <a:spAutoFit/>
          </a:bodyPr>
          <a:p>
            <a:r>
              <a:rPr lang="zh-CN" altLang="en-US" sz="1200"/>
              <a:t>这是索引</a:t>
            </a:r>
            <a:endParaRPr lang="zh-CN" altLang="en-US" sz="1200"/>
          </a:p>
        </p:txBody>
      </p:sp>
    </p:spTree>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680" y="755015"/>
            <a:ext cx="3816985" cy="395605"/>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B</a:t>
            </a:r>
            <a:r>
              <a:rPr lang="zh-CN" altLang="en-US" sz="2200" b="1" smtClean="0"/>
              <a:t>树、</a:t>
            </a:r>
            <a:r>
              <a:rPr lang="en-US" altLang="zh-CN" sz="2200" b="1" smtClean="0"/>
              <a:t>B+</a:t>
            </a:r>
            <a:r>
              <a:rPr lang="zh-CN" altLang="en-US" sz="2200" b="1" smtClean="0"/>
              <a:t>树和</a:t>
            </a:r>
            <a:r>
              <a:rPr lang="en-US" altLang="zh-CN" sz="2200" b="1" smtClean="0"/>
              <a:t>B*</a:t>
            </a:r>
            <a:r>
              <a:rPr lang="zh-CN" altLang="en-US" sz="2200" b="1" smtClean="0"/>
              <a:t>树</a:t>
            </a:r>
            <a:endParaRPr lang="en-US" altLang="zh-CN" sz="2200" b="1"/>
          </a:p>
        </p:txBody>
      </p:sp>
      <p:sp>
        <p:nvSpPr>
          <p:cNvPr id="2" name="TextBox 1"/>
          <p:cNvSpPr txBox="1"/>
          <p:nvPr/>
        </p:nvSpPr>
        <p:spPr>
          <a:xfrm>
            <a:off x="665981" y="1224111"/>
            <a:ext cx="8874894" cy="2061210"/>
          </a:xfrm>
          <a:prstGeom prst="rect">
            <a:avLst/>
          </a:prstGeom>
          <a:noFill/>
        </p:spPr>
        <p:txBody>
          <a:bodyPr wrap="square" rtlCol="0">
            <a:spAutoFit/>
          </a:bodyPr>
          <a:lstStyle/>
          <a:p>
            <a:r>
              <a:rPr lang="en-US" altLang="zh-CN" sz="2000" b="1" smtClean="0">
                <a:solidFill>
                  <a:srgbClr val="0070C0"/>
                </a:solidFill>
              </a:rPr>
              <a:t>B</a:t>
            </a:r>
            <a:r>
              <a:rPr lang="zh-CN" altLang="en-US" sz="2000" b="1" smtClean="0">
                <a:solidFill>
                  <a:srgbClr val="0070C0"/>
                </a:solidFill>
              </a:rPr>
              <a:t>*树的介绍</a:t>
            </a:r>
            <a:endParaRPr lang="en-US" altLang="zh-CN" smtClean="0"/>
          </a:p>
          <a:p>
            <a:r>
              <a:rPr lang="en-US" altLang="zh-CN" smtClean="0"/>
              <a:t>B*</a:t>
            </a:r>
            <a:r>
              <a:rPr lang="zh-CN" altLang="en-US" smtClean="0"/>
              <a:t>树是</a:t>
            </a:r>
            <a:r>
              <a:rPr lang="en-US" altLang="zh-CN"/>
              <a:t>B+</a:t>
            </a:r>
            <a:r>
              <a:rPr lang="zh-CN" altLang="en-US"/>
              <a:t>树的变体，</a:t>
            </a:r>
            <a:r>
              <a:rPr lang="zh-CN" altLang="en-US" b="1">
                <a:solidFill>
                  <a:srgbClr val="FF0000"/>
                </a:solidFill>
              </a:rPr>
              <a:t>在</a:t>
            </a:r>
            <a:r>
              <a:rPr lang="en-US" altLang="zh-CN" b="1">
                <a:solidFill>
                  <a:srgbClr val="FF0000"/>
                </a:solidFill>
              </a:rPr>
              <a:t>B+</a:t>
            </a:r>
            <a:r>
              <a:rPr lang="zh-CN" altLang="en-US" b="1">
                <a:solidFill>
                  <a:srgbClr val="FF0000"/>
                </a:solidFill>
              </a:rPr>
              <a:t>树的非根和非叶子结点再增加指向兄弟的指针</a:t>
            </a:r>
            <a:r>
              <a:rPr lang="zh-CN" altLang="en-US" smtClean="0"/>
              <a:t>。</a:t>
            </a:r>
            <a:endParaRPr lang="en-US" altLang="zh-CN" smtClean="0"/>
          </a:p>
          <a:p>
            <a:endParaRPr lang="en-US" altLang="zh-CN" b="1" smtClean="0">
              <a:ea typeface="宋体" panose="02010600030101010101" pitchFamily="2" charset="-122"/>
            </a:endParaRPr>
          </a:p>
          <a:p>
            <a:endParaRPr lang="en-US" altLang="zh-CN" b="1">
              <a:ea typeface="宋体" panose="02010600030101010101" pitchFamily="2" charset="-122"/>
            </a:endParaRPr>
          </a:p>
          <a:p>
            <a:endParaRPr lang="en-US" altLang="zh-CN" b="1" smtClean="0">
              <a:ea typeface="宋体" panose="02010600030101010101" pitchFamily="2" charset="-122"/>
            </a:endParaRPr>
          </a:p>
          <a:p>
            <a:endParaRPr lang="en-US" altLang="zh-CN" b="1">
              <a:ea typeface="宋体" panose="02010600030101010101" pitchFamily="2" charset="-122"/>
            </a:endParaRPr>
          </a:p>
          <a:p>
            <a:endParaRPr lang="en-US" altLang="zh-CN" smtClean="0">
              <a:ea typeface="宋体" panose="02010600030101010101" pitchFamily="2" charset="-122"/>
            </a:endParaRPr>
          </a:p>
        </p:txBody>
      </p:sp>
      <p:sp>
        <p:nvSpPr>
          <p:cNvPr id="3" name="TextBox 2"/>
          <p:cNvSpPr txBox="1"/>
          <p:nvPr/>
        </p:nvSpPr>
        <p:spPr>
          <a:xfrm>
            <a:off x="4914453" y="2376239"/>
            <a:ext cx="4536504" cy="1999615"/>
          </a:xfrm>
          <a:prstGeom prst="rect">
            <a:avLst/>
          </a:prstGeom>
          <a:solidFill>
            <a:schemeClr val="bg1">
              <a:lumMod val="95000"/>
            </a:schemeClr>
          </a:solidFill>
        </p:spPr>
        <p:txBody>
          <a:bodyPr wrap="square" rtlCol="0">
            <a:spAutoFit/>
          </a:bodyPr>
          <a:lstStyle/>
          <a:p>
            <a:r>
              <a:rPr lang="en-US" altLang="zh-CN" sz="1500" b="1" smtClean="0">
                <a:solidFill>
                  <a:srgbClr val="0070C0"/>
                </a:solidFill>
              </a:rPr>
              <a:t>B*</a:t>
            </a:r>
            <a:r>
              <a:rPr lang="zh-CN" altLang="en-US" sz="1500" b="1" smtClean="0">
                <a:solidFill>
                  <a:srgbClr val="0070C0"/>
                </a:solidFill>
              </a:rPr>
              <a:t>树的说明</a:t>
            </a:r>
            <a:r>
              <a:rPr lang="en-US" altLang="zh-CN" sz="1500" b="1" smtClean="0">
                <a:solidFill>
                  <a:srgbClr val="0070C0"/>
                </a:solidFill>
              </a:rPr>
              <a:t>:</a:t>
            </a:r>
            <a:endParaRPr lang="en-US" altLang="zh-CN" sz="1500" b="1" smtClean="0">
              <a:solidFill>
                <a:srgbClr val="0070C0"/>
              </a:solidFill>
            </a:endParaRPr>
          </a:p>
          <a:p>
            <a:pPr marL="342900" indent="-342900">
              <a:buAutoNum type="arabicParenR"/>
            </a:pPr>
            <a:r>
              <a:rPr lang="en-US" altLang="zh-CN" sz="1600" smtClean="0"/>
              <a:t>B</a:t>
            </a:r>
            <a:r>
              <a:rPr lang="en-US" altLang="zh-CN" sz="1600"/>
              <a:t>*</a:t>
            </a:r>
            <a:r>
              <a:rPr lang="zh-CN" altLang="en-US" sz="1600"/>
              <a:t>树定义了非叶子结点关键字个数至少为</a:t>
            </a:r>
            <a:r>
              <a:rPr lang="en-US" altLang="zh-CN" sz="1600"/>
              <a:t>(2/3)*M</a:t>
            </a:r>
            <a:r>
              <a:rPr lang="zh-CN" altLang="en-US" sz="1600"/>
              <a:t>，即块的最低使用率为</a:t>
            </a:r>
            <a:r>
              <a:rPr lang="en-US" altLang="zh-CN" sz="1600" smtClean="0"/>
              <a:t>2/3</a:t>
            </a:r>
            <a:r>
              <a:rPr lang="zh-CN" altLang="en-US" sz="1600" smtClean="0"/>
              <a:t>，而</a:t>
            </a:r>
            <a:r>
              <a:rPr lang="en-US" altLang="zh-CN" sz="1600" smtClean="0"/>
              <a:t>B+</a:t>
            </a:r>
            <a:r>
              <a:rPr lang="zh-CN" altLang="en-US" sz="1600" smtClean="0"/>
              <a:t>树的块的最低使用率为</a:t>
            </a:r>
            <a:r>
              <a:rPr lang="en-US" altLang="zh-CN" sz="1600" smtClean="0"/>
              <a:t>B</a:t>
            </a:r>
            <a:r>
              <a:rPr lang="en-US" altLang="zh-CN" sz="1600"/>
              <a:t>+</a:t>
            </a:r>
            <a:r>
              <a:rPr lang="zh-CN" altLang="en-US" sz="1600"/>
              <a:t>树的</a:t>
            </a:r>
            <a:r>
              <a:rPr lang="en-US" altLang="zh-CN" sz="1600" smtClean="0"/>
              <a:t>1/2</a:t>
            </a:r>
            <a:r>
              <a:rPr lang="zh-CN" altLang="en-US" sz="1600" smtClean="0"/>
              <a:t>。</a:t>
            </a:r>
            <a:endParaRPr lang="en-US" altLang="zh-CN" sz="1600" smtClean="0"/>
          </a:p>
          <a:p>
            <a:pPr marL="342900" indent="-342900">
              <a:buAutoNum type="arabicParenR"/>
            </a:pPr>
            <a:endParaRPr lang="en-US" altLang="zh-CN" sz="1600" smtClean="0"/>
          </a:p>
          <a:p>
            <a:pPr marL="342900" indent="-342900">
              <a:buAutoNum type="arabicParenR"/>
            </a:pPr>
            <a:r>
              <a:rPr lang="zh-CN" altLang="en-US" sz="1600" smtClean="0"/>
              <a:t>从第</a:t>
            </a:r>
            <a:r>
              <a:rPr lang="en-US" altLang="zh-CN" sz="1600" smtClean="0"/>
              <a:t>1</a:t>
            </a:r>
            <a:r>
              <a:rPr lang="zh-CN" altLang="en-US" sz="1600" smtClean="0"/>
              <a:t>个特点我们可以看出，</a:t>
            </a:r>
            <a:r>
              <a:rPr lang="en-US" altLang="zh-CN" sz="1600" b="1" smtClean="0">
                <a:solidFill>
                  <a:srgbClr val="FF0000"/>
                </a:solidFill>
              </a:rPr>
              <a:t>B</a:t>
            </a:r>
            <a:r>
              <a:rPr lang="en-US" altLang="zh-CN" sz="1600" b="1">
                <a:solidFill>
                  <a:srgbClr val="FF0000"/>
                </a:solidFill>
              </a:rPr>
              <a:t>*</a:t>
            </a:r>
            <a:r>
              <a:rPr lang="zh-CN" altLang="en-US" sz="1600" b="1">
                <a:solidFill>
                  <a:srgbClr val="FF0000"/>
                </a:solidFill>
              </a:rPr>
              <a:t>树分配新结点的概率比</a:t>
            </a:r>
            <a:r>
              <a:rPr lang="en-US" altLang="zh-CN" sz="1600" b="1">
                <a:solidFill>
                  <a:srgbClr val="FF0000"/>
                </a:solidFill>
              </a:rPr>
              <a:t>B+</a:t>
            </a:r>
            <a:r>
              <a:rPr lang="zh-CN" altLang="en-US" sz="1600" b="1">
                <a:solidFill>
                  <a:srgbClr val="FF0000"/>
                </a:solidFill>
              </a:rPr>
              <a:t>树要低，空间使用率更高</a:t>
            </a:r>
            <a:endParaRPr lang="en-US" altLang="zh-CN" sz="1600" smtClean="0"/>
          </a:p>
          <a:p>
            <a:pPr marL="342900" indent="-342900">
              <a:buAutoNum type="arabicParenR"/>
            </a:pPr>
            <a:endParaRPr lang="zh-CN" altLang="en-US" sz="1300"/>
          </a:p>
        </p:txBody>
      </p:sp>
      <p:pic>
        <p:nvPicPr>
          <p:cNvPr id="62467"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33933" y="2376239"/>
            <a:ext cx="4658270" cy="2810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21965" y="1152103"/>
            <a:ext cx="8496944" cy="3939540"/>
          </a:xfrm>
          <a:prstGeom prst="rect">
            <a:avLst/>
          </a:prstGeom>
          <a:solidFill>
            <a:schemeClr val="bg1">
              <a:lumMod val="95000"/>
            </a:schemeClr>
          </a:solidFill>
        </p:spPr>
        <p:txBody>
          <a:bodyPr wrap="square" rtlCol="0">
            <a:spAutoFit/>
          </a:bodyPr>
          <a:lstStyle/>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r>
              <a:rPr lang="zh-CN" altLang="en-US" sz="2800" b="1" smtClean="0"/>
              <a:t>数据结构和算法</a:t>
            </a:r>
            <a:endParaRPr lang="en-US" altLang="zh-CN" sz="2800" b="1" smtClean="0"/>
          </a:p>
          <a:p>
            <a:r>
              <a:rPr lang="en-US" altLang="zh-CN" sz="2400" b="1" smtClean="0">
                <a:solidFill>
                  <a:schemeClr val="bg1">
                    <a:lumMod val="65000"/>
                  </a:schemeClr>
                </a:solidFill>
              </a:rPr>
              <a:t>--</a:t>
            </a:r>
            <a:r>
              <a:rPr lang="zh-CN" altLang="en-US" sz="2400" b="1" smtClean="0">
                <a:solidFill>
                  <a:schemeClr val="bg1">
                    <a:lumMod val="65000"/>
                  </a:schemeClr>
                </a:solidFill>
              </a:rPr>
              <a:t>图</a:t>
            </a:r>
            <a:endParaRPr lang="en-US" altLang="zh-CN" sz="2400" b="1">
              <a:solidFill>
                <a:schemeClr val="bg1">
                  <a:lumMod val="65000"/>
                </a:schemeClr>
              </a:solidFill>
            </a:endParaRPr>
          </a:p>
          <a:p>
            <a:endParaRPr lang="zh-CN" altLang="en-US"/>
          </a:p>
        </p:txBody>
      </p:sp>
    </p:spTree>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图</a:t>
            </a:r>
            <a:r>
              <a:rPr lang="zh-CN" altLang="en-US" sz="2200" b="1"/>
              <a:t>基</a:t>
            </a:r>
            <a:r>
              <a:rPr lang="zh-CN" altLang="en-US" sz="2200" b="1" smtClean="0"/>
              <a:t>本介绍</a:t>
            </a:r>
            <a:endParaRPr lang="en-US" altLang="zh-CN" sz="2200" b="1"/>
          </a:p>
        </p:txBody>
      </p:sp>
      <p:sp>
        <p:nvSpPr>
          <p:cNvPr id="2" name="TextBox 1"/>
          <p:cNvSpPr txBox="1"/>
          <p:nvPr/>
        </p:nvSpPr>
        <p:spPr>
          <a:xfrm>
            <a:off x="665981" y="1224111"/>
            <a:ext cx="8424936" cy="3816429"/>
          </a:xfrm>
          <a:prstGeom prst="rect">
            <a:avLst/>
          </a:prstGeom>
          <a:noFill/>
        </p:spPr>
        <p:txBody>
          <a:bodyPr wrap="square" rtlCol="0">
            <a:spAutoFit/>
          </a:bodyPr>
          <a:lstStyle/>
          <a:p>
            <a:endParaRPr lang="en-US" altLang="zh-CN" sz="2000" b="1" smtClean="0">
              <a:solidFill>
                <a:srgbClr val="0070C0"/>
              </a:solidFill>
              <a:ea typeface="宋体" panose="02010600030101010101" pitchFamily="2" charset="-122"/>
            </a:endParaRPr>
          </a:p>
          <a:p>
            <a:r>
              <a:rPr lang="zh-CN" altLang="en-US" sz="2000" b="1">
                <a:solidFill>
                  <a:srgbClr val="0070C0"/>
                </a:solidFill>
                <a:ea typeface="宋体" panose="02010600030101010101" pitchFamily="2" charset="-122"/>
              </a:rPr>
              <a:t>为什</a:t>
            </a:r>
            <a:r>
              <a:rPr lang="zh-CN" altLang="en-US" sz="2000" b="1" smtClean="0">
                <a:solidFill>
                  <a:srgbClr val="0070C0"/>
                </a:solidFill>
                <a:ea typeface="宋体" panose="02010600030101010101" pitchFamily="2" charset="-122"/>
              </a:rPr>
              <a:t>么要有图</a:t>
            </a:r>
            <a:endParaRPr lang="en-US" altLang="zh-CN" sz="2000" b="1" smtClean="0">
              <a:solidFill>
                <a:srgbClr val="0070C0"/>
              </a:solidFill>
              <a:ea typeface="宋体" panose="02010600030101010101" pitchFamily="2" charset="-122"/>
            </a:endParaRPr>
          </a:p>
          <a:p>
            <a:endParaRPr lang="en-US" altLang="zh-CN" sz="2000" b="1" smtClean="0">
              <a:solidFill>
                <a:srgbClr val="0070C0"/>
              </a:solidFill>
              <a:ea typeface="宋体" panose="02010600030101010101" pitchFamily="2" charset="-122"/>
            </a:endParaRPr>
          </a:p>
          <a:p>
            <a:pPr marL="342900" indent="-342900">
              <a:buAutoNum type="arabicParenR"/>
            </a:pPr>
            <a:r>
              <a:rPr lang="zh-CN" altLang="en-US" smtClean="0">
                <a:latin typeface="Arial" panose="020B0604020202020204" pitchFamily="34" charset="0"/>
                <a:cs typeface="Arial" panose="020B0604020202020204" pitchFamily="34" charset="0"/>
              </a:rPr>
              <a:t>前面我们学了</a:t>
            </a:r>
            <a:r>
              <a:rPr lang="zh-CN" altLang="en-US"/>
              <a:t>线性表和</a:t>
            </a:r>
            <a:r>
              <a:rPr lang="zh-CN" altLang="en-US" smtClean="0"/>
              <a:t>树</a:t>
            </a:r>
            <a:endParaRPr lang="en-US" altLang="zh-CN" smtClean="0"/>
          </a:p>
          <a:p>
            <a:pPr marL="342900" indent="-342900">
              <a:buAutoNum type="arabicParenR"/>
            </a:pPr>
            <a:r>
              <a:rPr lang="zh-CN" altLang="en-US"/>
              <a:t>线性</a:t>
            </a:r>
            <a:r>
              <a:rPr lang="zh-CN" altLang="en-US" smtClean="0"/>
              <a:t>表局</a:t>
            </a:r>
            <a:r>
              <a:rPr lang="zh-CN" altLang="en-US"/>
              <a:t>限于一个直接前驱和一个直接后继的关</a:t>
            </a:r>
            <a:r>
              <a:rPr lang="zh-CN" altLang="en-US" smtClean="0"/>
              <a:t>系</a:t>
            </a:r>
            <a:endParaRPr lang="en-US" altLang="zh-CN" smtClean="0"/>
          </a:p>
          <a:p>
            <a:pPr marL="342900" indent="-342900">
              <a:buAutoNum type="arabicParenR"/>
            </a:pPr>
            <a:r>
              <a:rPr lang="zh-CN" altLang="en-US"/>
              <a:t>树</a:t>
            </a:r>
            <a:r>
              <a:rPr lang="zh-CN" altLang="en-US" smtClean="0"/>
              <a:t>也只</a:t>
            </a:r>
            <a:r>
              <a:rPr lang="zh-CN" altLang="en-US"/>
              <a:t>能有一个直接前驱也就是父节</a:t>
            </a:r>
            <a:r>
              <a:rPr lang="zh-CN" altLang="en-US" smtClean="0"/>
              <a:t>点</a:t>
            </a:r>
            <a:endParaRPr lang="en-US" altLang="zh-CN" smtClean="0"/>
          </a:p>
          <a:p>
            <a:pPr marL="342900" indent="-342900">
              <a:buAutoNum type="arabicParenR"/>
            </a:pPr>
            <a:r>
              <a:rPr lang="zh-CN" altLang="en-US" smtClean="0"/>
              <a:t>当我们需要表示</a:t>
            </a:r>
            <a:r>
              <a:rPr lang="zh-CN" altLang="en-US"/>
              <a:t>多对多的关</a:t>
            </a:r>
            <a:r>
              <a:rPr lang="zh-CN" altLang="en-US" smtClean="0"/>
              <a:t>系时</a:t>
            </a:r>
            <a:r>
              <a:rPr lang="zh-CN" altLang="en-US"/>
              <a:t>，</a:t>
            </a:r>
            <a:r>
              <a:rPr lang="zh-CN" altLang="en-US" smtClean="0"/>
              <a:t> </a:t>
            </a:r>
            <a:r>
              <a:rPr lang="zh-CN" altLang="en-US"/>
              <a:t>这里我们就用到了图</a:t>
            </a:r>
            <a:endParaRPr lang="en-US" altLang="zh-CN" smtClean="0"/>
          </a:p>
          <a:p>
            <a:pPr marL="342900" indent="-342900">
              <a:buAutoNum type="arabicParenR"/>
            </a:pPr>
            <a:endParaRPr lang="en-US" altLang="zh-CN" smtClean="0">
              <a:ea typeface="宋体" panose="02010600030101010101" pitchFamily="2" charset="-122"/>
            </a:endParaRPr>
          </a:p>
          <a:p>
            <a:br>
              <a:rPr lang="en-US" altLang="zh-CN" smtClean="0">
                <a:ea typeface="宋体" panose="02010600030101010101" pitchFamily="2" charset="-122"/>
              </a:rPr>
            </a:br>
            <a:br>
              <a:rPr lang="en-US" altLang="zh-CN" smtClean="0">
                <a:ea typeface="宋体" panose="02010600030101010101" pitchFamily="2" charset="-122"/>
              </a:rPr>
            </a:br>
            <a:br>
              <a:rPr lang="en-US" altLang="zh-CN" smtClean="0">
                <a:ea typeface="宋体" panose="02010600030101010101" pitchFamily="2" charset="-122"/>
              </a:rPr>
            </a:br>
            <a:endParaRPr lang="en-US" altLang="zh-CN" smtClean="0">
              <a:ea typeface="宋体" panose="02010600030101010101" pitchFamily="2" charset="-122"/>
            </a:endParaRPr>
          </a:p>
          <a:p>
            <a:endParaRPr lang="en-US" altLang="zh-CN" sz="2000" b="1" smtClean="0">
              <a:solidFill>
                <a:srgbClr val="0070C0"/>
              </a:solidFill>
              <a:ea typeface="宋体" panose="02010600030101010101" pitchFamily="2" charset="-122"/>
            </a:endParaRPr>
          </a:p>
        </p:txBody>
      </p:sp>
    </p:spTree>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图基本介绍</a:t>
            </a:r>
            <a:endParaRPr lang="en-US" altLang="zh-CN" sz="2200" b="1"/>
          </a:p>
        </p:txBody>
      </p:sp>
      <p:sp>
        <p:nvSpPr>
          <p:cNvPr id="2" name="TextBox 1"/>
          <p:cNvSpPr txBox="1"/>
          <p:nvPr/>
        </p:nvSpPr>
        <p:spPr>
          <a:xfrm>
            <a:off x="665981" y="1224111"/>
            <a:ext cx="8424936" cy="3200876"/>
          </a:xfrm>
          <a:prstGeom prst="rect">
            <a:avLst/>
          </a:prstGeom>
          <a:noFill/>
        </p:spPr>
        <p:txBody>
          <a:bodyPr wrap="square" rtlCol="0">
            <a:spAutoFit/>
          </a:bodyPr>
          <a:lstStyle/>
          <a:p>
            <a:r>
              <a:rPr lang="zh-CN" altLang="en-US" sz="2000" b="1" smtClean="0">
                <a:solidFill>
                  <a:srgbClr val="0070C0"/>
                </a:solidFill>
                <a:ea typeface="宋体" panose="02010600030101010101" pitchFamily="2" charset="-122"/>
              </a:rPr>
              <a:t>图的举例说明</a:t>
            </a:r>
            <a:endParaRPr lang="en-US" altLang="zh-CN" sz="2000" b="1" smtClean="0">
              <a:solidFill>
                <a:srgbClr val="0070C0"/>
              </a:solidFill>
              <a:ea typeface="宋体" panose="02010600030101010101" pitchFamily="2" charset="-122"/>
            </a:endParaRPr>
          </a:p>
          <a:p>
            <a:endParaRPr lang="en-US" altLang="zh-CN" smtClean="0"/>
          </a:p>
          <a:p>
            <a:r>
              <a:rPr lang="zh-CN" altLang="en-US" smtClean="0"/>
              <a:t>图</a:t>
            </a:r>
            <a:r>
              <a:rPr lang="zh-CN" altLang="en-US"/>
              <a:t>是一种数据结构，其</a:t>
            </a:r>
            <a:r>
              <a:rPr lang="zh-CN" altLang="en-US" smtClean="0"/>
              <a:t>中结点</a:t>
            </a:r>
            <a:r>
              <a:rPr lang="zh-CN" altLang="en-US"/>
              <a:t>可以具有零个或多个相邻元素。两</a:t>
            </a:r>
            <a:r>
              <a:rPr lang="zh-CN" altLang="en-US" smtClean="0"/>
              <a:t>个结点</a:t>
            </a:r>
            <a:r>
              <a:rPr lang="zh-CN" altLang="en-US"/>
              <a:t>之间的连接称为边。 </a:t>
            </a:r>
            <a:r>
              <a:rPr lang="zh-CN" altLang="en-US" smtClean="0"/>
              <a:t>结点</a:t>
            </a:r>
            <a:r>
              <a:rPr lang="zh-CN" altLang="en-US"/>
              <a:t>也可以称为顶</a:t>
            </a:r>
            <a:r>
              <a:rPr lang="zh-CN" altLang="en-US" smtClean="0"/>
              <a:t>点。</a:t>
            </a:r>
            <a:r>
              <a:rPr lang="zh-CN" altLang="en-US"/>
              <a:t>如</a:t>
            </a:r>
            <a:r>
              <a:rPr lang="zh-CN" altLang="en-US" smtClean="0"/>
              <a:t>图：</a:t>
            </a:r>
            <a:endParaRPr lang="en-US" altLang="zh-CN" b="1" smtClean="0">
              <a:solidFill>
                <a:srgbClr val="0070C0"/>
              </a:solidFill>
              <a:ea typeface="宋体" panose="02010600030101010101" pitchFamily="2" charset="-122"/>
            </a:endParaRPr>
          </a:p>
          <a:p>
            <a:br>
              <a:rPr lang="en-US" altLang="zh-CN" smtClean="0">
                <a:ea typeface="宋体" panose="02010600030101010101" pitchFamily="2" charset="-122"/>
              </a:rPr>
            </a:br>
            <a:br>
              <a:rPr lang="en-US" altLang="zh-CN" smtClean="0">
                <a:ea typeface="宋体" panose="02010600030101010101" pitchFamily="2" charset="-122"/>
              </a:rPr>
            </a:br>
            <a:br>
              <a:rPr lang="en-US" altLang="zh-CN" smtClean="0">
                <a:ea typeface="宋体" panose="02010600030101010101" pitchFamily="2" charset="-122"/>
              </a:rPr>
            </a:br>
            <a:br>
              <a:rPr lang="en-US" altLang="zh-CN" smtClean="0">
                <a:ea typeface="宋体" panose="02010600030101010101" pitchFamily="2" charset="-122"/>
              </a:rPr>
            </a:br>
            <a:br>
              <a:rPr lang="en-US" altLang="zh-CN" smtClean="0">
                <a:ea typeface="宋体" panose="02010600030101010101" pitchFamily="2" charset="-122"/>
              </a:rPr>
            </a:br>
            <a:endParaRPr lang="en-US" altLang="zh-CN" smtClean="0">
              <a:ea typeface="宋体" panose="02010600030101010101" pitchFamily="2" charset="-122"/>
            </a:endParaRPr>
          </a:p>
          <a:p>
            <a:endParaRPr lang="en-US" altLang="zh-CN" sz="2000" b="1" smtClean="0">
              <a:solidFill>
                <a:srgbClr val="0070C0"/>
              </a:solidFill>
              <a:ea typeface="宋体" panose="02010600030101010101" pitchFamily="2" charset="-122"/>
            </a:endParaRPr>
          </a:p>
        </p:txBody>
      </p:sp>
      <p:sp>
        <p:nvSpPr>
          <p:cNvPr id="4" name="椭圆 3"/>
          <p:cNvSpPr/>
          <p:nvPr/>
        </p:nvSpPr>
        <p:spPr>
          <a:xfrm>
            <a:off x="1790650" y="2736279"/>
            <a:ext cx="5715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B</a:t>
            </a:r>
            <a:endParaRPr lang="zh-CN" altLang="en-US" sz="1100"/>
          </a:p>
        </p:txBody>
      </p:sp>
      <p:sp>
        <p:nvSpPr>
          <p:cNvPr id="5" name="椭圆 4"/>
          <p:cNvSpPr/>
          <p:nvPr/>
        </p:nvSpPr>
        <p:spPr>
          <a:xfrm>
            <a:off x="866725" y="3545904"/>
            <a:ext cx="5715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A</a:t>
            </a:r>
            <a:endParaRPr lang="zh-CN" altLang="en-US" sz="1100"/>
          </a:p>
        </p:txBody>
      </p:sp>
      <p:sp>
        <p:nvSpPr>
          <p:cNvPr id="6" name="椭圆 5"/>
          <p:cNvSpPr/>
          <p:nvPr/>
        </p:nvSpPr>
        <p:spPr>
          <a:xfrm>
            <a:off x="1647775" y="4450779"/>
            <a:ext cx="5715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D</a:t>
            </a:r>
            <a:endParaRPr lang="zh-CN" altLang="en-US" sz="1100"/>
          </a:p>
        </p:txBody>
      </p:sp>
      <p:sp>
        <p:nvSpPr>
          <p:cNvPr id="8" name="椭圆 7"/>
          <p:cNvSpPr/>
          <p:nvPr/>
        </p:nvSpPr>
        <p:spPr>
          <a:xfrm>
            <a:off x="2971750" y="4003104"/>
            <a:ext cx="5715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E</a:t>
            </a:r>
            <a:endParaRPr lang="zh-CN" altLang="en-US" sz="1100"/>
          </a:p>
        </p:txBody>
      </p:sp>
      <p:sp>
        <p:nvSpPr>
          <p:cNvPr id="9" name="椭圆 8"/>
          <p:cNvSpPr/>
          <p:nvPr/>
        </p:nvSpPr>
        <p:spPr>
          <a:xfrm>
            <a:off x="3190825" y="2964879"/>
            <a:ext cx="5715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C</a:t>
            </a:r>
            <a:endParaRPr lang="zh-CN" altLang="en-US" sz="1100"/>
          </a:p>
        </p:txBody>
      </p:sp>
      <p:cxnSp>
        <p:nvCxnSpPr>
          <p:cNvPr id="10" name="直接连接符 9"/>
          <p:cNvCxnSpPr>
            <a:stCxn id="5" idx="5"/>
            <a:endCxn id="6" idx="1"/>
          </p:cNvCxnSpPr>
          <p:nvPr/>
        </p:nvCxnSpPr>
        <p:spPr>
          <a:xfrm>
            <a:off x="1354531" y="4001189"/>
            <a:ext cx="376938" cy="527705"/>
          </a:xfrm>
          <a:prstGeom prst="line">
            <a:avLst/>
          </a:prstGeom>
        </p:spPr>
        <p:style>
          <a:lnRef idx="3">
            <a:schemeClr val="accent3"/>
          </a:lnRef>
          <a:fillRef idx="0">
            <a:schemeClr val="accent3"/>
          </a:fillRef>
          <a:effectRef idx="2">
            <a:schemeClr val="accent3"/>
          </a:effectRef>
          <a:fontRef idx="minor">
            <a:schemeClr val="tx1"/>
          </a:fontRef>
        </p:style>
      </p:cxnSp>
      <p:cxnSp>
        <p:nvCxnSpPr>
          <p:cNvPr id="11" name="直接连接符 10"/>
          <p:cNvCxnSpPr>
            <a:stCxn id="5" idx="7"/>
            <a:endCxn id="4" idx="3"/>
          </p:cNvCxnSpPr>
          <p:nvPr/>
        </p:nvCxnSpPr>
        <p:spPr>
          <a:xfrm flipV="1">
            <a:off x="1354531" y="3191564"/>
            <a:ext cx="519813" cy="432455"/>
          </a:xfrm>
          <a:prstGeom prst="line">
            <a:avLst/>
          </a:prstGeom>
        </p:spPr>
        <p:style>
          <a:lnRef idx="3">
            <a:schemeClr val="accent3"/>
          </a:lnRef>
          <a:fillRef idx="0">
            <a:schemeClr val="accent3"/>
          </a:fillRef>
          <a:effectRef idx="2">
            <a:schemeClr val="accent3"/>
          </a:effectRef>
          <a:fontRef idx="minor">
            <a:schemeClr val="tx1"/>
          </a:fontRef>
        </p:style>
      </p:cxnSp>
      <p:cxnSp>
        <p:nvCxnSpPr>
          <p:cNvPr id="12" name="直接连接符 11"/>
          <p:cNvCxnSpPr>
            <a:stCxn id="4" idx="6"/>
            <a:endCxn id="9" idx="2"/>
          </p:cNvCxnSpPr>
          <p:nvPr/>
        </p:nvCxnSpPr>
        <p:spPr>
          <a:xfrm>
            <a:off x="2362150" y="3002979"/>
            <a:ext cx="828675" cy="228600"/>
          </a:xfrm>
          <a:prstGeom prst="line">
            <a:avLst/>
          </a:prstGeom>
        </p:spPr>
        <p:style>
          <a:lnRef idx="3">
            <a:schemeClr val="accent3"/>
          </a:lnRef>
          <a:fillRef idx="0">
            <a:schemeClr val="accent3"/>
          </a:fillRef>
          <a:effectRef idx="2">
            <a:schemeClr val="accent3"/>
          </a:effectRef>
          <a:fontRef idx="minor">
            <a:schemeClr val="tx1"/>
          </a:fontRef>
        </p:style>
      </p:cxnSp>
      <p:cxnSp>
        <p:nvCxnSpPr>
          <p:cNvPr id="13" name="直接连接符 12"/>
          <p:cNvCxnSpPr>
            <a:stCxn id="4" idx="4"/>
            <a:endCxn id="6" idx="0"/>
          </p:cNvCxnSpPr>
          <p:nvPr/>
        </p:nvCxnSpPr>
        <p:spPr>
          <a:xfrm flipH="1">
            <a:off x="1933525" y="3269679"/>
            <a:ext cx="142875" cy="1181100"/>
          </a:xfrm>
          <a:prstGeom prst="line">
            <a:avLst/>
          </a:prstGeom>
        </p:spPr>
        <p:style>
          <a:lnRef idx="3">
            <a:schemeClr val="accent3"/>
          </a:lnRef>
          <a:fillRef idx="0">
            <a:schemeClr val="accent3"/>
          </a:fillRef>
          <a:effectRef idx="2">
            <a:schemeClr val="accent3"/>
          </a:effectRef>
          <a:fontRef idx="minor">
            <a:schemeClr val="tx1"/>
          </a:fontRef>
        </p:style>
      </p:cxnSp>
      <p:cxnSp>
        <p:nvCxnSpPr>
          <p:cNvPr id="14" name="直接连接符 13"/>
          <p:cNvCxnSpPr>
            <a:stCxn id="6" idx="7"/>
            <a:endCxn id="8" idx="2"/>
          </p:cNvCxnSpPr>
          <p:nvPr/>
        </p:nvCxnSpPr>
        <p:spPr>
          <a:xfrm flipV="1">
            <a:off x="2135581" y="4269804"/>
            <a:ext cx="836169" cy="259090"/>
          </a:xfrm>
          <a:prstGeom prst="line">
            <a:avLst/>
          </a:prstGeom>
        </p:spPr>
        <p:style>
          <a:lnRef idx="3">
            <a:schemeClr val="accent3"/>
          </a:lnRef>
          <a:fillRef idx="0">
            <a:schemeClr val="accent3"/>
          </a:fillRef>
          <a:effectRef idx="2">
            <a:schemeClr val="accent3"/>
          </a:effectRef>
          <a:fontRef idx="minor">
            <a:schemeClr val="tx1"/>
          </a:fontRef>
        </p:style>
      </p:cxnSp>
      <p:pic>
        <p:nvPicPr>
          <p:cNvPr id="51202"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289351" y="2546668"/>
            <a:ext cx="3793989" cy="26271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3" name="对象 2"/>
          <p:cNvGraphicFramePr>
            <a:graphicFrameLocks noChangeAspect="1"/>
          </p:cNvGraphicFramePr>
          <p:nvPr/>
        </p:nvGraphicFramePr>
        <p:xfrm>
          <a:off x="8298829" y="4688931"/>
          <a:ext cx="537468" cy="463049"/>
        </p:xfrm>
        <a:graphic>
          <a:graphicData uri="http://schemas.openxmlformats.org/presentationml/2006/ole">
            <mc:AlternateContent xmlns:mc="http://schemas.openxmlformats.org/markup-compatibility/2006">
              <mc:Choice xmlns:v="urn:schemas-microsoft-com:vml" Requires="v">
                <p:oleObj spid="_x0000_s151590" name="包装程序外壳对象" showAsIcon="1" r:id="rId2" imgW="609600" imgH="523875" progId="Package">
                  <p:embed/>
                </p:oleObj>
              </mc:Choice>
              <mc:Fallback>
                <p:oleObj name="包装程序外壳对象" showAsIcon="1" r:id="rId2" imgW="609600" imgH="523875" progId="Package">
                  <p:embed/>
                  <p:pic>
                    <p:nvPicPr>
                      <p:cNvPr id="0" name="图片 151589"/>
                      <p:cNvPicPr/>
                      <p:nvPr/>
                    </p:nvPicPr>
                    <p:blipFill>
                      <a:blip r:embed="rId3"/>
                      <a:stretch>
                        <a:fillRect/>
                      </a:stretch>
                    </p:blipFill>
                    <p:spPr>
                      <a:xfrm>
                        <a:off x="8298829" y="4688931"/>
                        <a:ext cx="537468" cy="463049"/>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a:t>图的常用概念</a:t>
            </a:r>
            <a:endParaRPr lang="en-US" altLang="zh-CN" sz="2200" b="1"/>
          </a:p>
        </p:txBody>
      </p:sp>
      <p:sp>
        <p:nvSpPr>
          <p:cNvPr id="2" name="TextBox 1"/>
          <p:cNvSpPr txBox="1"/>
          <p:nvPr/>
        </p:nvSpPr>
        <p:spPr>
          <a:xfrm>
            <a:off x="665981" y="1224111"/>
            <a:ext cx="8424936" cy="2923877"/>
          </a:xfrm>
          <a:prstGeom prst="rect">
            <a:avLst/>
          </a:prstGeom>
          <a:noFill/>
        </p:spPr>
        <p:txBody>
          <a:bodyPr wrap="square" rtlCol="0">
            <a:spAutoFit/>
          </a:bodyPr>
          <a:lstStyle/>
          <a:p>
            <a:endParaRPr lang="en-US" altLang="zh-CN" sz="2000" b="1" smtClean="0">
              <a:solidFill>
                <a:srgbClr val="0070C0"/>
              </a:solidFill>
              <a:ea typeface="宋体" panose="02010600030101010101" pitchFamily="2" charset="-122"/>
            </a:endParaRPr>
          </a:p>
          <a:p>
            <a:pPr marL="342900" indent="-342900">
              <a:buAutoNum type="arabicParenR"/>
            </a:pPr>
            <a:r>
              <a:rPr lang="zh-CN" altLang="en-US" smtClean="0">
                <a:latin typeface="Arial" panose="020B0604020202020204" pitchFamily="34" charset="0"/>
                <a:cs typeface="Arial" panose="020B0604020202020204" pitchFamily="34" charset="0"/>
              </a:rPr>
              <a:t>顶点</a:t>
            </a:r>
            <a:r>
              <a:rPr lang="en-US" altLang="zh-CN" smtClean="0">
                <a:latin typeface="Arial" panose="020B0604020202020204" pitchFamily="34" charset="0"/>
                <a:cs typeface="Arial" panose="020B0604020202020204" pitchFamily="34" charset="0"/>
              </a:rPr>
              <a:t>(vertex)</a:t>
            </a:r>
            <a:endParaRPr lang="en-US" altLang="zh-CN" smtClean="0">
              <a:latin typeface="Arial" panose="020B0604020202020204" pitchFamily="34" charset="0"/>
              <a:cs typeface="Arial" panose="020B0604020202020204" pitchFamily="34" charset="0"/>
            </a:endParaRPr>
          </a:p>
          <a:p>
            <a:pPr marL="342900" indent="-342900">
              <a:buAutoNum type="arabicParenR"/>
            </a:pPr>
            <a:r>
              <a:rPr lang="zh-CN" altLang="en-US" smtClean="0">
                <a:latin typeface="Arial" panose="020B0604020202020204" pitchFamily="34" charset="0"/>
                <a:ea typeface="宋体" panose="02010600030101010101" pitchFamily="2" charset="-122"/>
                <a:cs typeface="Arial" panose="020B0604020202020204" pitchFamily="34" charset="0"/>
              </a:rPr>
              <a:t>边</a:t>
            </a:r>
            <a:r>
              <a:rPr lang="en-US" altLang="zh-CN" smtClean="0">
                <a:latin typeface="Arial" panose="020B0604020202020204" pitchFamily="34" charset="0"/>
                <a:ea typeface="宋体" panose="02010600030101010101" pitchFamily="2" charset="-122"/>
                <a:cs typeface="Arial" panose="020B0604020202020204" pitchFamily="34" charset="0"/>
              </a:rPr>
              <a:t>(edge)</a:t>
            </a:r>
            <a:endParaRPr lang="en-US" altLang="zh-CN" smtClean="0">
              <a:ea typeface="宋体" panose="02010600030101010101" pitchFamily="2" charset="-122"/>
            </a:endParaRPr>
          </a:p>
          <a:p>
            <a:pPr marL="342900" indent="-342900">
              <a:buAutoNum type="arabicParenR"/>
            </a:pPr>
            <a:r>
              <a:rPr lang="zh-CN" altLang="en-US">
                <a:ea typeface="宋体" panose="02010600030101010101" pitchFamily="2" charset="-122"/>
              </a:rPr>
              <a:t>路</a:t>
            </a:r>
            <a:r>
              <a:rPr lang="zh-CN" altLang="en-US" smtClean="0">
                <a:ea typeface="宋体" panose="02010600030101010101" pitchFamily="2" charset="-122"/>
              </a:rPr>
              <a:t>径</a:t>
            </a:r>
            <a:endParaRPr lang="en-US" altLang="zh-CN" smtClean="0">
              <a:ea typeface="宋体" panose="02010600030101010101" pitchFamily="2" charset="-122"/>
            </a:endParaRPr>
          </a:p>
          <a:p>
            <a:pPr marL="342900" indent="-342900">
              <a:buAutoNum type="arabicParenR"/>
            </a:pPr>
            <a:r>
              <a:rPr lang="zh-CN" altLang="en-US" smtClean="0">
                <a:ea typeface="宋体" panose="02010600030101010101" pitchFamily="2" charset="-122"/>
              </a:rPr>
              <a:t>无向图</a:t>
            </a:r>
            <a:r>
              <a:rPr lang="en-US" altLang="zh-CN" smtClean="0">
                <a:ea typeface="宋体" panose="02010600030101010101" pitchFamily="2" charset="-122"/>
              </a:rPr>
              <a:t>(</a:t>
            </a:r>
            <a:r>
              <a:rPr lang="zh-CN" altLang="en-US" smtClean="0">
                <a:ea typeface="宋体" panose="02010600030101010101" pitchFamily="2" charset="-122"/>
              </a:rPr>
              <a:t>右图</a:t>
            </a:r>
            <a:r>
              <a:rPr lang="en-US" altLang="zh-CN" smtClean="0">
                <a:ea typeface="宋体" panose="02010600030101010101" pitchFamily="2" charset="-122"/>
              </a:rPr>
              <a:t>)</a:t>
            </a:r>
            <a:endParaRPr lang="en-US" altLang="zh-CN" smtClean="0">
              <a:ea typeface="宋体" panose="02010600030101010101" pitchFamily="2" charset="-122"/>
            </a:endParaRPr>
          </a:p>
          <a:p>
            <a:br>
              <a:rPr lang="en-US" altLang="zh-CN" smtClean="0">
                <a:ea typeface="宋体" panose="02010600030101010101" pitchFamily="2" charset="-122"/>
              </a:rPr>
            </a:br>
            <a:br>
              <a:rPr lang="en-US" altLang="zh-CN" smtClean="0">
                <a:ea typeface="宋体" panose="02010600030101010101" pitchFamily="2" charset="-122"/>
              </a:rPr>
            </a:br>
            <a:br>
              <a:rPr lang="en-US" altLang="zh-CN" smtClean="0">
                <a:ea typeface="宋体" panose="02010600030101010101" pitchFamily="2" charset="-122"/>
              </a:rPr>
            </a:br>
            <a:endParaRPr lang="en-US" altLang="zh-CN" smtClean="0">
              <a:ea typeface="宋体" panose="02010600030101010101" pitchFamily="2" charset="-122"/>
            </a:endParaRPr>
          </a:p>
          <a:p>
            <a:endParaRPr lang="en-US" altLang="zh-CN" sz="2000" b="1" smtClean="0">
              <a:solidFill>
                <a:srgbClr val="0070C0"/>
              </a:solidFill>
              <a:ea typeface="宋体" panose="02010600030101010101" pitchFamily="2" charset="-122"/>
            </a:endParaRPr>
          </a:p>
        </p:txBody>
      </p:sp>
      <p:sp>
        <p:nvSpPr>
          <p:cNvPr id="16" name="椭圆 15"/>
          <p:cNvSpPr/>
          <p:nvPr/>
        </p:nvSpPr>
        <p:spPr>
          <a:xfrm>
            <a:off x="3723009" y="2288579"/>
            <a:ext cx="5715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B</a:t>
            </a:r>
            <a:endParaRPr lang="zh-CN" altLang="en-US" sz="1100"/>
          </a:p>
        </p:txBody>
      </p:sp>
      <p:sp>
        <p:nvSpPr>
          <p:cNvPr id="17" name="椭圆 16"/>
          <p:cNvSpPr/>
          <p:nvPr/>
        </p:nvSpPr>
        <p:spPr>
          <a:xfrm>
            <a:off x="2799084" y="3098204"/>
            <a:ext cx="5715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A</a:t>
            </a:r>
            <a:endParaRPr lang="zh-CN" altLang="en-US" sz="1100"/>
          </a:p>
        </p:txBody>
      </p:sp>
      <p:sp>
        <p:nvSpPr>
          <p:cNvPr id="18" name="椭圆 17"/>
          <p:cNvSpPr/>
          <p:nvPr/>
        </p:nvSpPr>
        <p:spPr>
          <a:xfrm>
            <a:off x="3580134" y="4003079"/>
            <a:ext cx="5715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D</a:t>
            </a:r>
            <a:endParaRPr lang="zh-CN" altLang="en-US" sz="1100"/>
          </a:p>
        </p:txBody>
      </p:sp>
      <p:sp>
        <p:nvSpPr>
          <p:cNvPr id="19" name="椭圆 18"/>
          <p:cNvSpPr/>
          <p:nvPr/>
        </p:nvSpPr>
        <p:spPr>
          <a:xfrm>
            <a:off x="4904109" y="3555404"/>
            <a:ext cx="5715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E</a:t>
            </a:r>
            <a:endParaRPr lang="zh-CN" altLang="en-US" sz="1100"/>
          </a:p>
        </p:txBody>
      </p:sp>
      <p:sp>
        <p:nvSpPr>
          <p:cNvPr id="20" name="椭圆 19"/>
          <p:cNvSpPr/>
          <p:nvPr/>
        </p:nvSpPr>
        <p:spPr>
          <a:xfrm>
            <a:off x="5123184" y="2517179"/>
            <a:ext cx="5715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C</a:t>
            </a:r>
            <a:endParaRPr lang="zh-CN" altLang="en-US" sz="1100"/>
          </a:p>
        </p:txBody>
      </p:sp>
      <p:cxnSp>
        <p:nvCxnSpPr>
          <p:cNvPr id="21" name="直接连接符 20"/>
          <p:cNvCxnSpPr>
            <a:stCxn id="17" idx="5"/>
            <a:endCxn id="18" idx="1"/>
          </p:cNvCxnSpPr>
          <p:nvPr/>
        </p:nvCxnSpPr>
        <p:spPr>
          <a:xfrm>
            <a:off x="3286890" y="3553489"/>
            <a:ext cx="376938" cy="527705"/>
          </a:xfrm>
          <a:prstGeom prst="line">
            <a:avLst/>
          </a:prstGeom>
        </p:spPr>
        <p:style>
          <a:lnRef idx="3">
            <a:schemeClr val="accent3"/>
          </a:lnRef>
          <a:fillRef idx="0">
            <a:schemeClr val="accent3"/>
          </a:fillRef>
          <a:effectRef idx="2">
            <a:schemeClr val="accent3"/>
          </a:effectRef>
          <a:fontRef idx="minor">
            <a:schemeClr val="tx1"/>
          </a:fontRef>
        </p:style>
      </p:cxnSp>
      <p:cxnSp>
        <p:nvCxnSpPr>
          <p:cNvPr id="22" name="直接连接符 21"/>
          <p:cNvCxnSpPr>
            <a:stCxn id="17" idx="7"/>
            <a:endCxn id="16" idx="3"/>
          </p:cNvCxnSpPr>
          <p:nvPr/>
        </p:nvCxnSpPr>
        <p:spPr>
          <a:xfrm flipV="1">
            <a:off x="3286890" y="2743864"/>
            <a:ext cx="519813" cy="432455"/>
          </a:xfrm>
          <a:prstGeom prst="line">
            <a:avLst/>
          </a:prstGeom>
        </p:spPr>
        <p:style>
          <a:lnRef idx="3">
            <a:schemeClr val="accent3"/>
          </a:lnRef>
          <a:fillRef idx="0">
            <a:schemeClr val="accent3"/>
          </a:fillRef>
          <a:effectRef idx="2">
            <a:schemeClr val="accent3"/>
          </a:effectRef>
          <a:fontRef idx="minor">
            <a:schemeClr val="tx1"/>
          </a:fontRef>
        </p:style>
      </p:cxnSp>
      <p:cxnSp>
        <p:nvCxnSpPr>
          <p:cNvPr id="23" name="直接连接符 22"/>
          <p:cNvCxnSpPr>
            <a:stCxn id="16" idx="6"/>
            <a:endCxn id="20" idx="2"/>
          </p:cNvCxnSpPr>
          <p:nvPr/>
        </p:nvCxnSpPr>
        <p:spPr>
          <a:xfrm>
            <a:off x="4294509" y="2555279"/>
            <a:ext cx="828675" cy="228600"/>
          </a:xfrm>
          <a:prstGeom prst="line">
            <a:avLst/>
          </a:prstGeom>
        </p:spPr>
        <p:style>
          <a:lnRef idx="3">
            <a:schemeClr val="accent3"/>
          </a:lnRef>
          <a:fillRef idx="0">
            <a:schemeClr val="accent3"/>
          </a:fillRef>
          <a:effectRef idx="2">
            <a:schemeClr val="accent3"/>
          </a:effectRef>
          <a:fontRef idx="minor">
            <a:schemeClr val="tx1"/>
          </a:fontRef>
        </p:style>
      </p:cxnSp>
      <p:cxnSp>
        <p:nvCxnSpPr>
          <p:cNvPr id="24" name="直接连接符 23"/>
          <p:cNvCxnSpPr>
            <a:stCxn id="16" idx="4"/>
            <a:endCxn id="18" idx="0"/>
          </p:cNvCxnSpPr>
          <p:nvPr/>
        </p:nvCxnSpPr>
        <p:spPr>
          <a:xfrm flipH="1">
            <a:off x="3865884" y="2821979"/>
            <a:ext cx="142875" cy="1181100"/>
          </a:xfrm>
          <a:prstGeom prst="line">
            <a:avLst/>
          </a:prstGeom>
        </p:spPr>
        <p:style>
          <a:lnRef idx="3">
            <a:schemeClr val="accent3"/>
          </a:lnRef>
          <a:fillRef idx="0">
            <a:schemeClr val="accent3"/>
          </a:fillRef>
          <a:effectRef idx="2">
            <a:schemeClr val="accent3"/>
          </a:effectRef>
          <a:fontRef idx="minor">
            <a:schemeClr val="tx1"/>
          </a:fontRef>
        </p:style>
      </p:cxnSp>
      <p:cxnSp>
        <p:nvCxnSpPr>
          <p:cNvPr id="25" name="直接连接符 24"/>
          <p:cNvCxnSpPr>
            <a:stCxn id="18" idx="7"/>
            <a:endCxn id="19" idx="2"/>
          </p:cNvCxnSpPr>
          <p:nvPr/>
        </p:nvCxnSpPr>
        <p:spPr>
          <a:xfrm flipV="1">
            <a:off x="4067940" y="3822104"/>
            <a:ext cx="836169" cy="259090"/>
          </a:xfrm>
          <a:prstGeom prst="line">
            <a:avLst/>
          </a:prstGeom>
        </p:spPr>
        <p:style>
          <a:lnRef idx="3">
            <a:schemeClr val="accent3"/>
          </a:lnRef>
          <a:fillRef idx="0">
            <a:schemeClr val="accent3"/>
          </a:fillRef>
          <a:effectRef idx="2">
            <a:schemeClr val="accent3"/>
          </a:effectRef>
          <a:fontRef idx="minor">
            <a:schemeClr val="tx1"/>
          </a:fontRef>
        </p:style>
      </p:cxnSp>
      <p:sp>
        <p:nvSpPr>
          <p:cNvPr id="26" name="TextBox 20"/>
          <p:cNvSpPr txBox="1"/>
          <p:nvPr/>
        </p:nvSpPr>
        <p:spPr>
          <a:xfrm>
            <a:off x="5981575" y="1944191"/>
            <a:ext cx="3181350" cy="1331390"/>
          </a:xfrm>
          <a:prstGeom prst="rect">
            <a:avLst/>
          </a:prstGeom>
          <a:noFill/>
          <a:ln>
            <a:solidFill>
              <a:schemeClr val="accent1"/>
            </a:solidFill>
          </a:ln>
        </p:spPr>
        <p:style>
          <a:lnRef idx="0">
            <a:scrgbClr r="0" g="0" b="0"/>
          </a:lnRef>
          <a:fillRef idx="0">
            <a:scrgbClr r="0" g="0" b="0"/>
          </a:fillRef>
          <a:effectRef idx="0">
            <a:scrgbClr r="0" g="0" b="0"/>
          </a:effectRef>
          <a:fontRef idx="minor">
            <a:schemeClr val="tx1"/>
          </a:fontRef>
        </p:style>
        <p:txBody>
          <a:bodyPr wrap="squar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zh-CN" altLang="en-US" sz="1100" b="1"/>
              <a:t>无向图</a:t>
            </a:r>
            <a:r>
              <a:rPr lang="zh-CN" altLang="en-US" sz="1100"/>
              <a:t>： 顶点之间的连接没有方向，比如</a:t>
            </a:r>
            <a:r>
              <a:rPr lang="en-US" altLang="zh-CN" sz="1100"/>
              <a:t>A-B,</a:t>
            </a:r>
            <a:endParaRPr lang="en-US" altLang="zh-CN" sz="1100"/>
          </a:p>
          <a:p>
            <a:r>
              <a:rPr lang="zh-CN" altLang="en-US" sz="1100"/>
              <a:t>即可以是</a:t>
            </a:r>
            <a:r>
              <a:rPr lang="zh-CN" altLang="en-US" sz="1100" baseline="0"/>
              <a:t> </a:t>
            </a:r>
            <a:r>
              <a:rPr lang="en-US" altLang="zh-CN" sz="1100" baseline="0"/>
              <a:t>A-&gt; B </a:t>
            </a:r>
            <a:r>
              <a:rPr lang="zh-CN" altLang="en-US" sz="1100" baseline="0"/>
              <a:t>也可以 </a:t>
            </a:r>
            <a:r>
              <a:rPr lang="en-US" altLang="zh-CN" sz="1100" baseline="0"/>
              <a:t>B-&gt;A .</a:t>
            </a:r>
            <a:endParaRPr lang="en-US" altLang="zh-CN" sz="1100" baseline="0"/>
          </a:p>
          <a:p>
            <a:endParaRPr lang="en-US" altLang="zh-CN" sz="1100" baseline="0"/>
          </a:p>
          <a:p>
            <a:endParaRPr lang="en-US" altLang="zh-CN" sz="1100" baseline="0"/>
          </a:p>
          <a:p>
            <a:r>
              <a:rPr lang="zh-CN" altLang="en-US" sz="1100" b="1" baseline="0"/>
              <a:t>路径</a:t>
            </a:r>
            <a:r>
              <a:rPr lang="en-US" altLang="zh-CN" sz="1100" b="1" baseline="0"/>
              <a:t>:  </a:t>
            </a:r>
            <a:r>
              <a:rPr lang="zh-CN" altLang="en-US" sz="1100" b="1" baseline="0"/>
              <a:t>比如从 </a:t>
            </a:r>
            <a:r>
              <a:rPr lang="en-US" altLang="zh-CN" sz="1100" b="1" baseline="0"/>
              <a:t>D -&gt; C </a:t>
            </a:r>
            <a:r>
              <a:rPr lang="zh-CN" altLang="en-US" sz="1100" b="1" baseline="0"/>
              <a:t>的路径有</a:t>
            </a:r>
            <a:endParaRPr lang="en-US" altLang="zh-CN" sz="1100" b="1" baseline="0"/>
          </a:p>
          <a:p>
            <a:r>
              <a:rPr lang="en-US" altLang="zh-CN" sz="1100" b="1" baseline="0"/>
              <a:t>1) D-&gt;B-&gt;C</a:t>
            </a:r>
            <a:endParaRPr lang="en-US" altLang="zh-CN" sz="1100" b="1" baseline="0"/>
          </a:p>
          <a:p>
            <a:r>
              <a:rPr lang="en-US" altLang="zh-CN" sz="1100" b="1" baseline="0"/>
              <a:t>2) D-&gt;A-&gt;B-&gt;C</a:t>
            </a:r>
            <a:endParaRPr lang="zh-CN" altLang="en-US" sz="1100" b="1"/>
          </a:p>
        </p:txBody>
      </p:sp>
      <p:sp>
        <p:nvSpPr>
          <p:cNvPr id="27" name="TextBox 21"/>
          <p:cNvSpPr txBox="1"/>
          <p:nvPr/>
        </p:nvSpPr>
        <p:spPr>
          <a:xfrm>
            <a:off x="2856234" y="2021879"/>
            <a:ext cx="466794" cy="275717"/>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zh-CN" altLang="en-US" sz="1100"/>
              <a:t>顶点</a:t>
            </a:r>
            <a:endParaRPr lang="zh-CN" altLang="en-US" sz="1100"/>
          </a:p>
        </p:txBody>
      </p:sp>
      <p:cxnSp>
        <p:nvCxnSpPr>
          <p:cNvPr id="28" name="直接箭头连接符 27"/>
          <p:cNvCxnSpPr>
            <a:stCxn id="27" idx="3"/>
            <a:endCxn id="16" idx="1"/>
          </p:cNvCxnSpPr>
          <p:nvPr/>
        </p:nvCxnSpPr>
        <p:spPr>
          <a:xfrm>
            <a:off x="3323028" y="2159738"/>
            <a:ext cx="483675" cy="206956"/>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29" name="TextBox 24"/>
          <p:cNvSpPr txBox="1"/>
          <p:nvPr/>
        </p:nvSpPr>
        <p:spPr>
          <a:xfrm>
            <a:off x="2608584" y="2450504"/>
            <a:ext cx="325730" cy="275717"/>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zh-CN" altLang="en-US" sz="1100"/>
              <a:t>边</a:t>
            </a:r>
            <a:endParaRPr lang="zh-CN" altLang="en-US" sz="1100"/>
          </a:p>
        </p:txBody>
      </p:sp>
      <p:cxnSp>
        <p:nvCxnSpPr>
          <p:cNvPr id="30" name="直接箭头连接符 29"/>
          <p:cNvCxnSpPr/>
          <p:nvPr/>
        </p:nvCxnSpPr>
        <p:spPr>
          <a:xfrm>
            <a:off x="2903928" y="2655038"/>
            <a:ext cx="657156" cy="300291"/>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680" y="755015"/>
            <a:ext cx="3286125" cy="395605"/>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单</a:t>
            </a:r>
            <a:r>
              <a:rPr lang="zh-CN" altLang="en-US" sz="2200" b="1"/>
              <a:t>链表的应用实例</a:t>
            </a:r>
            <a:endParaRPr lang="en-US" altLang="zh-CN" sz="2200" b="1"/>
          </a:p>
        </p:txBody>
      </p:sp>
      <p:sp>
        <p:nvSpPr>
          <p:cNvPr id="2" name="TextBox 1"/>
          <p:cNvSpPr txBox="1"/>
          <p:nvPr/>
        </p:nvSpPr>
        <p:spPr>
          <a:xfrm>
            <a:off x="665981" y="1224111"/>
            <a:ext cx="8136904" cy="4154984"/>
          </a:xfrm>
          <a:prstGeom prst="rect">
            <a:avLst/>
          </a:prstGeom>
          <a:noFill/>
        </p:spPr>
        <p:txBody>
          <a:bodyPr wrap="square" rtlCol="0">
            <a:spAutoFit/>
          </a:bodyPr>
          <a:lstStyle/>
          <a:p>
            <a:endParaRPr lang="en-US" altLang="zh-CN" smtClean="0"/>
          </a:p>
          <a:p>
            <a:r>
              <a:rPr lang="zh-CN" altLang="en-US" smtClean="0"/>
              <a:t>使</a:t>
            </a:r>
            <a:r>
              <a:rPr lang="zh-CN" altLang="en-US"/>
              <a:t>用带</a:t>
            </a:r>
            <a:r>
              <a:rPr lang="en-US" altLang="zh-CN"/>
              <a:t>head</a:t>
            </a:r>
            <a:r>
              <a:rPr lang="zh-CN" altLang="en-US"/>
              <a:t>头的</a:t>
            </a:r>
            <a:r>
              <a:rPr lang="zh-CN" altLang="en-US" sz="2000" b="1">
                <a:solidFill>
                  <a:srgbClr val="FF0000"/>
                </a:solidFill>
              </a:rPr>
              <a:t>单向链表</a:t>
            </a:r>
            <a:r>
              <a:rPr lang="zh-CN" altLang="en-US"/>
              <a:t>实现 </a:t>
            </a:r>
            <a:r>
              <a:rPr lang="en-US" altLang="zh-CN"/>
              <a:t>–</a:t>
            </a:r>
            <a:r>
              <a:rPr lang="zh-CN" altLang="en-US"/>
              <a:t>水浒英雄排行榜管</a:t>
            </a:r>
            <a:r>
              <a:rPr lang="zh-CN" altLang="en-US" smtClean="0"/>
              <a:t>理</a:t>
            </a:r>
            <a:endParaRPr lang="en-US" altLang="zh-CN" smtClean="0"/>
          </a:p>
          <a:p>
            <a:pPr marL="342900" indent="-342900">
              <a:buAutoNum type="arabicParenR"/>
            </a:pPr>
            <a:r>
              <a:rPr lang="zh-CN" altLang="en-US" sz="1600" smtClean="0"/>
              <a:t>完</a:t>
            </a:r>
            <a:r>
              <a:rPr lang="zh-CN" altLang="en-US" sz="1600"/>
              <a:t>成对英雄人物的</a:t>
            </a:r>
            <a:r>
              <a:rPr lang="zh-CN" altLang="en-US" sz="1600" b="1"/>
              <a:t>增删改查</a:t>
            </a:r>
            <a:r>
              <a:rPr lang="zh-CN" altLang="en-US" sz="1600"/>
              <a:t>操</a:t>
            </a:r>
            <a:r>
              <a:rPr lang="zh-CN" altLang="en-US" sz="1600" smtClean="0"/>
              <a:t>作， 注</a:t>
            </a:r>
            <a:r>
              <a:rPr lang="en-US" altLang="zh-CN" sz="1600" smtClean="0"/>
              <a:t>: </a:t>
            </a:r>
            <a:r>
              <a:rPr lang="zh-CN" altLang="en-US" sz="1600" b="1" smtClean="0">
                <a:solidFill>
                  <a:srgbClr val="FF0000"/>
                </a:solidFill>
              </a:rPr>
              <a:t>删除和修改</a:t>
            </a:r>
            <a:r>
              <a:rPr lang="en-US" altLang="zh-CN" sz="1600" b="1" smtClean="0">
                <a:solidFill>
                  <a:srgbClr val="FF0000"/>
                </a:solidFill>
              </a:rPr>
              <a:t>,</a:t>
            </a:r>
            <a:r>
              <a:rPr lang="zh-CN" altLang="en-US" sz="1600" b="1" smtClean="0">
                <a:solidFill>
                  <a:srgbClr val="FF0000"/>
                </a:solidFill>
              </a:rPr>
              <a:t>查找</a:t>
            </a:r>
            <a:br>
              <a:rPr lang="en-US" altLang="zh-CN" sz="1600" b="1" smtClean="0">
                <a:solidFill>
                  <a:srgbClr val="FF0000"/>
                </a:solidFill>
              </a:rPr>
            </a:br>
            <a:r>
              <a:rPr lang="zh-CN" altLang="en-US" sz="1600" b="1" smtClean="0"/>
              <a:t>可以考虑学员独立完成，也可带学员完成</a:t>
            </a:r>
            <a:endParaRPr lang="en-US" altLang="zh-CN" sz="1600" b="1"/>
          </a:p>
          <a:p>
            <a:pPr marL="342900" indent="-342900">
              <a:buAutoNum type="arabicParenR"/>
            </a:pPr>
            <a:r>
              <a:rPr lang="zh-CN" altLang="en-US" sz="1600" smtClean="0"/>
              <a:t>第一种方法在添加英雄时，直接添加到链表的尾部</a:t>
            </a:r>
            <a:endParaRPr lang="en-US" altLang="zh-CN" sz="1600" smtClean="0"/>
          </a:p>
          <a:p>
            <a:pPr marL="342900" indent="-342900">
              <a:buAutoNum type="arabicParenR"/>
            </a:pPr>
            <a:r>
              <a:rPr lang="zh-CN" altLang="en-US" sz="1600" b="1"/>
              <a:t>第二</a:t>
            </a:r>
            <a:r>
              <a:rPr lang="zh-CN" altLang="en-US" sz="1600" b="1" smtClean="0"/>
              <a:t>种方式在添加英雄时</a:t>
            </a:r>
            <a:r>
              <a:rPr lang="zh-CN" altLang="en-US" sz="1600" smtClean="0"/>
              <a:t>，根据排名将英雄插入到指定位置</a:t>
            </a:r>
            <a:br>
              <a:rPr lang="en-US" altLang="zh-CN" sz="1600" smtClean="0"/>
            </a:br>
            <a:r>
              <a:rPr lang="en-US" altLang="zh-CN" sz="1600" smtClean="0"/>
              <a:t>(</a:t>
            </a:r>
            <a:r>
              <a:rPr lang="zh-CN" altLang="en-US" sz="1600"/>
              <a:t>如</a:t>
            </a:r>
            <a:r>
              <a:rPr lang="zh-CN" altLang="en-US" sz="1600" smtClean="0"/>
              <a:t>果有这个排名，则添加失败，并给出提示</a:t>
            </a:r>
            <a:r>
              <a:rPr lang="en-US" altLang="zh-CN" sz="1600" smtClean="0"/>
              <a:t>)</a:t>
            </a:r>
            <a:endParaRPr lang="en-US" altLang="zh-CN" sz="1600" smtClean="0"/>
          </a:p>
          <a:p>
            <a:endParaRPr lang="en-US" altLang="zh-CN"/>
          </a:p>
          <a:p>
            <a:endParaRPr lang="en-US" altLang="zh-CN" smtClean="0"/>
          </a:p>
          <a:p>
            <a:endParaRPr lang="en-US" altLang="zh-CN" smtClean="0"/>
          </a:p>
          <a:p>
            <a:endParaRPr lang="en-US" altLang="zh-CN" smtClean="0"/>
          </a:p>
          <a:p>
            <a:endParaRPr lang="en-US" altLang="zh-CN"/>
          </a:p>
          <a:p>
            <a:endParaRPr lang="en-US" altLang="zh-CN" smtClean="0"/>
          </a:p>
          <a:p>
            <a:endParaRPr lang="en-US" altLang="zh-CN"/>
          </a:p>
          <a:p>
            <a:endParaRPr lang="zh-CN" altLang="en-US"/>
          </a:p>
        </p:txBody>
      </p:sp>
      <p:pic>
        <p:nvPicPr>
          <p:cNvPr id="4" name="Picture 7"/>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05941" y="3348447"/>
            <a:ext cx="2698175" cy="14924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1" name="对象 10"/>
          <p:cNvGraphicFramePr>
            <a:graphicFrameLocks noChangeAspect="1"/>
          </p:cNvGraphicFramePr>
          <p:nvPr/>
        </p:nvGraphicFramePr>
        <p:xfrm>
          <a:off x="9644766" y="3070374"/>
          <a:ext cx="486242" cy="418916"/>
        </p:xfrm>
        <a:graphic>
          <a:graphicData uri="http://schemas.openxmlformats.org/presentationml/2006/ole">
            <mc:AlternateContent xmlns:mc="http://schemas.openxmlformats.org/markup-compatibility/2006">
              <mc:Choice xmlns:v="urn:schemas-microsoft-com:vml" Requires="v">
                <p:oleObj spid="_x0000_s10760" name="包装程序外壳对象" showAsIcon="1" r:id="rId2" imgW="609600" imgH="523875" progId="Package">
                  <p:embed/>
                </p:oleObj>
              </mc:Choice>
              <mc:Fallback>
                <p:oleObj name="包装程序外壳对象" showAsIcon="1" r:id="rId2" imgW="609600" imgH="523875" progId="Package">
                  <p:embed/>
                  <p:pic>
                    <p:nvPicPr>
                      <p:cNvPr id="0" name="图片 10759"/>
                      <p:cNvPicPr/>
                      <p:nvPr/>
                    </p:nvPicPr>
                    <p:blipFill>
                      <a:blip r:embed="rId3"/>
                      <a:stretch>
                        <a:fillRect/>
                      </a:stretch>
                    </p:blipFill>
                    <p:spPr>
                      <a:xfrm>
                        <a:off x="9644766" y="3070374"/>
                        <a:ext cx="486242" cy="418916"/>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图</a:t>
            </a:r>
            <a:r>
              <a:rPr lang="zh-CN" altLang="en-US" sz="2200" b="1"/>
              <a:t>的常用概</a:t>
            </a:r>
            <a:r>
              <a:rPr lang="zh-CN" altLang="en-US" sz="2200" b="1" smtClean="0"/>
              <a:t>念</a:t>
            </a:r>
            <a:endParaRPr lang="zh-CN" altLang="en-US" sz="2200" b="1"/>
          </a:p>
        </p:txBody>
      </p:sp>
      <p:sp>
        <p:nvSpPr>
          <p:cNvPr id="2" name="TextBox 1"/>
          <p:cNvSpPr txBox="1"/>
          <p:nvPr/>
        </p:nvSpPr>
        <p:spPr>
          <a:xfrm>
            <a:off x="665981" y="1224111"/>
            <a:ext cx="8424936" cy="2400657"/>
          </a:xfrm>
          <a:prstGeom prst="rect">
            <a:avLst/>
          </a:prstGeom>
          <a:noFill/>
        </p:spPr>
        <p:txBody>
          <a:bodyPr wrap="square" rtlCol="0">
            <a:spAutoFit/>
          </a:bodyPr>
          <a:lstStyle/>
          <a:p>
            <a:endParaRPr lang="en-US" altLang="zh-CN" sz="2000" b="1" smtClean="0">
              <a:solidFill>
                <a:srgbClr val="0070C0"/>
              </a:solidFill>
              <a:ea typeface="宋体" panose="02010600030101010101" pitchFamily="2" charset="-122"/>
            </a:endParaRPr>
          </a:p>
          <a:p>
            <a:endParaRPr lang="en-US" altLang="zh-CN" sz="2000" b="1" smtClean="0">
              <a:solidFill>
                <a:srgbClr val="0070C0"/>
              </a:solidFill>
              <a:ea typeface="宋体" panose="02010600030101010101" pitchFamily="2" charset="-122"/>
            </a:endParaRPr>
          </a:p>
          <a:p>
            <a:pPr marL="342900" indent="-342900">
              <a:buAutoNum type="arabicParenR" startAt="5"/>
            </a:pPr>
            <a:r>
              <a:rPr lang="zh-CN" altLang="en-US" smtClean="0">
                <a:ea typeface="宋体" panose="02010600030101010101" pitchFamily="2" charset="-122"/>
              </a:rPr>
              <a:t>有向图</a:t>
            </a:r>
            <a:endParaRPr lang="en-US" altLang="zh-CN">
              <a:ea typeface="宋体" panose="02010600030101010101" pitchFamily="2" charset="-122"/>
            </a:endParaRPr>
          </a:p>
          <a:p>
            <a:pPr marL="342900" indent="-342900">
              <a:buAutoNum type="arabicParenR" startAt="5"/>
            </a:pPr>
            <a:r>
              <a:rPr lang="zh-CN" altLang="en-US" smtClean="0">
                <a:ea typeface="宋体" panose="02010600030101010101" pitchFamily="2" charset="-122"/>
              </a:rPr>
              <a:t>带权图</a:t>
            </a:r>
            <a:br>
              <a:rPr lang="en-US" altLang="zh-CN" smtClean="0">
                <a:ea typeface="宋体" panose="02010600030101010101" pitchFamily="2" charset="-122"/>
              </a:rPr>
            </a:br>
            <a:br>
              <a:rPr lang="en-US" altLang="zh-CN" smtClean="0">
                <a:ea typeface="宋体" panose="02010600030101010101" pitchFamily="2" charset="-122"/>
              </a:rPr>
            </a:br>
            <a:br>
              <a:rPr lang="en-US" altLang="zh-CN" smtClean="0">
                <a:ea typeface="宋体" panose="02010600030101010101" pitchFamily="2" charset="-122"/>
              </a:rPr>
            </a:br>
            <a:endParaRPr lang="en-US" altLang="zh-CN" smtClean="0">
              <a:ea typeface="宋体" panose="02010600030101010101" pitchFamily="2" charset="-122"/>
            </a:endParaRPr>
          </a:p>
          <a:p>
            <a:endParaRPr lang="en-US" altLang="zh-CN" sz="2000" b="1" smtClean="0">
              <a:solidFill>
                <a:srgbClr val="0070C0"/>
              </a:solidFill>
              <a:ea typeface="宋体" panose="02010600030101010101" pitchFamily="2" charset="-122"/>
            </a:endParaRPr>
          </a:p>
        </p:txBody>
      </p:sp>
      <p:sp>
        <p:nvSpPr>
          <p:cNvPr id="31" name="椭圆 30"/>
          <p:cNvSpPr/>
          <p:nvPr/>
        </p:nvSpPr>
        <p:spPr>
          <a:xfrm>
            <a:off x="3341025" y="2138883"/>
            <a:ext cx="5715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B</a:t>
            </a:r>
            <a:endParaRPr lang="zh-CN" altLang="en-US" sz="1100"/>
          </a:p>
        </p:txBody>
      </p:sp>
      <p:sp>
        <p:nvSpPr>
          <p:cNvPr id="32" name="椭圆 31"/>
          <p:cNvSpPr/>
          <p:nvPr/>
        </p:nvSpPr>
        <p:spPr>
          <a:xfrm>
            <a:off x="2417100" y="2948508"/>
            <a:ext cx="5715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A</a:t>
            </a:r>
            <a:endParaRPr lang="zh-CN" altLang="en-US" sz="1100"/>
          </a:p>
        </p:txBody>
      </p:sp>
      <p:sp>
        <p:nvSpPr>
          <p:cNvPr id="33" name="椭圆 32"/>
          <p:cNvSpPr/>
          <p:nvPr/>
        </p:nvSpPr>
        <p:spPr>
          <a:xfrm>
            <a:off x="3198150" y="3853383"/>
            <a:ext cx="5715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D</a:t>
            </a:r>
            <a:endParaRPr lang="zh-CN" altLang="en-US" sz="1100"/>
          </a:p>
        </p:txBody>
      </p:sp>
      <p:sp>
        <p:nvSpPr>
          <p:cNvPr id="34" name="椭圆 33"/>
          <p:cNvSpPr/>
          <p:nvPr/>
        </p:nvSpPr>
        <p:spPr>
          <a:xfrm>
            <a:off x="4522125" y="3405708"/>
            <a:ext cx="5715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E</a:t>
            </a:r>
            <a:endParaRPr lang="zh-CN" altLang="en-US" sz="1100"/>
          </a:p>
        </p:txBody>
      </p:sp>
      <p:sp>
        <p:nvSpPr>
          <p:cNvPr id="35" name="椭圆 34"/>
          <p:cNvSpPr/>
          <p:nvPr/>
        </p:nvSpPr>
        <p:spPr>
          <a:xfrm>
            <a:off x="4741200" y="2367483"/>
            <a:ext cx="5715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C</a:t>
            </a:r>
            <a:endParaRPr lang="zh-CN" altLang="en-US" sz="1100"/>
          </a:p>
        </p:txBody>
      </p:sp>
      <p:sp>
        <p:nvSpPr>
          <p:cNvPr id="36" name="TextBox 37"/>
          <p:cNvSpPr txBox="1"/>
          <p:nvPr/>
        </p:nvSpPr>
        <p:spPr>
          <a:xfrm>
            <a:off x="2381175" y="4680495"/>
            <a:ext cx="3181350" cy="631327"/>
          </a:xfrm>
          <a:prstGeom prst="rect">
            <a:avLst/>
          </a:prstGeom>
          <a:noFill/>
        </p:spPr>
        <p:style>
          <a:lnRef idx="0">
            <a:scrgbClr r="0" g="0" b="0"/>
          </a:lnRef>
          <a:fillRef idx="0">
            <a:scrgbClr r="0" g="0" b="0"/>
          </a:fillRef>
          <a:effectRef idx="0">
            <a:scrgbClr r="0" g="0" b="0"/>
          </a:effectRef>
          <a:fontRef idx="minor">
            <a:schemeClr val="tx1"/>
          </a:fontRef>
        </p:style>
        <p:txBody>
          <a:bodyPr wrap="squar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zh-CN" altLang="en-US" sz="1100" b="1"/>
              <a:t>有向图</a:t>
            </a:r>
            <a:r>
              <a:rPr lang="zh-CN" altLang="en-US" sz="1100"/>
              <a:t>： 顶点之间的连接有方向，比如</a:t>
            </a:r>
            <a:r>
              <a:rPr lang="en-US" altLang="zh-CN" sz="1100"/>
              <a:t>A-B,</a:t>
            </a:r>
            <a:endParaRPr lang="en-US" altLang="zh-CN" sz="1100"/>
          </a:p>
          <a:p>
            <a:r>
              <a:rPr lang="zh-CN" altLang="en-US" sz="1100"/>
              <a:t>只能是</a:t>
            </a:r>
            <a:r>
              <a:rPr lang="zh-CN" altLang="en-US" sz="1100" baseline="0"/>
              <a:t> </a:t>
            </a:r>
            <a:r>
              <a:rPr lang="en-US" altLang="zh-CN" sz="1100" baseline="0"/>
              <a:t>A-&gt; B </a:t>
            </a:r>
            <a:r>
              <a:rPr lang="zh-CN" altLang="en-US" sz="1100" baseline="0"/>
              <a:t>不能是 </a:t>
            </a:r>
            <a:r>
              <a:rPr lang="en-US" altLang="zh-CN" sz="1100" baseline="0"/>
              <a:t>B-&gt;A .</a:t>
            </a:r>
            <a:endParaRPr lang="en-US" altLang="zh-CN" sz="1100" baseline="0"/>
          </a:p>
          <a:p>
            <a:endParaRPr lang="en-US" altLang="zh-CN" sz="1100" baseline="0"/>
          </a:p>
        </p:txBody>
      </p:sp>
      <p:sp>
        <p:nvSpPr>
          <p:cNvPr id="37" name="TextBox 38"/>
          <p:cNvSpPr txBox="1"/>
          <p:nvPr/>
        </p:nvSpPr>
        <p:spPr>
          <a:xfrm>
            <a:off x="2474250" y="1872183"/>
            <a:ext cx="466794" cy="275717"/>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zh-CN" altLang="en-US" sz="1100"/>
              <a:t>顶点</a:t>
            </a:r>
            <a:endParaRPr lang="zh-CN" altLang="en-US" sz="1100"/>
          </a:p>
        </p:txBody>
      </p:sp>
      <p:cxnSp>
        <p:nvCxnSpPr>
          <p:cNvPr id="38" name="直接箭头连接符 37"/>
          <p:cNvCxnSpPr>
            <a:stCxn id="37" idx="3"/>
            <a:endCxn id="31" idx="1"/>
          </p:cNvCxnSpPr>
          <p:nvPr/>
        </p:nvCxnSpPr>
        <p:spPr>
          <a:xfrm>
            <a:off x="2941044" y="2010042"/>
            <a:ext cx="483675" cy="206956"/>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39" name="TextBox 40"/>
          <p:cNvSpPr txBox="1"/>
          <p:nvPr/>
        </p:nvSpPr>
        <p:spPr>
          <a:xfrm>
            <a:off x="2226600" y="2300808"/>
            <a:ext cx="325730" cy="275717"/>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zh-CN" altLang="en-US" sz="1100"/>
              <a:t>边</a:t>
            </a:r>
            <a:endParaRPr lang="zh-CN" altLang="en-US" sz="1100"/>
          </a:p>
        </p:txBody>
      </p:sp>
      <p:cxnSp>
        <p:nvCxnSpPr>
          <p:cNvPr id="40" name="直接箭头连接符 39"/>
          <p:cNvCxnSpPr/>
          <p:nvPr/>
        </p:nvCxnSpPr>
        <p:spPr>
          <a:xfrm>
            <a:off x="2521944" y="2505342"/>
            <a:ext cx="657156" cy="300291"/>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41" name="直接箭头连接符 40"/>
          <p:cNvCxnSpPr>
            <a:stCxn id="32" idx="7"/>
            <a:endCxn id="31" idx="3"/>
          </p:cNvCxnSpPr>
          <p:nvPr/>
        </p:nvCxnSpPr>
        <p:spPr>
          <a:xfrm flipV="1">
            <a:off x="2904906" y="2594168"/>
            <a:ext cx="519813" cy="432455"/>
          </a:xfrm>
          <a:prstGeom prst="straightConnector1">
            <a:avLst/>
          </a:prstGeom>
          <a:ln>
            <a:tailEnd type="arrow"/>
          </a:ln>
        </p:spPr>
        <p:style>
          <a:lnRef idx="3">
            <a:schemeClr val="accent3"/>
          </a:lnRef>
          <a:fillRef idx="0">
            <a:schemeClr val="accent3"/>
          </a:fillRef>
          <a:effectRef idx="2">
            <a:schemeClr val="accent3"/>
          </a:effectRef>
          <a:fontRef idx="minor">
            <a:schemeClr val="tx1"/>
          </a:fontRef>
        </p:style>
      </p:cxnSp>
      <p:cxnSp>
        <p:nvCxnSpPr>
          <p:cNvPr id="42" name="直接箭头连接符 41"/>
          <p:cNvCxnSpPr>
            <a:stCxn id="33" idx="1"/>
            <a:endCxn id="32" idx="5"/>
          </p:cNvCxnSpPr>
          <p:nvPr/>
        </p:nvCxnSpPr>
        <p:spPr>
          <a:xfrm flipH="1" flipV="1">
            <a:off x="2904906" y="3403793"/>
            <a:ext cx="376938" cy="527705"/>
          </a:xfrm>
          <a:prstGeom prst="straightConnector1">
            <a:avLst/>
          </a:prstGeom>
          <a:ln>
            <a:tailEnd type="arrow"/>
          </a:ln>
        </p:spPr>
        <p:style>
          <a:lnRef idx="3">
            <a:schemeClr val="accent3"/>
          </a:lnRef>
          <a:fillRef idx="0">
            <a:schemeClr val="accent3"/>
          </a:fillRef>
          <a:effectRef idx="2">
            <a:schemeClr val="accent3"/>
          </a:effectRef>
          <a:fontRef idx="minor">
            <a:schemeClr val="tx1"/>
          </a:fontRef>
        </p:style>
      </p:cxnSp>
      <p:cxnSp>
        <p:nvCxnSpPr>
          <p:cNvPr id="43" name="直接箭头连接符 42"/>
          <p:cNvCxnSpPr>
            <a:stCxn id="33" idx="0"/>
            <a:endCxn id="31" idx="4"/>
          </p:cNvCxnSpPr>
          <p:nvPr/>
        </p:nvCxnSpPr>
        <p:spPr>
          <a:xfrm flipV="1">
            <a:off x="3483900" y="2672283"/>
            <a:ext cx="142875" cy="1181100"/>
          </a:xfrm>
          <a:prstGeom prst="straightConnector1">
            <a:avLst/>
          </a:prstGeom>
          <a:ln>
            <a:tailEnd type="arrow"/>
          </a:ln>
        </p:spPr>
        <p:style>
          <a:lnRef idx="3">
            <a:schemeClr val="accent3"/>
          </a:lnRef>
          <a:fillRef idx="0">
            <a:schemeClr val="accent3"/>
          </a:fillRef>
          <a:effectRef idx="2">
            <a:schemeClr val="accent3"/>
          </a:effectRef>
          <a:fontRef idx="minor">
            <a:schemeClr val="tx1"/>
          </a:fontRef>
        </p:style>
      </p:cxnSp>
      <p:cxnSp>
        <p:nvCxnSpPr>
          <p:cNvPr id="44" name="直接箭头连接符 43"/>
          <p:cNvCxnSpPr>
            <a:stCxn id="31" idx="6"/>
            <a:endCxn id="35" idx="2"/>
          </p:cNvCxnSpPr>
          <p:nvPr/>
        </p:nvCxnSpPr>
        <p:spPr>
          <a:xfrm>
            <a:off x="3912525" y="2405583"/>
            <a:ext cx="828675" cy="228600"/>
          </a:xfrm>
          <a:prstGeom prst="straightConnector1">
            <a:avLst/>
          </a:prstGeom>
          <a:ln>
            <a:tailEnd type="arrow"/>
          </a:ln>
        </p:spPr>
        <p:style>
          <a:lnRef idx="3">
            <a:schemeClr val="accent3"/>
          </a:lnRef>
          <a:fillRef idx="0">
            <a:schemeClr val="accent3"/>
          </a:fillRef>
          <a:effectRef idx="2">
            <a:schemeClr val="accent3"/>
          </a:effectRef>
          <a:fontRef idx="minor">
            <a:schemeClr val="tx1"/>
          </a:fontRef>
        </p:style>
      </p:cxnSp>
      <p:cxnSp>
        <p:nvCxnSpPr>
          <p:cNvPr id="45" name="直接箭头连接符 44"/>
          <p:cNvCxnSpPr>
            <a:stCxn id="35" idx="4"/>
            <a:endCxn id="34" idx="0"/>
          </p:cNvCxnSpPr>
          <p:nvPr/>
        </p:nvCxnSpPr>
        <p:spPr>
          <a:xfrm flipH="1">
            <a:off x="4807875" y="2900883"/>
            <a:ext cx="219075" cy="504825"/>
          </a:xfrm>
          <a:prstGeom prst="straightConnector1">
            <a:avLst/>
          </a:prstGeom>
          <a:ln>
            <a:tailEnd type="arrow"/>
          </a:ln>
        </p:spPr>
        <p:style>
          <a:lnRef idx="3">
            <a:schemeClr val="accent3"/>
          </a:lnRef>
          <a:fillRef idx="0">
            <a:schemeClr val="accent3"/>
          </a:fillRef>
          <a:effectRef idx="2">
            <a:schemeClr val="accent3"/>
          </a:effectRef>
          <a:fontRef idx="minor">
            <a:schemeClr val="tx1"/>
          </a:fontRef>
        </p:style>
      </p:cxnSp>
      <p:pic>
        <p:nvPicPr>
          <p:cNvPr id="5222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157534" y="2010041"/>
            <a:ext cx="2295525" cy="2009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7" name="TextBox 37"/>
          <p:cNvSpPr txBox="1"/>
          <p:nvPr/>
        </p:nvSpPr>
        <p:spPr>
          <a:xfrm>
            <a:off x="5987327" y="4680495"/>
            <a:ext cx="3181350" cy="430887"/>
          </a:xfrm>
          <a:prstGeom prst="rect">
            <a:avLst/>
          </a:prstGeom>
          <a:noFill/>
        </p:spPr>
        <p:style>
          <a:lnRef idx="0">
            <a:scrgbClr r="0" g="0" b="0"/>
          </a:lnRef>
          <a:fillRef idx="0">
            <a:scrgbClr r="0" g="0" b="0"/>
          </a:fillRef>
          <a:effectRef idx="0">
            <a:scrgbClr r="0" g="0" b="0"/>
          </a:effectRef>
          <a:fontRef idx="minor">
            <a:schemeClr val="tx1"/>
          </a:fontRef>
        </p:style>
        <p:txBody>
          <a:bodyPr wrap="squar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zh-CN" altLang="en-US" b="1" smtClean="0"/>
              <a:t>带权</a:t>
            </a:r>
            <a:r>
              <a:rPr lang="zh-CN" altLang="en-US" sz="1100" b="1" smtClean="0"/>
              <a:t>图</a:t>
            </a:r>
            <a:r>
              <a:rPr lang="zh-CN" altLang="en-US"/>
              <a:t>：这种边带权值的</a:t>
            </a:r>
            <a:r>
              <a:rPr lang="zh-CN" altLang="en-US" smtClean="0"/>
              <a:t>图也叫</a:t>
            </a:r>
            <a:r>
              <a:rPr lang="zh-CN" altLang="en-US"/>
              <a:t>网</a:t>
            </a:r>
            <a:r>
              <a:rPr lang="en-US" altLang="zh-CN" sz="1100" baseline="0" smtClean="0"/>
              <a:t>.</a:t>
            </a:r>
            <a:endParaRPr lang="en-US" altLang="zh-CN" sz="1100" baseline="0"/>
          </a:p>
          <a:p>
            <a:endParaRPr lang="en-US" altLang="zh-CN" sz="1100" baseline="0"/>
          </a:p>
        </p:txBody>
      </p:sp>
      <p:graphicFrame>
        <p:nvGraphicFramePr>
          <p:cNvPr id="15" name="对象 14"/>
          <p:cNvGraphicFramePr>
            <a:graphicFrameLocks noChangeAspect="1"/>
          </p:cNvGraphicFramePr>
          <p:nvPr/>
        </p:nvGraphicFramePr>
        <p:xfrm>
          <a:off x="8597689" y="3716291"/>
          <a:ext cx="499587" cy="430413"/>
        </p:xfrm>
        <a:graphic>
          <a:graphicData uri="http://schemas.openxmlformats.org/presentationml/2006/ole">
            <mc:AlternateContent xmlns:mc="http://schemas.openxmlformats.org/markup-compatibility/2006">
              <mc:Choice xmlns:v="urn:schemas-microsoft-com:vml" Requires="v">
                <p:oleObj spid="_x0000_s52383" name="包装程序外壳对象" showAsIcon="1" r:id="rId2" imgW="609600" imgH="523875" progId="Package">
                  <p:embed/>
                </p:oleObj>
              </mc:Choice>
              <mc:Fallback>
                <p:oleObj name="包装程序外壳对象" showAsIcon="1" r:id="rId2" imgW="609600" imgH="523875" progId="Package">
                  <p:embed/>
                  <p:pic>
                    <p:nvPicPr>
                      <p:cNvPr id="0" name="图片 52382"/>
                      <p:cNvPicPr/>
                      <p:nvPr/>
                    </p:nvPicPr>
                    <p:blipFill>
                      <a:blip r:embed="rId3"/>
                      <a:stretch>
                        <a:fillRect/>
                      </a:stretch>
                    </p:blipFill>
                    <p:spPr>
                      <a:xfrm>
                        <a:off x="8597689" y="3716291"/>
                        <a:ext cx="499587" cy="430413"/>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图的</a:t>
            </a:r>
            <a:r>
              <a:rPr lang="zh-CN" altLang="en-US" sz="2200" b="1"/>
              <a:t>表</a:t>
            </a:r>
            <a:r>
              <a:rPr lang="zh-CN" altLang="en-US" sz="2200" b="1" smtClean="0"/>
              <a:t>示方式</a:t>
            </a:r>
            <a:endParaRPr lang="zh-CN" altLang="en-US" sz="2200" b="1"/>
          </a:p>
        </p:txBody>
      </p:sp>
      <p:sp>
        <p:nvSpPr>
          <p:cNvPr id="2" name="TextBox 1"/>
          <p:cNvSpPr txBox="1"/>
          <p:nvPr/>
        </p:nvSpPr>
        <p:spPr>
          <a:xfrm>
            <a:off x="665981" y="1224111"/>
            <a:ext cx="8424936" cy="2677656"/>
          </a:xfrm>
          <a:prstGeom prst="rect">
            <a:avLst/>
          </a:prstGeom>
          <a:noFill/>
        </p:spPr>
        <p:txBody>
          <a:bodyPr wrap="square" rtlCol="0">
            <a:spAutoFit/>
          </a:bodyPr>
          <a:lstStyle/>
          <a:p>
            <a:endParaRPr lang="en-US" altLang="zh-CN" sz="2000" b="1" smtClean="0">
              <a:solidFill>
                <a:srgbClr val="0070C0"/>
              </a:solidFill>
              <a:ea typeface="宋体" panose="02010600030101010101" pitchFamily="2" charset="-122"/>
            </a:endParaRPr>
          </a:p>
          <a:p>
            <a:r>
              <a:rPr lang="zh-CN" altLang="en-US"/>
              <a:t>图的表示方式有两种：二维数组表示（邻接矩阵）；链表表示（邻接表）。</a:t>
            </a:r>
            <a:endParaRPr lang="en-US" altLang="zh-CN" b="1" smtClean="0">
              <a:solidFill>
                <a:srgbClr val="0070C0"/>
              </a:solidFill>
              <a:ea typeface="宋体" panose="02010600030101010101" pitchFamily="2" charset="-122"/>
            </a:endParaRPr>
          </a:p>
          <a:p>
            <a:br>
              <a:rPr lang="en-US" altLang="zh-CN" smtClean="0">
                <a:ea typeface="宋体" panose="02010600030101010101" pitchFamily="2" charset="-122"/>
              </a:rPr>
            </a:br>
            <a:r>
              <a:rPr lang="zh-CN" altLang="en-US" sz="2000" b="1" smtClean="0">
                <a:solidFill>
                  <a:srgbClr val="0070C0"/>
                </a:solidFill>
                <a:ea typeface="宋体" panose="02010600030101010101" pitchFamily="2" charset="-122"/>
              </a:rPr>
              <a:t>邻接矩阵</a:t>
            </a:r>
            <a:endParaRPr lang="en-US" altLang="zh-CN">
              <a:ea typeface="宋体" panose="02010600030101010101" pitchFamily="2" charset="-122"/>
            </a:endParaRPr>
          </a:p>
          <a:p>
            <a:r>
              <a:rPr lang="zh-CN" altLang="en-US"/>
              <a:t>邻接矩阵是表示图形中顶点之间相邻关系的矩阵，对于</a:t>
            </a:r>
            <a:r>
              <a:rPr lang="en-US" altLang="zh-CN"/>
              <a:t>n</a:t>
            </a:r>
            <a:r>
              <a:rPr lang="zh-CN" altLang="en-US"/>
              <a:t>个顶点的图而言，矩阵是的</a:t>
            </a:r>
            <a:r>
              <a:rPr lang="en-US" altLang="zh-CN"/>
              <a:t>row</a:t>
            </a:r>
            <a:r>
              <a:rPr lang="zh-CN" altLang="en-US"/>
              <a:t>和</a:t>
            </a:r>
            <a:r>
              <a:rPr lang="en-US" altLang="zh-CN"/>
              <a:t>col</a:t>
            </a:r>
            <a:r>
              <a:rPr lang="zh-CN" altLang="en-US"/>
              <a:t>表示的是</a:t>
            </a:r>
            <a:r>
              <a:rPr lang="en-US" altLang="zh-CN"/>
              <a:t>1....n</a:t>
            </a:r>
            <a:r>
              <a:rPr lang="zh-CN" altLang="en-US"/>
              <a:t>个点。</a:t>
            </a:r>
            <a:br>
              <a:rPr lang="en-US" altLang="zh-CN" smtClean="0">
                <a:ea typeface="宋体" panose="02010600030101010101" pitchFamily="2" charset="-122"/>
              </a:rPr>
            </a:br>
            <a:br>
              <a:rPr lang="en-US" altLang="zh-CN" smtClean="0">
                <a:ea typeface="宋体" panose="02010600030101010101" pitchFamily="2" charset="-122"/>
              </a:rPr>
            </a:br>
            <a:endParaRPr lang="en-US" altLang="zh-CN" smtClean="0">
              <a:ea typeface="宋体" panose="02010600030101010101" pitchFamily="2" charset="-122"/>
            </a:endParaRPr>
          </a:p>
          <a:p>
            <a:endParaRPr lang="en-US" altLang="zh-CN" sz="2000" b="1" smtClean="0">
              <a:solidFill>
                <a:srgbClr val="0070C0"/>
              </a:solidFill>
              <a:ea typeface="宋体" panose="02010600030101010101" pitchFamily="2" charset="-122"/>
            </a:endParaRPr>
          </a:p>
        </p:txBody>
      </p:sp>
      <p:pic>
        <p:nvPicPr>
          <p:cNvPr id="15257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37989" y="3143660"/>
            <a:ext cx="2160240" cy="217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257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62325" y="3250534"/>
            <a:ext cx="2024435" cy="19613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右箭头 2"/>
          <p:cNvSpPr/>
          <p:nvPr/>
        </p:nvSpPr>
        <p:spPr>
          <a:xfrm>
            <a:off x="2898229" y="4104431"/>
            <a:ext cx="864096" cy="4320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图的</a:t>
            </a:r>
            <a:r>
              <a:rPr lang="zh-CN" altLang="en-US" sz="2200" b="1"/>
              <a:t>表</a:t>
            </a:r>
            <a:r>
              <a:rPr lang="zh-CN" altLang="en-US" sz="2200" b="1" smtClean="0"/>
              <a:t>示方式</a:t>
            </a:r>
            <a:endParaRPr lang="zh-CN" altLang="en-US" sz="2200" b="1"/>
          </a:p>
        </p:txBody>
      </p:sp>
      <p:sp>
        <p:nvSpPr>
          <p:cNvPr id="2" name="TextBox 1"/>
          <p:cNvSpPr txBox="1"/>
          <p:nvPr/>
        </p:nvSpPr>
        <p:spPr>
          <a:xfrm>
            <a:off x="665981" y="1224111"/>
            <a:ext cx="8424936" cy="2369880"/>
          </a:xfrm>
          <a:prstGeom prst="rect">
            <a:avLst/>
          </a:prstGeom>
          <a:noFill/>
        </p:spPr>
        <p:txBody>
          <a:bodyPr wrap="square" rtlCol="0">
            <a:spAutoFit/>
          </a:bodyPr>
          <a:lstStyle/>
          <a:p>
            <a:r>
              <a:rPr lang="zh-CN" altLang="en-US" sz="2000" b="1" smtClean="0">
                <a:solidFill>
                  <a:srgbClr val="0070C0"/>
                </a:solidFill>
                <a:ea typeface="宋体" panose="02010600030101010101" pitchFamily="2" charset="-122"/>
              </a:rPr>
              <a:t>邻接表</a:t>
            </a:r>
            <a:endParaRPr lang="en-US" altLang="zh-CN">
              <a:ea typeface="宋体" panose="02010600030101010101" pitchFamily="2" charset="-122"/>
            </a:endParaRPr>
          </a:p>
          <a:p>
            <a:pPr marL="342900" indent="-342900">
              <a:buAutoNum type="arabicParenR"/>
            </a:pPr>
            <a:r>
              <a:rPr lang="zh-CN" altLang="en-US"/>
              <a:t>邻接矩阵需要为每个顶点都分配</a:t>
            </a:r>
            <a:r>
              <a:rPr lang="en-US" altLang="zh-CN"/>
              <a:t>n</a:t>
            </a:r>
            <a:r>
              <a:rPr lang="zh-CN" altLang="en-US"/>
              <a:t>个边的空间，其实有很多边都是不存在</a:t>
            </a:r>
            <a:r>
              <a:rPr lang="en-US" altLang="zh-CN"/>
              <a:t>,</a:t>
            </a:r>
            <a:r>
              <a:rPr lang="zh-CN" altLang="en-US"/>
              <a:t>会造成空间的一定损</a:t>
            </a:r>
            <a:r>
              <a:rPr lang="zh-CN" altLang="en-US" smtClean="0"/>
              <a:t>失</a:t>
            </a:r>
            <a:r>
              <a:rPr lang="en-US" altLang="zh-CN" smtClean="0"/>
              <a:t>.</a:t>
            </a:r>
            <a:endParaRPr lang="en-US" altLang="zh-CN" smtClean="0"/>
          </a:p>
          <a:p>
            <a:pPr marL="342900" indent="-342900">
              <a:buAutoNum type="arabicParenR"/>
            </a:pPr>
            <a:r>
              <a:rPr lang="zh-CN" altLang="en-US" smtClean="0"/>
              <a:t>邻</a:t>
            </a:r>
            <a:r>
              <a:rPr lang="zh-CN" altLang="en-US"/>
              <a:t>接表的实</a:t>
            </a:r>
            <a:r>
              <a:rPr lang="zh-CN" altLang="en-US" smtClean="0"/>
              <a:t>现</a:t>
            </a:r>
            <a:r>
              <a:rPr lang="zh-CN" altLang="en-US"/>
              <a:t>只</a:t>
            </a:r>
            <a:r>
              <a:rPr lang="zh-CN" altLang="en-US" smtClean="0"/>
              <a:t>关</a:t>
            </a:r>
            <a:r>
              <a:rPr lang="zh-CN" altLang="en-US"/>
              <a:t>心存在的边，不关心不存在的边</a:t>
            </a:r>
            <a:r>
              <a:rPr lang="zh-CN" altLang="en-US" smtClean="0"/>
              <a:t>。因此没有空间浪费，邻</a:t>
            </a:r>
            <a:r>
              <a:rPr lang="zh-CN" altLang="en-US"/>
              <a:t>接表由数组</a:t>
            </a:r>
            <a:r>
              <a:rPr lang="en-US" altLang="zh-CN"/>
              <a:t>+</a:t>
            </a:r>
            <a:r>
              <a:rPr lang="zh-CN" altLang="en-US"/>
              <a:t>链表组</a:t>
            </a:r>
            <a:r>
              <a:rPr lang="zh-CN" altLang="en-US" smtClean="0"/>
              <a:t>成</a:t>
            </a:r>
            <a:br>
              <a:rPr lang="en-US" altLang="zh-CN" smtClean="0">
                <a:ea typeface="宋体" panose="02010600030101010101" pitchFamily="2" charset="-122"/>
              </a:rPr>
            </a:br>
            <a:br>
              <a:rPr lang="en-US" altLang="zh-CN" smtClean="0">
                <a:ea typeface="宋体" panose="02010600030101010101" pitchFamily="2" charset="-122"/>
              </a:rPr>
            </a:br>
            <a:endParaRPr lang="en-US" altLang="zh-CN" smtClean="0">
              <a:ea typeface="宋体" panose="02010600030101010101" pitchFamily="2" charset="-122"/>
            </a:endParaRPr>
          </a:p>
          <a:p>
            <a:endParaRPr lang="en-US" altLang="zh-CN" sz="2000" b="1" smtClean="0">
              <a:solidFill>
                <a:srgbClr val="0070C0"/>
              </a:solidFill>
              <a:ea typeface="宋体" panose="02010600030101010101" pitchFamily="2" charset="-122"/>
            </a:endParaRPr>
          </a:p>
        </p:txBody>
      </p:sp>
      <p:pic>
        <p:nvPicPr>
          <p:cNvPr id="15257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33933" y="2973645"/>
            <a:ext cx="2160240" cy="217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360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2245" y="2736279"/>
            <a:ext cx="2869108" cy="24125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右箭头 2"/>
          <p:cNvSpPr/>
          <p:nvPr/>
        </p:nvSpPr>
        <p:spPr>
          <a:xfrm>
            <a:off x="2394173" y="3942531"/>
            <a:ext cx="576064" cy="3519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TextBox 3"/>
          <p:cNvSpPr txBox="1"/>
          <p:nvPr/>
        </p:nvSpPr>
        <p:spPr>
          <a:xfrm>
            <a:off x="5850557" y="3137679"/>
            <a:ext cx="3528392" cy="1846659"/>
          </a:xfrm>
          <a:prstGeom prst="rect">
            <a:avLst/>
          </a:prstGeom>
          <a:solidFill>
            <a:schemeClr val="bg1">
              <a:lumMod val="95000"/>
            </a:schemeClr>
          </a:solidFill>
        </p:spPr>
        <p:txBody>
          <a:bodyPr wrap="square" rtlCol="0">
            <a:spAutoFit/>
          </a:bodyPr>
          <a:lstStyle/>
          <a:p>
            <a:pPr marL="285750" indent="-285750">
              <a:buFont typeface="Wingdings" panose="05000000000000000000" pitchFamily="2" charset="2"/>
              <a:buChar char="Ø"/>
            </a:pPr>
            <a:r>
              <a:rPr lang="zh-CN" altLang="en-US" smtClean="0"/>
              <a:t>说明</a:t>
            </a:r>
            <a:r>
              <a:rPr lang="en-US" altLang="zh-CN" smtClean="0"/>
              <a:t>:</a:t>
            </a:r>
            <a:endParaRPr lang="en-US" altLang="zh-CN" smtClean="0"/>
          </a:p>
          <a:p>
            <a:pPr marL="342900" indent="-342900">
              <a:buAutoNum type="arabicParenR"/>
            </a:pPr>
            <a:r>
              <a:rPr lang="zh-CN" altLang="en-US" sz="1600" smtClean="0"/>
              <a:t>标</a:t>
            </a:r>
            <a:r>
              <a:rPr lang="zh-CN" altLang="en-US" sz="1600"/>
              <a:t>号为</a:t>
            </a:r>
            <a:r>
              <a:rPr lang="en-US" altLang="zh-CN" sz="1600"/>
              <a:t>0</a:t>
            </a:r>
            <a:r>
              <a:rPr lang="zh-CN" altLang="en-US" sz="1600"/>
              <a:t>的结点的相关联的结点为 </a:t>
            </a:r>
            <a:r>
              <a:rPr lang="en-US" altLang="zh-CN" sz="1600"/>
              <a:t>1 2 3 </a:t>
            </a:r>
            <a:r>
              <a:rPr lang="en-US" altLang="zh-CN" sz="1600" smtClean="0"/>
              <a:t>4</a:t>
            </a:r>
            <a:endParaRPr lang="en-US" altLang="zh-CN" sz="1600"/>
          </a:p>
          <a:p>
            <a:pPr marL="342900" indent="-342900">
              <a:buAutoNum type="arabicParenR"/>
            </a:pPr>
            <a:r>
              <a:rPr lang="zh-CN" altLang="en-US" sz="1600" smtClean="0"/>
              <a:t>标</a:t>
            </a:r>
            <a:r>
              <a:rPr lang="zh-CN" altLang="en-US" sz="1600"/>
              <a:t>号为</a:t>
            </a:r>
            <a:r>
              <a:rPr lang="en-US" altLang="zh-CN" sz="1600"/>
              <a:t>1</a:t>
            </a:r>
            <a:r>
              <a:rPr lang="zh-CN" altLang="en-US" sz="1600"/>
              <a:t>的结点的相关联结点为</a:t>
            </a:r>
            <a:r>
              <a:rPr lang="en-US" altLang="zh-CN" sz="1600"/>
              <a:t>0 4</a:t>
            </a:r>
            <a:r>
              <a:rPr lang="zh-CN" altLang="en-US" sz="1600" smtClean="0"/>
              <a:t>，</a:t>
            </a:r>
            <a:endParaRPr lang="en-US" altLang="zh-CN" sz="1600" smtClean="0"/>
          </a:p>
          <a:p>
            <a:pPr marL="342900" indent="-342900">
              <a:buAutoNum type="arabicParenR"/>
            </a:pPr>
            <a:r>
              <a:rPr lang="zh-CN" altLang="en-US" sz="1600" smtClean="0"/>
              <a:t>标</a:t>
            </a:r>
            <a:r>
              <a:rPr lang="zh-CN" altLang="en-US" sz="1600"/>
              <a:t>号为</a:t>
            </a:r>
            <a:r>
              <a:rPr lang="en-US" altLang="zh-CN" sz="1600"/>
              <a:t>2</a:t>
            </a:r>
            <a:r>
              <a:rPr lang="zh-CN" altLang="en-US" sz="1600"/>
              <a:t>的结点相关联的结点为 </a:t>
            </a:r>
            <a:r>
              <a:rPr lang="en-US" altLang="zh-CN" sz="1600"/>
              <a:t>0 4 </a:t>
            </a:r>
            <a:r>
              <a:rPr lang="en-US" altLang="zh-CN" sz="1600" smtClean="0"/>
              <a:t>5</a:t>
            </a:r>
            <a:endParaRPr lang="en-US" altLang="zh-CN" sz="1600"/>
          </a:p>
          <a:p>
            <a:pPr marL="342900" indent="-342900">
              <a:buAutoNum type="arabicParenR"/>
            </a:pPr>
            <a:r>
              <a:rPr lang="en-US" altLang="zh-CN" sz="1600" smtClean="0"/>
              <a:t>....</a:t>
            </a:r>
            <a:endParaRPr lang="zh-CN" altLang="en-US" sz="1600"/>
          </a:p>
        </p:txBody>
      </p:sp>
    </p:spTree>
  </p:cSld>
  <p:clrMapOvr>
    <a:masterClrMapping/>
  </p:clrMapOvr>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图</a:t>
            </a:r>
            <a:r>
              <a:rPr lang="zh-CN" altLang="en-US" sz="2200" b="1"/>
              <a:t>的</a:t>
            </a:r>
            <a:r>
              <a:rPr lang="zh-CN" altLang="en-US" sz="2200" b="1" smtClean="0"/>
              <a:t>快速入门案例</a:t>
            </a:r>
            <a:endParaRPr lang="en-US" altLang="zh-CN" sz="2200" b="1"/>
          </a:p>
        </p:txBody>
      </p:sp>
      <p:sp>
        <p:nvSpPr>
          <p:cNvPr id="2" name="TextBox 1"/>
          <p:cNvSpPr txBox="1"/>
          <p:nvPr/>
        </p:nvSpPr>
        <p:spPr>
          <a:xfrm>
            <a:off x="665981" y="1224111"/>
            <a:ext cx="8424936" cy="4030980"/>
          </a:xfrm>
          <a:prstGeom prst="rect">
            <a:avLst/>
          </a:prstGeom>
          <a:noFill/>
        </p:spPr>
        <p:txBody>
          <a:bodyPr wrap="square" rtlCol="0">
            <a:spAutoFit/>
          </a:bodyPr>
          <a:lstStyle/>
          <a:p>
            <a:endParaRPr lang="en-US" altLang="zh-CN" sz="2000" b="1" smtClean="0">
              <a:solidFill>
                <a:srgbClr val="0070C0"/>
              </a:solidFill>
              <a:ea typeface="宋体" panose="02010600030101010101" pitchFamily="2" charset="-122"/>
            </a:endParaRPr>
          </a:p>
          <a:p>
            <a:endParaRPr lang="en-US" altLang="zh-CN" sz="2000" b="1" smtClean="0">
              <a:solidFill>
                <a:srgbClr val="0070C0"/>
              </a:solidFill>
              <a:ea typeface="宋体" panose="02010600030101010101" pitchFamily="2" charset="-122"/>
            </a:endParaRPr>
          </a:p>
          <a:p>
            <a:pPr marL="342900" indent="-342900">
              <a:buAutoNum type="arabicParenR"/>
            </a:pPr>
            <a:r>
              <a:rPr lang="zh-CN" altLang="en-US" smtClean="0">
                <a:ea typeface="宋体" panose="02010600030101010101" pitchFamily="2" charset="-122"/>
              </a:rPr>
              <a:t>要求</a:t>
            </a:r>
            <a:r>
              <a:rPr lang="en-US" altLang="zh-CN" smtClean="0">
                <a:ea typeface="宋体" panose="02010600030101010101" pitchFamily="2" charset="-122"/>
              </a:rPr>
              <a:t>: </a:t>
            </a:r>
            <a:r>
              <a:rPr lang="zh-CN" altLang="en-US" smtClean="0">
                <a:ea typeface="宋体" panose="02010600030101010101" pitchFamily="2" charset="-122"/>
              </a:rPr>
              <a:t>代码实现如下图结构</a:t>
            </a:r>
            <a:r>
              <a:rPr lang="en-US" altLang="zh-CN" smtClean="0">
                <a:ea typeface="宋体" panose="02010600030101010101" pitchFamily="2" charset="-122"/>
              </a:rPr>
              <a:t>.</a:t>
            </a:r>
            <a:endParaRPr lang="en-US" altLang="zh-CN" smtClean="0">
              <a:ea typeface="宋体" panose="02010600030101010101" pitchFamily="2" charset="-122"/>
            </a:endParaRPr>
          </a:p>
          <a:p>
            <a:pPr marL="342900" indent="-342900">
              <a:buAutoNum type="arabicParenR"/>
            </a:pPr>
            <a:endParaRPr lang="en-US" altLang="zh-CN">
              <a:ea typeface="宋体" panose="02010600030101010101" pitchFamily="2" charset="-122"/>
            </a:endParaRPr>
          </a:p>
          <a:p>
            <a:pPr marL="342900" indent="-342900">
              <a:buAutoNum type="arabicParenR"/>
            </a:pPr>
            <a:endParaRPr lang="en-US" altLang="zh-CN" smtClean="0">
              <a:ea typeface="宋体" panose="02010600030101010101" pitchFamily="2" charset="-122"/>
            </a:endParaRPr>
          </a:p>
          <a:p>
            <a:pPr marL="342900" indent="-342900">
              <a:buAutoNum type="arabicParenR"/>
            </a:pPr>
            <a:endParaRPr lang="en-US" altLang="zh-CN">
              <a:ea typeface="宋体" panose="02010600030101010101" pitchFamily="2" charset="-122"/>
            </a:endParaRPr>
          </a:p>
          <a:p>
            <a:pPr marL="342900" indent="-342900">
              <a:buAutoNum type="arabicParenR"/>
            </a:pPr>
            <a:endParaRPr lang="en-US" altLang="zh-CN" smtClean="0">
              <a:ea typeface="宋体" panose="02010600030101010101" pitchFamily="2" charset="-122"/>
            </a:endParaRPr>
          </a:p>
          <a:p>
            <a:pPr marL="342900" indent="-342900">
              <a:buAutoNum type="arabicParenR"/>
            </a:pPr>
            <a:endParaRPr lang="en-US" altLang="zh-CN">
              <a:ea typeface="宋体" panose="02010600030101010101" pitchFamily="2" charset="-122"/>
            </a:endParaRPr>
          </a:p>
          <a:p>
            <a:pPr marL="342900" indent="-342900">
              <a:buAutoNum type="arabicParenR"/>
            </a:pPr>
            <a:endParaRPr lang="en-US" altLang="zh-CN" smtClean="0">
              <a:ea typeface="宋体" panose="02010600030101010101" pitchFamily="2" charset="-122"/>
            </a:endParaRPr>
          </a:p>
          <a:p>
            <a:pPr marL="342900" indent="-342900">
              <a:buAutoNum type="arabicParenR"/>
            </a:pPr>
            <a:endParaRPr lang="en-US" altLang="zh-CN">
              <a:ea typeface="宋体" panose="02010600030101010101" pitchFamily="2" charset="-122"/>
            </a:endParaRPr>
          </a:p>
          <a:p>
            <a:pPr marL="342900" indent="-342900">
              <a:buAutoNum type="arabicParenR"/>
            </a:pPr>
            <a:endParaRPr lang="en-US" altLang="zh-CN" smtClean="0">
              <a:ea typeface="宋体" panose="02010600030101010101" pitchFamily="2" charset="-122"/>
            </a:endParaRPr>
          </a:p>
          <a:p>
            <a:pPr marL="342900" indent="-342900">
              <a:buAutoNum type="arabicParenR"/>
            </a:pPr>
            <a:endParaRPr lang="en-US" altLang="zh-CN">
              <a:ea typeface="宋体" panose="02010600030101010101" pitchFamily="2" charset="-122"/>
            </a:endParaRPr>
          </a:p>
          <a:p>
            <a:pPr marL="342900" indent="-342900">
              <a:buAutoNum type="arabicParenR"/>
            </a:pPr>
            <a:r>
              <a:rPr lang="zh-CN" altLang="en-US" smtClean="0">
                <a:ea typeface="宋体" panose="02010600030101010101" pitchFamily="2" charset="-122"/>
              </a:rPr>
              <a:t>思路分析  </a:t>
            </a:r>
            <a:r>
              <a:rPr lang="en-US" altLang="zh-CN" smtClean="0">
                <a:ea typeface="宋体" panose="02010600030101010101" pitchFamily="2" charset="-122"/>
              </a:rPr>
              <a:t>(1) </a:t>
            </a:r>
            <a:r>
              <a:rPr lang="zh-CN" altLang="en-US" smtClean="0">
                <a:ea typeface="宋体" panose="02010600030101010101" pitchFamily="2" charset="-122"/>
              </a:rPr>
              <a:t>存储顶点</a:t>
            </a:r>
            <a:r>
              <a:rPr lang="en-US" altLang="zh-CN" smtClean="0">
                <a:ea typeface="宋体" panose="02010600030101010101" pitchFamily="2" charset="-122"/>
              </a:rPr>
              <a:t>String  </a:t>
            </a:r>
            <a:r>
              <a:rPr lang="zh-CN" altLang="en-US" smtClean="0">
                <a:ea typeface="宋体" panose="02010600030101010101" pitchFamily="2" charset="-122"/>
              </a:rPr>
              <a:t>使用</a:t>
            </a:r>
            <a:r>
              <a:rPr lang="en-US" altLang="zh-CN" smtClean="0">
                <a:ea typeface="宋体" panose="02010600030101010101" pitchFamily="2" charset="-122"/>
              </a:rPr>
              <a:t> ArrayList      (2) </a:t>
            </a:r>
            <a:r>
              <a:rPr lang="zh-CN" altLang="en-US" smtClean="0">
                <a:ea typeface="宋体" panose="02010600030101010101" pitchFamily="2" charset="-122"/>
              </a:rPr>
              <a:t>保存</a:t>
            </a:r>
            <a:r>
              <a:rPr lang="zh-CN" altLang="en-US">
                <a:ea typeface="宋体" panose="02010600030101010101" pitchFamily="2" charset="-122"/>
              </a:rPr>
              <a:t>矩</a:t>
            </a:r>
            <a:r>
              <a:rPr lang="zh-CN" altLang="en-US" smtClean="0">
                <a:ea typeface="宋体" panose="02010600030101010101" pitchFamily="2" charset="-122"/>
              </a:rPr>
              <a:t>阵 </a:t>
            </a:r>
            <a:r>
              <a:rPr lang="en-US" altLang="zh-CN" smtClean="0">
                <a:ea typeface="宋体" panose="02010600030101010101" pitchFamily="2" charset="-122"/>
              </a:rPr>
              <a:t>int[][] edges </a:t>
            </a:r>
            <a:endParaRPr lang="en-US" altLang="zh-CN" smtClean="0">
              <a:ea typeface="宋体" panose="02010600030101010101" pitchFamily="2" charset="-122"/>
            </a:endParaRPr>
          </a:p>
          <a:p>
            <a:pPr marL="342900" indent="-342900">
              <a:buAutoNum type="arabicParenR"/>
            </a:pPr>
            <a:r>
              <a:rPr lang="zh-CN" altLang="en-US">
                <a:ea typeface="宋体" panose="02010600030101010101" pitchFamily="2" charset="-122"/>
              </a:rPr>
              <a:t>代</a:t>
            </a:r>
            <a:r>
              <a:rPr lang="zh-CN" altLang="en-US" smtClean="0">
                <a:ea typeface="宋体" panose="02010600030101010101" pitchFamily="2" charset="-122"/>
              </a:rPr>
              <a:t>码实现</a:t>
            </a:r>
            <a:endParaRPr lang="en-US" altLang="zh-CN" smtClean="0">
              <a:ea typeface="宋体" panose="02010600030101010101" pitchFamily="2" charset="-122"/>
            </a:endParaRPr>
          </a:p>
        </p:txBody>
      </p:sp>
      <p:grpSp>
        <p:nvGrpSpPr>
          <p:cNvPr id="4" name="组合 3"/>
          <p:cNvGrpSpPr/>
          <p:nvPr/>
        </p:nvGrpSpPr>
        <p:grpSpPr>
          <a:xfrm>
            <a:off x="902015" y="2205181"/>
            <a:ext cx="2664147" cy="2247900"/>
            <a:chOff x="3227387" y="2237903"/>
            <a:chExt cx="3086100" cy="2514600"/>
          </a:xfrm>
        </p:grpSpPr>
        <p:sp>
          <p:nvSpPr>
            <p:cNvPr id="16" name="椭圆 15"/>
            <p:cNvSpPr/>
            <p:nvPr/>
          </p:nvSpPr>
          <p:spPr>
            <a:xfrm>
              <a:off x="4341812" y="2504603"/>
              <a:ext cx="5715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B</a:t>
              </a:r>
              <a:endParaRPr lang="zh-CN" altLang="en-US" sz="1100"/>
            </a:p>
          </p:txBody>
        </p:sp>
        <p:sp>
          <p:nvSpPr>
            <p:cNvPr id="17" name="椭圆 16"/>
            <p:cNvSpPr/>
            <p:nvPr/>
          </p:nvSpPr>
          <p:spPr>
            <a:xfrm>
              <a:off x="3417887" y="3314228"/>
              <a:ext cx="5715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C</a:t>
              </a:r>
              <a:endParaRPr lang="zh-CN" altLang="en-US" sz="1100"/>
            </a:p>
          </p:txBody>
        </p:sp>
        <p:sp>
          <p:nvSpPr>
            <p:cNvPr id="18" name="椭圆 17"/>
            <p:cNvSpPr/>
            <p:nvPr/>
          </p:nvSpPr>
          <p:spPr>
            <a:xfrm>
              <a:off x="4198937" y="4219103"/>
              <a:ext cx="5715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A</a:t>
              </a:r>
              <a:endParaRPr lang="zh-CN" altLang="en-US" sz="1100"/>
            </a:p>
          </p:txBody>
        </p:sp>
        <p:sp>
          <p:nvSpPr>
            <p:cNvPr id="19" name="椭圆 18"/>
            <p:cNvSpPr/>
            <p:nvPr/>
          </p:nvSpPr>
          <p:spPr>
            <a:xfrm>
              <a:off x="5522912" y="3771428"/>
              <a:ext cx="5715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D</a:t>
              </a:r>
              <a:endParaRPr lang="zh-CN" altLang="en-US" sz="1100"/>
            </a:p>
          </p:txBody>
        </p:sp>
        <p:sp>
          <p:nvSpPr>
            <p:cNvPr id="20" name="椭圆 19"/>
            <p:cNvSpPr/>
            <p:nvPr/>
          </p:nvSpPr>
          <p:spPr>
            <a:xfrm>
              <a:off x="5741987" y="2733203"/>
              <a:ext cx="5715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E</a:t>
              </a:r>
              <a:endParaRPr lang="zh-CN" altLang="en-US" sz="1100"/>
            </a:p>
          </p:txBody>
        </p:sp>
        <p:cxnSp>
          <p:nvCxnSpPr>
            <p:cNvPr id="21" name="直接连接符 20"/>
            <p:cNvCxnSpPr>
              <a:stCxn id="17" idx="5"/>
              <a:endCxn id="18" idx="1"/>
            </p:cNvCxnSpPr>
            <p:nvPr/>
          </p:nvCxnSpPr>
          <p:spPr>
            <a:xfrm>
              <a:off x="3905693" y="3769513"/>
              <a:ext cx="376938" cy="527705"/>
            </a:xfrm>
            <a:prstGeom prst="line">
              <a:avLst/>
            </a:prstGeom>
          </p:spPr>
          <p:style>
            <a:lnRef idx="3">
              <a:schemeClr val="accent3"/>
            </a:lnRef>
            <a:fillRef idx="0">
              <a:schemeClr val="accent3"/>
            </a:fillRef>
            <a:effectRef idx="2">
              <a:schemeClr val="accent3"/>
            </a:effectRef>
            <a:fontRef idx="minor">
              <a:schemeClr val="tx1"/>
            </a:fontRef>
          </p:style>
        </p:cxnSp>
        <p:cxnSp>
          <p:nvCxnSpPr>
            <p:cNvPr id="31" name="直接连接符 30"/>
            <p:cNvCxnSpPr>
              <a:stCxn id="17" idx="7"/>
              <a:endCxn id="16" idx="3"/>
            </p:cNvCxnSpPr>
            <p:nvPr/>
          </p:nvCxnSpPr>
          <p:spPr>
            <a:xfrm flipV="1">
              <a:off x="3905693" y="2959888"/>
              <a:ext cx="519813" cy="432455"/>
            </a:xfrm>
            <a:prstGeom prst="line">
              <a:avLst/>
            </a:prstGeom>
          </p:spPr>
          <p:style>
            <a:lnRef idx="3">
              <a:schemeClr val="accent3"/>
            </a:lnRef>
            <a:fillRef idx="0">
              <a:schemeClr val="accent3"/>
            </a:fillRef>
            <a:effectRef idx="2">
              <a:schemeClr val="accent3"/>
            </a:effectRef>
            <a:fontRef idx="minor">
              <a:schemeClr val="tx1"/>
            </a:fontRef>
          </p:style>
        </p:cxnSp>
        <p:cxnSp>
          <p:nvCxnSpPr>
            <p:cNvPr id="32" name="直接连接符 31"/>
            <p:cNvCxnSpPr>
              <a:stCxn id="16" idx="6"/>
              <a:endCxn id="20" idx="2"/>
            </p:cNvCxnSpPr>
            <p:nvPr/>
          </p:nvCxnSpPr>
          <p:spPr>
            <a:xfrm>
              <a:off x="4913312" y="2771303"/>
              <a:ext cx="828675" cy="228600"/>
            </a:xfrm>
            <a:prstGeom prst="line">
              <a:avLst/>
            </a:prstGeom>
          </p:spPr>
          <p:style>
            <a:lnRef idx="3">
              <a:schemeClr val="accent3"/>
            </a:lnRef>
            <a:fillRef idx="0">
              <a:schemeClr val="accent3"/>
            </a:fillRef>
            <a:effectRef idx="2">
              <a:schemeClr val="accent3"/>
            </a:effectRef>
            <a:fontRef idx="minor">
              <a:schemeClr val="tx1"/>
            </a:fontRef>
          </p:style>
        </p:cxnSp>
        <p:cxnSp>
          <p:nvCxnSpPr>
            <p:cNvPr id="33" name="直接连接符 32"/>
            <p:cNvCxnSpPr>
              <a:stCxn id="16" idx="4"/>
              <a:endCxn id="18" idx="0"/>
            </p:cNvCxnSpPr>
            <p:nvPr/>
          </p:nvCxnSpPr>
          <p:spPr>
            <a:xfrm flipH="1">
              <a:off x="4484687" y="3038003"/>
              <a:ext cx="142875" cy="1181100"/>
            </a:xfrm>
            <a:prstGeom prst="line">
              <a:avLst/>
            </a:prstGeom>
          </p:spPr>
          <p:style>
            <a:lnRef idx="3">
              <a:schemeClr val="accent3"/>
            </a:lnRef>
            <a:fillRef idx="0">
              <a:schemeClr val="accent3"/>
            </a:fillRef>
            <a:effectRef idx="2">
              <a:schemeClr val="accent3"/>
            </a:effectRef>
            <a:fontRef idx="minor">
              <a:schemeClr val="tx1"/>
            </a:fontRef>
          </p:style>
        </p:cxnSp>
        <p:cxnSp>
          <p:nvCxnSpPr>
            <p:cNvPr id="34" name="直接连接符 33"/>
            <p:cNvCxnSpPr>
              <a:stCxn id="16" idx="5"/>
              <a:endCxn id="19" idx="2"/>
            </p:cNvCxnSpPr>
            <p:nvPr/>
          </p:nvCxnSpPr>
          <p:spPr>
            <a:xfrm>
              <a:off x="4829618" y="2959888"/>
              <a:ext cx="693294" cy="1078240"/>
            </a:xfrm>
            <a:prstGeom prst="line">
              <a:avLst/>
            </a:prstGeom>
          </p:spPr>
          <p:style>
            <a:lnRef idx="3">
              <a:schemeClr val="accent3"/>
            </a:lnRef>
            <a:fillRef idx="0">
              <a:schemeClr val="accent3"/>
            </a:fillRef>
            <a:effectRef idx="2">
              <a:schemeClr val="accent3"/>
            </a:effectRef>
            <a:fontRef idx="minor">
              <a:schemeClr val="tx1"/>
            </a:fontRef>
          </p:style>
        </p:cxnSp>
        <p:sp>
          <p:nvSpPr>
            <p:cNvPr id="35" name="TextBox 21"/>
            <p:cNvSpPr txBox="1"/>
            <p:nvPr/>
          </p:nvSpPr>
          <p:spPr>
            <a:xfrm>
              <a:off x="3475037" y="2237903"/>
              <a:ext cx="466794" cy="275717"/>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zh-CN" altLang="en-US" sz="1100"/>
                <a:t>顶点</a:t>
              </a:r>
              <a:endParaRPr lang="zh-CN" altLang="en-US" sz="1100"/>
            </a:p>
          </p:txBody>
        </p:sp>
        <p:cxnSp>
          <p:nvCxnSpPr>
            <p:cNvPr id="36" name="直接箭头连接符 35"/>
            <p:cNvCxnSpPr>
              <a:stCxn id="35" idx="3"/>
              <a:endCxn id="16" idx="1"/>
            </p:cNvCxnSpPr>
            <p:nvPr/>
          </p:nvCxnSpPr>
          <p:spPr>
            <a:xfrm>
              <a:off x="3941831" y="2375762"/>
              <a:ext cx="483675" cy="206956"/>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37" name="TextBox 24"/>
            <p:cNvSpPr txBox="1"/>
            <p:nvPr/>
          </p:nvSpPr>
          <p:spPr>
            <a:xfrm>
              <a:off x="3227387" y="2666528"/>
              <a:ext cx="325730" cy="275717"/>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zh-CN" altLang="en-US" sz="1100"/>
                <a:t>边</a:t>
              </a:r>
              <a:endParaRPr lang="zh-CN" altLang="en-US" sz="1100"/>
            </a:p>
          </p:txBody>
        </p:sp>
        <p:cxnSp>
          <p:nvCxnSpPr>
            <p:cNvPr id="38" name="直接箭头连接符 37"/>
            <p:cNvCxnSpPr/>
            <p:nvPr/>
          </p:nvCxnSpPr>
          <p:spPr>
            <a:xfrm>
              <a:off x="3522731" y="2871062"/>
              <a:ext cx="657156" cy="300291"/>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grpSp>
      <p:sp>
        <p:nvSpPr>
          <p:cNvPr id="39" name="TextBox 55"/>
          <p:cNvSpPr txBox="1"/>
          <p:nvPr/>
        </p:nvSpPr>
        <p:spPr>
          <a:xfrm>
            <a:off x="4256434" y="2377355"/>
            <a:ext cx="2962275" cy="1943100"/>
          </a:xfrm>
          <a:prstGeom prst="rect">
            <a:avLst/>
          </a:prstGeom>
          <a:solidFill>
            <a:schemeClr val="lt1"/>
          </a:solidFill>
          <a:ln w="9525" cmpd="sng">
            <a:solidFill>
              <a:schemeClr val="lt1">
                <a:shade val="50000"/>
              </a:schemeClr>
            </a:solid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lang="en-US" altLang="zh-CN" sz="1100" baseline="0"/>
              <a:t>     A   B   C   D   E</a:t>
            </a:r>
            <a:endParaRPr lang="en-US" altLang="zh-CN" sz="1100" baseline="0"/>
          </a:p>
          <a:p>
            <a:r>
              <a:rPr lang="en-US" altLang="zh-CN" sz="1100" baseline="0"/>
              <a:t>A   </a:t>
            </a:r>
            <a:r>
              <a:rPr lang="en-US" altLang="zh-CN" sz="1100" baseline="0" smtClean="0"/>
              <a:t>0   </a:t>
            </a:r>
            <a:r>
              <a:rPr lang="en-US" altLang="zh-CN" sz="1100" baseline="0"/>
              <a:t>1   1   0    0</a:t>
            </a:r>
            <a:endParaRPr lang="en-US" altLang="zh-CN" sz="1100" baseline="0"/>
          </a:p>
          <a:p>
            <a:r>
              <a:rPr lang="en-US" altLang="zh-CN" sz="1100" baseline="0"/>
              <a:t>B   1   </a:t>
            </a:r>
            <a:r>
              <a:rPr lang="en-US" altLang="zh-CN" sz="1100" baseline="0" smtClean="0"/>
              <a:t>0   </a:t>
            </a:r>
            <a:r>
              <a:rPr lang="en-US" altLang="zh-CN" sz="1100" baseline="0"/>
              <a:t>1    1   1</a:t>
            </a:r>
            <a:endParaRPr lang="en-US" altLang="zh-CN" sz="1100" baseline="0"/>
          </a:p>
          <a:p>
            <a:r>
              <a:rPr lang="en-US" altLang="zh-CN" sz="1100" baseline="0"/>
              <a:t>C   1   1   </a:t>
            </a:r>
            <a:r>
              <a:rPr lang="en-US" altLang="zh-CN" sz="1100" baseline="0" smtClean="0"/>
              <a:t>0    </a:t>
            </a:r>
            <a:r>
              <a:rPr lang="en-US" altLang="zh-CN" sz="1100" baseline="0"/>
              <a:t>0   0</a:t>
            </a:r>
            <a:endParaRPr lang="en-US" altLang="zh-CN" sz="1100" baseline="0"/>
          </a:p>
          <a:p>
            <a:r>
              <a:rPr lang="en-US" altLang="zh-CN" sz="1100" baseline="0"/>
              <a:t>D   0   1   0   </a:t>
            </a:r>
            <a:r>
              <a:rPr lang="en-US" altLang="zh-CN" sz="1100" baseline="0" smtClean="0"/>
              <a:t>0   </a:t>
            </a:r>
            <a:r>
              <a:rPr lang="en-US" altLang="zh-CN" sz="1100" baseline="0"/>
              <a:t>0 </a:t>
            </a:r>
            <a:endParaRPr lang="en-US" altLang="zh-CN" sz="1100" baseline="0"/>
          </a:p>
          <a:p>
            <a:r>
              <a:rPr lang="en-US" altLang="zh-CN" sz="1100" baseline="0"/>
              <a:t>E    0   1   0   0   </a:t>
            </a:r>
            <a:r>
              <a:rPr lang="en-US" altLang="zh-CN" sz="1100" baseline="0" smtClean="0"/>
              <a:t>0</a:t>
            </a:r>
            <a:endParaRPr lang="en-US" altLang="zh-CN" sz="1100" baseline="0"/>
          </a:p>
          <a:p>
            <a:endParaRPr lang="en-US" altLang="zh-CN" sz="1100" baseline="0"/>
          </a:p>
          <a:p>
            <a:r>
              <a:rPr lang="en-US" altLang="zh-CN" sz="1100" baseline="0"/>
              <a:t>//</a:t>
            </a:r>
            <a:r>
              <a:rPr lang="zh-CN" altLang="en-US" sz="1100" baseline="0"/>
              <a:t>说明</a:t>
            </a:r>
            <a:endParaRPr lang="en-US" altLang="zh-CN" sz="1100" baseline="0"/>
          </a:p>
          <a:p>
            <a:r>
              <a:rPr lang="en-US" altLang="zh-CN" sz="1100" baseline="0"/>
              <a:t>//(1) 1 </a:t>
            </a:r>
            <a:r>
              <a:rPr lang="zh-CN" altLang="en-US" sz="1100" baseline="0"/>
              <a:t>表示能够直接连接</a:t>
            </a:r>
            <a:endParaRPr lang="en-US" altLang="zh-CN" sz="1100" baseline="0"/>
          </a:p>
          <a:p>
            <a:r>
              <a:rPr lang="en-US" altLang="zh-CN" sz="1100" baseline="0"/>
              <a:t>//(2) 0 </a:t>
            </a:r>
            <a:r>
              <a:rPr lang="zh-CN" altLang="en-US" sz="1100" baseline="0"/>
              <a:t>表示不能直接连接</a:t>
            </a:r>
            <a:endParaRPr lang="en-US" altLang="zh-CN" sz="1100" baseline="0"/>
          </a:p>
          <a:p>
            <a:endParaRPr lang="zh-CN" altLang="en-US" sz="1100"/>
          </a:p>
        </p:txBody>
      </p:sp>
    </p:spTree>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图</a:t>
            </a:r>
            <a:r>
              <a:rPr lang="zh-CN" altLang="en-US" sz="2200" b="1"/>
              <a:t>的深度优</a:t>
            </a:r>
            <a:r>
              <a:rPr lang="zh-CN" altLang="en-US" sz="2200" b="1" smtClean="0"/>
              <a:t>先</a:t>
            </a:r>
            <a:r>
              <a:rPr lang="zh-CN" altLang="en-US" sz="2200" b="1"/>
              <a:t>遍</a:t>
            </a:r>
            <a:r>
              <a:rPr lang="zh-CN" altLang="en-US" sz="2200" b="1" smtClean="0"/>
              <a:t>历介</a:t>
            </a:r>
            <a:r>
              <a:rPr lang="zh-CN" altLang="en-US" sz="2200" b="1"/>
              <a:t>绍</a:t>
            </a:r>
            <a:endParaRPr lang="en-US" altLang="zh-CN" sz="2200" b="1"/>
          </a:p>
        </p:txBody>
      </p:sp>
      <p:sp>
        <p:nvSpPr>
          <p:cNvPr id="2" name="TextBox 1"/>
          <p:cNvSpPr txBox="1"/>
          <p:nvPr/>
        </p:nvSpPr>
        <p:spPr>
          <a:xfrm>
            <a:off x="665981" y="1224111"/>
            <a:ext cx="8424936" cy="4030980"/>
          </a:xfrm>
          <a:prstGeom prst="rect">
            <a:avLst/>
          </a:prstGeom>
          <a:noFill/>
        </p:spPr>
        <p:txBody>
          <a:bodyPr wrap="square" rtlCol="0">
            <a:spAutoFit/>
          </a:bodyPr>
          <a:lstStyle/>
          <a:p>
            <a:endParaRPr lang="en-US" altLang="zh-CN" smtClean="0"/>
          </a:p>
          <a:p>
            <a:r>
              <a:rPr lang="zh-CN" altLang="en-US" sz="2000" b="1" smtClean="0">
                <a:solidFill>
                  <a:srgbClr val="0070C0"/>
                </a:solidFill>
              </a:rPr>
              <a:t>图遍历介绍</a:t>
            </a:r>
            <a:endParaRPr lang="en-US" altLang="zh-CN" sz="2000" b="1" smtClean="0">
              <a:solidFill>
                <a:srgbClr val="0070C0"/>
              </a:solidFill>
            </a:endParaRPr>
          </a:p>
          <a:p>
            <a:r>
              <a:rPr lang="zh-CN" altLang="en-US" smtClean="0"/>
              <a:t>所谓图的遍</a:t>
            </a:r>
            <a:r>
              <a:rPr lang="zh-CN" altLang="en-US"/>
              <a:t>历，即是对结点的访问。一个图有那么多个结点，如何遍历这些结点，需要特定策略，一般有两种访问策</a:t>
            </a:r>
            <a:r>
              <a:rPr lang="zh-CN" altLang="en-US" smtClean="0"/>
              <a:t>略</a:t>
            </a:r>
            <a:r>
              <a:rPr lang="en-US" altLang="zh-CN" smtClean="0">
                <a:sym typeface="Wingdings" panose="05000000000000000000" pitchFamily="2" charset="2"/>
              </a:rPr>
              <a:t>: (1)</a:t>
            </a:r>
            <a:r>
              <a:rPr lang="zh-CN" altLang="en-US" smtClean="0"/>
              <a:t>深</a:t>
            </a:r>
            <a:r>
              <a:rPr lang="zh-CN" altLang="en-US"/>
              <a:t>度优先遍</a:t>
            </a:r>
            <a:r>
              <a:rPr lang="zh-CN" altLang="en-US" smtClean="0"/>
              <a:t>历</a:t>
            </a:r>
            <a:r>
              <a:rPr lang="en-US" altLang="zh-CN"/>
              <a:t> </a:t>
            </a:r>
            <a:r>
              <a:rPr lang="en-US" altLang="zh-CN" smtClean="0"/>
              <a:t>(2)</a:t>
            </a:r>
            <a:r>
              <a:rPr lang="zh-CN" altLang="en-US" smtClean="0"/>
              <a:t>广</a:t>
            </a:r>
            <a:r>
              <a:rPr lang="zh-CN" altLang="en-US"/>
              <a:t>度优先遍</a:t>
            </a:r>
            <a:r>
              <a:rPr lang="zh-CN" altLang="en-US" smtClean="0"/>
              <a:t>历</a:t>
            </a:r>
            <a:endParaRPr lang="en-US" altLang="zh-CN" sz="2000" b="1" smtClean="0">
              <a:solidFill>
                <a:srgbClr val="0070C0"/>
              </a:solidFill>
              <a:ea typeface="宋体" panose="02010600030101010101" pitchFamily="2" charset="-122"/>
            </a:endParaRPr>
          </a:p>
          <a:p>
            <a:r>
              <a:rPr lang="zh-CN" altLang="en-US" sz="2000" b="1">
                <a:solidFill>
                  <a:srgbClr val="0070C0"/>
                </a:solidFill>
                <a:ea typeface="宋体" panose="02010600030101010101" pitchFamily="2" charset="-122"/>
              </a:rPr>
              <a:t>深</a:t>
            </a:r>
            <a:r>
              <a:rPr lang="zh-CN" altLang="en-US" sz="2000" b="1" smtClean="0">
                <a:solidFill>
                  <a:srgbClr val="0070C0"/>
                </a:solidFill>
                <a:ea typeface="宋体" panose="02010600030101010101" pitchFamily="2" charset="-122"/>
              </a:rPr>
              <a:t>度优先遍历基本思想</a:t>
            </a:r>
            <a:endParaRPr lang="en-US" altLang="zh-CN" sz="2000" b="1" smtClean="0">
              <a:solidFill>
                <a:srgbClr val="0070C0"/>
              </a:solidFill>
              <a:ea typeface="宋体" panose="02010600030101010101" pitchFamily="2" charset="-122"/>
            </a:endParaRPr>
          </a:p>
          <a:p>
            <a:endParaRPr lang="en-US" altLang="zh-CN">
              <a:ea typeface="宋体" panose="02010600030101010101" pitchFamily="2" charset="-122"/>
            </a:endParaRPr>
          </a:p>
          <a:p>
            <a:r>
              <a:rPr lang="zh-CN" altLang="en-US">
                <a:ea typeface="宋体" panose="02010600030101010101" pitchFamily="2" charset="-122"/>
              </a:rPr>
              <a:t>图的深度优先搜索</a:t>
            </a:r>
            <a:r>
              <a:rPr lang="en-US" altLang="zh-CN">
                <a:ea typeface="宋体" panose="02010600030101010101" pitchFamily="2" charset="-122"/>
              </a:rPr>
              <a:t>(Depth First Search</a:t>
            </a:r>
            <a:r>
              <a:rPr lang="zh-CN" altLang="en-US">
                <a:ea typeface="宋体" panose="02010600030101010101" pitchFamily="2" charset="-122"/>
              </a:rPr>
              <a:t>，</a:t>
            </a:r>
            <a:r>
              <a:rPr lang="en-US" altLang="zh-CN">
                <a:ea typeface="宋体" panose="02010600030101010101" pitchFamily="2" charset="-122"/>
              </a:rPr>
              <a:t>DFS</a:t>
            </a:r>
            <a:r>
              <a:rPr lang="en-US" altLang="zh-CN" smtClean="0">
                <a:ea typeface="宋体" panose="02010600030101010101" pitchFamily="2" charset="-122"/>
              </a:rPr>
              <a:t>)</a:t>
            </a:r>
            <a:r>
              <a:rPr lang="zh-CN" altLang="en-US" smtClean="0">
                <a:ea typeface="宋体" panose="02010600030101010101" pitchFamily="2" charset="-122"/>
              </a:rPr>
              <a:t> 。</a:t>
            </a:r>
            <a:endParaRPr lang="zh-CN" altLang="en-US">
              <a:ea typeface="宋体" panose="02010600030101010101" pitchFamily="2" charset="-122"/>
            </a:endParaRPr>
          </a:p>
          <a:p>
            <a:pPr marL="342900" indent="-342900">
              <a:buAutoNum type="arabicParenR"/>
            </a:pPr>
            <a:r>
              <a:rPr lang="zh-CN" altLang="en-US" smtClean="0"/>
              <a:t>深</a:t>
            </a:r>
            <a:r>
              <a:rPr lang="zh-CN" altLang="en-US"/>
              <a:t>度优先遍历，从初始访问结点出发</a:t>
            </a:r>
            <a:r>
              <a:rPr lang="zh-CN" altLang="en-US" smtClean="0"/>
              <a:t>，初</a:t>
            </a:r>
            <a:r>
              <a:rPr lang="zh-CN" altLang="en-US"/>
              <a:t>始访问结点可能有多个邻接结点，深度优先遍历的策略就是首先访问第一个邻接结点，然后再以这个被访问的邻接结点作为初始结点，访问它的第一个邻接结</a:t>
            </a:r>
            <a:r>
              <a:rPr lang="zh-CN" altLang="en-US" smtClean="0"/>
              <a:t>点， </a:t>
            </a:r>
            <a:r>
              <a:rPr lang="zh-CN" altLang="en-US"/>
              <a:t>可</a:t>
            </a:r>
            <a:r>
              <a:rPr lang="zh-CN" altLang="en-US" smtClean="0"/>
              <a:t>以这样理解：</a:t>
            </a:r>
            <a:r>
              <a:rPr lang="zh-CN" altLang="en-US"/>
              <a:t>每次都在访问完</a:t>
            </a:r>
            <a:r>
              <a:rPr lang="zh-CN" altLang="en-US" b="1"/>
              <a:t>当前结点</a:t>
            </a:r>
            <a:r>
              <a:rPr lang="zh-CN" altLang="en-US"/>
              <a:t>后首先访问</a:t>
            </a:r>
            <a:r>
              <a:rPr lang="zh-CN" altLang="en-US" b="1"/>
              <a:t>当前结点的第一个邻接结点</a:t>
            </a:r>
            <a:r>
              <a:rPr lang="zh-CN" altLang="en-US" smtClean="0"/>
              <a:t>。</a:t>
            </a:r>
            <a:endParaRPr lang="en-US" altLang="zh-CN" smtClean="0"/>
          </a:p>
          <a:p>
            <a:pPr marL="342900" indent="-342900">
              <a:buAutoNum type="arabicParenR"/>
            </a:pPr>
            <a:r>
              <a:rPr lang="zh-CN" altLang="en-US" smtClean="0"/>
              <a:t>我们可</a:t>
            </a:r>
            <a:r>
              <a:rPr lang="zh-CN" altLang="en-US"/>
              <a:t>以看到，这样的访问策略是优先往纵向挖掘深入，而不是对一个结点的所有邻接结点进行横向访问</a:t>
            </a:r>
            <a:r>
              <a:rPr lang="zh-CN" altLang="en-US" smtClean="0"/>
              <a:t>。</a:t>
            </a:r>
            <a:endParaRPr lang="en-US" altLang="zh-CN">
              <a:ea typeface="宋体" panose="02010600030101010101" pitchFamily="2" charset="-122"/>
            </a:endParaRPr>
          </a:p>
          <a:p>
            <a:pPr marL="342900" indent="-342900">
              <a:buAutoNum type="arabicParenR"/>
            </a:pPr>
            <a:r>
              <a:rPr lang="zh-CN" altLang="en-US" smtClean="0">
                <a:ea typeface="宋体" panose="02010600030101010101" pitchFamily="2" charset="-122"/>
              </a:rPr>
              <a:t>显</a:t>
            </a:r>
            <a:r>
              <a:rPr lang="zh-CN" altLang="en-US">
                <a:ea typeface="宋体" panose="02010600030101010101" pitchFamily="2" charset="-122"/>
              </a:rPr>
              <a:t>然，深度优先搜索是一个递归的过</a:t>
            </a:r>
            <a:r>
              <a:rPr lang="zh-CN" altLang="en-US" smtClean="0">
                <a:ea typeface="宋体" panose="02010600030101010101" pitchFamily="2" charset="-122"/>
              </a:rPr>
              <a:t>程</a:t>
            </a:r>
            <a:endParaRPr lang="en-US" altLang="zh-CN">
              <a:ea typeface="宋体" panose="02010600030101010101" pitchFamily="2" charset="-122"/>
            </a:endParaRPr>
          </a:p>
        </p:txBody>
      </p:sp>
    </p:spTree>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图</a:t>
            </a:r>
            <a:r>
              <a:rPr lang="zh-CN" altLang="en-US" sz="2200" b="1"/>
              <a:t>的深度优</a:t>
            </a:r>
            <a:r>
              <a:rPr lang="zh-CN" altLang="en-US" sz="2200" b="1" smtClean="0"/>
              <a:t>先</a:t>
            </a:r>
            <a:r>
              <a:rPr lang="zh-CN" altLang="en-US" sz="2200" b="1"/>
              <a:t>遍</a:t>
            </a:r>
            <a:r>
              <a:rPr lang="zh-CN" altLang="en-US" sz="2200" b="1" smtClean="0"/>
              <a:t>历介</a:t>
            </a:r>
            <a:r>
              <a:rPr lang="zh-CN" altLang="en-US" sz="2200" b="1"/>
              <a:t>绍</a:t>
            </a:r>
            <a:endParaRPr lang="en-US" altLang="zh-CN" sz="2200" b="1"/>
          </a:p>
        </p:txBody>
      </p:sp>
      <p:sp>
        <p:nvSpPr>
          <p:cNvPr id="2" name="TextBox 1"/>
          <p:cNvSpPr txBox="1"/>
          <p:nvPr/>
        </p:nvSpPr>
        <p:spPr>
          <a:xfrm>
            <a:off x="665981" y="1224111"/>
            <a:ext cx="8424936" cy="2462213"/>
          </a:xfrm>
          <a:prstGeom prst="rect">
            <a:avLst/>
          </a:prstGeom>
          <a:noFill/>
        </p:spPr>
        <p:txBody>
          <a:bodyPr wrap="square" rtlCol="0">
            <a:spAutoFit/>
          </a:bodyPr>
          <a:lstStyle/>
          <a:p>
            <a:r>
              <a:rPr lang="zh-CN" altLang="en-US" sz="2000" b="1" smtClean="0">
                <a:solidFill>
                  <a:srgbClr val="0070C0"/>
                </a:solidFill>
              </a:rPr>
              <a:t>深度优先遍历算法步骤</a:t>
            </a:r>
            <a:endParaRPr lang="en-US" altLang="zh-CN"/>
          </a:p>
          <a:p>
            <a:pPr marL="342900" indent="-342900">
              <a:buAutoNum type="arabicParenR"/>
            </a:pPr>
            <a:r>
              <a:rPr lang="zh-CN" altLang="en-US" sz="1600" smtClean="0"/>
              <a:t>访</a:t>
            </a:r>
            <a:r>
              <a:rPr lang="zh-CN" altLang="en-US" sz="1600"/>
              <a:t>问初始结点</a:t>
            </a:r>
            <a:r>
              <a:rPr lang="en-US" altLang="zh-CN" sz="1600"/>
              <a:t>v</a:t>
            </a:r>
            <a:r>
              <a:rPr lang="zh-CN" altLang="en-US" sz="1600"/>
              <a:t>，并标记结点</a:t>
            </a:r>
            <a:r>
              <a:rPr lang="en-US" altLang="zh-CN" sz="1600"/>
              <a:t>v</a:t>
            </a:r>
            <a:r>
              <a:rPr lang="zh-CN" altLang="en-US" sz="1600"/>
              <a:t>为已访问</a:t>
            </a:r>
            <a:r>
              <a:rPr lang="zh-CN" altLang="en-US" sz="1600" smtClean="0"/>
              <a:t>。</a:t>
            </a:r>
            <a:endParaRPr lang="en-US" altLang="zh-CN" sz="1600" smtClean="0"/>
          </a:p>
          <a:p>
            <a:pPr marL="342900" indent="-342900">
              <a:buAutoNum type="arabicParenR"/>
            </a:pPr>
            <a:r>
              <a:rPr lang="zh-CN" altLang="en-US" sz="1600" smtClean="0"/>
              <a:t>查</a:t>
            </a:r>
            <a:r>
              <a:rPr lang="zh-CN" altLang="en-US" sz="1600"/>
              <a:t>找结点</a:t>
            </a:r>
            <a:r>
              <a:rPr lang="en-US" altLang="zh-CN" sz="1600"/>
              <a:t>v</a:t>
            </a:r>
            <a:r>
              <a:rPr lang="zh-CN" altLang="en-US" sz="1600"/>
              <a:t>的第一个邻接结点</a:t>
            </a:r>
            <a:r>
              <a:rPr lang="en-US" altLang="zh-CN" sz="1600"/>
              <a:t>w</a:t>
            </a:r>
            <a:r>
              <a:rPr lang="zh-CN" altLang="en-US" sz="1600" smtClean="0"/>
              <a:t>。</a:t>
            </a:r>
            <a:endParaRPr lang="en-US" altLang="zh-CN" sz="1600" smtClean="0"/>
          </a:p>
          <a:p>
            <a:pPr marL="342900" indent="-342900">
              <a:buAutoNum type="arabicParenR"/>
            </a:pPr>
            <a:r>
              <a:rPr lang="zh-CN" altLang="en-US" sz="1600" smtClean="0"/>
              <a:t>若</a:t>
            </a:r>
            <a:r>
              <a:rPr lang="en-US" altLang="zh-CN" sz="1600"/>
              <a:t>w</a:t>
            </a:r>
            <a:r>
              <a:rPr lang="zh-CN" altLang="en-US" sz="1600"/>
              <a:t>存在，则继续执行</a:t>
            </a:r>
            <a:r>
              <a:rPr lang="en-US" altLang="zh-CN" sz="1600"/>
              <a:t>4</a:t>
            </a:r>
            <a:r>
              <a:rPr lang="zh-CN" altLang="en-US" sz="1600" smtClean="0"/>
              <a:t>，</a:t>
            </a:r>
            <a:r>
              <a:rPr lang="zh-CN" altLang="en-US" sz="1600"/>
              <a:t>如</a:t>
            </a:r>
            <a:r>
              <a:rPr lang="zh-CN" altLang="en-US" sz="1600" smtClean="0"/>
              <a:t>果</a:t>
            </a:r>
            <a:r>
              <a:rPr lang="en-US" altLang="zh-CN" sz="1600" smtClean="0"/>
              <a:t>w</a:t>
            </a:r>
            <a:r>
              <a:rPr lang="zh-CN" altLang="en-US" sz="1600" smtClean="0"/>
              <a:t>不存在，则</a:t>
            </a:r>
            <a:r>
              <a:rPr lang="zh-CN" altLang="en-US" sz="1600"/>
              <a:t>回</a:t>
            </a:r>
            <a:r>
              <a:rPr lang="zh-CN" altLang="en-US" sz="1600" smtClean="0"/>
              <a:t>到第</a:t>
            </a:r>
            <a:r>
              <a:rPr lang="en-US" altLang="zh-CN" sz="1600" smtClean="0"/>
              <a:t>1</a:t>
            </a:r>
            <a:r>
              <a:rPr lang="zh-CN" altLang="en-US" sz="1600" smtClean="0"/>
              <a:t>步，将从</a:t>
            </a:r>
            <a:r>
              <a:rPr lang="en-US" altLang="zh-CN" sz="1600" smtClean="0"/>
              <a:t>v</a:t>
            </a:r>
            <a:r>
              <a:rPr lang="zh-CN" altLang="en-US" sz="1600" smtClean="0"/>
              <a:t>的下一个结点继续。</a:t>
            </a:r>
            <a:endParaRPr lang="en-US" altLang="zh-CN" sz="1600" smtClean="0"/>
          </a:p>
          <a:p>
            <a:pPr marL="342900" indent="-342900">
              <a:buAutoNum type="arabicParenR"/>
            </a:pPr>
            <a:r>
              <a:rPr lang="zh-CN" altLang="en-US" sz="1600" smtClean="0"/>
              <a:t>若</a:t>
            </a:r>
            <a:r>
              <a:rPr lang="en-US" altLang="zh-CN" sz="1600"/>
              <a:t>w</a:t>
            </a:r>
            <a:r>
              <a:rPr lang="zh-CN" altLang="en-US" sz="1600"/>
              <a:t>未被访问，对</a:t>
            </a:r>
            <a:r>
              <a:rPr lang="en-US" altLang="zh-CN" sz="1600"/>
              <a:t>w</a:t>
            </a:r>
            <a:r>
              <a:rPr lang="zh-CN" altLang="en-US" sz="1600"/>
              <a:t>进行深度优先遍历递归（即把</a:t>
            </a:r>
            <a:r>
              <a:rPr lang="en-US" altLang="zh-CN" sz="1600"/>
              <a:t>w</a:t>
            </a:r>
            <a:r>
              <a:rPr lang="zh-CN" altLang="en-US" sz="1600"/>
              <a:t>当做另一个</a:t>
            </a:r>
            <a:r>
              <a:rPr lang="en-US" altLang="zh-CN" sz="1600"/>
              <a:t>v</a:t>
            </a:r>
            <a:r>
              <a:rPr lang="zh-CN" altLang="en-US" sz="1600"/>
              <a:t>，然后进行步骤</a:t>
            </a:r>
            <a:r>
              <a:rPr lang="en-US" altLang="zh-CN" sz="1600"/>
              <a:t>123</a:t>
            </a:r>
            <a:r>
              <a:rPr lang="zh-CN" altLang="en-US" sz="1600" smtClean="0"/>
              <a:t>）。</a:t>
            </a:r>
            <a:endParaRPr lang="en-US" altLang="zh-CN" sz="1600" smtClean="0"/>
          </a:p>
          <a:p>
            <a:pPr marL="342900" indent="-342900">
              <a:buAutoNum type="arabicParenR"/>
            </a:pPr>
            <a:r>
              <a:rPr lang="zh-CN" altLang="en-US" sz="1600" smtClean="0"/>
              <a:t>查</a:t>
            </a:r>
            <a:r>
              <a:rPr lang="zh-CN" altLang="en-US" sz="1600"/>
              <a:t>找结点</a:t>
            </a:r>
            <a:r>
              <a:rPr lang="en-US" altLang="zh-CN" sz="1600"/>
              <a:t>v</a:t>
            </a:r>
            <a:r>
              <a:rPr lang="zh-CN" altLang="en-US" sz="1600"/>
              <a:t>的</a:t>
            </a:r>
            <a:r>
              <a:rPr lang="en-US" altLang="zh-CN" sz="1600"/>
              <a:t>w</a:t>
            </a:r>
            <a:r>
              <a:rPr lang="zh-CN" altLang="en-US" sz="1600"/>
              <a:t>邻接结点的下一个邻接结点，转到步骤</a:t>
            </a:r>
            <a:r>
              <a:rPr lang="en-US" altLang="zh-CN" sz="1600"/>
              <a:t>3</a:t>
            </a:r>
            <a:r>
              <a:rPr lang="zh-CN" altLang="en-US" sz="1600" smtClean="0"/>
              <a:t>。</a:t>
            </a:r>
            <a:endParaRPr lang="en-US" altLang="zh-CN" sz="1600" smtClean="0"/>
          </a:p>
          <a:p>
            <a:pPr marL="342900" indent="-342900">
              <a:buAutoNum type="arabicParenR"/>
            </a:pPr>
            <a:endParaRPr lang="en-US" altLang="zh-CN"/>
          </a:p>
          <a:p>
            <a:r>
              <a:rPr lang="zh-CN" altLang="en-US" b="1" smtClean="0"/>
              <a:t>看一个具体案例分析</a:t>
            </a:r>
            <a:r>
              <a:rPr lang="en-US" altLang="zh-CN" smtClean="0"/>
              <a:t>:</a:t>
            </a:r>
            <a:endParaRPr lang="zh-CN" altLang="en-US"/>
          </a:p>
          <a:p>
            <a:endParaRPr lang="en-US" altLang="zh-CN">
              <a:ea typeface="宋体" panose="02010600030101010101" pitchFamily="2" charset="-122"/>
            </a:endParaRPr>
          </a:p>
        </p:txBody>
      </p:sp>
      <p:grpSp>
        <p:nvGrpSpPr>
          <p:cNvPr id="17" name="组合 16"/>
          <p:cNvGrpSpPr/>
          <p:nvPr/>
        </p:nvGrpSpPr>
        <p:grpSpPr>
          <a:xfrm>
            <a:off x="3011221" y="3219003"/>
            <a:ext cx="2761828" cy="2109564"/>
            <a:chOff x="3160737" y="2066875"/>
            <a:chExt cx="2895600" cy="2247900"/>
          </a:xfrm>
        </p:grpSpPr>
        <p:sp>
          <p:nvSpPr>
            <p:cNvPr id="18" name="椭圆 17"/>
            <p:cNvSpPr/>
            <p:nvPr/>
          </p:nvSpPr>
          <p:spPr>
            <a:xfrm>
              <a:off x="4084662" y="2066875"/>
              <a:ext cx="5715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B</a:t>
              </a:r>
              <a:endParaRPr lang="zh-CN" altLang="en-US" sz="1100"/>
            </a:p>
          </p:txBody>
        </p:sp>
        <p:sp>
          <p:nvSpPr>
            <p:cNvPr id="19" name="椭圆 18"/>
            <p:cNvSpPr/>
            <p:nvPr/>
          </p:nvSpPr>
          <p:spPr>
            <a:xfrm>
              <a:off x="3160737" y="2876500"/>
              <a:ext cx="5715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C</a:t>
              </a:r>
              <a:endParaRPr lang="zh-CN" altLang="en-US" sz="1100"/>
            </a:p>
          </p:txBody>
        </p:sp>
        <p:sp>
          <p:nvSpPr>
            <p:cNvPr id="20" name="椭圆 19"/>
            <p:cNvSpPr/>
            <p:nvPr/>
          </p:nvSpPr>
          <p:spPr>
            <a:xfrm>
              <a:off x="3941787" y="3781375"/>
              <a:ext cx="5715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A</a:t>
              </a:r>
              <a:endParaRPr lang="zh-CN" altLang="en-US" sz="1100"/>
            </a:p>
          </p:txBody>
        </p:sp>
        <p:sp>
          <p:nvSpPr>
            <p:cNvPr id="21" name="椭圆 20"/>
            <p:cNvSpPr/>
            <p:nvPr/>
          </p:nvSpPr>
          <p:spPr>
            <a:xfrm>
              <a:off x="5265762" y="3333700"/>
              <a:ext cx="5715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D</a:t>
              </a:r>
              <a:endParaRPr lang="zh-CN" altLang="en-US" sz="1100"/>
            </a:p>
          </p:txBody>
        </p:sp>
        <p:sp>
          <p:nvSpPr>
            <p:cNvPr id="22" name="椭圆 21"/>
            <p:cNvSpPr/>
            <p:nvPr/>
          </p:nvSpPr>
          <p:spPr>
            <a:xfrm>
              <a:off x="5484837" y="2295475"/>
              <a:ext cx="5715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E</a:t>
              </a:r>
              <a:endParaRPr lang="zh-CN" altLang="en-US" sz="1100"/>
            </a:p>
          </p:txBody>
        </p:sp>
        <p:cxnSp>
          <p:nvCxnSpPr>
            <p:cNvPr id="23" name="直接连接符 22"/>
            <p:cNvCxnSpPr>
              <a:stCxn id="19" idx="5"/>
              <a:endCxn id="20" idx="1"/>
            </p:cNvCxnSpPr>
            <p:nvPr/>
          </p:nvCxnSpPr>
          <p:spPr>
            <a:xfrm>
              <a:off x="3648543" y="3331785"/>
              <a:ext cx="376938" cy="527705"/>
            </a:xfrm>
            <a:prstGeom prst="line">
              <a:avLst/>
            </a:prstGeom>
          </p:spPr>
          <p:style>
            <a:lnRef idx="3">
              <a:schemeClr val="accent3"/>
            </a:lnRef>
            <a:fillRef idx="0">
              <a:schemeClr val="accent3"/>
            </a:fillRef>
            <a:effectRef idx="2">
              <a:schemeClr val="accent3"/>
            </a:effectRef>
            <a:fontRef idx="minor">
              <a:schemeClr val="tx1"/>
            </a:fontRef>
          </p:style>
        </p:cxnSp>
        <p:cxnSp>
          <p:nvCxnSpPr>
            <p:cNvPr id="24" name="直接连接符 23"/>
            <p:cNvCxnSpPr>
              <a:stCxn id="19" idx="7"/>
              <a:endCxn id="18" idx="3"/>
            </p:cNvCxnSpPr>
            <p:nvPr/>
          </p:nvCxnSpPr>
          <p:spPr>
            <a:xfrm flipV="1">
              <a:off x="3648543" y="2522160"/>
              <a:ext cx="519813" cy="432455"/>
            </a:xfrm>
            <a:prstGeom prst="line">
              <a:avLst/>
            </a:prstGeom>
          </p:spPr>
          <p:style>
            <a:lnRef idx="3">
              <a:schemeClr val="accent3"/>
            </a:lnRef>
            <a:fillRef idx="0">
              <a:schemeClr val="accent3"/>
            </a:fillRef>
            <a:effectRef idx="2">
              <a:schemeClr val="accent3"/>
            </a:effectRef>
            <a:fontRef idx="minor">
              <a:schemeClr val="tx1"/>
            </a:fontRef>
          </p:style>
        </p:cxnSp>
        <p:cxnSp>
          <p:nvCxnSpPr>
            <p:cNvPr id="25" name="直接连接符 24"/>
            <p:cNvCxnSpPr>
              <a:stCxn id="18" idx="6"/>
              <a:endCxn id="22" idx="2"/>
            </p:cNvCxnSpPr>
            <p:nvPr/>
          </p:nvCxnSpPr>
          <p:spPr>
            <a:xfrm>
              <a:off x="4656162" y="2333575"/>
              <a:ext cx="828675" cy="228600"/>
            </a:xfrm>
            <a:prstGeom prst="line">
              <a:avLst/>
            </a:prstGeom>
          </p:spPr>
          <p:style>
            <a:lnRef idx="3">
              <a:schemeClr val="accent3"/>
            </a:lnRef>
            <a:fillRef idx="0">
              <a:schemeClr val="accent3"/>
            </a:fillRef>
            <a:effectRef idx="2">
              <a:schemeClr val="accent3"/>
            </a:effectRef>
            <a:fontRef idx="minor">
              <a:schemeClr val="tx1"/>
            </a:fontRef>
          </p:style>
        </p:cxnSp>
        <p:cxnSp>
          <p:nvCxnSpPr>
            <p:cNvPr id="26" name="直接连接符 25"/>
            <p:cNvCxnSpPr>
              <a:stCxn id="18" idx="4"/>
              <a:endCxn id="20" idx="0"/>
            </p:cNvCxnSpPr>
            <p:nvPr/>
          </p:nvCxnSpPr>
          <p:spPr>
            <a:xfrm flipH="1">
              <a:off x="4227537" y="2600275"/>
              <a:ext cx="142875" cy="1181100"/>
            </a:xfrm>
            <a:prstGeom prst="line">
              <a:avLst/>
            </a:prstGeom>
          </p:spPr>
          <p:style>
            <a:lnRef idx="3">
              <a:schemeClr val="accent3"/>
            </a:lnRef>
            <a:fillRef idx="0">
              <a:schemeClr val="accent3"/>
            </a:fillRef>
            <a:effectRef idx="2">
              <a:schemeClr val="accent3"/>
            </a:effectRef>
            <a:fontRef idx="minor">
              <a:schemeClr val="tx1"/>
            </a:fontRef>
          </p:style>
        </p:cxnSp>
        <p:cxnSp>
          <p:nvCxnSpPr>
            <p:cNvPr id="27" name="直接连接符 26"/>
            <p:cNvCxnSpPr>
              <a:stCxn id="18" idx="5"/>
              <a:endCxn id="21" idx="2"/>
            </p:cNvCxnSpPr>
            <p:nvPr/>
          </p:nvCxnSpPr>
          <p:spPr>
            <a:xfrm>
              <a:off x="4572468" y="2522160"/>
              <a:ext cx="693294" cy="1078240"/>
            </a:xfrm>
            <a:prstGeom prst="line">
              <a:avLst/>
            </a:prstGeom>
          </p:spPr>
          <p:style>
            <a:lnRef idx="3">
              <a:schemeClr val="accent3"/>
            </a:lnRef>
            <a:fillRef idx="0">
              <a:schemeClr val="accent3"/>
            </a:fillRef>
            <a:effectRef idx="2">
              <a:schemeClr val="accent3"/>
            </a:effectRef>
            <a:fontRef idx="minor">
              <a:schemeClr val="tx1"/>
            </a:fontRef>
          </p:style>
        </p:cxnSp>
      </p:grpSp>
      <p:sp>
        <p:nvSpPr>
          <p:cNvPr id="28" name="TextBox 55"/>
          <p:cNvSpPr txBox="1"/>
          <p:nvPr/>
        </p:nvSpPr>
        <p:spPr>
          <a:xfrm>
            <a:off x="6056634" y="3302235"/>
            <a:ext cx="2962275" cy="1943100"/>
          </a:xfrm>
          <a:prstGeom prst="rect">
            <a:avLst/>
          </a:prstGeom>
          <a:solidFill>
            <a:schemeClr val="lt1"/>
          </a:solidFill>
          <a:ln w="9525" cmpd="sng">
            <a:solidFill>
              <a:schemeClr val="lt1">
                <a:shade val="50000"/>
              </a:schemeClr>
            </a:solid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lang="en-US" altLang="zh-CN" sz="1100" baseline="0"/>
              <a:t>     A   B   C   D   E</a:t>
            </a:r>
            <a:endParaRPr lang="en-US" altLang="zh-CN" sz="1100" baseline="0"/>
          </a:p>
          <a:p>
            <a:r>
              <a:rPr lang="en-US" altLang="zh-CN" sz="1100" baseline="0"/>
              <a:t>A   </a:t>
            </a:r>
            <a:r>
              <a:rPr lang="en-US" altLang="zh-CN" sz="1100" baseline="0" smtClean="0"/>
              <a:t>0   </a:t>
            </a:r>
            <a:r>
              <a:rPr lang="en-US" altLang="zh-CN" sz="1100" baseline="0"/>
              <a:t>1   1   0    0</a:t>
            </a:r>
            <a:endParaRPr lang="en-US" altLang="zh-CN" sz="1100" baseline="0"/>
          </a:p>
          <a:p>
            <a:r>
              <a:rPr lang="en-US" altLang="zh-CN" sz="1100" baseline="0"/>
              <a:t>B   1   </a:t>
            </a:r>
            <a:r>
              <a:rPr lang="en-US" altLang="zh-CN" sz="1100" baseline="0" smtClean="0"/>
              <a:t>0   </a:t>
            </a:r>
            <a:r>
              <a:rPr lang="en-US" altLang="zh-CN" sz="1100" baseline="0"/>
              <a:t>1    1   1</a:t>
            </a:r>
            <a:endParaRPr lang="en-US" altLang="zh-CN" sz="1100" baseline="0"/>
          </a:p>
          <a:p>
            <a:r>
              <a:rPr lang="en-US" altLang="zh-CN" sz="1100" baseline="0"/>
              <a:t>C   1   1   </a:t>
            </a:r>
            <a:r>
              <a:rPr lang="en-US" altLang="zh-CN" sz="1100" baseline="0" smtClean="0"/>
              <a:t>0    </a:t>
            </a:r>
            <a:r>
              <a:rPr lang="en-US" altLang="zh-CN" sz="1100" baseline="0"/>
              <a:t>0   0</a:t>
            </a:r>
            <a:endParaRPr lang="en-US" altLang="zh-CN" sz="1100" baseline="0"/>
          </a:p>
          <a:p>
            <a:r>
              <a:rPr lang="en-US" altLang="zh-CN" sz="1100" baseline="0"/>
              <a:t>D   0   1   0   </a:t>
            </a:r>
            <a:r>
              <a:rPr lang="en-US" altLang="zh-CN" sz="1100" baseline="0" smtClean="0"/>
              <a:t>0   </a:t>
            </a:r>
            <a:r>
              <a:rPr lang="en-US" altLang="zh-CN" sz="1100" baseline="0"/>
              <a:t>0 </a:t>
            </a:r>
            <a:endParaRPr lang="en-US" altLang="zh-CN" sz="1100" baseline="0"/>
          </a:p>
          <a:p>
            <a:r>
              <a:rPr lang="en-US" altLang="zh-CN" sz="1100" baseline="0"/>
              <a:t>E    0   1   0   0   </a:t>
            </a:r>
            <a:r>
              <a:rPr lang="en-US" altLang="zh-CN" sz="1100" baseline="0" smtClean="0"/>
              <a:t>0</a:t>
            </a:r>
            <a:endParaRPr lang="en-US" altLang="zh-CN" sz="1100" baseline="0"/>
          </a:p>
          <a:p>
            <a:endParaRPr lang="en-US" altLang="zh-CN" sz="1100" baseline="0"/>
          </a:p>
          <a:p>
            <a:r>
              <a:rPr lang="en-US" altLang="zh-CN" sz="1100" baseline="0"/>
              <a:t>//</a:t>
            </a:r>
            <a:r>
              <a:rPr lang="zh-CN" altLang="en-US" sz="1100" baseline="0"/>
              <a:t>说明</a:t>
            </a:r>
            <a:endParaRPr lang="en-US" altLang="zh-CN" sz="1100" baseline="0"/>
          </a:p>
          <a:p>
            <a:r>
              <a:rPr lang="en-US" altLang="zh-CN" sz="1100" baseline="0"/>
              <a:t>//(1) 1 </a:t>
            </a:r>
            <a:r>
              <a:rPr lang="zh-CN" altLang="en-US" sz="1100" baseline="0"/>
              <a:t>表示能够直接连接</a:t>
            </a:r>
            <a:endParaRPr lang="en-US" altLang="zh-CN" sz="1100" baseline="0"/>
          </a:p>
          <a:p>
            <a:r>
              <a:rPr lang="en-US" altLang="zh-CN" sz="1100" baseline="0"/>
              <a:t>//(2) 0 </a:t>
            </a:r>
            <a:r>
              <a:rPr lang="zh-CN" altLang="en-US" sz="1100" baseline="0"/>
              <a:t>表示不能直接连接</a:t>
            </a:r>
            <a:endParaRPr lang="en-US" altLang="zh-CN" sz="1100" baseline="0"/>
          </a:p>
          <a:p>
            <a:endParaRPr lang="zh-CN" altLang="en-US" sz="1100"/>
          </a:p>
        </p:txBody>
      </p:sp>
    </p:spTree>
  </p:cSld>
  <p:clrMapOvr>
    <a:masterClrMapping/>
  </p:clrMapOvr>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图</a:t>
            </a:r>
            <a:r>
              <a:rPr lang="zh-CN" altLang="en-US" sz="2200" b="1"/>
              <a:t>的遍历</a:t>
            </a:r>
            <a:r>
              <a:rPr lang="en-US" altLang="zh-CN" sz="2200" b="1"/>
              <a:t>-</a:t>
            </a:r>
            <a:r>
              <a:rPr lang="zh-CN" altLang="en-US" sz="2200" b="1"/>
              <a:t>深度优</a:t>
            </a:r>
            <a:r>
              <a:rPr lang="zh-CN" altLang="en-US" sz="2200" b="1" smtClean="0"/>
              <a:t>先</a:t>
            </a:r>
            <a:r>
              <a:rPr lang="zh-CN" altLang="en-US" sz="2200" b="1"/>
              <a:t>遍</a:t>
            </a:r>
            <a:r>
              <a:rPr lang="zh-CN" altLang="en-US" sz="2200" b="1" smtClean="0"/>
              <a:t>历</a:t>
            </a:r>
            <a:endParaRPr lang="en-US" altLang="zh-CN" sz="2200" b="1"/>
          </a:p>
        </p:txBody>
      </p:sp>
      <p:sp>
        <p:nvSpPr>
          <p:cNvPr id="2" name="TextBox 1"/>
          <p:cNvSpPr txBox="1"/>
          <p:nvPr/>
        </p:nvSpPr>
        <p:spPr>
          <a:xfrm>
            <a:off x="665981" y="1224111"/>
            <a:ext cx="8424936" cy="3754874"/>
          </a:xfrm>
          <a:prstGeom prst="rect">
            <a:avLst/>
          </a:prstGeom>
          <a:noFill/>
        </p:spPr>
        <p:txBody>
          <a:bodyPr wrap="square" rtlCol="0">
            <a:spAutoFit/>
          </a:bodyPr>
          <a:lstStyle/>
          <a:p>
            <a:endParaRPr lang="en-US" altLang="zh-CN" sz="2000" b="1" smtClean="0">
              <a:solidFill>
                <a:srgbClr val="0070C0"/>
              </a:solidFill>
              <a:ea typeface="宋体" panose="02010600030101010101" pitchFamily="2" charset="-122"/>
            </a:endParaRPr>
          </a:p>
          <a:p>
            <a:endParaRPr lang="en-US" altLang="zh-CN" sz="2000" b="1" smtClean="0">
              <a:solidFill>
                <a:srgbClr val="0070C0"/>
              </a:solidFill>
              <a:ea typeface="宋体" panose="02010600030101010101" pitchFamily="2" charset="-122"/>
            </a:endParaRPr>
          </a:p>
          <a:p>
            <a:r>
              <a:rPr lang="en-US" altLang="zh-CN" smtClean="0">
                <a:ea typeface="宋体" panose="02010600030101010101" pitchFamily="2" charset="-122"/>
              </a:rPr>
              <a:t>1) </a:t>
            </a:r>
            <a:r>
              <a:rPr lang="zh-CN" altLang="en-US" smtClean="0">
                <a:ea typeface="宋体" panose="02010600030101010101" pitchFamily="2" charset="-122"/>
              </a:rPr>
              <a:t>要求：对下图进行深度优先搜索</a:t>
            </a:r>
            <a:r>
              <a:rPr lang="en-US" altLang="zh-CN" smtClean="0">
                <a:ea typeface="宋体" panose="02010600030101010101" pitchFamily="2" charset="-122"/>
              </a:rPr>
              <a:t>, </a:t>
            </a:r>
            <a:r>
              <a:rPr lang="zh-CN" altLang="en-US" smtClean="0">
                <a:ea typeface="宋体" panose="02010600030101010101" pitchFamily="2" charset="-122"/>
              </a:rPr>
              <a:t>从</a:t>
            </a:r>
            <a:r>
              <a:rPr lang="en-US" altLang="zh-CN" smtClean="0">
                <a:ea typeface="宋体" panose="02010600030101010101" pitchFamily="2" charset="-122"/>
              </a:rPr>
              <a:t>A </a:t>
            </a:r>
            <a:r>
              <a:rPr lang="zh-CN" altLang="en-US" smtClean="0">
                <a:ea typeface="宋体" panose="02010600030101010101" pitchFamily="2" charset="-122"/>
              </a:rPr>
              <a:t>开始遍历</a:t>
            </a:r>
            <a:r>
              <a:rPr lang="en-US" altLang="zh-CN" smtClean="0">
                <a:ea typeface="宋体" panose="02010600030101010101" pitchFamily="2" charset="-122"/>
              </a:rPr>
              <a:t>.</a:t>
            </a:r>
            <a:endParaRPr lang="en-US" altLang="zh-CN" smtClean="0">
              <a:ea typeface="宋体" panose="02010600030101010101" pitchFamily="2" charset="-122"/>
            </a:endParaRPr>
          </a:p>
          <a:p>
            <a:pPr marL="342900" indent="-342900">
              <a:buAutoNum type="arabicParenR"/>
            </a:pPr>
            <a:endParaRPr lang="en-US" altLang="zh-CN">
              <a:ea typeface="宋体" panose="02010600030101010101" pitchFamily="2" charset="-122"/>
            </a:endParaRPr>
          </a:p>
          <a:p>
            <a:pPr marL="342900" indent="-342900">
              <a:buAutoNum type="arabicParenR"/>
            </a:pPr>
            <a:endParaRPr lang="en-US" altLang="zh-CN" smtClean="0">
              <a:ea typeface="宋体" panose="02010600030101010101" pitchFamily="2" charset="-122"/>
            </a:endParaRPr>
          </a:p>
          <a:p>
            <a:pPr marL="342900" indent="-342900">
              <a:buAutoNum type="arabicParenR"/>
            </a:pPr>
            <a:endParaRPr lang="en-US" altLang="zh-CN">
              <a:ea typeface="宋体" panose="02010600030101010101" pitchFamily="2" charset="-122"/>
            </a:endParaRPr>
          </a:p>
          <a:p>
            <a:pPr marL="342900" indent="-342900">
              <a:buAutoNum type="arabicParenR"/>
            </a:pPr>
            <a:endParaRPr lang="en-US" altLang="zh-CN" smtClean="0">
              <a:ea typeface="宋体" panose="02010600030101010101" pitchFamily="2" charset="-122"/>
            </a:endParaRPr>
          </a:p>
          <a:p>
            <a:pPr marL="342900" indent="-342900">
              <a:buAutoNum type="arabicParenR"/>
            </a:pPr>
            <a:endParaRPr lang="en-US" altLang="zh-CN">
              <a:ea typeface="宋体" panose="02010600030101010101" pitchFamily="2" charset="-122"/>
            </a:endParaRPr>
          </a:p>
          <a:p>
            <a:pPr marL="342900" indent="-342900">
              <a:buAutoNum type="arabicParenR"/>
            </a:pPr>
            <a:endParaRPr lang="en-US" altLang="zh-CN" smtClean="0">
              <a:ea typeface="宋体" panose="02010600030101010101" pitchFamily="2" charset="-122"/>
            </a:endParaRPr>
          </a:p>
          <a:p>
            <a:pPr marL="342900" indent="-342900">
              <a:buAutoNum type="arabicParenR"/>
            </a:pPr>
            <a:endParaRPr lang="en-US" altLang="zh-CN">
              <a:ea typeface="宋体" panose="02010600030101010101" pitchFamily="2" charset="-122"/>
            </a:endParaRPr>
          </a:p>
          <a:p>
            <a:pPr marL="342900" indent="-342900">
              <a:buAutoNum type="arabicParenR"/>
            </a:pPr>
            <a:endParaRPr lang="en-US" altLang="zh-CN" smtClean="0">
              <a:ea typeface="宋体" panose="02010600030101010101" pitchFamily="2" charset="-122"/>
            </a:endParaRPr>
          </a:p>
          <a:p>
            <a:endParaRPr lang="en-US" altLang="zh-CN" smtClean="0">
              <a:ea typeface="宋体" panose="02010600030101010101" pitchFamily="2" charset="-122"/>
            </a:endParaRPr>
          </a:p>
          <a:p>
            <a:endParaRPr lang="en-US" altLang="zh-CN">
              <a:ea typeface="宋体" panose="02010600030101010101" pitchFamily="2" charset="-122"/>
            </a:endParaRPr>
          </a:p>
        </p:txBody>
      </p:sp>
      <p:sp>
        <p:nvSpPr>
          <p:cNvPr id="15" name="椭圆 14"/>
          <p:cNvSpPr/>
          <p:nvPr/>
        </p:nvSpPr>
        <p:spPr>
          <a:xfrm>
            <a:off x="1998979" y="2360587"/>
            <a:ext cx="5715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B</a:t>
            </a:r>
            <a:endParaRPr lang="zh-CN" altLang="en-US" sz="1100"/>
          </a:p>
        </p:txBody>
      </p:sp>
      <p:sp>
        <p:nvSpPr>
          <p:cNvPr id="16" name="椭圆 15"/>
          <p:cNvSpPr/>
          <p:nvPr/>
        </p:nvSpPr>
        <p:spPr>
          <a:xfrm>
            <a:off x="1075054" y="3170212"/>
            <a:ext cx="5715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C</a:t>
            </a:r>
            <a:endParaRPr lang="zh-CN" altLang="en-US" sz="1100"/>
          </a:p>
        </p:txBody>
      </p:sp>
      <p:sp>
        <p:nvSpPr>
          <p:cNvPr id="17" name="椭圆 16"/>
          <p:cNvSpPr/>
          <p:nvPr/>
        </p:nvSpPr>
        <p:spPr>
          <a:xfrm>
            <a:off x="1856104" y="4075087"/>
            <a:ext cx="5715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A</a:t>
            </a:r>
            <a:endParaRPr lang="zh-CN" altLang="en-US" sz="1100"/>
          </a:p>
        </p:txBody>
      </p:sp>
      <p:sp>
        <p:nvSpPr>
          <p:cNvPr id="18" name="椭圆 17"/>
          <p:cNvSpPr/>
          <p:nvPr/>
        </p:nvSpPr>
        <p:spPr>
          <a:xfrm>
            <a:off x="3180079" y="3627412"/>
            <a:ext cx="5715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D</a:t>
            </a:r>
            <a:endParaRPr lang="zh-CN" altLang="en-US" sz="1100"/>
          </a:p>
        </p:txBody>
      </p:sp>
      <p:sp>
        <p:nvSpPr>
          <p:cNvPr id="19" name="椭圆 18"/>
          <p:cNvSpPr/>
          <p:nvPr/>
        </p:nvSpPr>
        <p:spPr>
          <a:xfrm>
            <a:off x="3399154" y="2589187"/>
            <a:ext cx="5715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E</a:t>
            </a:r>
            <a:endParaRPr lang="zh-CN" altLang="en-US" sz="1100"/>
          </a:p>
        </p:txBody>
      </p:sp>
      <p:cxnSp>
        <p:nvCxnSpPr>
          <p:cNvPr id="20" name="直接连接符 19"/>
          <p:cNvCxnSpPr>
            <a:stCxn id="16" idx="5"/>
            <a:endCxn id="17" idx="1"/>
          </p:cNvCxnSpPr>
          <p:nvPr/>
        </p:nvCxnSpPr>
        <p:spPr>
          <a:xfrm>
            <a:off x="1562860" y="3625497"/>
            <a:ext cx="376938" cy="527705"/>
          </a:xfrm>
          <a:prstGeom prst="line">
            <a:avLst/>
          </a:prstGeom>
        </p:spPr>
        <p:style>
          <a:lnRef idx="3">
            <a:schemeClr val="accent3"/>
          </a:lnRef>
          <a:fillRef idx="0">
            <a:schemeClr val="accent3"/>
          </a:fillRef>
          <a:effectRef idx="2">
            <a:schemeClr val="accent3"/>
          </a:effectRef>
          <a:fontRef idx="minor">
            <a:schemeClr val="tx1"/>
          </a:fontRef>
        </p:style>
      </p:cxnSp>
      <p:cxnSp>
        <p:nvCxnSpPr>
          <p:cNvPr id="21" name="直接连接符 20"/>
          <p:cNvCxnSpPr>
            <a:stCxn id="16" idx="7"/>
            <a:endCxn id="15" idx="3"/>
          </p:cNvCxnSpPr>
          <p:nvPr/>
        </p:nvCxnSpPr>
        <p:spPr>
          <a:xfrm flipV="1">
            <a:off x="1562860" y="2815872"/>
            <a:ext cx="519813" cy="432455"/>
          </a:xfrm>
          <a:prstGeom prst="line">
            <a:avLst/>
          </a:prstGeom>
        </p:spPr>
        <p:style>
          <a:lnRef idx="3">
            <a:schemeClr val="accent3"/>
          </a:lnRef>
          <a:fillRef idx="0">
            <a:schemeClr val="accent3"/>
          </a:fillRef>
          <a:effectRef idx="2">
            <a:schemeClr val="accent3"/>
          </a:effectRef>
          <a:fontRef idx="minor">
            <a:schemeClr val="tx1"/>
          </a:fontRef>
        </p:style>
      </p:cxnSp>
      <p:cxnSp>
        <p:nvCxnSpPr>
          <p:cNvPr id="31" name="直接连接符 30"/>
          <p:cNvCxnSpPr>
            <a:stCxn id="15" idx="6"/>
            <a:endCxn id="19" idx="2"/>
          </p:cNvCxnSpPr>
          <p:nvPr/>
        </p:nvCxnSpPr>
        <p:spPr>
          <a:xfrm>
            <a:off x="2570479" y="2627287"/>
            <a:ext cx="828675" cy="228600"/>
          </a:xfrm>
          <a:prstGeom prst="line">
            <a:avLst/>
          </a:prstGeom>
        </p:spPr>
        <p:style>
          <a:lnRef idx="3">
            <a:schemeClr val="accent3"/>
          </a:lnRef>
          <a:fillRef idx="0">
            <a:schemeClr val="accent3"/>
          </a:fillRef>
          <a:effectRef idx="2">
            <a:schemeClr val="accent3"/>
          </a:effectRef>
          <a:fontRef idx="minor">
            <a:schemeClr val="tx1"/>
          </a:fontRef>
        </p:style>
      </p:cxnSp>
      <p:cxnSp>
        <p:nvCxnSpPr>
          <p:cNvPr id="32" name="直接连接符 31"/>
          <p:cNvCxnSpPr>
            <a:stCxn id="15" idx="4"/>
            <a:endCxn id="17" idx="0"/>
          </p:cNvCxnSpPr>
          <p:nvPr/>
        </p:nvCxnSpPr>
        <p:spPr>
          <a:xfrm flipH="1">
            <a:off x="2141854" y="2893987"/>
            <a:ext cx="142875" cy="1181100"/>
          </a:xfrm>
          <a:prstGeom prst="line">
            <a:avLst/>
          </a:prstGeom>
        </p:spPr>
        <p:style>
          <a:lnRef idx="3">
            <a:schemeClr val="accent3"/>
          </a:lnRef>
          <a:fillRef idx="0">
            <a:schemeClr val="accent3"/>
          </a:fillRef>
          <a:effectRef idx="2">
            <a:schemeClr val="accent3"/>
          </a:effectRef>
          <a:fontRef idx="minor">
            <a:schemeClr val="tx1"/>
          </a:fontRef>
        </p:style>
      </p:cxnSp>
      <p:cxnSp>
        <p:nvCxnSpPr>
          <p:cNvPr id="33" name="直接连接符 32"/>
          <p:cNvCxnSpPr>
            <a:stCxn id="15" idx="5"/>
            <a:endCxn id="18" idx="2"/>
          </p:cNvCxnSpPr>
          <p:nvPr/>
        </p:nvCxnSpPr>
        <p:spPr>
          <a:xfrm>
            <a:off x="2486785" y="2815872"/>
            <a:ext cx="693294" cy="1078240"/>
          </a:xfrm>
          <a:prstGeom prst="line">
            <a:avLst/>
          </a:prstGeom>
        </p:spPr>
        <p:style>
          <a:lnRef idx="3">
            <a:schemeClr val="accent3"/>
          </a:lnRef>
          <a:fillRef idx="0">
            <a:schemeClr val="accent3"/>
          </a:fillRef>
          <a:effectRef idx="2">
            <a:schemeClr val="accent3"/>
          </a:effectRef>
          <a:fontRef idx="minor">
            <a:schemeClr val="tx1"/>
          </a:fontRef>
        </p:style>
      </p:cxnSp>
    </p:spTree>
  </p:cSld>
  <p:clrMapOvr>
    <a:masterClrMapping/>
  </p:clrMapOvr>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图</a:t>
            </a:r>
            <a:r>
              <a:rPr lang="zh-CN" altLang="en-US" sz="2200" b="1"/>
              <a:t>的遍历</a:t>
            </a:r>
            <a:r>
              <a:rPr lang="en-US" altLang="zh-CN" sz="2200" b="1"/>
              <a:t>-</a:t>
            </a:r>
            <a:r>
              <a:rPr lang="zh-CN" altLang="en-US" sz="2200" b="1"/>
              <a:t>深度优</a:t>
            </a:r>
            <a:r>
              <a:rPr lang="zh-CN" altLang="en-US" sz="2200" b="1" smtClean="0"/>
              <a:t>先</a:t>
            </a:r>
            <a:r>
              <a:rPr lang="zh-CN" altLang="en-US" sz="2200" b="1"/>
              <a:t>遍</a:t>
            </a:r>
            <a:r>
              <a:rPr lang="zh-CN" altLang="en-US" sz="2200" b="1" smtClean="0"/>
              <a:t>历</a:t>
            </a:r>
            <a:endParaRPr lang="en-US" altLang="zh-CN" sz="2200" b="1"/>
          </a:p>
        </p:txBody>
      </p:sp>
      <p:sp>
        <p:nvSpPr>
          <p:cNvPr id="2" name="TextBox 1"/>
          <p:cNvSpPr txBox="1"/>
          <p:nvPr/>
        </p:nvSpPr>
        <p:spPr>
          <a:xfrm>
            <a:off x="665981" y="1224111"/>
            <a:ext cx="8424936" cy="3970318"/>
          </a:xfrm>
          <a:prstGeom prst="rect">
            <a:avLst/>
          </a:prstGeom>
          <a:noFill/>
        </p:spPr>
        <p:txBody>
          <a:bodyPr wrap="square" rtlCol="0">
            <a:spAutoFit/>
          </a:bodyPr>
          <a:lstStyle/>
          <a:p>
            <a:endParaRPr lang="en-US" altLang="zh-CN">
              <a:ea typeface="宋体" panose="02010600030101010101" pitchFamily="2" charset="-122"/>
            </a:endParaRPr>
          </a:p>
          <a:p>
            <a:pPr marL="342900" indent="-342900">
              <a:buAutoNum type="arabicParenR" startAt="2"/>
            </a:pPr>
            <a:r>
              <a:rPr lang="zh-CN" altLang="en-US" smtClean="0">
                <a:ea typeface="宋体" panose="02010600030101010101" pitchFamily="2" charset="-122"/>
              </a:rPr>
              <a:t>思路分析</a:t>
            </a:r>
            <a:br>
              <a:rPr lang="en-US" altLang="zh-CN" smtClean="0">
                <a:ea typeface="宋体" panose="02010600030101010101" pitchFamily="2" charset="-122"/>
              </a:rPr>
            </a:br>
            <a:br>
              <a:rPr lang="en-US" altLang="zh-CN" smtClean="0">
                <a:ea typeface="宋体" panose="02010600030101010101" pitchFamily="2" charset="-122"/>
              </a:rPr>
            </a:br>
            <a:br>
              <a:rPr lang="en-US" altLang="zh-CN" smtClean="0">
                <a:ea typeface="宋体" panose="02010600030101010101" pitchFamily="2" charset="-122"/>
              </a:rPr>
            </a:br>
            <a:br>
              <a:rPr lang="en-US" altLang="zh-CN" smtClean="0">
                <a:ea typeface="宋体" panose="02010600030101010101" pitchFamily="2" charset="-122"/>
              </a:rPr>
            </a:br>
            <a:br>
              <a:rPr lang="en-US" altLang="zh-CN" smtClean="0">
                <a:ea typeface="宋体" panose="02010600030101010101" pitchFamily="2" charset="-122"/>
              </a:rPr>
            </a:br>
            <a:br>
              <a:rPr lang="en-US" altLang="zh-CN" smtClean="0">
                <a:ea typeface="宋体" panose="02010600030101010101" pitchFamily="2" charset="-122"/>
              </a:rPr>
            </a:br>
            <a:br>
              <a:rPr lang="en-US" altLang="zh-CN" smtClean="0">
                <a:ea typeface="宋体" panose="02010600030101010101" pitchFamily="2" charset="-122"/>
              </a:rPr>
            </a:br>
            <a:br>
              <a:rPr lang="en-US" altLang="zh-CN" smtClean="0">
                <a:ea typeface="宋体" panose="02010600030101010101" pitchFamily="2" charset="-122"/>
              </a:rPr>
            </a:br>
            <a:endParaRPr lang="en-US" altLang="zh-CN" smtClean="0">
              <a:ea typeface="宋体" panose="02010600030101010101" pitchFamily="2" charset="-122"/>
            </a:endParaRPr>
          </a:p>
          <a:p>
            <a:pPr marL="342900" indent="-342900">
              <a:buAutoNum type="arabicParenR" startAt="3"/>
            </a:pPr>
            <a:endParaRPr lang="en-US" altLang="zh-CN" smtClean="0">
              <a:ea typeface="宋体" panose="02010600030101010101" pitchFamily="2" charset="-122"/>
            </a:endParaRPr>
          </a:p>
          <a:p>
            <a:pPr marL="342900" indent="-342900">
              <a:buAutoNum type="arabicParenR" startAt="3"/>
            </a:pPr>
            <a:endParaRPr lang="en-US" altLang="zh-CN">
              <a:ea typeface="宋体" panose="02010600030101010101" pitchFamily="2" charset="-122"/>
            </a:endParaRPr>
          </a:p>
          <a:p>
            <a:pPr marL="342900" indent="-342900">
              <a:buAutoNum type="arabicParenR" startAt="3"/>
            </a:pPr>
            <a:endParaRPr lang="en-US" altLang="zh-CN" smtClean="0">
              <a:ea typeface="宋体" panose="02010600030101010101" pitchFamily="2" charset="-122"/>
            </a:endParaRPr>
          </a:p>
          <a:p>
            <a:pPr marL="342900" indent="-342900">
              <a:buAutoNum type="arabicParenR" startAt="3"/>
            </a:pPr>
            <a:r>
              <a:rPr lang="zh-CN" altLang="en-US" smtClean="0">
                <a:ea typeface="宋体" panose="02010600030101010101" pitchFamily="2" charset="-122"/>
              </a:rPr>
              <a:t>代码实现</a:t>
            </a:r>
            <a:endParaRPr lang="en-US" altLang="zh-CN" smtClean="0">
              <a:ea typeface="宋体" panose="02010600030101010101" pitchFamily="2" charset="-122"/>
            </a:endParaRPr>
          </a:p>
        </p:txBody>
      </p:sp>
      <p:grpSp>
        <p:nvGrpSpPr>
          <p:cNvPr id="3" name="组合 2"/>
          <p:cNvGrpSpPr/>
          <p:nvPr/>
        </p:nvGrpSpPr>
        <p:grpSpPr>
          <a:xfrm>
            <a:off x="909604" y="2350901"/>
            <a:ext cx="2761828" cy="2109564"/>
            <a:chOff x="3160737" y="2066875"/>
            <a:chExt cx="2895600" cy="2247900"/>
          </a:xfrm>
        </p:grpSpPr>
        <p:sp>
          <p:nvSpPr>
            <p:cNvPr id="26" name="椭圆 25"/>
            <p:cNvSpPr/>
            <p:nvPr/>
          </p:nvSpPr>
          <p:spPr>
            <a:xfrm>
              <a:off x="4084662" y="2066875"/>
              <a:ext cx="5715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B</a:t>
              </a:r>
              <a:endParaRPr lang="zh-CN" altLang="en-US" sz="1100"/>
            </a:p>
          </p:txBody>
        </p:sp>
        <p:sp>
          <p:nvSpPr>
            <p:cNvPr id="27" name="椭圆 26"/>
            <p:cNvSpPr/>
            <p:nvPr/>
          </p:nvSpPr>
          <p:spPr>
            <a:xfrm>
              <a:off x="3160737" y="2876500"/>
              <a:ext cx="5715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C</a:t>
              </a:r>
              <a:endParaRPr lang="zh-CN" altLang="en-US" sz="1100"/>
            </a:p>
          </p:txBody>
        </p:sp>
        <p:sp>
          <p:nvSpPr>
            <p:cNvPr id="28" name="椭圆 27"/>
            <p:cNvSpPr/>
            <p:nvPr/>
          </p:nvSpPr>
          <p:spPr>
            <a:xfrm>
              <a:off x="3941787" y="3781375"/>
              <a:ext cx="5715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A</a:t>
              </a:r>
              <a:endParaRPr lang="zh-CN" altLang="en-US" sz="1100"/>
            </a:p>
          </p:txBody>
        </p:sp>
        <p:sp>
          <p:nvSpPr>
            <p:cNvPr id="29" name="椭圆 28"/>
            <p:cNvSpPr/>
            <p:nvPr/>
          </p:nvSpPr>
          <p:spPr>
            <a:xfrm>
              <a:off x="5265762" y="3333700"/>
              <a:ext cx="5715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D</a:t>
              </a:r>
              <a:endParaRPr lang="zh-CN" altLang="en-US" sz="1100"/>
            </a:p>
          </p:txBody>
        </p:sp>
        <p:sp>
          <p:nvSpPr>
            <p:cNvPr id="30" name="椭圆 29"/>
            <p:cNvSpPr/>
            <p:nvPr/>
          </p:nvSpPr>
          <p:spPr>
            <a:xfrm>
              <a:off x="5484837" y="2295475"/>
              <a:ext cx="5715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E</a:t>
              </a:r>
              <a:endParaRPr lang="zh-CN" altLang="en-US" sz="1100"/>
            </a:p>
          </p:txBody>
        </p:sp>
        <p:cxnSp>
          <p:nvCxnSpPr>
            <p:cNvPr id="38" name="直接连接符 37"/>
            <p:cNvCxnSpPr>
              <a:stCxn id="27" idx="5"/>
              <a:endCxn id="28" idx="1"/>
            </p:cNvCxnSpPr>
            <p:nvPr/>
          </p:nvCxnSpPr>
          <p:spPr>
            <a:xfrm>
              <a:off x="3648543" y="3331785"/>
              <a:ext cx="376938" cy="527705"/>
            </a:xfrm>
            <a:prstGeom prst="line">
              <a:avLst/>
            </a:prstGeom>
          </p:spPr>
          <p:style>
            <a:lnRef idx="3">
              <a:schemeClr val="accent3"/>
            </a:lnRef>
            <a:fillRef idx="0">
              <a:schemeClr val="accent3"/>
            </a:fillRef>
            <a:effectRef idx="2">
              <a:schemeClr val="accent3"/>
            </a:effectRef>
            <a:fontRef idx="minor">
              <a:schemeClr val="tx1"/>
            </a:fontRef>
          </p:style>
        </p:cxnSp>
        <p:cxnSp>
          <p:nvCxnSpPr>
            <p:cNvPr id="39" name="直接连接符 38"/>
            <p:cNvCxnSpPr>
              <a:stCxn id="27" idx="7"/>
              <a:endCxn id="26" idx="3"/>
            </p:cNvCxnSpPr>
            <p:nvPr/>
          </p:nvCxnSpPr>
          <p:spPr>
            <a:xfrm flipV="1">
              <a:off x="3648543" y="2522160"/>
              <a:ext cx="519813" cy="432455"/>
            </a:xfrm>
            <a:prstGeom prst="line">
              <a:avLst/>
            </a:prstGeom>
          </p:spPr>
          <p:style>
            <a:lnRef idx="3">
              <a:schemeClr val="accent3"/>
            </a:lnRef>
            <a:fillRef idx="0">
              <a:schemeClr val="accent3"/>
            </a:fillRef>
            <a:effectRef idx="2">
              <a:schemeClr val="accent3"/>
            </a:effectRef>
            <a:fontRef idx="minor">
              <a:schemeClr val="tx1"/>
            </a:fontRef>
          </p:style>
        </p:cxnSp>
        <p:cxnSp>
          <p:nvCxnSpPr>
            <p:cNvPr id="40" name="直接连接符 39"/>
            <p:cNvCxnSpPr>
              <a:stCxn id="26" idx="6"/>
              <a:endCxn id="30" idx="2"/>
            </p:cNvCxnSpPr>
            <p:nvPr/>
          </p:nvCxnSpPr>
          <p:spPr>
            <a:xfrm>
              <a:off x="4656162" y="2333575"/>
              <a:ext cx="828675" cy="228600"/>
            </a:xfrm>
            <a:prstGeom prst="line">
              <a:avLst/>
            </a:prstGeom>
          </p:spPr>
          <p:style>
            <a:lnRef idx="3">
              <a:schemeClr val="accent3"/>
            </a:lnRef>
            <a:fillRef idx="0">
              <a:schemeClr val="accent3"/>
            </a:fillRef>
            <a:effectRef idx="2">
              <a:schemeClr val="accent3"/>
            </a:effectRef>
            <a:fontRef idx="minor">
              <a:schemeClr val="tx1"/>
            </a:fontRef>
          </p:style>
        </p:cxnSp>
        <p:cxnSp>
          <p:nvCxnSpPr>
            <p:cNvPr id="41" name="直接连接符 40"/>
            <p:cNvCxnSpPr>
              <a:stCxn id="26" idx="4"/>
              <a:endCxn id="28" idx="0"/>
            </p:cNvCxnSpPr>
            <p:nvPr/>
          </p:nvCxnSpPr>
          <p:spPr>
            <a:xfrm flipH="1">
              <a:off x="4227537" y="2600275"/>
              <a:ext cx="142875" cy="1181100"/>
            </a:xfrm>
            <a:prstGeom prst="line">
              <a:avLst/>
            </a:prstGeom>
          </p:spPr>
          <p:style>
            <a:lnRef idx="3">
              <a:schemeClr val="accent3"/>
            </a:lnRef>
            <a:fillRef idx="0">
              <a:schemeClr val="accent3"/>
            </a:fillRef>
            <a:effectRef idx="2">
              <a:schemeClr val="accent3"/>
            </a:effectRef>
            <a:fontRef idx="minor">
              <a:schemeClr val="tx1"/>
            </a:fontRef>
          </p:style>
        </p:cxnSp>
        <p:cxnSp>
          <p:nvCxnSpPr>
            <p:cNvPr id="42" name="直接连接符 41"/>
            <p:cNvCxnSpPr>
              <a:stCxn id="26" idx="5"/>
              <a:endCxn id="29" idx="2"/>
            </p:cNvCxnSpPr>
            <p:nvPr/>
          </p:nvCxnSpPr>
          <p:spPr>
            <a:xfrm>
              <a:off x="4572468" y="2522160"/>
              <a:ext cx="693294" cy="1078240"/>
            </a:xfrm>
            <a:prstGeom prst="line">
              <a:avLst/>
            </a:prstGeom>
          </p:spPr>
          <p:style>
            <a:lnRef idx="3">
              <a:schemeClr val="accent3"/>
            </a:lnRef>
            <a:fillRef idx="0">
              <a:schemeClr val="accent3"/>
            </a:fillRef>
            <a:effectRef idx="2">
              <a:schemeClr val="accent3"/>
            </a:effectRef>
            <a:fontRef idx="minor">
              <a:schemeClr val="tx1"/>
            </a:fontRef>
          </p:style>
        </p:cxnSp>
      </p:grpSp>
      <p:sp>
        <p:nvSpPr>
          <p:cNvPr id="47" name="TextBox 55"/>
          <p:cNvSpPr txBox="1"/>
          <p:nvPr/>
        </p:nvSpPr>
        <p:spPr>
          <a:xfrm>
            <a:off x="3955017" y="2434133"/>
            <a:ext cx="2962275" cy="1943100"/>
          </a:xfrm>
          <a:prstGeom prst="rect">
            <a:avLst/>
          </a:prstGeom>
          <a:solidFill>
            <a:schemeClr val="lt1"/>
          </a:solidFill>
          <a:ln w="9525" cmpd="sng">
            <a:solidFill>
              <a:schemeClr val="lt1">
                <a:shade val="50000"/>
              </a:schemeClr>
            </a:solid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lang="en-US" altLang="zh-CN" sz="1100" baseline="0"/>
              <a:t>     A   B   C   D   E</a:t>
            </a:r>
            <a:endParaRPr lang="en-US" altLang="zh-CN" sz="1100" baseline="0"/>
          </a:p>
          <a:p>
            <a:r>
              <a:rPr lang="en-US" altLang="zh-CN" sz="1100" baseline="0"/>
              <a:t>A   </a:t>
            </a:r>
            <a:r>
              <a:rPr lang="en-US" altLang="zh-CN" sz="1100" baseline="0" smtClean="0"/>
              <a:t>0   </a:t>
            </a:r>
            <a:r>
              <a:rPr lang="en-US" altLang="zh-CN" sz="1100" baseline="0"/>
              <a:t>1   1   0    0</a:t>
            </a:r>
            <a:endParaRPr lang="en-US" altLang="zh-CN" sz="1100" baseline="0"/>
          </a:p>
          <a:p>
            <a:r>
              <a:rPr lang="en-US" altLang="zh-CN" sz="1100" baseline="0"/>
              <a:t>B   1   </a:t>
            </a:r>
            <a:r>
              <a:rPr lang="en-US" altLang="zh-CN" sz="1100" baseline="0" smtClean="0"/>
              <a:t>0   </a:t>
            </a:r>
            <a:r>
              <a:rPr lang="en-US" altLang="zh-CN" sz="1100" baseline="0"/>
              <a:t>1    1   1</a:t>
            </a:r>
            <a:endParaRPr lang="en-US" altLang="zh-CN" sz="1100" baseline="0"/>
          </a:p>
          <a:p>
            <a:r>
              <a:rPr lang="en-US" altLang="zh-CN" sz="1100" baseline="0"/>
              <a:t>C   1   1   </a:t>
            </a:r>
            <a:r>
              <a:rPr lang="en-US" altLang="zh-CN" sz="1100" baseline="0" smtClean="0"/>
              <a:t>0    </a:t>
            </a:r>
            <a:r>
              <a:rPr lang="en-US" altLang="zh-CN" sz="1100" baseline="0"/>
              <a:t>0   0</a:t>
            </a:r>
            <a:endParaRPr lang="en-US" altLang="zh-CN" sz="1100" baseline="0"/>
          </a:p>
          <a:p>
            <a:r>
              <a:rPr lang="en-US" altLang="zh-CN" sz="1100" baseline="0"/>
              <a:t>D   0   1   0   </a:t>
            </a:r>
            <a:r>
              <a:rPr lang="en-US" altLang="zh-CN" sz="1100" baseline="0" smtClean="0"/>
              <a:t>0   </a:t>
            </a:r>
            <a:r>
              <a:rPr lang="en-US" altLang="zh-CN" sz="1100" baseline="0"/>
              <a:t>0 </a:t>
            </a:r>
            <a:endParaRPr lang="en-US" altLang="zh-CN" sz="1100" baseline="0"/>
          </a:p>
          <a:p>
            <a:r>
              <a:rPr lang="en-US" altLang="zh-CN" sz="1100" baseline="0"/>
              <a:t>E    0   1   0   0   </a:t>
            </a:r>
            <a:r>
              <a:rPr lang="en-US" altLang="zh-CN" sz="1100" baseline="0" smtClean="0"/>
              <a:t>0</a:t>
            </a:r>
            <a:endParaRPr lang="en-US" altLang="zh-CN" sz="1100" baseline="0"/>
          </a:p>
          <a:p>
            <a:endParaRPr lang="en-US" altLang="zh-CN" sz="1100" baseline="0"/>
          </a:p>
          <a:p>
            <a:r>
              <a:rPr lang="en-US" altLang="zh-CN" sz="1100" baseline="0"/>
              <a:t>//</a:t>
            </a:r>
            <a:r>
              <a:rPr lang="zh-CN" altLang="en-US" sz="1100" baseline="0"/>
              <a:t>说明</a:t>
            </a:r>
            <a:endParaRPr lang="en-US" altLang="zh-CN" sz="1100" baseline="0"/>
          </a:p>
          <a:p>
            <a:r>
              <a:rPr lang="en-US" altLang="zh-CN" sz="1100" baseline="0"/>
              <a:t>//(1) 1 </a:t>
            </a:r>
            <a:r>
              <a:rPr lang="zh-CN" altLang="en-US" sz="1100" baseline="0"/>
              <a:t>表示能够直接连接</a:t>
            </a:r>
            <a:endParaRPr lang="en-US" altLang="zh-CN" sz="1100" baseline="0"/>
          </a:p>
          <a:p>
            <a:r>
              <a:rPr lang="en-US" altLang="zh-CN" sz="1100" baseline="0"/>
              <a:t>//(2) 0 </a:t>
            </a:r>
            <a:r>
              <a:rPr lang="zh-CN" altLang="en-US" sz="1100" baseline="0"/>
              <a:t>表示不能直接连接</a:t>
            </a:r>
            <a:endParaRPr lang="en-US" altLang="zh-CN" sz="1100" baseline="0"/>
          </a:p>
          <a:p>
            <a:endParaRPr lang="zh-CN" altLang="en-US" sz="1100"/>
          </a:p>
        </p:txBody>
      </p:sp>
    </p:spTree>
  </p:cSld>
  <p:clrMapOvr>
    <a:masterClrMapping/>
  </p:clrMapOvr>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图的</a:t>
            </a:r>
            <a:r>
              <a:rPr lang="zh-CN" altLang="en-US" sz="2200" b="1"/>
              <a:t>广度</a:t>
            </a:r>
            <a:r>
              <a:rPr lang="zh-CN" altLang="en-US" sz="2200" b="1" smtClean="0"/>
              <a:t>优先</a:t>
            </a:r>
            <a:r>
              <a:rPr lang="zh-CN" altLang="en-US" sz="2200" b="1"/>
              <a:t>遍</a:t>
            </a:r>
            <a:r>
              <a:rPr lang="zh-CN" altLang="en-US" sz="2200" b="1" smtClean="0"/>
              <a:t>历</a:t>
            </a:r>
            <a:endParaRPr lang="en-US" altLang="zh-CN" sz="2200" b="1"/>
          </a:p>
        </p:txBody>
      </p:sp>
      <p:sp>
        <p:nvSpPr>
          <p:cNvPr id="2" name="TextBox 1"/>
          <p:cNvSpPr txBox="1"/>
          <p:nvPr/>
        </p:nvSpPr>
        <p:spPr>
          <a:xfrm>
            <a:off x="665981" y="1224111"/>
            <a:ext cx="8424936" cy="4184650"/>
          </a:xfrm>
          <a:prstGeom prst="rect">
            <a:avLst/>
          </a:prstGeom>
          <a:noFill/>
        </p:spPr>
        <p:txBody>
          <a:bodyPr wrap="square" rtlCol="0">
            <a:spAutoFit/>
          </a:bodyPr>
          <a:lstStyle/>
          <a:p>
            <a:r>
              <a:rPr lang="zh-CN" altLang="en-US" sz="2000" b="1">
                <a:solidFill>
                  <a:srgbClr val="0070C0"/>
                </a:solidFill>
                <a:ea typeface="宋体" panose="02010600030101010101" pitchFamily="2" charset="-122"/>
              </a:rPr>
              <a:t>广度</a:t>
            </a:r>
            <a:r>
              <a:rPr lang="zh-CN" altLang="en-US" sz="2000" b="1" smtClean="0">
                <a:solidFill>
                  <a:srgbClr val="0070C0"/>
                </a:solidFill>
                <a:ea typeface="宋体" panose="02010600030101010101" pitchFamily="2" charset="-122"/>
              </a:rPr>
              <a:t>优先遍历基本思想</a:t>
            </a:r>
            <a:endParaRPr lang="en-US" altLang="zh-CN" sz="2000" b="1" smtClean="0">
              <a:solidFill>
                <a:srgbClr val="0070C0"/>
              </a:solidFill>
              <a:ea typeface="宋体" panose="02010600030101010101" pitchFamily="2" charset="-122"/>
            </a:endParaRPr>
          </a:p>
          <a:p>
            <a:endParaRPr lang="en-US" altLang="zh-CN">
              <a:ea typeface="宋体" panose="02010600030101010101" pitchFamily="2" charset="-122"/>
            </a:endParaRPr>
          </a:p>
          <a:p>
            <a:r>
              <a:rPr lang="zh-CN" altLang="en-US" sz="1600">
                <a:ea typeface="宋体" panose="02010600030101010101" pitchFamily="2" charset="-122"/>
              </a:rPr>
              <a:t>图</a:t>
            </a:r>
            <a:r>
              <a:rPr lang="zh-CN" altLang="en-US" sz="1600" smtClean="0">
                <a:ea typeface="宋体" panose="02010600030101010101" pitchFamily="2" charset="-122"/>
              </a:rPr>
              <a:t>的</a:t>
            </a:r>
            <a:r>
              <a:rPr lang="zh-CN" altLang="en-US" sz="1600">
                <a:ea typeface="宋体" panose="02010600030101010101" pitchFamily="2" charset="-122"/>
              </a:rPr>
              <a:t>广度</a:t>
            </a:r>
            <a:r>
              <a:rPr lang="zh-CN" altLang="en-US" sz="1600" smtClean="0">
                <a:ea typeface="宋体" panose="02010600030101010101" pitchFamily="2" charset="-122"/>
              </a:rPr>
              <a:t>优</a:t>
            </a:r>
            <a:r>
              <a:rPr lang="zh-CN" altLang="en-US" sz="1600">
                <a:ea typeface="宋体" panose="02010600030101010101" pitchFamily="2" charset="-122"/>
              </a:rPr>
              <a:t>先搜索</a:t>
            </a:r>
            <a:r>
              <a:rPr lang="en-US" altLang="zh-CN" sz="1600" smtClean="0">
                <a:ea typeface="宋体" panose="02010600030101010101" pitchFamily="2" charset="-122"/>
              </a:rPr>
              <a:t>(Broad </a:t>
            </a:r>
            <a:r>
              <a:rPr lang="en-US" altLang="zh-CN" sz="1600">
                <a:ea typeface="宋体" panose="02010600030101010101" pitchFamily="2" charset="-122"/>
              </a:rPr>
              <a:t>First Search</a:t>
            </a:r>
            <a:r>
              <a:rPr lang="en-US" altLang="zh-CN" sz="1600" smtClean="0">
                <a:ea typeface="宋体" panose="02010600030101010101" pitchFamily="2" charset="-122"/>
              </a:rPr>
              <a:t>)</a:t>
            </a:r>
            <a:r>
              <a:rPr lang="zh-CN" altLang="en-US" sz="1600" smtClean="0">
                <a:ea typeface="宋体" panose="02010600030101010101" pitchFamily="2" charset="-122"/>
              </a:rPr>
              <a:t> 。</a:t>
            </a:r>
            <a:endParaRPr lang="en-US" altLang="zh-CN" sz="1600" smtClean="0"/>
          </a:p>
          <a:p>
            <a:r>
              <a:rPr lang="zh-CN" altLang="en-US" sz="1600" smtClean="0"/>
              <a:t>类</a:t>
            </a:r>
            <a:r>
              <a:rPr lang="zh-CN" altLang="en-US" sz="1600"/>
              <a:t>似于一个</a:t>
            </a:r>
            <a:r>
              <a:rPr lang="zh-CN" altLang="en-US" sz="1600">
                <a:solidFill>
                  <a:srgbClr val="FF0000"/>
                </a:solidFill>
              </a:rPr>
              <a:t>分层搜索</a:t>
            </a:r>
            <a:r>
              <a:rPr lang="zh-CN" altLang="en-US" sz="1600"/>
              <a:t>的过程，广度优先遍历需要使用一个</a:t>
            </a:r>
            <a:r>
              <a:rPr lang="zh-CN" altLang="en-US" sz="1600" u="sng"/>
              <a:t>队列</a:t>
            </a:r>
            <a:r>
              <a:rPr lang="zh-CN" altLang="en-US" sz="1600"/>
              <a:t>以</a:t>
            </a:r>
            <a:r>
              <a:rPr lang="zh-CN" altLang="en-US" sz="1600" u="sng"/>
              <a:t>保持</a:t>
            </a:r>
            <a:r>
              <a:rPr lang="zh-CN" altLang="en-US" sz="1600"/>
              <a:t>访问过的</a:t>
            </a:r>
            <a:r>
              <a:rPr lang="zh-CN" altLang="en-US" sz="1600" u="sng"/>
              <a:t>结点的顺序</a:t>
            </a:r>
            <a:r>
              <a:rPr lang="zh-CN" altLang="en-US" sz="1600"/>
              <a:t>，以便按这个顺序来访问这些结点的邻接结</a:t>
            </a:r>
            <a:r>
              <a:rPr lang="zh-CN" altLang="en-US" sz="1600" smtClean="0"/>
              <a:t>点</a:t>
            </a:r>
            <a:endParaRPr lang="en-US" altLang="zh-CN" sz="1600" smtClean="0"/>
          </a:p>
          <a:p>
            <a:endParaRPr lang="en-US" altLang="zh-CN" smtClean="0"/>
          </a:p>
          <a:p>
            <a:r>
              <a:rPr lang="zh-CN" altLang="en-US" b="1" smtClean="0">
                <a:solidFill>
                  <a:srgbClr val="0070C0"/>
                </a:solidFill>
                <a:ea typeface="宋体" panose="02010600030101010101" pitchFamily="2" charset="-122"/>
              </a:rPr>
              <a:t>广度</a:t>
            </a:r>
            <a:r>
              <a:rPr lang="zh-CN" altLang="en-US" b="1">
                <a:solidFill>
                  <a:srgbClr val="0070C0"/>
                </a:solidFill>
                <a:ea typeface="宋体" panose="02010600030101010101" pitchFamily="2" charset="-122"/>
              </a:rPr>
              <a:t>优先遍</a:t>
            </a:r>
            <a:r>
              <a:rPr lang="zh-CN" altLang="en-US" b="1" smtClean="0">
                <a:solidFill>
                  <a:srgbClr val="0070C0"/>
                </a:solidFill>
                <a:ea typeface="宋体" panose="02010600030101010101" pitchFamily="2" charset="-122"/>
              </a:rPr>
              <a:t>历</a:t>
            </a:r>
            <a:r>
              <a:rPr lang="zh-CN" altLang="en-US" b="1">
                <a:solidFill>
                  <a:srgbClr val="0070C0"/>
                </a:solidFill>
                <a:ea typeface="宋体" panose="02010600030101010101" pitchFamily="2" charset="-122"/>
              </a:rPr>
              <a:t>算</a:t>
            </a:r>
            <a:r>
              <a:rPr lang="zh-CN" altLang="en-US" b="1" smtClean="0">
                <a:solidFill>
                  <a:srgbClr val="0070C0"/>
                </a:solidFill>
                <a:ea typeface="宋体" panose="02010600030101010101" pitchFamily="2" charset="-122"/>
              </a:rPr>
              <a:t>法步骤</a:t>
            </a:r>
            <a:endParaRPr lang="en-US" altLang="zh-CN">
              <a:ea typeface="宋体" panose="02010600030101010101" pitchFamily="2" charset="-122"/>
            </a:endParaRPr>
          </a:p>
          <a:p>
            <a:pPr marL="342900" indent="-342900">
              <a:buAutoNum type="arabicParenR"/>
            </a:pPr>
            <a:r>
              <a:rPr lang="zh-CN" altLang="en-US" sz="1600" smtClean="0"/>
              <a:t>访</a:t>
            </a:r>
            <a:r>
              <a:rPr lang="zh-CN" altLang="en-US" sz="1600"/>
              <a:t>问初始结点</a:t>
            </a:r>
            <a:r>
              <a:rPr lang="en-US" altLang="zh-CN" sz="1600"/>
              <a:t>v</a:t>
            </a:r>
            <a:r>
              <a:rPr lang="zh-CN" altLang="en-US" sz="1600"/>
              <a:t>并标记结点</a:t>
            </a:r>
            <a:r>
              <a:rPr lang="en-US" altLang="zh-CN" sz="1600"/>
              <a:t>v</a:t>
            </a:r>
            <a:r>
              <a:rPr lang="zh-CN" altLang="en-US" sz="1600"/>
              <a:t>为已访问</a:t>
            </a:r>
            <a:r>
              <a:rPr lang="zh-CN" altLang="en-US" sz="1600" smtClean="0"/>
              <a:t>。</a:t>
            </a:r>
            <a:endParaRPr lang="en-US" altLang="zh-CN" sz="1600" smtClean="0"/>
          </a:p>
          <a:p>
            <a:pPr marL="342900" indent="-342900">
              <a:buAutoNum type="arabicParenR"/>
            </a:pPr>
            <a:r>
              <a:rPr lang="zh-CN" altLang="en-US" sz="1600" smtClean="0"/>
              <a:t>结</a:t>
            </a:r>
            <a:r>
              <a:rPr lang="zh-CN" altLang="en-US" sz="1600"/>
              <a:t>点</a:t>
            </a:r>
            <a:r>
              <a:rPr lang="en-US" altLang="zh-CN" sz="1600"/>
              <a:t>v</a:t>
            </a:r>
            <a:r>
              <a:rPr lang="zh-CN" altLang="en-US" sz="1600"/>
              <a:t>入队</a:t>
            </a:r>
            <a:r>
              <a:rPr lang="zh-CN" altLang="en-US" sz="1600" smtClean="0"/>
              <a:t>列</a:t>
            </a:r>
            <a:endParaRPr lang="en-US" altLang="zh-CN" sz="1600" smtClean="0"/>
          </a:p>
          <a:p>
            <a:pPr marL="342900" indent="-342900">
              <a:buAutoNum type="arabicParenR"/>
            </a:pPr>
            <a:r>
              <a:rPr lang="zh-CN" altLang="en-US" sz="1600" smtClean="0"/>
              <a:t>当</a:t>
            </a:r>
            <a:r>
              <a:rPr lang="zh-CN" altLang="en-US" sz="1600"/>
              <a:t>队列非空时，继续执行，否则算法结束</a:t>
            </a:r>
            <a:r>
              <a:rPr lang="zh-CN" altLang="en-US" sz="1600" smtClean="0"/>
              <a:t>。</a:t>
            </a:r>
            <a:endParaRPr lang="en-US" altLang="zh-CN" sz="1600" smtClean="0"/>
          </a:p>
          <a:p>
            <a:pPr marL="342900" indent="-342900">
              <a:buAutoNum type="arabicParenR"/>
            </a:pPr>
            <a:r>
              <a:rPr lang="zh-CN" altLang="en-US" sz="1600" smtClean="0"/>
              <a:t>出</a:t>
            </a:r>
            <a:r>
              <a:rPr lang="zh-CN" altLang="en-US" sz="1600"/>
              <a:t>队列，取得队头结点</a:t>
            </a:r>
            <a:r>
              <a:rPr lang="en-US" altLang="zh-CN" sz="1600"/>
              <a:t>u</a:t>
            </a:r>
            <a:r>
              <a:rPr lang="zh-CN" altLang="en-US" sz="1600" smtClean="0"/>
              <a:t>。</a:t>
            </a:r>
            <a:endParaRPr lang="en-US" altLang="zh-CN" sz="1600" smtClean="0"/>
          </a:p>
          <a:p>
            <a:pPr marL="342900" indent="-342900">
              <a:buAutoNum type="arabicParenR"/>
            </a:pPr>
            <a:r>
              <a:rPr lang="zh-CN" altLang="en-US" sz="1600" smtClean="0"/>
              <a:t>查</a:t>
            </a:r>
            <a:r>
              <a:rPr lang="zh-CN" altLang="en-US" sz="1600"/>
              <a:t>找结点</a:t>
            </a:r>
            <a:r>
              <a:rPr lang="en-US" altLang="zh-CN" sz="1600"/>
              <a:t>u</a:t>
            </a:r>
            <a:r>
              <a:rPr lang="zh-CN" altLang="en-US" sz="1600"/>
              <a:t>的第一个邻接结点</a:t>
            </a:r>
            <a:r>
              <a:rPr lang="en-US" altLang="zh-CN" sz="1600"/>
              <a:t>w</a:t>
            </a:r>
            <a:r>
              <a:rPr lang="zh-CN" altLang="en-US" sz="1600" smtClean="0"/>
              <a:t>。</a:t>
            </a:r>
            <a:endParaRPr lang="en-US" altLang="zh-CN" sz="1600" smtClean="0"/>
          </a:p>
          <a:p>
            <a:pPr marL="342900" indent="-342900">
              <a:buAutoNum type="arabicParenR"/>
            </a:pPr>
            <a:r>
              <a:rPr lang="zh-CN" altLang="en-US" sz="1600" smtClean="0"/>
              <a:t>若</a:t>
            </a:r>
            <a:r>
              <a:rPr lang="zh-CN" altLang="en-US" sz="1600"/>
              <a:t>结点</a:t>
            </a:r>
            <a:r>
              <a:rPr lang="en-US" altLang="zh-CN" sz="1600"/>
              <a:t>u</a:t>
            </a:r>
            <a:r>
              <a:rPr lang="zh-CN" altLang="en-US" sz="1600"/>
              <a:t>的邻接结点</a:t>
            </a:r>
            <a:r>
              <a:rPr lang="en-US" altLang="zh-CN" sz="1600"/>
              <a:t>w</a:t>
            </a:r>
            <a:r>
              <a:rPr lang="zh-CN" altLang="en-US" sz="1600"/>
              <a:t>不存在，则转到步骤</a:t>
            </a:r>
            <a:r>
              <a:rPr lang="en-US" altLang="zh-CN" sz="1600"/>
              <a:t>3</a:t>
            </a:r>
            <a:r>
              <a:rPr lang="zh-CN" altLang="en-US" sz="1600"/>
              <a:t>；否则循环执行以下三个步骤：</a:t>
            </a:r>
            <a:endParaRPr lang="zh-CN" altLang="en-US" sz="1600"/>
          </a:p>
          <a:p>
            <a:r>
              <a:rPr lang="en-US" altLang="zh-CN" sz="1600" smtClean="0"/>
              <a:t>6.1 </a:t>
            </a:r>
            <a:r>
              <a:rPr lang="zh-CN" altLang="en-US" sz="1600" smtClean="0"/>
              <a:t>若</a:t>
            </a:r>
            <a:r>
              <a:rPr lang="zh-CN" altLang="en-US" sz="1600"/>
              <a:t>结点</a:t>
            </a:r>
            <a:r>
              <a:rPr lang="en-US" altLang="zh-CN" sz="1600"/>
              <a:t>w</a:t>
            </a:r>
            <a:r>
              <a:rPr lang="zh-CN" altLang="en-US" sz="1600"/>
              <a:t>尚未被访问，则访问结点</a:t>
            </a:r>
            <a:r>
              <a:rPr lang="en-US" altLang="zh-CN" sz="1600"/>
              <a:t>w</a:t>
            </a:r>
            <a:r>
              <a:rPr lang="zh-CN" altLang="en-US" sz="1600"/>
              <a:t>并标记为已访问。 </a:t>
            </a:r>
            <a:endParaRPr lang="en-US" altLang="zh-CN" sz="1600" smtClean="0"/>
          </a:p>
          <a:p>
            <a:r>
              <a:rPr lang="en-US" altLang="zh-CN" sz="1600" smtClean="0"/>
              <a:t>6.2 </a:t>
            </a:r>
            <a:r>
              <a:rPr lang="zh-CN" altLang="en-US" sz="1600" smtClean="0"/>
              <a:t>结</a:t>
            </a:r>
            <a:r>
              <a:rPr lang="zh-CN" altLang="en-US" sz="1600"/>
              <a:t>点</a:t>
            </a:r>
            <a:r>
              <a:rPr lang="en-US" altLang="zh-CN" sz="1600"/>
              <a:t>w</a:t>
            </a:r>
            <a:r>
              <a:rPr lang="zh-CN" altLang="en-US" sz="1600"/>
              <a:t>入队列 </a:t>
            </a:r>
            <a:endParaRPr lang="en-US" altLang="zh-CN" sz="1600"/>
          </a:p>
          <a:p>
            <a:r>
              <a:rPr lang="en-US" altLang="zh-CN" sz="1600" smtClean="0"/>
              <a:t>6.3 </a:t>
            </a:r>
            <a:r>
              <a:rPr lang="zh-CN" altLang="en-US" sz="1600" smtClean="0"/>
              <a:t>查</a:t>
            </a:r>
            <a:r>
              <a:rPr lang="zh-CN" altLang="en-US" sz="1600"/>
              <a:t>找结点</a:t>
            </a:r>
            <a:r>
              <a:rPr lang="en-US" altLang="zh-CN" sz="1600"/>
              <a:t>u</a:t>
            </a:r>
            <a:r>
              <a:rPr lang="zh-CN" altLang="en-US" sz="1600"/>
              <a:t>的继</a:t>
            </a:r>
            <a:r>
              <a:rPr lang="en-US" altLang="zh-CN" sz="1600"/>
              <a:t>w</a:t>
            </a:r>
            <a:r>
              <a:rPr lang="zh-CN" altLang="en-US" sz="1600"/>
              <a:t>邻接结点后的下一个邻接结点</a:t>
            </a:r>
            <a:r>
              <a:rPr lang="en-US" altLang="zh-CN" sz="1600"/>
              <a:t>w</a:t>
            </a:r>
            <a:r>
              <a:rPr lang="zh-CN" altLang="en-US" sz="1600"/>
              <a:t>，转到步骤</a:t>
            </a:r>
            <a:r>
              <a:rPr lang="en-US" altLang="zh-CN" sz="1600"/>
              <a:t>6</a:t>
            </a:r>
            <a:r>
              <a:rPr lang="zh-CN" altLang="en-US" sz="1600" smtClean="0"/>
              <a:t>。</a:t>
            </a:r>
            <a:endParaRPr lang="zh-CN" altLang="en-US" sz="1600"/>
          </a:p>
        </p:txBody>
      </p:sp>
    </p:spTree>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图的</a:t>
            </a:r>
            <a:r>
              <a:rPr lang="zh-CN" altLang="en-US" sz="2200" b="1"/>
              <a:t>广度</a:t>
            </a:r>
            <a:r>
              <a:rPr lang="zh-CN" altLang="en-US" sz="2200" b="1" smtClean="0"/>
              <a:t>优先</a:t>
            </a:r>
            <a:r>
              <a:rPr lang="zh-CN" altLang="en-US" sz="2200" b="1"/>
              <a:t>遍</a:t>
            </a:r>
            <a:r>
              <a:rPr lang="zh-CN" altLang="en-US" sz="2200" b="1" smtClean="0"/>
              <a:t>历</a:t>
            </a:r>
            <a:endParaRPr lang="en-US" altLang="zh-CN" sz="2200" b="1"/>
          </a:p>
        </p:txBody>
      </p:sp>
      <p:sp>
        <p:nvSpPr>
          <p:cNvPr id="2" name="TextBox 1"/>
          <p:cNvSpPr txBox="1"/>
          <p:nvPr/>
        </p:nvSpPr>
        <p:spPr>
          <a:xfrm>
            <a:off x="665981" y="1224111"/>
            <a:ext cx="8424936" cy="923330"/>
          </a:xfrm>
          <a:prstGeom prst="rect">
            <a:avLst/>
          </a:prstGeom>
          <a:noFill/>
        </p:spPr>
        <p:txBody>
          <a:bodyPr wrap="square" rtlCol="0">
            <a:spAutoFit/>
          </a:bodyPr>
          <a:lstStyle/>
          <a:p>
            <a:r>
              <a:rPr lang="zh-CN" altLang="en-US" sz="2000" b="1">
                <a:solidFill>
                  <a:srgbClr val="0070C0"/>
                </a:solidFill>
                <a:ea typeface="宋体" panose="02010600030101010101" pitchFamily="2" charset="-122"/>
              </a:rPr>
              <a:t>广</a:t>
            </a:r>
            <a:r>
              <a:rPr lang="zh-CN" altLang="en-US" sz="2000" b="1" smtClean="0">
                <a:solidFill>
                  <a:srgbClr val="0070C0"/>
                </a:solidFill>
                <a:ea typeface="宋体" panose="02010600030101010101" pitchFamily="2" charset="-122"/>
              </a:rPr>
              <a:t>度优先举例说明</a:t>
            </a:r>
            <a:endParaRPr lang="en-US" altLang="zh-CN" sz="2000" b="1" smtClean="0">
              <a:solidFill>
                <a:srgbClr val="0070C0"/>
              </a:solidFill>
              <a:ea typeface="宋体" panose="02010600030101010101" pitchFamily="2" charset="-122"/>
            </a:endParaRPr>
          </a:p>
          <a:p>
            <a:endParaRPr lang="en-US" altLang="zh-CN">
              <a:ea typeface="宋体" panose="02010600030101010101" pitchFamily="2" charset="-122"/>
            </a:endParaRPr>
          </a:p>
          <a:p>
            <a:endParaRPr lang="zh-CN" altLang="en-US" sz="1600"/>
          </a:p>
        </p:txBody>
      </p:sp>
      <p:grpSp>
        <p:nvGrpSpPr>
          <p:cNvPr id="4" name="组合 3"/>
          <p:cNvGrpSpPr/>
          <p:nvPr/>
        </p:nvGrpSpPr>
        <p:grpSpPr>
          <a:xfrm>
            <a:off x="909604" y="2350901"/>
            <a:ext cx="2761828" cy="2109564"/>
            <a:chOff x="3160737" y="2066875"/>
            <a:chExt cx="2895600" cy="2247900"/>
          </a:xfrm>
        </p:grpSpPr>
        <p:sp>
          <p:nvSpPr>
            <p:cNvPr id="5" name="椭圆 4"/>
            <p:cNvSpPr/>
            <p:nvPr/>
          </p:nvSpPr>
          <p:spPr>
            <a:xfrm>
              <a:off x="4084662" y="2066875"/>
              <a:ext cx="5715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B</a:t>
              </a:r>
              <a:endParaRPr lang="zh-CN" altLang="en-US" sz="1100"/>
            </a:p>
          </p:txBody>
        </p:sp>
        <p:sp>
          <p:nvSpPr>
            <p:cNvPr id="6" name="椭圆 5"/>
            <p:cNvSpPr/>
            <p:nvPr/>
          </p:nvSpPr>
          <p:spPr>
            <a:xfrm>
              <a:off x="3160737" y="2876500"/>
              <a:ext cx="5715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C</a:t>
              </a:r>
              <a:endParaRPr lang="zh-CN" altLang="en-US" sz="1100"/>
            </a:p>
          </p:txBody>
        </p:sp>
        <p:sp>
          <p:nvSpPr>
            <p:cNvPr id="8" name="椭圆 7"/>
            <p:cNvSpPr/>
            <p:nvPr/>
          </p:nvSpPr>
          <p:spPr>
            <a:xfrm>
              <a:off x="3941787" y="3781375"/>
              <a:ext cx="5715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A</a:t>
              </a:r>
              <a:endParaRPr lang="zh-CN" altLang="en-US" sz="1100"/>
            </a:p>
          </p:txBody>
        </p:sp>
        <p:sp>
          <p:nvSpPr>
            <p:cNvPr id="9" name="椭圆 8"/>
            <p:cNvSpPr/>
            <p:nvPr/>
          </p:nvSpPr>
          <p:spPr>
            <a:xfrm>
              <a:off x="5265762" y="3333700"/>
              <a:ext cx="5715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D</a:t>
              </a:r>
              <a:endParaRPr lang="zh-CN" altLang="en-US" sz="1100"/>
            </a:p>
          </p:txBody>
        </p:sp>
        <p:sp>
          <p:nvSpPr>
            <p:cNvPr id="10" name="椭圆 9"/>
            <p:cNvSpPr/>
            <p:nvPr/>
          </p:nvSpPr>
          <p:spPr>
            <a:xfrm>
              <a:off x="5484837" y="2295475"/>
              <a:ext cx="5715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E</a:t>
              </a:r>
              <a:endParaRPr lang="zh-CN" altLang="en-US" sz="1100"/>
            </a:p>
          </p:txBody>
        </p:sp>
        <p:cxnSp>
          <p:nvCxnSpPr>
            <p:cNvPr id="11" name="直接连接符 10"/>
            <p:cNvCxnSpPr>
              <a:stCxn id="6" idx="5"/>
              <a:endCxn id="8" idx="1"/>
            </p:cNvCxnSpPr>
            <p:nvPr/>
          </p:nvCxnSpPr>
          <p:spPr>
            <a:xfrm>
              <a:off x="3648543" y="3331785"/>
              <a:ext cx="376938" cy="527705"/>
            </a:xfrm>
            <a:prstGeom prst="line">
              <a:avLst/>
            </a:prstGeom>
          </p:spPr>
          <p:style>
            <a:lnRef idx="3">
              <a:schemeClr val="accent3"/>
            </a:lnRef>
            <a:fillRef idx="0">
              <a:schemeClr val="accent3"/>
            </a:fillRef>
            <a:effectRef idx="2">
              <a:schemeClr val="accent3"/>
            </a:effectRef>
            <a:fontRef idx="minor">
              <a:schemeClr val="tx1"/>
            </a:fontRef>
          </p:style>
        </p:cxnSp>
        <p:cxnSp>
          <p:nvCxnSpPr>
            <p:cNvPr id="12" name="直接连接符 11"/>
            <p:cNvCxnSpPr>
              <a:stCxn id="6" idx="7"/>
              <a:endCxn id="5" idx="3"/>
            </p:cNvCxnSpPr>
            <p:nvPr/>
          </p:nvCxnSpPr>
          <p:spPr>
            <a:xfrm flipV="1">
              <a:off x="3648543" y="2522160"/>
              <a:ext cx="519813" cy="432455"/>
            </a:xfrm>
            <a:prstGeom prst="line">
              <a:avLst/>
            </a:prstGeom>
          </p:spPr>
          <p:style>
            <a:lnRef idx="3">
              <a:schemeClr val="accent3"/>
            </a:lnRef>
            <a:fillRef idx="0">
              <a:schemeClr val="accent3"/>
            </a:fillRef>
            <a:effectRef idx="2">
              <a:schemeClr val="accent3"/>
            </a:effectRef>
            <a:fontRef idx="minor">
              <a:schemeClr val="tx1"/>
            </a:fontRef>
          </p:style>
        </p:cxnSp>
        <p:cxnSp>
          <p:nvCxnSpPr>
            <p:cNvPr id="13" name="直接连接符 12"/>
            <p:cNvCxnSpPr>
              <a:stCxn id="5" idx="6"/>
              <a:endCxn id="10" idx="2"/>
            </p:cNvCxnSpPr>
            <p:nvPr/>
          </p:nvCxnSpPr>
          <p:spPr>
            <a:xfrm>
              <a:off x="4656162" y="2333575"/>
              <a:ext cx="828675" cy="228600"/>
            </a:xfrm>
            <a:prstGeom prst="line">
              <a:avLst/>
            </a:prstGeom>
          </p:spPr>
          <p:style>
            <a:lnRef idx="3">
              <a:schemeClr val="accent3"/>
            </a:lnRef>
            <a:fillRef idx="0">
              <a:schemeClr val="accent3"/>
            </a:fillRef>
            <a:effectRef idx="2">
              <a:schemeClr val="accent3"/>
            </a:effectRef>
            <a:fontRef idx="minor">
              <a:schemeClr val="tx1"/>
            </a:fontRef>
          </p:style>
        </p:cxnSp>
        <p:cxnSp>
          <p:nvCxnSpPr>
            <p:cNvPr id="14" name="直接连接符 13"/>
            <p:cNvCxnSpPr>
              <a:stCxn id="5" idx="4"/>
              <a:endCxn id="8" idx="0"/>
            </p:cNvCxnSpPr>
            <p:nvPr/>
          </p:nvCxnSpPr>
          <p:spPr>
            <a:xfrm flipH="1">
              <a:off x="4227537" y="2600275"/>
              <a:ext cx="142875" cy="1181100"/>
            </a:xfrm>
            <a:prstGeom prst="line">
              <a:avLst/>
            </a:prstGeom>
          </p:spPr>
          <p:style>
            <a:lnRef idx="3">
              <a:schemeClr val="accent3"/>
            </a:lnRef>
            <a:fillRef idx="0">
              <a:schemeClr val="accent3"/>
            </a:fillRef>
            <a:effectRef idx="2">
              <a:schemeClr val="accent3"/>
            </a:effectRef>
            <a:fontRef idx="minor">
              <a:schemeClr val="tx1"/>
            </a:fontRef>
          </p:style>
        </p:cxnSp>
        <p:cxnSp>
          <p:nvCxnSpPr>
            <p:cNvPr id="15" name="直接连接符 14"/>
            <p:cNvCxnSpPr>
              <a:stCxn id="5" idx="5"/>
              <a:endCxn id="9" idx="2"/>
            </p:cNvCxnSpPr>
            <p:nvPr/>
          </p:nvCxnSpPr>
          <p:spPr>
            <a:xfrm>
              <a:off x="4572468" y="2522160"/>
              <a:ext cx="693294" cy="1078240"/>
            </a:xfrm>
            <a:prstGeom prst="line">
              <a:avLst/>
            </a:prstGeom>
          </p:spPr>
          <p:style>
            <a:lnRef idx="3">
              <a:schemeClr val="accent3"/>
            </a:lnRef>
            <a:fillRef idx="0">
              <a:schemeClr val="accent3"/>
            </a:fillRef>
            <a:effectRef idx="2">
              <a:schemeClr val="accent3"/>
            </a:effectRef>
            <a:fontRef idx="minor">
              <a:schemeClr val="tx1"/>
            </a:fontRef>
          </p:style>
        </p:cxnSp>
      </p:grpSp>
      <p:sp>
        <p:nvSpPr>
          <p:cNvPr id="16" name="TextBox 55"/>
          <p:cNvSpPr txBox="1"/>
          <p:nvPr/>
        </p:nvSpPr>
        <p:spPr>
          <a:xfrm>
            <a:off x="3955017" y="2434133"/>
            <a:ext cx="2962275" cy="1943100"/>
          </a:xfrm>
          <a:prstGeom prst="rect">
            <a:avLst/>
          </a:prstGeom>
          <a:solidFill>
            <a:schemeClr val="lt1"/>
          </a:solidFill>
          <a:ln w="9525" cmpd="sng">
            <a:solidFill>
              <a:schemeClr val="lt1">
                <a:shade val="50000"/>
              </a:schemeClr>
            </a:solid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lang="en-US" altLang="zh-CN" sz="1100" baseline="0"/>
              <a:t>     A   B   C   D   E</a:t>
            </a:r>
            <a:endParaRPr lang="en-US" altLang="zh-CN" sz="1100" baseline="0"/>
          </a:p>
          <a:p>
            <a:r>
              <a:rPr lang="en-US" altLang="zh-CN" sz="1100" baseline="0"/>
              <a:t>A   </a:t>
            </a:r>
            <a:r>
              <a:rPr lang="en-US" altLang="zh-CN" sz="1100" baseline="0" smtClean="0"/>
              <a:t>0   </a:t>
            </a:r>
            <a:r>
              <a:rPr lang="en-US" altLang="zh-CN" sz="1100" baseline="0"/>
              <a:t>1   1   0    0</a:t>
            </a:r>
            <a:endParaRPr lang="en-US" altLang="zh-CN" sz="1100" baseline="0"/>
          </a:p>
          <a:p>
            <a:r>
              <a:rPr lang="en-US" altLang="zh-CN" sz="1100" baseline="0"/>
              <a:t>B   1   </a:t>
            </a:r>
            <a:r>
              <a:rPr lang="en-US" altLang="zh-CN" sz="1100" baseline="0" smtClean="0"/>
              <a:t>0   </a:t>
            </a:r>
            <a:r>
              <a:rPr lang="en-US" altLang="zh-CN" sz="1100" baseline="0"/>
              <a:t>1    1   1</a:t>
            </a:r>
            <a:endParaRPr lang="en-US" altLang="zh-CN" sz="1100" baseline="0"/>
          </a:p>
          <a:p>
            <a:r>
              <a:rPr lang="en-US" altLang="zh-CN" sz="1100" baseline="0"/>
              <a:t>C   1   1   </a:t>
            </a:r>
            <a:r>
              <a:rPr lang="en-US" altLang="zh-CN" sz="1100" baseline="0" smtClean="0"/>
              <a:t>0    </a:t>
            </a:r>
            <a:r>
              <a:rPr lang="en-US" altLang="zh-CN" sz="1100" baseline="0"/>
              <a:t>0   0</a:t>
            </a:r>
            <a:endParaRPr lang="en-US" altLang="zh-CN" sz="1100" baseline="0"/>
          </a:p>
          <a:p>
            <a:r>
              <a:rPr lang="en-US" altLang="zh-CN" sz="1100" baseline="0"/>
              <a:t>D   0   1   0   </a:t>
            </a:r>
            <a:r>
              <a:rPr lang="en-US" altLang="zh-CN" sz="1100" baseline="0" smtClean="0"/>
              <a:t>0   </a:t>
            </a:r>
            <a:r>
              <a:rPr lang="en-US" altLang="zh-CN" sz="1100" baseline="0"/>
              <a:t>0 </a:t>
            </a:r>
            <a:endParaRPr lang="en-US" altLang="zh-CN" sz="1100" baseline="0"/>
          </a:p>
          <a:p>
            <a:r>
              <a:rPr lang="en-US" altLang="zh-CN" sz="1100" baseline="0"/>
              <a:t>E    0   1   0   0   </a:t>
            </a:r>
            <a:r>
              <a:rPr lang="en-US" altLang="zh-CN" sz="1100" baseline="0" smtClean="0"/>
              <a:t>0</a:t>
            </a:r>
            <a:endParaRPr lang="en-US" altLang="zh-CN" sz="1100" baseline="0"/>
          </a:p>
          <a:p>
            <a:endParaRPr lang="en-US" altLang="zh-CN" sz="1100" baseline="0"/>
          </a:p>
          <a:p>
            <a:r>
              <a:rPr lang="en-US" altLang="zh-CN" sz="1100" baseline="0"/>
              <a:t>//</a:t>
            </a:r>
            <a:r>
              <a:rPr lang="zh-CN" altLang="en-US" sz="1100" baseline="0"/>
              <a:t>说明</a:t>
            </a:r>
            <a:endParaRPr lang="en-US" altLang="zh-CN" sz="1100" baseline="0"/>
          </a:p>
          <a:p>
            <a:r>
              <a:rPr lang="en-US" altLang="zh-CN" sz="1100" baseline="0"/>
              <a:t>//(1) 1 </a:t>
            </a:r>
            <a:r>
              <a:rPr lang="zh-CN" altLang="en-US" sz="1100" baseline="0"/>
              <a:t>表示能够直接连接</a:t>
            </a:r>
            <a:endParaRPr lang="en-US" altLang="zh-CN" sz="1100" baseline="0"/>
          </a:p>
          <a:p>
            <a:r>
              <a:rPr lang="en-US" altLang="zh-CN" sz="1100" baseline="0"/>
              <a:t>//(2) 0 </a:t>
            </a:r>
            <a:r>
              <a:rPr lang="zh-CN" altLang="en-US" sz="1100" baseline="0"/>
              <a:t>表示不能直接连接</a:t>
            </a:r>
            <a:endParaRPr lang="en-US" altLang="zh-CN" sz="1100" baseline="0"/>
          </a:p>
          <a:p>
            <a:endParaRPr lang="zh-CN" altLang="en-US" sz="1100"/>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单</a:t>
            </a:r>
            <a:r>
              <a:rPr lang="zh-CN" altLang="en-US" sz="2200" b="1"/>
              <a:t>链表面试题</a:t>
            </a:r>
            <a:r>
              <a:rPr lang="en-US" altLang="zh-CN" sz="2200" b="1"/>
              <a:t>(</a:t>
            </a:r>
            <a:r>
              <a:rPr lang="zh-CN" altLang="en-US" sz="2200" b="1"/>
              <a:t>新浪、百度、腾讯</a:t>
            </a:r>
            <a:r>
              <a:rPr lang="en-US" altLang="zh-CN" sz="2200" b="1"/>
              <a:t>)</a:t>
            </a:r>
            <a:endParaRPr lang="en-US" altLang="zh-CN" sz="2200" b="1"/>
          </a:p>
        </p:txBody>
      </p:sp>
      <p:sp>
        <p:nvSpPr>
          <p:cNvPr id="2" name="TextBox 1"/>
          <p:cNvSpPr txBox="1"/>
          <p:nvPr/>
        </p:nvSpPr>
        <p:spPr>
          <a:xfrm>
            <a:off x="665981" y="1224111"/>
            <a:ext cx="8136904" cy="3170099"/>
          </a:xfrm>
          <a:prstGeom prst="rect">
            <a:avLst/>
          </a:prstGeom>
          <a:noFill/>
        </p:spPr>
        <p:txBody>
          <a:bodyPr wrap="square" rtlCol="0">
            <a:spAutoFit/>
          </a:bodyPr>
          <a:lstStyle/>
          <a:p>
            <a:endParaRPr lang="en-US" altLang="zh-CN" smtClean="0"/>
          </a:p>
          <a:p>
            <a:endParaRPr lang="en-US" altLang="zh-CN" smtClean="0"/>
          </a:p>
          <a:p>
            <a:r>
              <a:rPr lang="zh-CN" altLang="en-US"/>
              <a:t>单链</a:t>
            </a:r>
            <a:r>
              <a:rPr lang="zh-CN" altLang="en-US" smtClean="0"/>
              <a:t>表的常见面试题有如下</a:t>
            </a:r>
            <a:r>
              <a:rPr lang="en-US" altLang="zh-CN" smtClean="0"/>
              <a:t>:</a:t>
            </a:r>
            <a:endParaRPr lang="en-US" altLang="zh-CN" smtClean="0"/>
          </a:p>
          <a:p>
            <a:pPr marL="342900" indent="-342900">
              <a:buAutoNum type="arabicParenR"/>
            </a:pPr>
            <a:r>
              <a:rPr lang="zh-CN" altLang="en-US" smtClean="0"/>
              <a:t>求</a:t>
            </a:r>
            <a:r>
              <a:rPr lang="zh-CN" altLang="en-US"/>
              <a:t>单链表</a:t>
            </a:r>
            <a:r>
              <a:rPr lang="zh-CN" altLang="en-US" smtClean="0"/>
              <a:t>中有效节</a:t>
            </a:r>
            <a:r>
              <a:rPr lang="zh-CN" altLang="en-US"/>
              <a:t>点的个</a:t>
            </a:r>
            <a:r>
              <a:rPr lang="zh-CN" altLang="en-US" smtClean="0"/>
              <a:t>数</a:t>
            </a:r>
            <a:endParaRPr lang="en-US" altLang="zh-CN" smtClean="0"/>
          </a:p>
          <a:p>
            <a:pPr marL="342900" indent="-342900">
              <a:buAutoNum type="arabicParenR"/>
            </a:pPr>
            <a:r>
              <a:rPr lang="zh-CN" altLang="en-US" smtClean="0"/>
              <a:t>查</a:t>
            </a:r>
            <a:r>
              <a:rPr lang="zh-CN" altLang="en-US"/>
              <a:t>找单链表中的倒数第</a:t>
            </a:r>
            <a:r>
              <a:rPr lang="en-US" altLang="zh-CN"/>
              <a:t>k</a:t>
            </a:r>
            <a:r>
              <a:rPr lang="zh-CN" altLang="en-US"/>
              <a:t>个结</a:t>
            </a:r>
            <a:r>
              <a:rPr lang="zh-CN" altLang="en-US" smtClean="0"/>
              <a:t>点</a:t>
            </a:r>
            <a:r>
              <a:rPr lang="zh-CN" altLang="en-US"/>
              <a:t> </a:t>
            </a:r>
            <a:r>
              <a:rPr lang="en-US" altLang="zh-CN" smtClean="0"/>
              <a:t>【</a:t>
            </a:r>
            <a:r>
              <a:rPr lang="zh-CN" altLang="en-US" smtClean="0"/>
              <a:t>新浪面试题</a:t>
            </a:r>
            <a:r>
              <a:rPr lang="en-US" altLang="zh-CN" smtClean="0"/>
              <a:t>】</a:t>
            </a:r>
            <a:endParaRPr lang="en-US" altLang="zh-CN" smtClean="0"/>
          </a:p>
          <a:p>
            <a:pPr marL="342900" indent="-342900">
              <a:buAutoNum type="arabicParenR"/>
            </a:pPr>
            <a:r>
              <a:rPr lang="zh-CN" altLang="en-US" smtClean="0"/>
              <a:t>单</a:t>
            </a:r>
            <a:r>
              <a:rPr lang="zh-CN" altLang="en-US"/>
              <a:t>链表的反转</a:t>
            </a:r>
            <a:r>
              <a:rPr lang="en-US" altLang="zh-CN" smtClean="0"/>
              <a:t>【</a:t>
            </a:r>
            <a:r>
              <a:rPr lang="zh-CN" altLang="en-US"/>
              <a:t>腾</a:t>
            </a:r>
            <a:r>
              <a:rPr lang="zh-CN" altLang="en-US" smtClean="0"/>
              <a:t>讯面试题，有点难度</a:t>
            </a:r>
            <a:r>
              <a:rPr lang="en-US" altLang="zh-CN" smtClean="0"/>
              <a:t>】</a:t>
            </a:r>
            <a:endParaRPr lang="en-US" altLang="zh-CN" smtClean="0"/>
          </a:p>
          <a:p>
            <a:pPr marL="342900" indent="-342900">
              <a:buAutoNum type="arabicParenR"/>
            </a:pPr>
            <a:r>
              <a:rPr lang="zh-CN" altLang="en-US" smtClean="0"/>
              <a:t>从</a:t>
            </a:r>
            <a:r>
              <a:rPr lang="zh-CN" altLang="en-US"/>
              <a:t>尾到头打印单链</a:t>
            </a:r>
            <a:r>
              <a:rPr lang="zh-CN" altLang="en-US" smtClean="0"/>
              <a:t>表 </a:t>
            </a:r>
            <a:r>
              <a:rPr lang="en-US" altLang="zh-CN" smtClean="0"/>
              <a:t>【</a:t>
            </a:r>
            <a:r>
              <a:rPr lang="zh-CN" altLang="en-US"/>
              <a:t>百</a:t>
            </a:r>
            <a:r>
              <a:rPr lang="zh-CN" altLang="en-US" smtClean="0"/>
              <a:t>度，</a:t>
            </a:r>
            <a:r>
              <a:rPr lang="zh-CN" altLang="en-US"/>
              <a:t>要</a:t>
            </a:r>
            <a:r>
              <a:rPr lang="zh-CN" altLang="en-US" smtClean="0"/>
              <a:t>求</a:t>
            </a:r>
            <a:r>
              <a:rPr lang="zh-CN" altLang="en-US"/>
              <a:t>方</a:t>
            </a:r>
            <a:r>
              <a:rPr lang="zh-CN" altLang="en-US" smtClean="0"/>
              <a:t>式</a:t>
            </a:r>
            <a:r>
              <a:rPr lang="en-US" altLang="zh-CN" smtClean="0"/>
              <a:t>1</a:t>
            </a:r>
            <a:r>
              <a:rPr lang="zh-CN" altLang="en-US" smtClean="0"/>
              <a:t>：反向遍历 。</a:t>
            </a:r>
            <a:r>
              <a:rPr lang="en-US" altLang="zh-CN" smtClean="0"/>
              <a:t> </a:t>
            </a:r>
            <a:r>
              <a:rPr lang="zh-CN" altLang="en-US" smtClean="0"/>
              <a:t>方式</a:t>
            </a:r>
            <a:r>
              <a:rPr lang="en-US" altLang="zh-CN" smtClean="0"/>
              <a:t>2</a:t>
            </a:r>
            <a:r>
              <a:rPr lang="zh-CN" altLang="en-US" smtClean="0"/>
              <a:t>：</a:t>
            </a:r>
            <a:r>
              <a:rPr lang="en-US" altLang="zh-CN" smtClean="0"/>
              <a:t>Stack</a:t>
            </a:r>
            <a:r>
              <a:rPr lang="zh-CN" altLang="en-US" smtClean="0"/>
              <a:t>栈</a:t>
            </a:r>
            <a:r>
              <a:rPr lang="en-US" altLang="zh-CN" smtClean="0"/>
              <a:t>】</a:t>
            </a:r>
            <a:endParaRPr lang="en-US" altLang="zh-CN" smtClean="0"/>
          </a:p>
          <a:p>
            <a:pPr marL="342900" indent="-342900">
              <a:buFontTx/>
              <a:buAutoNum type="arabicParenR"/>
            </a:pPr>
            <a:r>
              <a:rPr lang="zh-CN" altLang="en-US"/>
              <a:t>合并两个有序的单链表，合并之后的链表依然有序</a:t>
            </a:r>
            <a:r>
              <a:rPr lang="en-US" altLang="zh-CN"/>
              <a:t>【</a:t>
            </a:r>
            <a:r>
              <a:rPr lang="zh-CN" altLang="en-US"/>
              <a:t>课</a:t>
            </a:r>
            <a:r>
              <a:rPr lang="zh-CN" altLang="en-US" smtClean="0"/>
              <a:t>后</a:t>
            </a:r>
            <a:r>
              <a:rPr lang="zh-CN" altLang="en-US"/>
              <a:t>练习</a:t>
            </a:r>
            <a:r>
              <a:rPr lang="en-US" altLang="zh-CN" smtClean="0"/>
              <a:t>.】</a:t>
            </a:r>
            <a:endParaRPr lang="zh-CN" altLang="en-US"/>
          </a:p>
          <a:p>
            <a:endParaRPr lang="en-US" altLang="zh-CN" smtClean="0"/>
          </a:p>
          <a:p>
            <a:r>
              <a:rPr lang="zh-CN" altLang="en-US"/>
              <a:t>直</a:t>
            </a:r>
            <a:r>
              <a:rPr lang="zh-CN" altLang="en-US" smtClean="0"/>
              <a:t>接看老师代码演示。</a:t>
            </a:r>
            <a:endParaRPr lang="en-US" altLang="zh-CN"/>
          </a:p>
          <a:p>
            <a:endParaRPr lang="zh-CN" altLang="en-US"/>
          </a:p>
        </p:txBody>
      </p:sp>
    </p:spTree>
  </p:cSld>
  <p:clrMapOvr>
    <a:masterClrMapping/>
  </p:clrMapOvr>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图的</a:t>
            </a:r>
            <a:r>
              <a:rPr lang="zh-CN" altLang="en-US" sz="2200" b="1"/>
              <a:t>广度</a:t>
            </a:r>
            <a:r>
              <a:rPr lang="zh-CN" altLang="en-US" sz="2200" b="1" smtClean="0"/>
              <a:t>优先</a:t>
            </a:r>
            <a:r>
              <a:rPr lang="zh-CN" altLang="en-US" sz="2200" b="1"/>
              <a:t>遍</a:t>
            </a:r>
            <a:r>
              <a:rPr lang="zh-CN" altLang="en-US" sz="2200" b="1" smtClean="0"/>
              <a:t>历</a:t>
            </a:r>
            <a:endParaRPr lang="en-US" altLang="zh-CN" sz="2200" b="1"/>
          </a:p>
        </p:txBody>
      </p:sp>
      <p:sp>
        <p:nvSpPr>
          <p:cNvPr id="2" name="TextBox 1"/>
          <p:cNvSpPr txBox="1"/>
          <p:nvPr/>
        </p:nvSpPr>
        <p:spPr>
          <a:xfrm>
            <a:off x="665981" y="1224111"/>
            <a:ext cx="8424936" cy="923330"/>
          </a:xfrm>
          <a:prstGeom prst="rect">
            <a:avLst/>
          </a:prstGeom>
          <a:noFill/>
        </p:spPr>
        <p:txBody>
          <a:bodyPr wrap="square" rtlCol="0">
            <a:spAutoFit/>
          </a:bodyPr>
          <a:lstStyle/>
          <a:p>
            <a:r>
              <a:rPr lang="zh-CN" altLang="en-US" sz="2000" b="1">
                <a:solidFill>
                  <a:srgbClr val="0070C0"/>
                </a:solidFill>
                <a:ea typeface="宋体" panose="02010600030101010101" pitchFamily="2" charset="-122"/>
              </a:rPr>
              <a:t>广</a:t>
            </a:r>
            <a:r>
              <a:rPr lang="zh-CN" altLang="en-US" sz="2000" b="1" smtClean="0">
                <a:solidFill>
                  <a:srgbClr val="0070C0"/>
                </a:solidFill>
                <a:ea typeface="宋体" panose="02010600030101010101" pitchFamily="2" charset="-122"/>
              </a:rPr>
              <a:t>度优先代码实现</a:t>
            </a:r>
            <a:endParaRPr lang="en-US" altLang="zh-CN" sz="2000" b="1" smtClean="0">
              <a:solidFill>
                <a:srgbClr val="0070C0"/>
              </a:solidFill>
              <a:ea typeface="宋体" panose="02010600030101010101" pitchFamily="2" charset="-122"/>
            </a:endParaRPr>
          </a:p>
          <a:p>
            <a:endParaRPr lang="en-US" altLang="zh-CN">
              <a:ea typeface="宋体" panose="02010600030101010101" pitchFamily="2" charset="-122"/>
            </a:endParaRPr>
          </a:p>
          <a:p>
            <a:endParaRPr lang="zh-CN" altLang="en-US" sz="1600"/>
          </a:p>
        </p:txBody>
      </p:sp>
      <p:grpSp>
        <p:nvGrpSpPr>
          <p:cNvPr id="4" name="组合 3"/>
          <p:cNvGrpSpPr/>
          <p:nvPr/>
        </p:nvGrpSpPr>
        <p:grpSpPr>
          <a:xfrm>
            <a:off x="909604" y="2350901"/>
            <a:ext cx="2761828" cy="2109564"/>
            <a:chOff x="3160737" y="2066875"/>
            <a:chExt cx="2895600" cy="2247900"/>
          </a:xfrm>
        </p:grpSpPr>
        <p:sp>
          <p:nvSpPr>
            <p:cNvPr id="5" name="椭圆 4"/>
            <p:cNvSpPr/>
            <p:nvPr/>
          </p:nvSpPr>
          <p:spPr>
            <a:xfrm>
              <a:off x="4084662" y="2066875"/>
              <a:ext cx="5715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B</a:t>
              </a:r>
              <a:endParaRPr lang="zh-CN" altLang="en-US" sz="1100"/>
            </a:p>
          </p:txBody>
        </p:sp>
        <p:sp>
          <p:nvSpPr>
            <p:cNvPr id="6" name="椭圆 5"/>
            <p:cNvSpPr/>
            <p:nvPr/>
          </p:nvSpPr>
          <p:spPr>
            <a:xfrm>
              <a:off x="3160737" y="2876500"/>
              <a:ext cx="5715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C</a:t>
              </a:r>
              <a:endParaRPr lang="zh-CN" altLang="en-US" sz="1100"/>
            </a:p>
          </p:txBody>
        </p:sp>
        <p:sp>
          <p:nvSpPr>
            <p:cNvPr id="8" name="椭圆 7"/>
            <p:cNvSpPr/>
            <p:nvPr/>
          </p:nvSpPr>
          <p:spPr>
            <a:xfrm>
              <a:off x="3941787" y="3781375"/>
              <a:ext cx="5715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A</a:t>
              </a:r>
              <a:endParaRPr lang="zh-CN" altLang="en-US" sz="1100"/>
            </a:p>
          </p:txBody>
        </p:sp>
        <p:sp>
          <p:nvSpPr>
            <p:cNvPr id="9" name="椭圆 8"/>
            <p:cNvSpPr/>
            <p:nvPr/>
          </p:nvSpPr>
          <p:spPr>
            <a:xfrm>
              <a:off x="5265762" y="3333700"/>
              <a:ext cx="5715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D</a:t>
              </a:r>
              <a:endParaRPr lang="zh-CN" altLang="en-US" sz="1100"/>
            </a:p>
          </p:txBody>
        </p:sp>
        <p:sp>
          <p:nvSpPr>
            <p:cNvPr id="10" name="椭圆 9"/>
            <p:cNvSpPr/>
            <p:nvPr/>
          </p:nvSpPr>
          <p:spPr>
            <a:xfrm>
              <a:off x="5484837" y="2295475"/>
              <a:ext cx="5715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E</a:t>
              </a:r>
              <a:endParaRPr lang="zh-CN" altLang="en-US" sz="1100"/>
            </a:p>
          </p:txBody>
        </p:sp>
        <p:cxnSp>
          <p:nvCxnSpPr>
            <p:cNvPr id="11" name="直接连接符 10"/>
            <p:cNvCxnSpPr>
              <a:stCxn id="6" idx="5"/>
              <a:endCxn id="8" idx="1"/>
            </p:cNvCxnSpPr>
            <p:nvPr/>
          </p:nvCxnSpPr>
          <p:spPr>
            <a:xfrm>
              <a:off x="3648543" y="3331785"/>
              <a:ext cx="376938" cy="527705"/>
            </a:xfrm>
            <a:prstGeom prst="line">
              <a:avLst/>
            </a:prstGeom>
          </p:spPr>
          <p:style>
            <a:lnRef idx="3">
              <a:schemeClr val="accent3"/>
            </a:lnRef>
            <a:fillRef idx="0">
              <a:schemeClr val="accent3"/>
            </a:fillRef>
            <a:effectRef idx="2">
              <a:schemeClr val="accent3"/>
            </a:effectRef>
            <a:fontRef idx="minor">
              <a:schemeClr val="tx1"/>
            </a:fontRef>
          </p:style>
        </p:cxnSp>
        <p:cxnSp>
          <p:nvCxnSpPr>
            <p:cNvPr id="12" name="直接连接符 11"/>
            <p:cNvCxnSpPr>
              <a:stCxn id="6" idx="7"/>
              <a:endCxn id="5" idx="3"/>
            </p:cNvCxnSpPr>
            <p:nvPr/>
          </p:nvCxnSpPr>
          <p:spPr>
            <a:xfrm flipV="1">
              <a:off x="3648543" y="2522160"/>
              <a:ext cx="519813" cy="432455"/>
            </a:xfrm>
            <a:prstGeom prst="line">
              <a:avLst/>
            </a:prstGeom>
          </p:spPr>
          <p:style>
            <a:lnRef idx="3">
              <a:schemeClr val="accent3"/>
            </a:lnRef>
            <a:fillRef idx="0">
              <a:schemeClr val="accent3"/>
            </a:fillRef>
            <a:effectRef idx="2">
              <a:schemeClr val="accent3"/>
            </a:effectRef>
            <a:fontRef idx="minor">
              <a:schemeClr val="tx1"/>
            </a:fontRef>
          </p:style>
        </p:cxnSp>
        <p:cxnSp>
          <p:nvCxnSpPr>
            <p:cNvPr id="13" name="直接连接符 12"/>
            <p:cNvCxnSpPr>
              <a:stCxn id="5" idx="6"/>
              <a:endCxn id="10" idx="2"/>
            </p:cNvCxnSpPr>
            <p:nvPr/>
          </p:nvCxnSpPr>
          <p:spPr>
            <a:xfrm>
              <a:off x="4656162" y="2333575"/>
              <a:ext cx="828675" cy="228600"/>
            </a:xfrm>
            <a:prstGeom prst="line">
              <a:avLst/>
            </a:prstGeom>
          </p:spPr>
          <p:style>
            <a:lnRef idx="3">
              <a:schemeClr val="accent3"/>
            </a:lnRef>
            <a:fillRef idx="0">
              <a:schemeClr val="accent3"/>
            </a:fillRef>
            <a:effectRef idx="2">
              <a:schemeClr val="accent3"/>
            </a:effectRef>
            <a:fontRef idx="minor">
              <a:schemeClr val="tx1"/>
            </a:fontRef>
          </p:style>
        </p:cxnSp>
        <p:cxnSp>
          <p:nvCxnSpPr>
            <p:cNvPr id="14" name="直接连接符 13"/>
            <p:cNvCxnSpPr>
              <a:stCxn id="5" idx="4"/>
              <a:endCxn id="8" idx="0"/>
            </p:cNvCxnSpPr>
            <p:nvPr/>
          </p:nvCxnSpPr>
          <p:spPr>
            <a:xfrm flipH="1">
              <a:off x="4227537" y="2600275"/>
              <a:ext cx="142875" cy="1181100"/>
            </a:xfrm>
            <a:prstGeom prst="line">
              <a:avLst/>
            </a:prstGeom>
          </p:spPr>
          <p:style>
            <a:lnRef idx="3">
              <a:schemeClr val="accent3"/>
            </a:lnRef>
            <a:fillRef idx="0">
              <a:schemeClr val="accent3"/>
            </a:fillRef>
            <a:effectRef idx="2">
              <a:schemeClr val="accent3"/>
            </a:effectRef>
            <a:fontRef idx="minor">
              <a:schemeClr val="tx1"/>
            </a:fontRef>
          </p:style>
        </p:cxnSp>
        <p:cxnSp>
          <p:nvCxnSpPr>
            <p:cNvPr id="15" name="直接连接符 14"/>
            <p:cNvCxnSpPr>
              <a:stCxn id="5" idx="5"/>
              <a:endCxn id="9" idx="2"/>
            </p:cNvCxnSpPr>
            <p:nvPr/>
          </p:nvCxnSpPr>
          <p:spPr>
            <a:xfrm>
              <a:off x="4572468" y="2522160"/>
              <a:ext cx="693294" cy="1078240"/>
            </a:xfrm>
            <a:prstGeom prst="line">
              <a:avLst/>
            </a:prstGeom>
          </p:spPr>
          <p:style>
            <a:lnRef idx="3">
              <a:schemeClr val="accent3"/>
            </a:lnRef>
            <a:fillRef idx="0">
              <a:schemeClr val="accent3"/>
            </a:fillRef>
            <a:effectRef idx="2">
              <a:schemeClr val="accent3"/>
            </a:effectRef>
            <a:fontRef idx="minor">
              <a:schemeClr val="tx1"/>
            </a:fontRef>
          </p:style>
        </p:cxnSp>
      </p:grpSp>
      <p:sp>
        <p:nvSpPr>
          <p:cNvPr id="16" name="TextBox 55"/>
          <p:cNvSpPr txBox="1"/>
          <p:nvPr/>
        </p:nvSpPr>
        <p:spPr>
          <a:xfrm>
            <a:off x="3955017" y="2434133"/>
            <a:ext cx="2962275" cy="1943100"/>
          </a:xfrm>
          <a:prstGeom prst="rect">
            <a:avLst/>
          </a:prstGeom>
          <a:solidFill>
            <a:schemeClr val="lt1"/>
          </a:solidFill>
          <a:ln w="9525" cmpd="sng">
            <a:solidFill>
              <a:schemeClr val="lt1">
                <a:shade val="50000"/>
              </a:schemeClr>
            </a:solid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lang="en-US" altLang="zh-CN" sz="1100" baseline="0"/>
              <a:t>     A   B   C   D   E</a:t>
            </a:r>
            <a:endParaRPr lang="en-US" altLang="zh-CN" sz="1100" baseline="0"/>
          </a:p>
          <a:p>
            <a:r>
              <a:rPr lang="en-US" altLang="zh-CN" sz="1100" baseline="0"/>
              <a:t>A   </a:t>
            </a:r>
            <a:r>
              <a:rPr lang="en-US" altLang="zh-CN" sz="1100" baseline="0" smtClean="0"/>
              <a:t>0   </a:t>
            </a:r>
            <a:r>
              <a:rPr lang="en-US" altLang="zh-CN" sz="1100" baseline="0"/>
              <a:t>1   1   0    0</a:t>
            </a:r>
            <a:endParaRPr lang="en-US" altLang="zh-CN" sz="1100" baseline="0"/>
          </a:p>
          <a:p>
            <a:r>
              <a:rPr lang="en-US" altLang="zh-CN" sz="1100" baseline="0"/>
              <a:t>B   1   </a:t>
            </a:r>
            <a:r>
              <a:rPr lang="en-US" altLang="zh-CN" sz="1100" baseline="0" smtClean="0"/>
              <a:t>0   </a:t>
            </a:r>
            <a:r>
              <a:rPr lang="en-US" altLang="zh-CN" sz="1100" baseline="0"/>
              <a:t>1    1   1</a:t>
            </a:r>
            <a:endParaRPr lang="en-US" altLang="zh-CN" sz="1100" baseline="0"/>
          </a:p>
          <a:p>
            <a:r>
              <a:rPr lang="en-US" altLang="zh-CN" sz="1100" baseline="0"/>
              <a:t>C   1   1   </a:t>
            </a:r>
            <a:r>
              <a:rPr lang="en-US" altLang="zh-CN" sz="1100" baseline="0" smtClean="0"/>
              <a:t>0    </a:t>
            </a:r>
            <a:r>
              <a:rPr lang="en-US" altLang="zh-CN" sz="1100" baseline="0"/>
              <a:t>0   0</a:t>
            </a:r>
            <a:endParaRPr lang="en-US" altLang="zh-CN" sz="1100" baseline="0"/>
          </a:p>
          <a:p>
            <a:r>
              <a:rPr lang="en-US" altLang="zh-CN" sz="1100" baseline="0"/>
              <a:t>D   0   1   0   </a:t>
            </a:r>
            <a:r>
              <a:rPr lang="en-US" altLang="zh-CN" sz="1100" baseline="0" smtClean="0"/>
              <a:t>0   </a:t>
            </a:r>
            <a:r>
              <a:rPr lang="en-US" altLang="zh-CN" sz="1100" baseline="0"/>
              <a:t>0 </a:t>
            </a:r>
            <a:endParaRPr lang="en-US" altLang="zh-CN" sz="1100" baseline="0"/>
          </a:p>
          <a:p>
            <a:r>
              <a:rPr lang="en-US" altLang="zh-CN" sz="1100" baseline="0"/>
              <a:t>E    0   1   0   0   </a:t>
            </a:r>
            <a:r>
              <a:rPr lang="en-US" altLang="zh-CN" sz="1100" baseline="0" smtClean="0"/>
              <a:t>0</a:t>
            </a:r>
            <a:endParaRPr lang="en-US" altLang="zh-CN" sz="1100" baseline="0"/>
          </a:p>
          <a:p>
            <a:endParaRPr lang="en-US" altLang="zh-CN" sz="1100" baseline="0"/>
          </a:p>
          <a:p>
            <a:r>
              <a:rPr lang="en-US" altLang="zh-CN" sz="1100" baseline="0"/>
              <a:t>//</a:t>
            </a:r>
            <a:r>
              <a:rPr lang="zh-CN" altLang="en-US" sz="1100" baseline="0"/>
              <a:t>说明</a:t>
            </a:r>
            <a:endParaRPr lang="en-US" altLang="zh-CN" sz="1100" baseline="0"/>
          </a:p>
          <a:p>
            <a:r>
              <a:rPr lang="en-US" altLang="zh-CN" sz="1100" baseline="0"/>
              <a:t>//(1) 1 </a:t>
            </a:r>
            <a:r>
              <a:rPr lang="zh-CN" altLang="en-US" sz="1100" baseline="0"/>
              <a:t>表示能够直接连接</a:t>
            </a:r>
            <a:endParaRPr lang="en-US" altLang="zh-CN" sz="1100" baseline="0"/>
          </a:p>
          <a:p>
            <a:r>
              <a:rPr lang="en-US" altLang="zh-CN" sz="1100" baseline="0"/>
              <a:t>//(2) 0 </a:t>
            </a:r>
            <a:r>
              <a:rPr lang="zh-CN" altLang="en-US" sz="1100" baseline="0"/>
              <a:t>表示不能直接连接</a:t>
            </a:r>
            <a:endParaRPr lang="en-US" altLang="zh-CN" sz="1100" baseline="0"/>
          </a:p>
          <a:p>
            <a:endParaRPr lang="zh-CN" altLang="en-US" sz="1100"/>
          </a:p>
        </p:txBody>
      </p:sp>
      <p:cxnSp>
        <p:nvCxnSpPr>
          <p:cNvPr id="17" name="直接箭头连接符 16"/>
          <p:cNvCxnSpPr/>
          <p:nvPr/>
        </p:nvCxnSpPr>
        <p:spPr>
          <a:xfrm>
            <a:off x="4462160" y="2413291"/>
            <a:ext cx="436988" cy="40242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图的深度优先</a:t>
            </a:r>
            <a:r>
              <a:rPr lang="en-US" altLang="zh-CN" sz="2200" b="1" smtClean="0"/>
              <a:t>VS </a:t>
            </a:r>
            <a:r>
              <a:rPr lang="zh-CN" altLang="en-US" sz="2200" b="1" smtClean="0"/>
              <a:t>广度优先</a:t>
            </a:r>
            <a:endParaRPr lang="en-US" altLang="zh-CN" sz="2200" b="1"/>
          </a:p>
        </p:txBody>
      </p:sp>
      <p:sp>
        <p:nvSpPr>
          <p:cNvPr id="2" name="TextBox 1"/>
          <p:cNvSpPr txBox="1"/>
          <p:nvPr/>
        </p:nvSpPr>
        <p:spPr>
          <a:xfrm>
            <a:off x="665981" y="1224111"/>
            <a:ext cx="8424936" cy="4124206"/>
          </a:xfrm>
          <a:prstGeom prst="rect">
            <a:avLst/>
          </a:prstGeom>
          <a:noFill/>
        </p:spPr>
        <p:txBody>
          <a:bodyPr wrap="square" rtlCol="0">
            <a:spAutoFit/>
          </a:bodyPr>
          <a:lstStyle/>
          <a:p>
            <a:r>
              <a:rPr lang="zh-CN" altLang="en-US" sz="2000" b="1" smtClean="0">
                <a:solidFill>
                  <a:srgbClr val="0070C0"/>
                </a:solidFill>
                <a:ea typeface="宋体" panose="02010600030101010101" pitchFamily="2" charset="-122"/>
              </a:rPr>
              <a:t>应用实例</a:t>
            </a:r>
            <a:endParaRPr lang="en-US" altLang="zh-CN" sz="2000" b="1" smtClean="0">
              <a:solidFill>
                <a:srgbClr val="0070C0"/>
              </a:solidFill>
              <a:ea typeface="宋体" panose="02010600030101010101" pitchFamily="2" charset="-122"/>
            </a:endParaRPr>
          </a:p>
          <a:p>
            <a:endParaRPr lang="en-US" altLang="zh-CN">
              <a:ea typeface="宋体" panose="02010600030101010101" pitchFamily="2" charset="-122"/>
            </a:endParaRPr>
          </a:p>
          <a:p>
            <a:endParaRPr lang="en-US" altLang="zh-CN" sz="1600" smtClean="0"/>
          </a:p>
          <a:p>
            <a:endParaRPr lang="en-US" altLang="zh-CN" sz="1600"/>
          </a:p>
          <a:p>
            <a:endParaRPr lang="en-US" altLang="zh-CN" sz="1600" smtClean="0"/>
          </a:p>
          <a:p>
            <a:endParaRPr lang="en-US" altLang="zh-CN" sz="1600"/>
          </a:p>
          <a:p>
            <a:endParaRPr lang="en-US" altLang="zh-CN" sz="1600" smtClean="0"/>
          </a:p>
          <a:p>
            <a:endParaRPr lang="en-US" altLang="zh-CN" sz="1600"/>
          </a:p>
          <a:p>
            <a:endParaRPr lang="en-US" altLang="zh-CN" sz="1600" smtClean="0"/>
          </a:p>
          <a:p>
            <a:endParaRPr lang="en-US" altLang="zh-CN" sz="1600"/>
          </a:p>
          <a:p>
            <a:endParaRPr lang="en-US" altLang="zh-CN" sz="1600" smtClean="0"/>
          </a:p>
          <a:p>
            <a:endParaRPr lang="en-US" altLang="zh-CN" sz="1600"/>
          </a:p>
          <a:p>
            <a:endParaRPr lang="en-US" altLang="zh-CN" sz="1600" smtClean="0"/>
          </a:p>
          <a:p>
            <a:pPr marL="342900" indent="-342900">
              <a:buAutoNum type="arabicParenR"/>
            </a:pPr>
            <a:r>
              <a:rPr lang="zh-CN" altLang="en-US" sz="1600" smtClean="0"/>
              <a:t>深</a:t>
            </a:r>
            <a:r>
              <a:rPr lang="zh-CN" altLang="en-US" sz="1600"/>
              <a:t>度优先遍历顺序为 </a:t>
            </a:r>
            <a:r>
              <a:rPr lang="en-US" altLang="zh-CN" sz="1600"/>
              <a:t>1-&gt;2-&gt;4-&gt;8-&gt;5-&gt;3-&gt;6-&gt;</a:t>
            </a:r>
            <a:r>
              <a:rPr lang="en-US" altLang="zh-CN" sz="1600" smtClean="0"/>
              <a:t>7</a:t>
            </a:r>
            <a:endParaRPr lang="en-US" altLang="zh-CN" sz="1600" smtClean="0"/>
          </a:p>
          <a:p>
            <a:pPr marL="342900" indent="-342900">
              <a:buAutoNum type="arabicParenR"/>
            </a:pPr>
            <a:r>
              <a:rPr lang="zh-CN" altLang="en-US" sz="1600" smtClean="0"/>
              <a:t>广</a:t>
            </a:r>
            <a:r>
              <a:rPr lang="zh-CN" altLang="en-US" sz="1600"/>
              <a:t>度优先算法的遍历顺序为：</a:t>
            </a:r>
            <a:r>
              <a:rPr lang="en-US" altLang="zh-CN" sz="1600"/>
              <a:t>1-&gt;2-&gt;3-&gt;4-&gt;5-&gt;6-&gt;7-&gt;8</a:t>
            </a:r>
            <a:r>
              <a:rPr lang="zh-CN" altLang="en-US" sz="1600" smtClean="0"/>
              <a:t> </a:t>
            </a:r>
            <a:endParaRPr lang="en-US" altLang="zh-CN" sz="1600" smtClean="0"/>
          </a:p>
          <a:p>
            <a:endParaRPr lang="zh-CN" altLang="en-US" sz="1600"/>
          </a:p>
        </p:txBody>
      </p:sp>
      <p:pic>
        <p:nvPicPr>
          <p:cNvPr id="15257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44972" y="1800175"/>
            <a:ext cx="2609850" cy="2190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4863094" y="1368127"/>
            <a:ext cx="3483148" cy="2031325"/>
          </a:xfrm>
          <a:prstGeom prst="rect">
            <a:avLst/>
          </a:prstGeom>
          <a:noFill/>
        </p:spPr>
        <p:txBody>
          <a:bodyPr wrap="square" rtlCol="0">
            <a:spAutoFit/>
          </a:bodyPr>
          <a:lstStyle/>
          <a:p>
            <a:r>
              <a:rPr lang="en-US" altLang="zh-CN" sz="1400" smtClean="0"/>
              <a:t>graph.insertEdge(0, </a:t>
            </a:r>
            <a:r>
              <a:rPr lang="en-US" altLang="zh-CN" sz="1400"/>
              <a:t>1</a:t>
            </a:r>
            <a:r>
              <a:rPr lang="en-US" altLang="zh-CN" sz="1400" smtClean="0"/>
              <a:t>, </a:t>
            </a:r>
            <a:r>
              <a:rPr lang="en-US" altLang="zh-CN" sz="1400"/>
              <a:t>1);</a:t>
            </a:r>
            <a:endParaRPr lang="en-US" altLang="zh-CN" sz="1400"/>
          </a:p>
          <a:p>
            <a:r>
              <a:rPr lang="en-US" altLang="zh-CN" sz="1400" smtClean="0"/>
              <a:t>graph.insertEdge(0, </a:t>
            </a:r>
            <a:r>
              <a:rPr lang="en-US" altLang="zh-CN" sz="1400"/>
              <a:t>2</a:t>
            </a:r>
            <a:r>
              <a:rPr lang="en-US" altLang="zh-CN" sz="1400" smtClean="0"/>
              <a:t>, </a:t>
            </a:r>
            <a:r>
              <a:rPr lang="en-US" altLang="zh-CN" sz="1400"/>
              <a:t>1);</a:t>
            </a:r>
            <a:endParaRPr lang="en-US" altLang="zh-CN" sz="1400"/>
          </a:p>
          <a:p>
            <a:r>
              <a:rPr lang="en-US" altLang="zh-CN" sz="1400" smtClean="0"/>
              <a:t>graph.insertEdge(1, </a:t>
            </a:r>
            <a:r>
              <a:rPr lang="en-US" altLang="zh-CN" sz="1400"/>
              <a:t>3</a:t>
            </a:r>
            <a:r>
              <a:rPr lang="en-US" altLang="zh-CN" sz="1400" smtClean="0"/>
              <a:t>, </a:t>
            </a:r>
            <a:r>
              <a:rPr lang="en-US" altLang="zh-CN" sz="1400"/>
              <a:t>1);</a:t>
            </a:r>
            <a:endParaRPr lang="en-US" altLang="zh-CN" sz="1400"/>
          </a:p>
          <a:p>
            <a:r>
              <a:rPr lang="en-US" altLang="zh-CN" sz="1400" smtClean="0"/>
              <a:t>graph.insertEdge(1, </a:t>
            </a:r>
            <a:r>
              <a:rPr lang="en-US" altLang="zh-CN" sz="1400"/>
              <a:t>4</a:t>
            </a:r>
            <a:r>
              <a:rPr lang="en-US" altLang="zh-CN" sz="1400" smtClean="0"/>
              <a:t>, </a:t>
            </a:r>
            <a:r>
              <a:rPr lang="en-US" altLang="zh-CN" sz="1400"/>
              <a:t>1);</a:t>
            </a:r>
            <a:endParaRPr lang="en-US" altLang="zh-CN" sz="1400"/>
          </a:p>
          <a:p>
            <a:r>
              <a:rPr lang="en-US" altLang="zh-CN" sz="1400" smtClean="0"/>
              <a:t>graph.insertEdge(3, </a:t>
            </a:r>
            <a:r>
              <a:rPr lang="en-US" altLang="zh-CN" sz="1400"/>
              <a:t>7</a:t>
            </a:r>
            <a:r>
              <a:rPr lang="en-US" altLang="zh-CN" sz="1400" smtClean="0"/>
              <a:t>, </a:t>
            </a:r>
            <a:r>
              <a:rPr lang="en-US" altLang="zh-CN" sz="1400"/>
              <a:t>1);</a:t>
            </a:r>
            <a:endParaRPr lang="en-US" altLang="zh-CN" sz="1400"/>
          </a:p>
          <a:p>
            <a:r>
              <a:rPr lang="en-US" altLang="zh-CN" sz="1400" smtClean="0"/>
              <a:t>graph.insertEdge(4, </a:t>
            </a:r>
            <a:r>
              <a:rPr lang="en-US" altLang="zh-CN" sz="1400"/>
              <a:t>7</a:t>
            </a:r>
            <a:r>
              <a:rPr lang="en-US" altLang="zh-CN" sz="1400" smtClean="0"/>
              <a:t>, </a:t>
            </a:r>
            <a:r>
              <a:rPr lang="en-US" altLang="zh-CN" sz="1400"/>
              <a:t>1);</a:t>
            </a:r>
            <a:endParaRPr lang="en-US" altLang="zh-CN" sz="1400"/>
          </a:p>
          <a:p>
            <a:r>
              <a:rPr lang="en-US" altLang="zh-CN" sz="1400" smtClean="0"/>
              <a:t>graph.insertEdge(2, </a:t>
            </a:r>
            <a:r>
              <a:rPr lang="en-US" altLang="zh-CN" sz="1400"/>
              <a:t>5</a:t>
            </a:r>
            <a:r>
              <a:rPr lang="en-US" altLang="zh-CN" sz="1400" smtClean="0"/>
              <a:t>, </a:t>
            </a:r>
            <a:r>
              <a:rPr lang="en-US" altLang="zh-CN" sz="1400"/>
              <a:t>1);</a:t>
            </a:r>
            <a:endParaRPr lang="en-US" altLang="zh-CN" sz="1400"/>
          </a:p>
          <a:p>
            <a:r>
              <a:rPr lang="en-US" altLang="zh-CN" sz="1400" smtClean="0"/>
              <a:t>graph.insertEdge(2, </a:t>
            </a:r>
            <a:r>
              <a:rPr lang="en-US" altLang="zh-CN" sz="1400"/>
              <a:t>6</a:t>
            </a:r>
            <a:r>
              <a:rPr lang="en-US" altLang="zh-CN" sz="1400" smtClean="0"/>
              <a:t>, </a:t>
            </a:r>
            <a:r>
              <a:rPr lang="en-US" altLang="zh-CN" sz="1400"/>
              <a:t>1);</a:t>
            </a:r>
            <a:endParaRPr lang="en-US" altLang="zh-CN" sz="1400"/>
          </a:p>
          <a:p>
            <a:r>
              <a:rPr lang="en-US" altLang="zh-CN" sz="1400" smtClean="0"/>
              <a:t>graph.insertEdge(5, </a:t>
            </a:r>
            <a:r>
              <a:rPr lang="en-US" altLang="zh-CN" sz="1400"/>
              <a:t>6</a:t>
            </a:r>
            <a:r>
              <a:rPr lang="en-US" altLang="zh-CN" sz="1400" smtClean="0"/>
              <a:t>, </a:t>
            </a:r>
            <a:r>
              <a:rPr lang="en-US" altLang="zh-CN" sz="1400"/>
              <a:t>1</a:t>
            </a:r>
            <a:r>
              <a:rPr lang="en-US" altLang="zh-CN" sz="1400" smtClean="0"/>
              <a:t>);</a:t>
            </a:r>
            <a:endParaRPr lang="en-US" altLang="zh-CN" sz="1400"/>
          </a:p>
        </p:txBody>
      </p:sp>
    </p:spTree>
  </p:cSld>
  <p:clrMapOvr>
    <a:masterClrMapping/>
  </p:clrMapOvr>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21965" y="1152103"/>
            <a:ext cx="8496944" cy="3939540"/>
          </a:xfrm>
          <a:prstGeom prst="rect">
            <a:avLst/>
          </a:prstGeom>
          <a:solidFill>
            <a:schemeClr val="bg1">
              <a:lumMod val="95000"/>
            </a:schemeClr>
          </a:solidFill>
        </p:spPr>
        <p:txBody>
          <a:bodyPr wrap="square" rtlCol="0">
            <a:spAutoFit/>
          </a:bodyPr>
          <a:lstStyle/>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r>
              <a:rPr lang="zh-CN" altLang="en-US" sz="2800" b="1" smtClean="0"/>
              <a:t>数据结构和算法</a:t>
            </a:r>
            <a:endParaRPr lang="en-US" altLang="zh-CN" sz="2800" b="1" smtClean="0"/>
          </a:p>
          <a:p>
            <a:r>
              <a:rPr lang="en-US" altLang="zh-CN" sz="2400" b="1" smtClean="0">
                <a:solidFill>
                  <a:schemeClr val="bg1">
                    <a:lumMod val="65000"/>
                  </a:schemeClr>
                </a:solidFill>
              </a:rPr>
              <a:t>--</a:t>
            </a:r>
            <a:r>
              <a:rPr lang="zh-CN" altLang="en-US" sz="2400" b="1" smtClean="0">
                <a:solidFill>
                  <a:schemeClr val="bg1">
                    <a:lumMod val="65000"/>
                  </a:schemeClr>
                </a:solidFill>
              </a:rPr>
              <a:t>程序员常用</a:t>
            </a:r>
            <a:r>
              <a:rPr lang="en-US" altLang="zh-CN" sz="2400" b="1" smtClean="0">
                <a:solidFill>
                  <a:schemeClr val="bg1">
                    <a:lumMod val="65000"/>
                  </a:schemeClr>
                </a:solidFill>
              </a:rPr>
              <a:t>10</a:t>
            </a:r>
            <a:r>
              <a:rPr lang="zh-CN" altLang="en-US" sz="2400" b="1">
                <a:solidFill>
                  <a:schemeClr val="bg1">
                    <a:lumMod val="65000"/>
                  </a:schemeClr>
                </a:solidFill>
              </a:rPr>
              <a:t>种</a:t>
            </a:r>
            <a:r>
              <a:rPr lang="zh-CN" altLang="en-US" sz="2400" b="1" smtClean="0">
                <a:solidFill>
                  <a:schemeClr val="bg1">
                    <a:lumMod val="65000"/>
                  </a:schemeClr>
                </a:solidFill>
              </a:rPr>
              <a:t>算</a:t>
            </a:r>
            <a:r>
              <a:rPr lang="zh-CN" altLang="en-US" sz="2400" b="1">
                <a:solidFill>
                  <a:schemeClr val="bg1">
                    <a:lumMod val="65000"/>
                  </a:schemeClr>
                </a:solidFill>
              </a:rPr>
              <a:t>法</a:t>
            </a:r>
            <a:endParaRPr lang="en-US" altLang="zh-CN" sz="2400" b="1">
              <a:solidFill>
                <a:schemeClr val="bg1">
                  <a:lumMod val="65000"/>
                </a:schemeClr>
              </a:solidFill>
            </a:endParaRPr>
          </a:p>
          <a:p>
            <a:endParaRPr lang="zh-CN" altLang="en-US"/>
          </a:p>
        </p:txBody>
      </p:sp>
    </p:spTree>
  </p:cSld>
  <p:clrMapOvr>
    <a:masterClrMapping/>
  </p:clrMapOvr>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a:t>二</a:t>
            </a:r>
            <a:r>
              <a:rPr lang="zh-CN" altLang="en-US" sz="2200" b="1" smtClean="0"/>
              <a:t>分</a:t>
            </a:r>
            <a:r>
              <a:rPr lang="zh-CN" altLang="en-US" sz="2200" b="1"/>
              <a:t>查找</a:t>
            </a:r>
            <a:r>
              <a:rPr lang="zh-CN" altLang="en-US" sz="2200" b="1" smtClean="0"/>
              <a:t>算法</a:t>
            </a:r>
            <a:r>
              <a:rPr lang="en-US" altLang="zh-CN" sz="2200" b="1" smtClean="0"/>
              <a:t>(</a:t>
            </a:r>
            <a:r>
              <a:rPr lang="zh-CN" altLang="en-US" sz="2200" b="1" smtClean="0"/>
              <a:t>非递归</a:t>
            </a:r>
            <a:r>
              <a:rPr lang="en-US" altLang="zh-CN" sz="2200" b="1" smtClean="0"/>
              <a:t>)</a:t>
            </a:r>
            <a:endParaRPr lang="en-US" altLang="zh-CN" sz="2200" b="1"/>
          </a:p>
        </p:txBody>
      </p:sp>
      <p:sp>
        <p:nvSpPr>
          <p:cNvPr id="2" name="TextBox 1"/>
          <p:cNvSpPr txBox="1"/>
          <p:nvPr/>
        </p:nvSpPr>
        <p:spPr>
          <a:xfrm>
            <a:off x="665981" y="1224111"/>
            <a:ext cx="8424936" cy="3170099"/>
          </a:xfrm>
          <a:prstGeom prst="rect">
            <a:avLst/>
          </a:prstGeom>
          <a:noFill/>
        </p:spPr>
        <p:txBody>
          <a:bodyPr wrap="square" rtlCol="0">
            <a:spAutoFit/>
          </a:bodyPr>
          <a:lstStyle/>
          <a:p>
            <a:r>
              <a:rPr lang="zh-CN" altLang="en-US" sz="2000" b="1" smtClean="0">
                <a:solidFill>
                  <a:srgbClr val="0070C0"/>
                </a:solidFill>
                <a:ea typeface="宋体" panose="02010600030101010101" pitchFamily="2" charset="-122"/>
              </a:rPr>
              <a:t>二分查找算法</a:t>
            </a:r>
            <a:r>
              <a:rPr lang="en-US" altLang="zh-CN" sz="2000" b="1" smtClean="0">
                <a:solidFill>
                  <a:srgbClr val="0070C0"/>
                </a:solidFill>
                <a:ea typeface="宋体" panose="02010600030101010101" pitchFamily="2" charset="-122"/>
              </a:rPr>
              <a:t>(</a:t>
            </a:r>
            <a:r>
              <a:rPr lang="zh-CN" altLang="en-US" sz="2000" b="1" smtClean="0">
                <a:solidFill>
                  <a:srgbClr val="0070C0"/>
                </a:solidFill>
                <a:ea typeface="宋体" panose="02010600030101010101" pitchFamily="2" charset="-122"/>
              </a:rPr>
              <a:t>非递归</a:t>
            </a:r>
            <a:r>
              <a:rPr lang="en-US" altLang="zh-CN" sz="2000" b="1" smtClean="0">
                <a:solidFill>
                  <a:srgbClr val="0070C0"/>
                </a:solidFill>
                <a:ea typeface="宋体" panose="02010600030101010101" pitchFamily="2" charset="-122"/>
              </a:rPr>
              <a:t>)</a:t>
            </a:r>
            <a:r>
              <a:rPr lang="zh-CN" altLang="en-US" sz="2000" b="1">
                <a:solidFill>
                  <a:srgbClr val="0070C0"/>
                </a:solidFill>
                <a:ea typeface="宋体" panose="02010600030101010101" pitchFamily="2" charset="-122"/>
              </a:rPr>
              <a:t>介绍</a:t>
            </a:r>
            <a:endParaRPr lang="en-US" altLang="zh-CN" sz="2000" b="1" smtClean="0">
              <a:solidFill>
                <a:srgbClr val="0070C0"/>
              </a:solidFill>
              <a:ea typeface="宋体" panose="02010600030101010101" pitchFamily="2" charset="-122"/>
            </a:endParaRPr>
          </a:p>
          <a:p>
            <a:endParaRPr lang="en-US" altLang="zh-CN">
              <a:ea typeface="宋体" panose="02010600030101010101" pitchFamily="2" charset="-122"/>
            </a:endParaRPr>
          </a:p>
          <a:p>
            <a:pPr marL="342900" indent="-342900">
              <a:buAutoNum type="arabicParenR"/>
            </a:pPr>
            <a:r>
              <a:rPr lang="zh-CN" altLang="en-US" smtClean="0">
                <a:ea typeface="宋体" panose="02010600030101010101" pitchFamily="2" charset="-122"/>
              </a:rPr>
              <a:t>前</a:t>
            </a:r>
            <a:r>
              <a:rPr lang="zh-CN" altLang="en-US">
                <a:ea typeface="宋体" panose="02010600030101010101" pitchFamily="2" charset="-122"/>
              </a:rPr>
              <a:t>面</a:t>
            </a:r>
            <a:r>
              <a:rPr lang="zh-CN" altLang="en-US" smtClean="0">
                <a:ea typeface="宋体" panose="02010600030101010101" pitchFamily="2" charset="-122"/>
              </a:rPr>
              <a:t>我们讲过了二分查找算法，是使用递归的方式，下面我们讲解二分查找算法的非递归方式</a:t>
            </a:r>
            <a:endParaRPr lang="en-US" altLang="zh-CN" smtClean="0">
              <a:ea typeface="宋体" panose="02010600030101010101" pitchFamily="2" charset="-122"/>
            </a:endParaRPr>
          </a:p>
          <a:p>
            <a:pPr marL="342900" indent="-342900">
              <a:buAutoNum type="arabicParenR"/>
            </a:pPr>
            <a:r>
              <a:rPr lang="zh-CN" altLang="en-US"/>
              <a:t>二分查找法只适用于从有序</a:t>
            </a:r>
            <a:r>
              <a:rPr lang="zh-CN" altLang="en-US" smtClean="0"/>
              <a:t>的</a:t>
            </a:r>
            <a:r>
              <a:rPr lang="zh-CN" altLang="en-US"/>
              <a:t>数列</a:t>
            </a:r>
            <a:r>
              <a:rPr lang="zh-CN" altLang="en-US" smtClean="0"/>
              <a:t>中</a:t>
            </a:r>
            <a:r>
              <a:rPr lang="zh-CN" altLang="en-US"/>
              <a:t>进行查找</a:t>
            </a:r>
            <a:r>
              <a:rPr lang="en-US" altLang="zh-CN"/>
              <a:t>(</a:t>
            </a:r>
            <a:r>
              <a:rPr lang="zh-CN" altLang="en-US"/>
              <a:t>比如数字和字母等</a:t>
            </a:r>
            <a:r>
              <a:rPr lang="en-US" altLang="zh-CN"/>
              <a:t>)</a:t>
            </a:r>
            <a:r>
              <a:rPr lang="zh-CN" altLang="en-US"/>
              <a:t>，</a:t>
            </a:r>
            <a:r>
              <a:rPr lang="zh-CN" altLang="en-US" smtClean="0"/>
              <a:t>将</a:t>
            </a:r>
            <a:r>
              <a:rPr lang="zh-CN" altLang="en-US"/>
              <a:t>数列</a:t>
            </a:r>
            <a:r>
              <a:rPr lang="zh-CN" altLang="en-US" smtClean="0"/>
              <a:t>排</a:t>
            </a:r>
            <a:r>
              <a:rPr lang="zh-CN" altLang="en-US"/>
              <a:t>序后再进行查</a:t>
            </a:r>
            <a:r>
              <a:rPr lang="zh-CN" altLang="en-US" smtClean="0"/>
              <a:t>找</a:t>
            </a:r>
            <a:endParaRPr lang="en-US" altLang="zh-CN"/>
          </a:p>
          <a:p>
            <a:pPr marL="342900" indent="-342900">
              <a:buAutoNum type="arabicParenR"/>
            </a:pPr>
            <a:r>
              <a:rPr lang="zh-CN" altLang="en-US"/>
              <a:t>二分查找法的运行时间为对数时间</a:t>
            </a:r>
            <a:r>
              <a:rPr lang="en-US" altLang="zh-CN"/>
              <a:t>O(㏒₂n) </a:t>
            </a:r>
            <a:r>
              <a:rPr lang="zh-CN" altLang="en-US"/>
              <a:t>，即查找到需要的目标位置</a:t>
            </a:r>
            <a:r>
              <a:rPr lang="zh-CN" altLang="en-US" b="1"/>
              <a:t>最多</a:t>
            </a:r>
            <a:r>
              <a:rPr lang="zh-CN" altLang="en-US"/>
              <a:t>只需要㏒₂</a:t>
            </a:r>
            <a:r>
              <a:rPr lang="en-US" altLang="zh-CN"/>
              <a:t>n</a:t>
            </a:r>
            <a:r>
              <a:rPr lang="zh-CN" altLang="en-US"/>
              <a:t>步，假设从</a:t>
            </a:r>
            <a:r>
              <a:rPr lang="en-US" altLang="zh-CN"/>
              <a:t>[0,99]</a:t>
            </a:r>
            <a:r>
              <a:rPr lang="zh-CN" altLang="en-US"/>
              <a:t>的队列</a:t>
            </a:r>
            <a:r>
              <a:rPr lang="en-US" altLang="zh-CN"/>
              <a:t>(100</a:t>
            </a:r>
            <a:r>
              <a:rPr lang="zh-CN" altLang="en-US"/>
              <a:t>个数，即</a:t>
            </a:r>
            <a:r>
              <a:rPr lang="en-US" altLang="zh-CN"/>
              <a:t>n=100)</a:t>
            </a:r>
            <a:r>
              <a:rPr lang="zh-CN" altLang="en-US"/>
              <a:t>中寻到目标数</a:t>
            </a:r>
            <a:r>
              <a:rPr lang="en-US" altLang="zh-CN"/>
              <a:t>30</a:t>
            </a:r>
            <a:r>
              <a:rPr lang="zh-CN" altLang="en-US"/>
              <a:t>，则需要查找步数为㏒₂</a:t>
            </a:r>
            <a:r>
              <a:rPr lang="en-US" altLang="zh-CN"/>
              <a:t>100 , </a:t>
            </a:r>
            <a:r>
              <a:rPr lang="zh-CN" altLang="en-US"/>
              <a:t>即</a:t>
            </a:r>
            <a:r>
              <a:rPr lang="zh-CN" altLang="en-US" b="1"/>
              <a:t>最多</a:t>
            </a:r>
            <a:r>
              <a:rPr lang="zh-CN" altLang="en-US"/>
              <a:t>需要查找</a:t>
            </a:r>
            <a:r>
              <a:rPr lang="en-US" altLang="zh-CN"/>
              <a:t>7</a:t>
            </a:r>
            <a:r>
              <a:rPr lang="zh-CN" altLang="en-US"/>
              <a:t>次</a:t>
            </a:r>
            <a:r>
              <a:rPr lang="en-US" altLang="zh-CN"/>
              <a:t>( 2^6 &lt; 100 &lt; 2^7)</a:t>
            </a:r>
            <a:endParaRPr lang="en-US" altLang="zh-CN" smtClean="0">
              <a:ea typeface="宋体" panose="02010600030101010101" pitchFamily="2" charset="-122"/>
            </a:endParaRPr>
          </a:p>
          <a:p>
            <a:endParaRPr lang="en-US" altLang="zh-CN">
              <a:ea typeface="宋体" panose="02010600030101010101" pitchFamily="2" charset="-122"/>
            </a:endParaRPr>
          </a:p>
          <a:p>
            <a:endParaRPr lang="en-US" altLang="zh-CN" smtClean="0">
              <a:ea typeface="宋体" panose="02010600030101010101" pitchFamily="2" charset="-122"/>
            </a:endParaRPr>
          </a:p>
        </p:txBody>
      </p:sp>
    </p:spTree>
  </p:cSld>
  <p:clrMapOvr>
    <a:masterClrMapping/>
  </p:clrMapOvr>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a:t>二</a:t>
            </a:r>
            <a:r>
              <a:rPr lang="zh-CN" altLang="en-US" sz="2200" b="1" smtClean="0"/>
              <a:t>分</a:t>
            </a:r>
            <a:r>
              <a:rPr lang="zh-CN" altLang="en-US" sz="2200" b="1"/>
              <a:t>查找</a:t>
            </a:r>
            <a:r>
              <a:rPr lang="zh-CN" altLang="en-US" sz="2200" b="1" smtClean="0"/>
              <a:t>算法</a:t>
            </a:r>
            <a:r>
              <a:rPr lang="en-US" altLang="zh-CN" sz="2200" b="1" smtClean="0"/>
              <a:t>(</a:t>
            </a:r>
            <a:r>
              <a:rPr lang="zh-CN" altLang="en-US" sz="2200" b="1" smtClean="0"/>
              <a:t>非递归</a:t>
            </a:r>
            <a:r>
              <a:rPr lang="en-US" altLang="zh-CN" sz="2200" b="1" smtClean="0"/>
              <a:t>)</a:t>
            </a:r>
            <a:endParaRPr lang="en-US" altLang="zh-CN" sz="2200" b="1"/>
          </a:p>
        </p:txBody>
      </p:sp>
      <p:sp>
        <p:nvSpPr>
          <p:cNvPr id="2" name="TextBox 1"/>
          <p:cNvSpPr txBox="1"/>
          <p:nvPr/>
        </p:nvSpPr>
        <p:spPr>
          <a:xfrm>
            <a:off x="665981" y="1224111"/>
            <a:ext cx="8424936" cy="2062103"/>
          </a:xfrm>
          <a:prstGeom prst="rect">
            <a:avLst/>
          </a:prstGeom>
          <a:noFill/>
        </p:spPr>
        <p:txBody>
          <a:bodyPr wrap="square" rtlCol="0">
            <a:spAutoFit/>
          </a:bodyPr>
          <a:lstStyle/>
          <a:p>
            <a:r>
              <a:rPr lang="zh-CN" altLang="en-US" sz="2000" b="1" smtClean="0">
                <a:solidFill>
                  <a:srgbClr val="0070C0"/>
                </a:solidFill>
                <a:ea typeface="宋体" panose="02010600030101010101" pitchFamily="2" charset="-122"/>
              </a:rPr>
              <a:t>二分查找算法</a:t>
            </a:r>
            <a:r>
              <a:rPr lang="en-US" altLang="zh-CN" sz="2000" b="1" smtClean="0">
                <a:solidFill>
                  <a:srgbClr val="0070C0"/>
                </a:solidFill>
                <a:ea typeface="宋体" panose="02010600030101010101" pitchFamily="2" charset="-122"/>
              </a:rPr>
              <a:t>(</a:t>
            </a:r>
            <a:r>
              <a:rPr lang="zh-CN" altLang="en-US" sz="2000" b="1" smtClean="0">
                <a:solidFill>
                  <a:srgbClr val="0070C0"/>
                </a:solidFill>
                <a:ea typeface="宋体" panose="02010600030101010101" pitchFamily="2" charset="-122"/>
              </a:rPr>
              <a:t>非递归</a:t>
            </a:r>
            <a:r>
              <a:rPr lang="en-US" altLang="zh-CN" sz="2000" b="1" smtClean="0">
                <a:solidFill>
                  <a:srgbClr val="0070C0"/>
                </a:solidFill>
                <a:ea typeface="宋体" panose="02010600030101010101" pitchFamily="2" charset="-122"/>
              </a:rPr>
              <a:t>)</a:t>
            </a:r>
            <a:r>
              <a:rPr lang="zh-CN" altLang="en-US" sz="2000" b="1" smtClean="0">
                <a:solidFill>
                  <a:srgbClr val="0070C0"/>
                </a:solidFill>
                <a:ea typeface="宋体" panose="02010600030101010101" pitchFamily="2" charset="-122"/>
              </a:rPr>
              <a:t>代码实现</a:t>
            </a:r>
            <a:endParaRPr lang="en-US" altLang="zh-CN" sz="2000" b="1" smtClean="0">
              <a:solidFill>
                <a:srgbClr val="0070C0"/>
              </a:solidFill>
              <a:ea typeface="宋体" panose="02010600030101010101" pitchFamily="2" charset="-122"/>
            </a:endParaRPr>
          </a:p>
          <a:p>
            <a:endParaRPr lang="en-US" altLang="zh-CN">
              <a:ea typeface="宋体" panose="02010600030101010101" pitchFamily="2" charset="-122"/>
            </a:endParaRPr>
          </a:p>
          <a:p>
            <a:r>
              <a:rPr lang="zh-CN" altLang="en-US" smtClean="0">
                <a:ea typeface="宋体" panose="02010600030101010101" pitchFamily="2" charset="-122"/>
              </a:rPr>
              <a:t>数组 </a:t>
            </a:r>
            <a:r>
              <a:rPr lang="en-US" altLang="zh-CN" smtClean="0">
                <a:ea typeface="宋体" panose="02010600030101010101" pitchFamily="2" charset="-122"/>
              </a:rPr>
              <a:t>{1,3, 8, 10, 11, 67, 100}, </a:t>
            </a:r>
            <a:r>
              <a:rPr lang="zh-CN" altLang="en-US" smtClean="0">
                <a:ea typeface="宋体" panose="02010600030101010101" pitchFamily="2" charset="-122"/>
              </a:rPr>
              <a:t>编程实现二分查找， </a:t>
            </a:r>
            <a:r>
              <a:rPr lang="zh-CN" altLang="en-US">
                <a:ea typeface="宋体" panose="02010600030101010101" pitchFamily="2" charset="-122"/>
              </a:rPr>
              <a:t>要</a:t>
            </a:r>
            <a:r>
              <a:rPr lang="zh-CN" altLang="en-US" smtClean="0">
                <a:ea typeface="宋体" panose="02010600030101010101" pitchFamily="2" charset="-122"/>
              </a:rPr>
              <a:t>求使用非递归的方式完成</a:t>
            </a:r>
            <a:r>
              <a:rPr lang="en-US" altLang="zh-CN" smtClean="0">
                <a:ea typeface="宋体" panose="02010600030101010101" pitchFamily="2" charset="-122"/>
              </a:rPr>
              <a:t>.</a:t>
            </a:r>
            <a:endParaRPr lang="en-US" altLang="zh-CN" smtClean="0">
              <a:ea typeface="宋体" panose="02010600030101010101" pitchFamily="2" charset="-122"/>
            </a:endParaRPr>
          </a:p>
          <a:p>
            <a:endParaRPr lang="en-US" altLang="zh-CN">
              <a:ea typeface="宋体" panose="02010600030101010101" pitchFamily="2" charset="-122"/>
            </a:endParaRPr>
          </a:p>
          <a:p>
            <a:r>
              <a:rPr lang="zh-CN" altLang="en-US" b="1" smtClean="0">
                <a:ea typeface="宋体" panose="02010600030101010101" pitchFamily="2" charset="-122"/>
              </a:rPr>
              <a:t>思路分析</a:t>
            </a:r>
            <a:r>
              <a:rPr lang="zh-CN" altLang="en-US" smtClean="0">
                <a:ea typeface="宋体" panose="02010600030101010101" pitchFamily="2" charset="-122"/>
              </a:rPr>
              <a:t>：</a:t>
            </a:r>
            <a:endParaRPr lang="en-US" altLang="zh-CN" smtClean="0">
              <a:ea typeface="宋体" panose="02010600030101010101" pitchFamily="2" charset="-122"/>
            </a:endParaRPr>
          </a:p>
          <a:p>
            <a:r>
              <a:rPr lang="zh-CN" altLang="en-US" b="1">
                <a:ea typeface="宋体" panose="02010600030101010101" pitchFamily="2" charset="-122"/>
              </a:rPr>
              <a:t>代</a:t>
            </a:r>
            <a:r>
              <a:rPr lang="zh-CN" altLang="en-US" b="1" smtClean="0">
                <a:ea typeface="宋体" panose="02010600030101010101" pitchFamily="2" charset="-122"/>
              </a:rPr>
              <a:t>码实现</a:t>
            </a:r>
            <a:r>
              <a:rPr lang="zh-CN" altLang="en-US" smtClean="0">
                <a:ea typeface="宋体" panose="02010600030101010101" pitchFamily="2" charset="-122"/>
              </a:rPr>
              <a:t>：</a:t>
            </a:r>
            <a:endParaRPr lang="en-US" altLang="zh-CN">
              <a:ea typeface="宋体" panose="02010600030101010101" pitchFamily="2" charset="-122"/>
            </a:endParaRPr>
          </a:p>
          <a:p>
            <a:endParaRPr lang="en-US" altLang="zh-CN" smtClean="0">
              <a:ea typeface="宋体" panose="02010600030101010101" pitchFamily="2" charset="-122"/>
            </a:endParaRPr>
          </a:p>
        </p:txBody>
      </p:sp>
      <p:sp>
        <p:nvSpPr>
          <p:cNvPr id="3" name="TextBox 2"/>
          <p:cNvSpPr txBox="1"/>
          <p:nvPr/>
        </p:nvSpPr>
        <p:spPr>
          <a:xfrm>
            <a:off x="809997" y="4608487"/>
            <a:ext cx="700833" cy="661720"/>
          </a:xfrm>
          <a:prstGeom prst="rect">
            <a:avLst/>
          </a:prstGeom>
          <a:noFill/>
        </p:spPr>
        <p:txBody>
          <a:bodyPr wrap="none" rtlCol="0">
            <a:spAutoFit/>
          </a:bodyPr>
          <a:lstStyle/>
          <a:p>
            <a:r>
              <a:rPr lang="en-US" altLang="zh-CN" sz="100" b="1"/>
              <a:t>package com.atguigu.algorithm;</a:t>
            </a:r>
            <a:endParaRPr lang="en-US" altLang="zh-CN" sz="100" b="1"/>
          </a:p>
          <a:p>
            <a:endParaRPr lang="zh-CN" altLang="en-US" sz="100"/>
          </a:p>
          <a:p>
            <a:r>
              <a:rPr lang="en-US" altLang="zh-CN" sz="100" b="1"/>
              <a:t>public class BinarySearch {</a:t>
            </a:r>
            <a:endParaRPr lang="en-US" altLang="zh-CN" sz="100" b="1"/>
          </a:p>
          <a:p>
            <a:endParaRPr lang="zh-CN" altLang="en-US" sz="100"/>
          </a:p>
          <a:p>
            <a:r>
              <a:rPr lang="en-US" altLang="zh-CN" sz="100" b="1"/>
              <a:t>public static void main(String[] args) {</a:t>
            </a:r>
            <a:endParaRPr lang="en-US" altLang="zh-CN" sz="100" b="1"/>
          </a:p>
          <a:p>
            <a:r>
              <a:rPr lang="en-US" altLang="zh-CN" sz="100" b="1"/>
              <a:t>int[] array = {1,3, 8, 10, 11, 67, 100};</a:t>
            </a:r>
            <a:endParaRPr lang="en-US" altLang="zh-CN" sz="100" b="1"/>
          </a:p>
          <a:p>
            <a:r>
              <a:rPr lang="en-US" altLang="zh-CN" sz="100" b="1"/>
              <a:t>int index = </a:t>
            </a:r>
            <a:r>
              <a:rPr lang="en-US" altLang="zh-CN" sz="100" b="1" i="1"/>
              <a:t>binarySearch(array, 1200);</a:t>
            </a:r>
            <a:endParaRPr lang="en-US" altLang="zh-CN" sz="100" b="1" i="1"/>
          </a:p>
          <a:p>
            <a:r>
              <a:rPr lang="en-US" altLang="zh-CN" sz="100"/>
              <a:t>System.</a:t>
            </a:r>
            <a:r>
              <a:rPr lang="en-US" altLang="zh-CN" sz="100" b="1" i="1"/>
              <a:t>out.println("index=" + index);</a:t>
            </a:r>
            <a:endParaRPr lang="en-US" altLang="zh-CN" sz="100" b="1" i="1"/>
          </a:p>
          <a:p>
            <a:r>
              <a:rPr lang="en-US" altLang="zh-CN" sz="100"/>
              <a:t>}</a:t>
            </a:r>
            <a:endParaRPr lang="en-US" altLang="zh-CN" sz="100"/>
          </a:p>
          <a:p>
            <a:endParaRPr lang="zh-CN" altLang="en-US" sz="100"/>
          </a:p>
          <a:p>
            <a:r>
              <a:rPr lang="en-US" altLang="zh-CN" sz="100"/>
              <a:t>/**</a:t>
            </a:r>
            <a:endParaRPr lang="en-US" altLang="zh-CN" sz="100"/>
          </a:p>
          <a:p>
            <a:r>
              <a:rPr lang="zh-CN" altLang="en-US" sz="100"/>
              <a:t> * 如果找到返回对应下标，否则返回</a:t>
            </a:r>
            <a:r>
              <a:rPr lang="en-US" altLang="zh-CN" sz="100"/>
              <a:t>-1</a:t>
            </a:r>
            <a:endParaRPr lang="en-US" altLang="zh-CN" sz="100"/>
          </a:p>
          <a:p>
            <a:r>
              <a:rPr lang="zh-CN" altLang="en-US" sz="100"/>
              <a:t> * 这个案例是针对升序排序的数组</a:t>
            </a:r>
            <a:endParaRPr lang="zh-CN" altLang="en-US" sz="100"/>
          </a:p>
          <a:p>
            <a:r>
              <a:rPr lang="en-US" altLang="zh-CN" sz="100"/>
              <a:t> * </a:t>
            </a:r>
            <a:r>
              <a:rPr lang="en-US" altLang="zh-CN" sz="100" b="1"/>
              <a:t>@param array</a:t>
            </a:r>
            <a:endParaRPr lang="en-US" altLang="zh-CN" sz="100" b="1"/>
          </a:p>
          <a:p>
            <a:r>
              <a:rPr lang="en-US" altLang="zh-CN" sz="100"/>
              <a:t> * </a:t>
            </a:r>
            <a:r>
              <a:rPr lang="en-US" altLang="zh-CN" sz="100" b="1"/>
              <a:t>@param target</a:t>
            </a:r>
            <a:endParaRPr lang="en-US" altLang="zh-CN" sz="100" b="1"/>
          </a:p>
          <a:p>
            <a:r>
              <a:rPr lang="en-US" altLang="zh-CN" sz="100"/>
              <a:t> * </a:t>
            </a:r>
            <a:r>
              <a:rPr lang="en-US" altLang="zh-CN" sz="100" b="1"/>
              <a:t>@return</a:t>
            </a:r>
            <a:endParaRPr lang="en-US" altLang="zh-CN" sz="100" b="1"/>
          </a:p>
          <a:p>
            <a:r>
              <a:rPr lang="zh-CN" altLang="en-US" sz="100"/>
              <a:t> *</a:t>
            </a:r>
            <a:r>
              <a:rPr lang="en-US" altLang="zh-CN" sz="100"/>
              <a:t>/</a:t>
            </a:r>
            <a:endParaRPr lang="en-US" altLang="zh-CN" sz="100"/>
          </a:p>
          <a:p>
            <a:r>
              <a:rPr lang="en-US" altLang="zh-CN" sz="100" b="1"/>
              <a:t>public static int binarySearch(int[] array, int target){</a:t>
            </a:r>
            <a:endParaRPr lang="en-US" altLang="zh-CN" sz="100" b="1"/>
          </a:p>
          <a:p>
            <a:r>
              <a:rPr lang="en-US" altLang="zh-CN" sz="100"/>
              <a:t>    </a:t>
            </a:r>
            <a:r>
              <a:rPr lang="en-US" altLang="zh-CN" sz="100" b="1"/>
              <a:t>int low =0;</a:t>
            </a:r>
            <a:endParaRPr lang="en-US" altLang="zh-CN" sz="100" b="1"/>
          </a:p>
          <a:p>
            <a:r>
              <a:rPr lang="en-US" altLang="zh-CN" sz="100"/>
              <a:t>    </a:t>
            </a:r>
            <a:r>
              <a:rPr lang="en-US" altLang="zh-CN" sz="100" b="1"/>
              <a:t>int hight=array.length-1;</a:t>
            </a:r>
            <a:endParaRPr lang="en-US" altLang="zh-CN" sz="100" b="1"/>
          </a:p>
          <a:p>
            <a:r>
              <a:rPr lang="en-US" altLang="zh-CN" sz="100"/>
              <a:t>    </a:t>
            </a:r>
            <a:r>
              <a:rPr lang="en-US" altLang="zh-CN" sz="100" b="1"/>
              <a:t>while(low&lt;=hight){                 //</a:t>
            </a:r>
            <a:r>
              <a:rPr lang="zh-CN" altLang="en-US" sz="100" b="1"/>
              <a:t>遍历还没结束</a:t>
            </a:r>
            <a:endParaRPr lang="zh-CN" altLang="en-US" sz="100" b="1"/>
          </a:p>
          <a:p>
            <a:r>
              <a:rPr lang="en-US" altLang="zh-CN" sz="100"/>
              <a:t>        </a:t>
            </a:r>
            <a:r>
              <a:rPr lang="en-US" altLang="zh-CN" sz="100" b="1"/>
              <a:t>int mid = (low+hight)/2;       //</a:t>
            </a:r>
            <a:r>
              <a:rPr lang="zh-CN" altLang="en-US" sz="100" b="1"/>
              <a:t>取中间值</a:t>
            </a:r>
            <a:r>
              <a:rPr lang="en-US" altLang="zh-CN" sz="100" b="1"/>
              <a:t>mid</a:t>
            </a:r>
            <a:r>
              <a:rPr lang="zh-CN" altLang="en-US" sz="100" b="1"/>
              <a:t>点位置</a:t>
            </a:r>
            <a:endParaRPr lang="zh-CN" altLang="en-US" sz="100" b="1"/>
          </a:p>
          <a:p>
            <a:r>
              <a:rPr lang="en-US" altLang="zh-CN" sz="100"/>
              <a:t>        </a:t>
            </a:r>
            <a:r>
              <a:rPr lang="en-US" altLang="zh-CN" sz="100" b="1"/>
              <a:t>if(array[mid]==target){        //</a:t>
            </a:r>
            <a:r>
              <a:rPr lang="zh-CN" altLang="en-US" sz="100" b="1"/>
              <a:t>寻找到目标数</a:t>
            </a:r>
            <a:endParaRPr lang="zh-CN" altLang="en-US" sz="100" b="1"/>
          </a:p>
          <a:p>
            <a:r>
              <a:rPr lang="en-US" altLang="zh-CN" sz="100"/>
              <a:t>            </a:t>
            </a:r>
            <a:r>
              <a:rPr lang="en-US" altLang="zh-CN" sz="100" b="1"/>
              <a:t>return mid;</a:t>
            </a:r>
            <a:endParaRPr lang="en-US" altLang="zh-CN" sz="100" b="1"/>
          </a:p>
          <a:p>
            <a:r>
              <a:rPr lang="zh-CN" altLang="en-US" sz="100"/>
              <a:t>        </a:t>
            </a:r>
            <a:r>
              <a:rPr lang="en-US" altLang="zh-CN" sz="100"/>
              <a:t>}</a:t>
            </a:r>
            <a:endParaRPr lang="en-US" altLang="zh-CN" sz="100"/>
          </a:p>
          <a:p>
            <a:r>
              <a:rPr lang="en-US" altLang="zh-CN" sz="100"/>
              <a:t>        </a:t>
            </a:r>
            <a:r>
              <a:rPr lang="en-US" altLang="zh-CN" sz="100" b="1"/>
              <a:t>if(array[mid] &gt; target){        //</a:t>
            </a:r>
            <a:r>
              <a:rPr lang="zh-CN" altLang="en-US" sz="100" b="1"/>
              <a:t>如果中间值大于目标数，则将</a:t>
            </a:r>
            <a:r>
              <a:rPr lang="en-US" altLang="zh-CN" sz="100" b="1" u="sng"/>
              <a:t>highr</a:t>
            </a:r>
            <a:r>
              <a:rPr lang="zh-CN" altLang="en-US" sz="100" b="1" u="sng"/>
              <a:t>点位置移动</a:t>
            </a:r>
            <a:r>
              <a:rPr lang="en-US" altLang="zh-CN" sz="100" b="1" u="sng"/>
              <a:t>mid</a:t>
            </a:r>
            <a:r>
              <a:rPr lang="zh-CN" altLang="en-US" sz="100" b="1" u="sng"/>
              <a:t>位置左边</a:t>
            </a:r>
            <a:endParaRPr lang="zh-CN" altLang="en-US" sz="100" b="1" u="sng"/>
          </a:p>
          <a:p>
            <a:r>
              <a:rPr lang="en-US" altLang="zh-CN" sz="100"/>
              <a:t>           hight = mid-1;</a:t>
            </a:r>
            <a:endParaRPr lang="en-US" altLang="zh-CN" sz="100"/>
          </a:p>
          <a:p>
            <a:r>
              <a:rPr lang="zh-CN" altLang="en-US" sz="100"/>
              <a:t>        </a:t>
            </a:r>
            <a:r>
              <a:rPr lang="en-US" altLang="zh-CN" sz="100"/>
              <a:t>}</a:t>
            </a:r>
            <a:endParaRPr lang="en-US" altLang="zh-CN" sz="100"/>
          </a:p>
          <a:p>
            <a:r>
              <a:rPr lang="en-US" altLang="zh-CN" sz="100"/>
              <a:t>        </a:t>
            </a:r>
            <a:r>
              <a:rPr lang="en-US" altLang="zh-CN" sz="100" b="1"/>
              <a:t>if(array[mid] &lt; target){       //</a:t>
            </a:r>
            <a:r>
              <a:rPr lang="zh-CN" altLang="en-US" sz="100" b="1"/>
              <a:t>如果中间值小于目标数，则将</a:t>
            </a:r>
            <a:r>
              <a:rPr lang="en-US" altLang="zh-CN" sz="100" b="1"/>
              <a:t>low</a:t>
            </a:r>
            <a:r>
              <a:rPr lang="zh-CN" altLang="en-US" sz="100" b="1"/>
              <a:t>点位置移动</a:t>
            </a:r>
            <a:r>
              <a:rPr lang="en-US" altLang="zh-CN" sz="100" b="1"/>
              <a:t>mid</a:t>
            </a:r>
            <a:r>
              <a:rPr lang="zh-CN" altLang="en-US" sz="100" b="1"/>
              <a:t>位置右边</a:t>
            </a:r>
            <a:endParaRPr lang="zh-CN" altLang="en-US" sz="100" b="1"/>
          </a:p>
          <a:p>
            <a:r>
              <a:rPr lang="en-US" altLang="zh-CN" sz="100"/>
              <a:t>            low = mid+1;</a:t>
            </a:r>
            <a:endParaRPr lang="en-US" altLang="zh-CN" sz="100"/>
          </a:p>
          <a:p>
            <a:r>
              <a:rPr lang="zh-CN" altLang="en-US" sz="100"/>
              <a:t>        </a:t>
            </a:r>
            <a:r>
              <a:rPr lang="en-US" altLang="zh-CN" sz="100"/>
              <a:t>}</a:t>
            </a:r>
            <a:endParaRPr lang="en-US" altLang="zh-CN" sz="100"/>
          </a:p>
          <a:p>
            <a:r>
              <a:rPr lang="zh-CN" altLang="en-US" sz="100"/>
              <a:t>    </a:t>
            </a:r>
            <a:r>
              <a:rPr lang="en-US" altLang="zh-CN" sz="100"/>
              <a:t>}</a:t>
            </a:r>
            <a:endParaRPr lang="en-US" altLang="zh-CN" sz="100"/>
          </a:p>
          <a:p>
            <a:r>
              <a:rPr lang="en-US" altLang="zh-CN" sz="100"/>
              <a:t>    </a:t>
            </a:r>
            <a:r>
              <a:rPr lang="en-US" altLang="zh-CN" sz="100" b="1"/>
              <a:t>return -1;</a:t>
            </a:r>
            <a:endParaRPr lang="en-US" altLang="zh-CN" sz="100" b="1"/>
          </a:p>
          <a:p>
            <a:r>
              <a:rPr lang="en-US" altLang="zh-CN" sz="100"/>
              <a:t>}</a:t>
            </a:r>
            <a:endParaRPr lang="en-US" altLang="zh-CN" sz="100"/>
          </a:p>
          <a:p>
            <a:endParaRPr lang="zh-CN" altLang="en-US" sz="100"/>
          </a:p>
          <a:p>
            <a:r>
              <a:rPr lang="en-US" altLang="zh-CN" sz="100"/>
              <a:t>}</a:t>
            </a:r>
            <a:endParaRPr lang="en-US" altLang="zh-CN" sz="100"/>
          </a:p>
          <a:p>
            <a:endParaRPr lang="zh-CN" altLang="en-US" sz="100"/>
          </a:p>
        </p:txBody>
      </p:sp>
    </p:spTree>
  </p:cSld>
  <p:clrMapOvr>
    <a:masterClrMapping/>
  </p:clrMapOvr>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分治算法</a:t>
            </a:r>
            <a:endParaRPr lang="en-US" altLang="zh-CN" sz="2200" b="1"/>
          </a:p>
        </p:txBody>
      </p:sp>
      <p:sp>
        <p:nvSpPr>
          <p:cNvPr id="2" name="TextBox 1"/>
          <p:cNvSpPr txBox="1"/>
          <p:nvPr/>
        </p:nvSpPr>
        <p:spPr>
          <a:xfrm>
            <a:off x="665981" y="1224111"/>
            <a:ext cx="8424936" cy="4401205"/>
          </a:xfrm>
          <a:prstGeom prst="rect">
            <a:avLst/>
          </a:prstGeom>
          <a:noFill/>
        </p:spPr>
        <p:txBody>
          <a:bodyPr wrap="square" rtlCol="0">
            <a:spAutoFit/>
          </a:bodyPr>
          <a:lstStyle/>
          <a:p>
            <a:r>
              <a:rPr lang="zh-CN" altLang="en-US" sz="2000" b="1" smtClean="0">
                <a:solidFill>
                  <a:srgbClr val="0070C0"/>
                </a:solidFill>
                <a:ea typeface="宋体" panose="02010600030101010101" pitchFamily="2" charset="-122"/>
              </a:rPr>
              <a:t>分治算法介绍</a:t>
            </a:r>
            <a:endParaRPr lang="en-US" altLang="zh-CN">
              <a:ea typeface="宋体" panose="02010600030101010101" pitchFamily="2" charset="-122"/>
            </a:endParaRPr>
          </a:p>
          <a:p>
            <a:pPr marL="342900" indent="-342900">
              <a:buAutoNum type="arabicParenR"/>
            </a:pPr>
            <a:r>
              <a:rPr lang="zh-CN" altLang="en-US" sz="1600" smtClean="0"/>
              <a:t>分</a:t>
            </a:r>
            <a:r>
              <a:rPr lang="zh-CN" altLang="en-US" sz="1600"/>
              <a:t>治法是一种很重要的算法。字面上的解释是“分而治之”，就是把一个复杂的问题分成两个或更多的相同或相似的子问题，再把子问题分成更小的子问题</a:t>
            </a:r>
            <a:r>
              <a:rPr lang="en-US" altLang="zh-CN" sz="1600"/>
              <a:t>……</a:t>
            </a:r>
            <a:r>
              <a:rPr lang="zh-CN" altLang="en-US" sz="1600"/>
              <a:t>直到最后子问题可以简单的直接求解，原问题的解即子问题的解的合并。这个技巧是很多高效算法的基础，如排序算法</a:t>
            </a:r>
            <a:r>
              <a:rPr lang="en-US" altLang="zh-CN" sz="1600"/>
              <a:t>(</a:t>
            </a:r>
            <a:r>
              <a:rPr lang="zh-CN" altLang="en-US" sz="1600" u="sng">
                <a:hlinkClick r:id="rId1"/>
              </a:rPr>
              <a:t>快速排序</a:t>
            </a:r>
            <a:r>
              <a:rPr lang="zh-CN" altLang="en-US" sz="1600"/>
              <a:t>，</a:t>
            </a:r>
            <a:r>
              <a:rPr lang="zh-CN" altLang="en-US" sz="1600" u="sng">
                <a:hlinkClick r:id="rId2"/>
              </a:rPr>
              <a:t>归并排序</a:t>
            </a:r>
            <a:r>
              <a:rPr lang="en-US" altLang="zh-CN" sz="1600"/>
              <a:t>)</a:t>
            </a:r>
            <a:r>
              <a:rPr lang="zh-CN" altLang="en-US" sz="1600"/>
              <a:t>，傅立叶变换</a:t>
            </a:r>
            <a:r>
              <a:rPr lang="en-US" altLang="zh-CN" sz="1600"/>
              <a:t>(</a:t>
            </a:r>
            <a:r>
              <a:rPr lang="zh-CN" altLang="en-US" sz="1600"/>
              <a:t>快速傅立叶变换</a:t>
            </a:r>
            <a:r>
              <a:rPr lang="en-US" altLang="zh-CN" sz="1600" smtClean="0"/>
              <a:t>)……</a:t>
            </a:r>
            <a:endParaRPr lang="en-US" altLang="zh-CN" sz="1600" smtClean="0"/>
          </a:p>
          <a:p>
            <a:pPr marL="342900" indent="-342900">
              <a:buFontTx/>
              <a:buAutoNum type="arabicParenR"/>
            </a:pPr>
            <a:r>
              <a:rPr lang="zh-CN" altLang="en-US" sz="1600" smtClean="0"/>
              <a:t>分治算法可以</a:t>
            </a:r>
            <a:r>
              <a:rPr lang="zh-CN" altLang="en-US" sz="1600" b="1" smtClean="0"/>
              <a:t>求</a:t>
            </a:r>
            <a:r>
              <a:rPr lang="zh-CN" altLang="en-US" sz="1600" b="1"/>
              <a:t>解的一些经典问</a:t>
            </a:r>
            <a:r>
              <a:rPr lang="zh-CN" altLang="en-US" sz="1600" b="1" smtClean="0"/>
              <a:t>题</a:t>
            </a:r>
            <a:endParaRPr lang="en-US" altLang="zh-CN" sz="1600" smtClean="0"/>
          </a:p>
          <a:p>
            <a:pPr marL="285750" indent="-285750">
              <a:buFont typeface="Arial" panose="020B0604020202020204" pitchFamily="34" charset="0"/>
              <a:buChar char="•"/>
            </a:pPr>
            <a:r>
              <a:rPr lang="zh-CN" altLang="en-US" sz="1600" smtClean="0"/>
              <a:t>二</a:t>
            </a:r>
            <a:r>
              <a:rPr lang="zh-CN" altLang="en-US" sz="1600"/>
              <a:t>分搜索</a:t>
            </a:r>
            <a:endParaRPr lang="zh-CN" altLang="en-US" sz="1600"/>
          </a:p>
          <a:p>
            <a:pPr marL="285750" indent="-285750">
              <a:buFont typeface="Arial" panose="020B0604020202020204" pitchFamily="34" charset="0"/>
              <a:buChar char="•"/>
            </a:pPr>
            <a:r>
              <a:rPr lang="zh-CN" altLang="en-US" sz="1600" smtClean="0"/>
              <a:t>大</a:t>
            </a:r>
            <a:r>
              <a:rPr lang="zh-CN" altLang="en-US" sz="1600"/>
              <a:t>整数乘</a:t>
            </a:r>
            <a:r>
              <a:rPr lang="zh-CN" altLang="en-US" sz="1600" smtClean="0"/>
              <a:t>法</a:t>
            </a:r>
            <a:endParaRPr lang="zh-CN" altLang="en-US" sz="1600"/>
          </a:p>
          <a:p>
            <a:pPr marL="285750" indent="-285750">
              <a:buFont typeface="Arial" panose="020B0604020202020204" pitchFamily="34" charset="0"/>
              <a:buChar char="•"/>
            </a:pPr>
            <a:r>
              <a:rPr lang="zh-CN" altLang="en-US" sz="1600" smtClean="0"/>
              <a:t>棋</a:t>
            </a:r>
            <a:r>
              <a:rPr lang="zh-CN" altLang="en-US" sz="1600"/>
              <a:t>盘覆盖</a:t>
            </a:r>
            <a:endParaRPr lang="zh-CN" altLang="en-US" sz="1600"/>
          </a:p>
          <a:p>
            <a:pPr marL="285750" indent="-285750">
              <a:buFont typeface="Arial" panose="020B0604020202020204" pitchFamily="34" charset="0"/>
              <a:buChar char="•"/>
            </a:pPr>
            <a:r>
              <a:rPr lang="zh-CN" altLang="en-US" sz="1600" u="sng" smtClean="0">
                <a:hlinkClick r:id="rId2"/>
              </a:rPr>
              <a:t>合</a:t>
            </a:r>
            <a:r>
              <a:rPr lang="zh-CN" altLang="en-US" sz="1600" u="sng">
                <a:hlinkClick r:id="rId2"/>
              </a:rPr>
              <a:t>并排序</a:t>
            </a:r>
            <a:endParaRPr lang="zh-CN" altLang="en-US" sz="1600"/>
          </a:p>
          <a:p>
            <a:pPr marL="285750" indent="-285750">
              <a:buFont typeface="Arial" panose="020B0604020202020204" pitchFamily="34" charset="0"/>
              <a:buChar char="•"/>
            </a:pPr>
            <a:r>
              <a:rPr lang="zh-CN" altLang="en-US" sz="1600" u="sng" smtClean="0">
                <a:hlinkClick r:id="rId1"/>
              </a:rPr>
              <a:t>快</a:t>
            </a:r>
            <a:r>
              <a:rPr lang="zh-CN" altLang="en-US" sz="1600" u="sng">
                <a:hlinkClick r:id="rId1"/>
              </a:rPr>
              <a:t>速排序</a:t>
            </a:r>
            <a:endParaRPr lang="zh-CN" altLang="en-US" sz="1600"/>
          </a:p>
          <a:p>
            <a:pPr marL="285750" indent="-285750">
              <a:buFont typeface="Arial" panose="020B0604020202020204" pitchFamily="34" charset="0"/>
              <a:buChar char="•"/>
            </a:pPr>
            <a:r>
              <a:rPr lang="zh-CN" altLang="en-US" sz="1600" smtClean="0"/>
              <a:t>线</a:t>
            </a:r>
            <a:r>
              <a:rPr lang="zh-CN" altLang="en-US" sz="1600"/>
              <a:t>性时间选择</a:t>
            </a:r>
            <a:endParaRPr lang="zh-CN" altLang="en-US" sz="1600"/>
          </a:p>
          <a:p>
            <a:pPr marL="285750" indent="-285750">
              <a:buFont typeface="Arial" panose="020B0604020202020204" pitchFamily="34" charset="0"/>
              <a:buChar char="•"/>
            </a:pPr>
            <a:r>
              <a:rPr lang="zh-CN" altLang="en-US" sz="1600" smtClean="0"/>
              <a:t>最</a:t>
            </a:r>
            <a:r>
              <a:rPr lang="zh-CN" altLang="en-US" sz="1600"/>
              <a:t>接近点对问题</a:t>
            </a:r>
            <a:endParaRPr lang="zh-CN" altLang="en-US" sz="1600"/>
          </a:p>
          <a:p>
            <a:pPr marL="285750" indent="-285750">
              <a:buFont typeface="Arial" panose="020B0604020202020204" pitchFamily="34" charset="0"/>
              <a:buChar char="•"/>
            </a:pPr>
            <a:r>
              <a:rPr lang="zh-CN" altLang="en-US" sz="1600" smtClean="0"/>
              <a:t>循</a:t>
            </a:r>
            <a:r>
              <a:rPr lang="zh-CN" altLang="en-US" sz="1600"/>
              <a:t>环赛日程表</a:t>
            </a:r>
            <a:endParaRPr lang="zh-CN" altLang="en-US" sz="1600"/>
          </a:p>
          <a:p>
            <a:pPr marL="285750" indent="-285750">
              <a:buFont typeface="Arial" panose="020B0604020202020204" pitchFamily="34" charset="0"/>
              <a:buChar char="•"/>
            </a:pPr>
            <a:r>
              <a:rPr lang="zh-CN" altLang="en-US" sz="1600" b="1" smtClean="0"/>
              <a:t>汉</a:t>
            </a:r>
            <a:r>
              <a:rPr lang="zh-CN" altLang="en-US" sz="1600" b="1"/>
              <a:t>诺塔</a:t>
            </a:r>
            <a:endParaRPr lang="zh-CN" altLang="en-US" sz="1600"/>
          </a:p>
          <a:p>
            <a:endParaRPr lang="en-US" altLang="zh-CN">
              <a:ea typeface="宋体" panose="02010600030101010101" pitchFamily="2" charset="-122"/>
            </a:endParaRPr>
          </a:p>
          <a:p>
            <a:endParaRPr lang="en-US" altLang="zh-CN" smtClean="0">
              <a:ea typeface="宋体" panose="02010600030101010101" pitchFamily="2" charset="-122"/>
            </a:endParaRPr>
          </a:p>
        </p:txBody>
      </p:sp>
    </p:spTree>
  </p:cSld>
  <p:clrMapOvr>
    <a:masterClrMapping/>
  </p:clrMapOvr>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分治算法</a:t>
            </a:r>
            <a:endParaRPr lang="en-US" altLang="zh-CN" sz="2200" b="1"/>
          </a:p>
        </p:txBody>
      </p:sp>
      <p:sp>
        <p:nvSpPr>
          <p:cNvPr id="2" name="TextBox 1"/>
          <p:cNvSpPr txBox="1"/>
          <p:nvPr/>
        </p:nvSpPr>
        <p:spPr>
          <a:xfrm>
            <a:off x="665981" y="1224111"/>
            <a:ext cx="8568952" cy="2339102"/>
          </a:xfrm>
          <a:prstGeom prst="rect">
            <a:avLst/>
          </a:prstGeom>
          <a:noFill/>
        </p:spPr>
        <p:txBody>
          <a:bodyPr wrap="square" rtlCol="0">
            <a:spAutoFit/>
          </a:bodyPr>
          <a:lstStyle/>
          <a:p>
            <a:r>
              <a:rPr lang="zh-CN" altLang="en-US" sz="2000" b="1" smtClean="0">
                <a:solidFill>
                  <a:srgbClr val="0070C0"/>
                </a:solidFill>
                <a:ea typeface="宋体" panose="02010600030101010101" pitchFamily="2" charset="-122"/>
              </a:rPr>
              <a:t>分治算法的基本步骤</a:t>
            </a:r>
            <a:endParaRPr lang="en-US" altLang="zh-CN" sz="2000" b="1" smtClean="0">
              <a:solidFill>
                <a:srgbClr val="0070C0"/>
              </a:solidFill>
              <a:ea typeface="宋体" panose="02010600030101010101" pitchFamily="2" charset="-122"/>
            </a:endParaRPr>
          </a:p>
          <a:p>
            <a:endParaRPr lang="en-US" altLang="zh-CN">
              <a:ea typeface="宋体" panose="02010600030101010101" pitchFamily="2" charset="-122"/>
            </a:endParaRPr>
          </a:p>
          <a:p>
            <a:r>
              <a:rPr lang="zh-CN" altLang="en-US" smtClean="0"/>
              <a:t>分</a:t>
            </a:r>
            <a:r>
              <a:rPr lang="zh-CN" altLang="en-US"/>
              <a:t>治法在每一层递归上都有三个步骤：</a:t>
            </a:r>
            <a:endParaRPr lang="zh-CN" altLang="en-US"/>
          </a:p>
          <a:p>
            <a:pPr marL="342900" indent="-342900">
              <a:buAutoNum type="arabicParenR"/>
            </a:pPr>
            <a:r>
              <a:rPr lang="zh-CN" altLang="en-US" smtClean="0"/>
              <a:t>分</a:t>
            </a:r>
            <a:r>
              <a:rPr lang="zh-CN" altLang="en-US"/>
              <a:t>解：将原问题分解为若干个规模较小，相互独立，与原问题形式相同的子问</a:t>
            </a:r>
            <a:r>
              <a:rPr lang="zh-CN" altLang="en-US" smtClean="0"/>
              <a:t>题</a:t>
            </a:r>
            <a:endParaRPr lang="en-US" altLang="zh-CN"/>
          </a:p>
          <a:p>
            <a:pPr marL="342900" indent="-342900">
              <a:buAutoNum type="arabicParenR"/>
            </a:pPr>
            <a:r>
              <a:rPr lang="zh-CN" altLang="en-US" smtClean="0"/>
              <a:t>解</a:t>
            </a:r>
            <a:r>
              <a:rPr lang="zh-CN" altLang="en-US"/>
              <a:t>决：若子问题规模较小而容易被解决则直接解，否则递归地解各个子问</a:t>
            </a:r>
            <a:r>
              <a:rPr lang="zh-CN" altLang="en-US" smtClean="0"/>
              <a:t>题</a:t>
            </a:r>
            <a:endParaRPr lang="en-US" altLang="zh-CN" smtClean="0"/>
          </a:p>
          <a:p>
            <a:pPr marL="342900" indent="-342900">
              <a:buAutoNum type="arabicParenR"/>
            </a:pPr>
            <a:r>
              <a:rPr lang="zh-CN" altLang="en-US" smtClean="0"/>
              <a:t>合</a:t>
            </a:r>
            <a:r>
              <a:rPr lang="zh-CN" altLang="en-US"/>
              <a:t>并：将各个子问题的解合并为原问题的解。</a:t>
            </a:r>
            <a:endParaRPr lang="zh-CN" altLang="en-US"/>
          </a:p>
          <a:p>
            <a:endParaRPr lang="en-US" altLang="zh-CN">
              <a:ea typeface="宋体" panose="02010600030101010101" pitchFamily="2" charset="-122"/>
            </a:endParaRPr>
          </a:p>
          <a:p>
            <a:endParaRPr lang="en-US" altLang="zh-CN" smtClean="0">
              <a:ea typeface="宋体" panose="02010600030101010101" pitchFamily="2" charset="-122"/>
            </a:endParaRPr>
          </a:p>
        </p:txBody>
      </p:sp>
    </p:spTree>
  </p:cSld>
  <p:clrMapOvr>
    <a:masterClrMapping/>
  </p:clrMapOvr>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分治算法</a:t>
            </a:r>
            <a:endParaRPr lang="en-US" altLang="zh-CN" sz="2200" b="1"/>
          </a:p>
        </p:txBody>
      </p:sp>
      <p:sp>
        <p:nvSpPr>
          <p:cNvPr id="2" name="TextBox 1"/>
          <p:cNvSpPr txBox="1"/>
          <p:nvPr/>
        </p:nvSpPr>
        <p:spPr>
          <a:xfrm>
            <a:off x="665981" y="1224111"/>
            <a:ext cx="8568952" cy="4278094"/>
          </a:xfrm>
          <a:prstGeom prst="rect">
            <a:avLst/>
          </a:prstGeom>
          <a:noFill/>
        </p:spPr>
        <p:txBody>
          <a:bodyPr wrap="square" rtlCol="0">
            <a:spAutoFit/>
          </a:bodyPr>
          <a:lstStyle/>
          <a:p>
            <a:r>
              <a:rPr lang="zh-CN" altLang="en-US" sz="2000" b="1" smtClean="0">
                <a:solidFill>
                  <a:srgbClr val="0070C0"/>
                </a:solidFill>
              </a:rPr>
              <a:t>分治</a:t>
            </a:r>
            <a:r>
              <a:rPr lang="en-US" altLang="zh-CN" sz="2000" b="1">
                <a:solidFill>
                  <a:srgbClr val="0070C0"/>
                </a:solidFill>
              </a:rPr>
              <a:t>(Divide-and-Conquer(P))</a:t>
            </a:r>
            <a:r>
              <a:rPr lang="zh-CN" altLang="en-US" sz="2000" b="1" smtClean="0">
                <a:solidFill>
                  <a:srgbClr val="0070C0"/>
                </a:solidFill>
              </a:rPr>
              <a:t>算</a:t>
            </a:r>
            <a:r>
              <a:rPr lang="zh-CN" altLang="en-US" sz="2000" b="1">
                <a:solidFill>
                  <a:srgbClr val="0070C0"/>
                </a:solidFill>
              </a:rPr>
              <a:t>法设计模式如下</a:t>
            </a:r>
            <a:r>
              <a:rPr lang="zh-CN" altLang="en-US" sz="2000" smtClean="0"/>
              <a:t>：</a:t>
            </a:r>
            <a:endParaRPr lang="en-US" altLang="zh-CN" sz="2000"/>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a:p>
          <a:p>
            <a:endParaRPr lang="en-US" altLang="zh-CN" smtClean="0"/>
          </a:p>
          <a:p>
            <a:r>
              <a:rPr lang="zh-CN" altLang="en-US" smtClean="0"/>
              <a:t>其</a:t>
            </a:r>
            <a:r>
              <a:rPr lang="zh-CN" altLang="en-US"/>
              <a:t>中</a:t>
            </a:r>
            <a:r>
              <a:rPr lang="en-US" altLang="zh-CN"/>
              <a:t>|P|</a:t>
            </a:r>
            <a:r>
              <a:rPr lang="zh-CN" altLang="en-US"/>
              <a:t>表示问题</a:t>
            </a:r>
            <a:r>
              <a:rPr lang="en-US" altLang="zh-CN"/>
              <a:t>P</a:t>
            </a:r>
            <a:r>
              <a:rPr lang="zh-CN" altLang="en-US"/>
              <a:t>的规模；</a:t>
            </a:r>
            <a:r>
              <a:rPr lang="en-US" altLang="zh-CN"/>
              <a:t>n0</a:t>
            </a:r>
            <a:r>
              <a:rPr lang="zh-CN" altLang="en-US"/>
              <a:t>为一阈值，表示当问题</a:t>
            </a:r>
            <a:r>
              <a:rPr lang="en-US" altLang="zh-CN"/>
              <a:t>P</a:t>
            </a:r>
            <a:r>
              <a:rPr lang="zh-CN" altLang="en-US"/>
              <a:t>的规模不超过</a:t>
            </a:r>
            <a:r>
              <a:rPr lang="en-US" altLang="zh-CN"/>
              <a:t>n0</a:t>
            </a:r>
            <a:r>
              <a:rPr lang="zh-CN" altLang="en-US"/>
              <a:t>时，问题已容易直接解出，不必再继续分解。</a:t>
            </a:r>
            <a:r>
              <a:rPr lang="en-US" altLang="zh-CN"/>
              <a:t>ADHOC(P)</a:t>
            </a:r>
            <a:r>
              <a:rPr lang="zh-CN" altLang="en-US"/>
              <a:t>是该分治法中的基本子算法，用于直接解小规模的问题</a:t>
            </a:r>
            <a:r>
              <a:rPr lang="en-US" altLang="zh-CN"/>
              <a:t>P</a:t>
            </a:r>
            <a:r>
              <a:rPr lang="zh-CN" altLang="en-US"/>
              <a:t>。因此，当</a:t>
            </a:r>
            <a:r>
              <a:rPr lang="en-US" altLang="zh-CN"/>
              <a:t>P</a:t>
            </a:r>
            <a:r>
              <a:rPr lang="zh-CN" altLang="en-US"/>
              <a:t>的规模不超过</a:t>
            </a:r>
            <a:r>
              <a:rPr lang="en-US" altLang="zh-CN"/>
              <a:t>n0</a:t>
            </a:r>
            <a:r>
              <a:rPr lang="zh-CN" altLang="en-US"/>
              <a:t>时直接用算法</a:t>
            </a:r>
            <a:r>
              <a:rPr lang="en-US" altLang="zh-CN"/>
              <a:t>ADHOC(P)</a:t>
            </a:r>
            <a:r>
              <a:rPr lang="zh-CN" altLang="en-US"/>
              <a:t>求解。算法</a:t>
            </a:r>
            <a:r>
              <a:rPr lang="en-US" altLang="zh-CN"/>
              <a:t>MERGE(y1,y2,…,yk)</a:t>
            </a:r>
            <a:r>
              <a:rPr lang="zh-CN" altLang="en-US"/>
              <a:t>是该分治法中的合并子算法，用于将</a:t>
            </a:r>
            <a:r>
              <a:rPr lang="en-US" altLang="zh-CN"/>
              <a:t>P</a:t>
            </a:r>
            <a:r>
              <a:rPr lang="zh-CN" altLang="en-US"/>
              <a:t>的子问题</a:t>
            </a:r>
            <a:r>
              <a:rPr lang="en-US" altLang="zh-CN"/>
              <a:t>P1 ,P2 ,…,Pk</a:t>
            </a:r>
            <a:r>
              <a:rPr lang="zh-CN" altLang="en-US"/>
              <a:t>的相应的解</a:t>
            </a:r>
            <a:r>
              <a:rPr lang="en-US" altLang="zh-CN"/>
              <a:t>y1,y2,…,yk</a:t>
            </a:r>
            <a:r>
              <a:rPr lang="zh-CN" altLang="en-US"/>
              <a:t>合并为</a:t>
            </a:r>
            <a:r>
              <a:rPr lang="en-US" altLang="zh-CN"/>
              <a:t>P</a:t>
            </a:r>
            <a:r>
              <a:rPr lang="zh-CN" altLang="en-US"/>
              <a:t>的解。</a:t>
            </a:r>
            <a:endParaRPr lang="zh-CN" altLang="en-US"/>
          </a:p>
          <a:p>
            <a:endParaRPr lang="en-US" altLang="zh-CN">
              <a:ea typeface="宋体" panose="02010600030101010101" pitchFamily="2" charset="-122"/>
            </a:endParaRPr>
          </a:p>
        </p:txBody>
      </p:sp>
      <p:sp>
        <p:nvSpPr>
          <p:cNvPr id="3" name="TextBox 2"/>
          <p:cNvSpPr txBox="1"/>
          <p:nvPr/>
        </p:nvSpPr>
        <p:spPr>
          <a:xfrm>
            <a:off x="737989" y="1800175"/>
            <a:ext cx="3930884" cy="1815882"/>
          </a:xfrm>
          <a:prstGeom prst="rect">
            <a:avLst/>
          </a:prstGeom>
          <a:solidFill>
            <a:schemeClr val="bg1">
              <a:lumMod val="95000"/>
            </a:schemeClr>
          </a:solidFill>
        </p:spPr>
        <p:txBody>
          <a:bodyPr wrap="none" rtlCol="0">
            <a:spAutoFit/>
          </a:bodyPr>
          <a:lstStyle/>
          <a:p>
            <a:r>
              <a:rPr lang="en-US" altLang="zh-CN" sz="1600"/>
              <a:t>if |P|≤n0</a:t>
            </a:r>
            <a:endParaRPr lang="en-US" altLang="zh-CN" sz="1600"/>
          </a:p>
          <a:p>
            <a:r>
              <a:rPr lang="en-US" altLang="zh-CN" sz="1600" smtClean="0"/>
              <a:t>   then </a:t>
            </a:r>
            <a:r>
              <a:rPr lang="en-US" altLang="zh-CN" sz="1600"/>
              <a:t>return(ADHOC(P))</a:t>
            </a:r>
            <a:endParaRPr lang="en-US" altLang="zh-CN" sz="1600"/>
          </a:p>
          <a:p>
            <a:r>
              <a:rPr lang="en-US" altLang="zh-CN" sz="1600" smtClean="0"/>
              <a:t>//</a:t>
            </a:r>
            <a:r>
              <a:rPr lang="zh-CN" altLang="en-US" sz="1600" smtClean="0"/>
              <a:t>将</a:t>
            </a:r>
            <a:r>
              <a:rPr lang="en-US" altLang="zh-CN" sz="1600"/>
              <a:t>P</a:t>
            </a:r>
            <a:r>
              <a:rPr lang="zh-CN" altLang="en-US" sz="1600"/>
              <a:t>分解为较小的子问题 </a:t>
            </a:r>
            <a:r>
              <a:rPr lang="en-US" altLang="zh-CN" sz="1600"/>
              <a:t>P1 ,P2 ,…,Pk</a:t>
            </a:r>
            <a:endParaRPr lang="en-US" altLang="zh-CN" sz="1600"/>
          </a:p>
          <a:p>
            <a:r>
              <a:rPr lang="en-US" altLang="zh-CN" sz="1600"/>
              <a:t>for i←1 to k</a:t>
            </a:r>
            <a:endParaRPr lang="en-US" altLang="zh-CN" sz="1600"/>
          </a:p>
          <a:p>
            <a:r>
              <a:rPr lang="en-US" altLang="zh-CN" sz="1600"/>
              <a:t>do yi ← Divide-and-Conquer(Pi)   </a:t>
            </a:r>
            <a:r>
              <a:rPr lang="zh-CN" altLang="en-US" sz="1600"/>
              <a:t>递归解决</a:t>
            </a:r>
            <a:r>
              <a:rPr lang="en-US" altLang="zh-CN" sz="1600"/>
              <a:t>Pi</a:t>
            </a:r>
            <a:endParaRPr lang="en-US" altLang="zh-CN" sz="1600"/>
          </a:p>
          <a:p>
            <a:r>
              <a:rPr lang="en-US" altLang="zh-CN" sz="1600"/>
              <a:t>T ← MERGE(y1,y2,…,yk)   </a:t>
            </a:r>
            <a:r>
              <a:rPr lang="zh-CN" altLang="en-US" sz="1600"/>
              <a:t>合并子问题</a:t>
            </a:r>
            <a:endParaRPr lang="en-US" altLang="zh-CN" sz="1600"/>
          </a:p>
          <a:p>
            <a:r>
              <a:rPr lang="en-US" altLang="zh-CN" sz="1600"/>
              <a:t>return(T</a:t>
            </a:r>
            <a:r>
              <a:rPr lang="en-US" altLang="zh-CN" sz="1600" smtClean="0"/>
              <a:t>)</a:t>
            </a:r>
            <a:endParaRPr lang="en-US" altLang="zh-CN" sz="1600"/>
          </a:p>
        </p:txBody>
      </p:sp>
    </p:spTree>
  </p:cSld>
  <p:clrMapOvr>
    <a:masterClrMapping/>
  </p:clrMapOvr>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分治算法</a:t>
            </a:r>
            <a:endParaRPr lang="en-US" altLang="zh-CN" sz="2200" b="1"/>
          </a:p>
        </p:txBody>
      </p:sp>
      <p:sp>
        <p:nvSpPr>
          <p:cNvPr id="2" name="TextBox 1"/>
          <p:cNvSpPr txBox="1"/>
          <p:nvPr/>
        </p:nvSpPr>
        <p:spPr>
          <a:xfrm>
            <a:off x="665981" y="1224111"/>
            <a:ext cx="5256584" cy="4370427"/>
          </a:xfrm>
          <a:prstGeom prst="rect">
            <a:avLst/>
          </a:prstGeom>
          <a:noFill/>
        </p:spPr>
        <p:txBody>
          <a:bodyPr wrap="square" rtlCol="0">
            <a:spAutoFit/>
          </a:bodyPr>
          <a:lstStyle/>
          <a:p>
            <a:r>
              <a:rPr lang="zh-CN" altLang="en-US" sz="2000" b="1" smtClean="0">
                <a:solidFill>
                  <a:srgbClr val="0070C0"/>
                </a:solidFill>
              </a:rPr>
              <a:t>分治算法最佳实践</a:t>
            </a:r>
            <a:r>
              <a:rPr lang="en-US" altLang="zh-CN" sz="2000" b="1" smtClean="0">
                <a:solidFill>
                  <a:srgbClr val="0070C0"/>
                </a:solidFill>
              </a:rPr>
              <a:t>-</a:t>
            </a:r>
            <a:r>
              <a:rPr lang="zh-CN" altLang="en-US" sz="2000" b="1" smtClean="0">
                <a:solidFill>
                  <a:srgbClr val="0070C0"/>
                </a:solidFill>
              </a:rPr>
              <a:t>汉诺塔</a:t>
            </a:r>
            <a:endParaRPr lang="en-US" altLang="zh-CN" sz="2000"/>
          </a:p>
          <a:p>
            <a:endParaRPr lang="en-US" altLang="zh-CN"/>
          </a:p>
          <a:p>
            <a:pPr marL="285750" lvl="0" indent="-285750">
              <a:buFont typeface="Wingdings" panose="05000000000000000000" pitchFamily="2" charset="2"/>
              <a:buChar char="Ø"/>
            </a:pPr>
            <a:r>
              <a:rPr lang="zh-CN" altLang="en-US">
                <a:solidFill>
                  <a:prstClr val="black"/>
                </a:solidFill>
                <a:ea typeface="宋体" panose="02010600030101010101" pitchFamily="2" charset="-122"/>
              </a:rPr>
              <a:t>汉诺塔的传说</a:t>
            </a:r>
            <a:endParaRPr lang="en-US" altLang="zh-CN">
              <a:solidFill>
                <a:prstClr val="black"/>
              </a:solidFill>
              <a:ea typeface="宋体" panose="02010600030101010101" pitchFamily="2" charset="-122"/>
            </a:endParaRPr>
          </a:p>
          <a:p>
            <a:pPr lvl="0"/>
            <a:r>
              <a:rPr lang="zh-CN" altLang="en-US" sz="1700">
                <a:solidFill>
                  <a:prstClr val="black"/>
                </a:solidFill>
              </a:rPr>
              <a:t>汉诺塔：汉诺塔（又称河内塔）问题是源于印度一个古老传说的益智玩具。大梵天创造世界的时候做了三根</a:t>
            </a:r>
            <a:r>
              <a:rPr lang="zh-CN" altLang="en-US" sz="1700">
                <a:solidFill>
                  <a:prstClr val="black"/>
                </a:solidFill>
                <a:hlinkClick r:id="rId1"/>
              </a:rPr>
              <a:t>金刚石</a:t>
            </a:r>
            <a:r>
              <a:rPr lang="zh-CN" altLang="en-US" sz="1700">
                <a:solidFill>
                  <a:prstClr val="black"/>
                </a:solidFill>
              </a:rPr>
              <a:t>柱子，在一根柱子上从下往上按照大小顺序摞着</a:t>
            </a:r>
            <a:r>
              <a:rPr lang="en-US" altLang="zh-CN" sz="1700">
                <a:solidFill>
                  <a:prstClr val="black"/>
                </a:solidFill>
              </a:rPr>
              <a:t>64</a:t>
            </a:r>
            <a:r>
              <a:rPr lang="zh-CN" altLang="en-US" sz="1700">
                <a:solidFill>
                  <a:prstClr val="black"/>
                </a:solidFill>
              </a:rPr>
              <a:t>片黄金圆盘。大梵天命令婆罗门把圆盘从下面开始按大小顺序重新摆放在另一根柱子上。并且规定，在小圆盘上不能放大圆盘，在三根柱子之间一次只能移动一个圆盘。</a:t>
            </a:r>
            <a:endParaRPr lang="en-US" altLang="zh-CN" sz="1700">
              <a:solidFill>
                <a:prstClr val="black"/>
              </a:solidFill>
              <a:ea typeface="宋体" panose="02010600030101010101" pitchFamily="2" charset="-122"/>
            </a:endParaRPr>
          </a:p>
          <a:p>
            <a:pPr lvl="0">
              <a:defRPr/>
            </a:pPr>
            <a:endParaRPr lang="en-US" altLang="zh-CN" sz="1700">
              <a:solidFill>
                <a:prstClr val="black"/>
              </a:solidFill>
              <a:ea typeface="宋体" panose="02010600030101010101" pitchFamily="2" charset="-122"/>
            </a:endParaRPr>
          </a:p>
          <a:p>
            <a:pPr lvl="0">
              <a:defRPr/>
            </a:pPr>
            <a:r>
              <a:rPr lang="zh-CN" altLang="en-US" sz="1700">
                <a:solidFill>
                  <a:prstClr val="black"/>
                </a:solidFill>
              </a:rPr>
              <a:t>假如每秒钟一次，共需多长时间呢？移完这些金片需要</a:t>
            </a:r>
            <a:r>
              <a:rPr lang="en-US" altLang="zh-CN" sz="1700">
                <a:solidFill>
                  <a:prstClr val="black"/>
                </a:solidFill>
              </a:rPr>
              <a:t>5845.54</a:t>
            </a:r>
            <a:r>
              <a:rPr lang="zh-CN" altLang="en-US" sz="1700">
                <a:solidFill>
                  <a:prstClr val="black"/>
                </a:solidFill>
              </a:rPr>
              <a:t>亿年以上，太阳系的预期寿命据说也就是数百亿年。真的过了</a:t>
            </a:r>
            <a:r>
              <a:rPr lang="en-US" altLang="zh-CN" sz="1700">
                <a:solidFill>
                  <a:prstClr val="black"/>
                </a:solidFill>
              </a:rPr>
              <a:t>5845.54</a:t>
            </a:r>
            <a:r>
              <a:rPr lang="zh-CN" altLang="en-US" sz="1700">
                <a:solidFill>
                  <a:prstClr val="black"/>
                </a:solidFill>
              </a:rPr>
              <a:t>亿年，地球上的一切生命，连同梵塔、庙宇等，都早已经灰飞烟灭。</a:t>
            </a:r>
            <a:endParaRPr lang="en-US" altLang="zh-CN" sz="1700">
              <a:solidFill>
                <a:prstClr val="black"/>
              </a:solidFill>
            </a:endParaRPr>
          </a:p>
          <a:p>
            <a:endParaRPr lang="en-US" altLang="zh-CN">
              <a:ea typeface="宋体" panose="02010600030101010101" pitchFamily="2" charset="-122"/>
            </a:endParaRPr>
          </a:p>
        </p:txBody>
      </p:sp>
      <p:pic>
        <p:nvPicPr>
          <p:cNvPr id="4" name="Picture 4" descr="C:\Users\ADMINI~1\AppData\Local\Temp\ksohtml\wps2D0B.tmp.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49619" y="2304231"/>
            <a:ext cx="1289154" cy="268447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分治算法</a:t>
            </a:r>
            <a:endParaRPr lang="en-US" altLang="zh-CN" sz="2200" b="1"/>
          </a:p>
        </p:txBody>
      </p:sp>
      <p:sp>
        <p:nvSpPr>
          <p:cNvPr id="2" name="TextBox 1"/>
          <p:cNvSpPr txBox="1"/>
          <p:nvPr/>
        </p:nvSpPr>
        <p:spPr>
          <a:xfrm>
            <a:off x="665981" y="1224111"/>
            <a:ext cx="8064896" cy="3170099"/>
          </a:xfrm>
          <a:prstGeom prst="rect">
            <a:avLst/>
          </a:prstGeom>
          <a:noFill/>
        </p:spPr>
        <p:txBody>
          <a:bodyPr wrap="square" rtlCol="0">
            <a:spAutoFit/>
          </a:bodyPr>
          <a:lstStyle/>
          <a:p>
            <a:r>
              <a:rPr lang="zh-CN" altLang="en-US" sz="2000" b="1" smtClean="0">
                <a:solidFill>
                  <a:srgbClr val="0070C0"/>
                </a:solidFill>
              </a:rPr>
              <a:t>分治算法最佳实践</a:t>
            </a:r>
            <a:r>
              <a:rPr lang="en-US" altLang="zh-CN" sz="2000" b="1" smtClean="0">
                <a:solidFill>
                  <a:srgbClr val="0070C0"/>
                </a:solidFill>
              </a:rPr>
              <a:t>-</a:t>
            </a:r>
            <a:r>
              <a:rPr lang="zh-CN" altLang="en-US" sz="2000" b="1" smtClean="0">
                <a:solidFill>
                  <a:srgbClr val="0070C0"/>
                </a:solidFill>
              </a:rPr>
              <a:t>汉诺塔</a:t>
            </a:r>
            <a:endParaRPr lang="en-US" altLang="zh-CN" sz="2000"/>
          </a:p>
          <a:p>
            <a:endParaRPr lang="en-US" altLang="zh-CN"/>
          </a:p>
          <a:p>
            <a:pPr marL="285750" lvl="0" indent="-285750">
              <a:buFont typeface="Wingdings" panose="05000000000000000000" pitchFamily="2" charset="2"/>
              <a:buChar char="Ø"/>
            </a:pPr>
            <a:r>
              <a:rPr lang="zh-CN" altLang="en-US">
                <a:solidFill>
                  <a:prstClr val="black"/>
                </a:solidFill>
              </a:rPr>
              <a:t>汉诺塔游戏的</a:t>
            </a:r>
            <a:r>
              <a:rPr lang="zh-CN" altLang="en-US" b="1">
                <a:solidFill>
                  <a:prstClr val="black"/>
                </a:solidFill>
              </a:rPr>
              <a:t>演示</a:t>
            </a:r>
            <a:r>
              <a:rPr lang="zh-CN" altLang="en-US">
                <a:solidFill>
                  <a:prstClr val="black"/>
                </a:solidFill>
              </a:rPr>
              <a:t>和</a:t>
            </a:r>
            <a:r>
              <a:rPr lang="zh-CN" altLang="en-US" b="1">
                <a:solidFill>
                  <a:prstClr val="black"/>
                </a:solidFill>
              </a:rPr>
              <a:t>思路分析</a:t>
            </a:r>
            <a:r>
              <a:rPr lang="en-US" altLang="zh-CN">
                <a:solidFill>
                  <a:prstClr val="black"/>
                </a:solidFill>
              </a:rPr>
              <a:t>:    </a:t>
            </a:r>
            <a:endParaRPr lang="en-US" altLang="zh-CN">
              <a:solidFill>
                <a:prstClr val="black"/>
              </a:solidFill>
            </a:endParaRPr>
          </a:p>
          <a:p>
            <a:pPr lvl="0"/>
            <a:endParaRPr lang="en-US" altLang="zh-CN">
              <a:solidFill>
                <a:prstClr val="black"/>
              </a:solidFill>
            </a:endParaRPr>
          </a:p>
          <a:p>
            <a:pPr marL="342900" lvl="0" indent="-342900">
              <a:buAutoNum type="arabicParenR"/>
            </a:pPr>
            <a:r>
              <a:rPr lang="zh-CN" altLang="en-US" smtClean="0">
                <a:solidFill>
                  <a:prstClr val="black"/>
                </a:solidFill>
                <a:ea typeface="宋体" panose="02010600030101010101" pitchFamily="2" charset="-122"/>
              </a:rPr>
              <a:t>如果是有一个盘， </a:t>
            </a:r>
            <a:r>
              <a:rPr lang="en-US" altLang="zh-CN" smtClean="0">
                <a:solidFill>
                  <a:prstClr val="black"/>
                </a:solidFill>
                <a:ea typeface="宋体" panose="02010600030101010101" pitchFamily="2" charset="-122"/>
              </a:rPr>
              <a:t>A-&gt;C</a:t>
            </a:r>
            <a:endParaRPr lang="en-US" altLang="zh-CN" smtClean="0">
              <a:solidFill>
                <a:prstClr val="black"/>
              </a:solidFill>
              <a:ea typeface="宋体" panose="02010600030101010101" pitchFamily="2" charset="-122"/>
            </a:endParaRPr>
          </a:p>
          <a:p>
            <a:pPr lvl="0"/>
            <a:endParaRPr lang="en-US" altLang="zh-CN">
              <a:solidFill>
                <a:prstClr val="black"/>
              </a:solidFill>
              <a:ea typeface="宋体" panose="02010600030101010101" pitchFamily="2" charset="-122"/>
            </a:endParaRPr>
          </a:p>
          <a:p>
            <a:pPr lvl="0"/>
            <a:r>
              <a:rPr lang="zh-CN" altLang="en-US">
                <a:solidFill>
                  <a:prstClr val="black"/>
                </a:solidFill>
                <a:ea typeface="宋体" panose="02010600030101010101" pitchFamily="2" charset="-122"/>
              </a:rPr>
              <a:t>如</a:t>
            </a:r>
            <a:r>
              <a:rPr lang="zh-CN" altLang="en-US" smtClean="0">
                <a:solidFill>
                  <a:prstClr val="black"/>
                </a:solidFill>
                <a:ea typeface="宋体" panose="02010600030101010101" pitchFamily="2" charset="-122"/>
              </a:rPr>
              <a:t>果我们有 </a:t>
            </a:r>
            <a:r>
              <a:rPr lang="en-US" altLang="zh-CN" smtClean="0">
                <a:solidFill>
                  <a:prstClr val="black"/>
                </a:solidFill>
                <a:ea typeface="宋体" panose="02010600030101010101" pitchFamily="2" charset="-122"/>
              </a:rPr>
              <a:t>n &gt;= 2 </a:t>
            </a:r>
            <a:r>
              <a:rPr lang="zh-CN" altLang="en-US" smtClean="0">
                <a:solidFill>
                  <a:prstClr val="black"/>
                </a:solidFill>
                <a:ea typeface="宋体" panose="02010600030101010101" pitchFamily="2" charset="-122"/>
              </a:rPr>
              <a:t>情况，我们总是可以看做是两个盘 </a:t>
            </a:r>
            <a:r>
              <a:rPr lang="en-US" altLang="zh-CN" smtClean="0">
                <a:solidFill>
                  <a:prstClr val="black"/>
                </a:solidFill>
                <a:ea typeface="宋体" panose="02010600030101010101" pitchFamily="2" charset="-122"/>
              </a:rPr>
              <a:t>1.</a:t>
            </a:r>
            <a:r>
              <a:rPr lang="zh-CN" altLang="en-US" smtClean="0">
                <a:solidFill>
                  <a:prstClr val="black"/>
                </a:solidFill>
                <a:ea typeface="宋体" panose="02010600030101010101" pitchFamily="2" charset="-122"/>
              </a:rPr>
              <a:t>最下边的盘 </a:t>
            </a:r>
            <a:r>
              <a:rPr lang="en-US" altLang="zh-CN" smtClean="0">
                <a:solidFill>
                  <a:prstClr val="black"/>
                </a:solidFill>
                <a:ea typeface="宋体" panose="02010600030101010101" pitchFamily="2" charset="-122"/>
              </a:rPr>
              <a:t>2. </a:t>
            </a:r>
            <a:r>
              <a:rPr lang="zh-CN" altLang="en-US" smtClean="0">
                <a:solidFill>
                  <a:prstClr val="black"/>
                </a:solidFill>
                <a:ea typeface="宋体" panose="02010600030101010101" pitchFamily="2" charset="-122"/>
              </a:rPr>
              <a:t>上面的盘</a:t>
            </a:r>
            <a:endParaRPr lang="en-US" altLang="zh-CN" smtClean="0">
              <a:solidFill>
                <a:prstClr val="black"/>
              </a:solidFill>
              <a:ea typeface="宋体" panose="02010600030101010101" pitchFamily="2" charset="-122"/>
            </a:endParaRPr>
          </a:p>
          <a:p>
            <a:pPr lvl="0"/>
            <a:endParaRPr lang="en-US" altLang="zh-CN">
              <a:solidFill>
                <a:prstClr val="black"/>
              </a:solidFill>
              <a:ea typeface="宋体" panose="02010600030101010101" pitchFamily="2" charset="-122"/>
            </a:endParaRPr>
          </a:p>
          <a:p>
            <a:pPr marL="342900" lvl="0" indent="-342900">
              <a:buAutoNum type="arabicParenR"/>
            </a:pPr>
            <a:r>
              <a:rPr lang="zh-CN" altLang="en-US" smtClean="0">
                <a:solidFill>
                  <a:prstClr val="black"/>
                </a:solidFill>
                <a:ea typeface="宋体" panose="02010600030101010101" pitchFamily="2" charset="-122"/>
              </a:rPr>
              <a:t>先把 最上面的盘 </a:t>
            </a:r>
            <a:r>
              <a:rPr lang="en-US" altLang="zh-CN" smtClean="0">
                <a:solidFill>
                  <a:prstClr val="black"/>
                </a:solidFill>
                <a:ea typeface="宋体" panose="02010600030101010101" pitchFamily="2" charset="-122"/>
              </a:rPr>
              <a:t>A-&gt;B</a:t>
            </a:r>
            <a:endParaRPr lang="en-US" altLang="zh-CN" smtClean="0">
              <a:solidFill>
                <a:prstClr val="black"/>
              </a:solidFill>
              <a:ea typeface="宋体" panose="02010600030101010101" pitchFamily="2" charset="-122"/>
            </a:endParaRPr>
          </a:p>
          <a:p>
            <a:pPr marL="342900" lvl="0" indent="-342900">
              <a:buAutoNum type="arabicParenR"/>
            </a:pPr>
            <a:r>
              <a:rPr lang="zh-CN" altLang="en-US" smtClean="0">
                <a:solidFill>
                  <a:prstClr val="black"/>
                </a:solidFill>
                <a:ea typeface="宋体" panose="02010600030101010101" pitchFamily="2" charset="-122"/>
              </a:rPr>
              <a:t>把最下边的盘 </a:t>
            </a:r>
            <a:r>
              <a:rPr lang="en-US" altLang="zh-CN" smtClean="0">
                <a:solidFill>
                  <a:prstClr val="black"/>
                </a:solidFill>
                <a:ea typeface="宋体" panose="02010600030101010101" pitchFamily="2" charset="-122"/>
              </a:rPr>
              <a:t>A-&gt;C</a:t>
            </a:r>
            <a:endParaRPr lang="en-US" altLang="zh-CN" smtClean="0">
              <a:solidFill>
                <a:prstClr val="black"/>
              </a:solidFill>
              <a:ea typeface="宋体" panose="02010600030101010101" pitchFamily="2" charset="-122"/>
            </a:endParaRPr>
          </a:p>
          <a:p>
            <a:pPr marL="342900" lvl="0" indent="-342900">
              <a:buAutoNum type="arabicParenR"/>
            </a:pPr>
            <a:r>
              <a:rPr lang="zh-CN" altLang="en-US" smtClean="0">
                <a:solidFill>
                  <a:prstClr val="black"/>
                </a:solidFill>
                <a:ea typeface="宋体" panose="02010600030101010101" pitchFamily="2" charset="-122"/>
              </a:rPr>
              <a:t>把</a:t>
            </a:r>
            <a:r>
              <a:rPr lang="en-US" altLang="zh-CN" smtClean="0">
                <a:solidFill>
                  <a:prstClr val="black"/>
                </a:solidFill>
                <a:ea typeface="宋体" panose="02010600030101010101" pitchFamily="2" charset="-122"/>
              </a:rPr>
              <a:t>B</a:t>
            </a:r>
            <a:r>
              <a:rPr lang="zh-CN" altLang="en-US" smtClean="0">
                <a:solidFill>
                  <a:prstClr val="black"/>
                </a:solidFill>
                <a:ea typeface="宋体" panose="02010600030101010101" pitchFamily="2" charset="-122"/>
              </a:rPr>
              <a:t>塔的所有盘 从 </a:t>
            </a:r>
            <a:r>
              <a:rPr lang="en-US" altLang="zh-CN" smtClean="0">
                <a:solidFill>
                  <a:prstClr val="black"/>
                </a:solidFill>
                <a:ea typeface="宋体" panose="02010600030101010101" pitchFamily="2" charset="-122"/>
              </a:rPr>
              <a:t>B-&gt;C </a:t>
            </a:r>
            <a:r>
              <a:rPr lang="zh-CN" altLang="en-US" smtClean="0">
                <a:solidFill>
                  <a:prstClr val="black"/>
                </a:solidFill>
                <a:ea typeface="宋体" panose="02010600030101010101" pitchFamily="2" charset="-122"/>
              </a:rPr>
              <a:t>  </a:t>
            </a:r>
            <a:endParaRPr lang="en-US" altLang="zh-CN" smtClean="0">
              <a:solidFill>
                <a:prstClr val="black"/>
              </a:solidFill>
              <a:ea typeface="宋体" panose="02010600030101010101" pitchFamily="2" charset="-122"/>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线</a:t>
            </a:r>
            <a:r>
              <a:rPr lang="zh-CN" altLang="en-US" sz="2200" b="1"/>
              <a:t>性结构和非线性结构</a:t>
            </a:r>
            <a:endParaRPr lang="en-US" altLang="zh-CN" sz="2200" b="1"/>
          </a:p>
        </p:txBody>
      </p:sp>
      <p:sp>
        <p:nvSpPr>
          <p:cNvPr id="2" name="TextBox 1"/>
          <p:cNvSpPr txBox="1"/>
          <p:nvPr/>
        </p:nvSpPr>
        <p:spPr>
          <a:xfrm>
            <a:off x="665981" y="1368127"/>
            <a:ext cx="8640960" cy="4030980"/>
          </a:xfrm>
          <a:prstGeom prst="rect">
            <a:avLst/>
          </a:prstGeom>
          <a:noFill/>
        </p:spPr>
        <p:txBody>
          <a:bodyPr wrap="square" rtlCol="0">
            <a:spAutoFit/>
          </a:bodyPr>
          <a:lstStyle/>
          <a:p>
            <a:r>
              <a:rPr lang="zh-CN" altLang="en-US"/>
              <a:t>数据结</a:t>
            </a:r>
            <a:r>
              <a:rPr lang="zh-CN" altLang="en-US" smtClean="0"/>
              <a:t>构包括：</a:t>
            </a:r>
            <a:r>
              <a:rPr lang="zh-CN" altLang="en-US" b="1" smtClean="0"/>
              <a:t>线</a:t>
            </a:r>
            <a:r>
              <a:rPr lang="zh-CN" altLang="en-US" b="1"/>
              <a:t>性结构</a:t>
            </a:r>
            <a:r>
              <a:rPr lang="zh-CN" altLang="en-US"/>
              <a:t>和</a:t>
            </a:r>
            <a:r>
              <a:rPr lang="zh-CN" altLang="en-US" b="1"/>
              <a:t>非线性结</a:t>
            </a:r>
            <a:r>
              <a:rPr lang="zh-CN" altLang="en-US" b="1" smtClean="0"/>
              <a:t>构</a:t>
            </a:r>
            <a:r>
              <a:rPr lang="zh-CN" altLang="en-US" smtClean="0"/>
              <a:t>。</a:t>
            </a:r>
            <a:endParaRPr lang="en-US" altLang="zh-CN" smtClean="0"/>
          </a:p>
          <a:p>
            <a:endParaRPr lang="en-US" altLang="zh-CN" sz="2000" b="1">
              <a:solidFill>
                <a:srgbClr val="0070C0"/>
              </a:solidFill>
            </a:endParaRPr>
          </a:p>
          <a:p>
            <a:r>
              <a:rPr lang="zh-CN" altLang="en-US" sz="2000" b="1" smtClean="0">
                <a:solidFill>
                  <a:srgbClr val="0070C0"/>
                </a:solidFill>
              </a:rPr>
              <a:t>线</a:t>
            </a:r>
            <a:r>
              <a:rPr lang="zh-CN" altLang="en-US" sz="2000" b="1">
                <a:solidFill>
                  <a:srgbClr val="0070C0"/>
                </a:solidFill>
              </a:rPr>
              <a:t>性结构</a:t>
            </a:r>
            <a:endParaRPr lang="en-US" altLang="zh-CN" sz="2000"/>
          </a:p>
          <a:p>
            <a:endParaRPr lang="en-US" altLang="zh-CN"/>
          </a:p>
          <a:p>
            <a:pPr marL="342900" indent="-342900">
              <a:buAutoNum type="arabicParenR"/>
            </a:pPr>
            <a:r>
              <a:rPr lang="zh-CN" altLang="en-US" smtClean="0"/>
              <a:t>线</a:t>
            </a:r>
            <a:r>
              <a:rPr lang="zh-CN" altLang="en-US"/>
              <a:t>性结构作为</a:t>
            </a:r>
            <a:r>
              <a:rPr lang="zh-CN" altLang="en-US" u="sng"/>
              <a:t>最常用的数据结构</a:t>
            </a:r>
            <a:r>
              <a:rPr lang="zh-CN" altLang="en-US"/>
              <a:t>，其特点是</a:t>
            </a:r>
            <a:r>
              <a:rPr lang="zh-CN" altLang="en-US" b="1"/>
              <a:t>数据元素之间存在一对一的线性关</a:t>
            </a:r>
            <a:r>
              <a:rPr lang="zh-CN" altLang="en-US" b="1" smtClean="0"/>
              <a:t>系</a:t>
            </a:r>
            <a:endParaRPr lang="en-US" altLang="zh-CN" smtClean="0"/>
          </a:p>
          <a:p>
            <a:pPr marL="342900" indent="-342900">
              <a:buAutoNum type="arabicParenR"/>
            </a:pPr>
            <a:r>
              <a:rPr lang="zh-CN" altLang="en-US"/>
              <a:t>线性结</a:t>
            </a:r>
            <a:r>
              <a:rPr lang="zh-CN" altLang="en-US" smtClean="0"/>
              <a:t>构有</a:t>
            </a:r>
            <a:r>
              <a:rPr lang="zh-CN" altLang="en-US" u="sng"/>
              <a:t>两种不同的存储结构</a:t>
            </a:r>
            <a:r>
              <a:rPr lang="zh-CN" altLang="en-US"/>
              <a:t>，即</a:t>
            </a:r>
            <a:r>
              <a:rPr lang="zh-CN" altLang="en-US" b="1"/>
              <a:t>顺序存储结构和链式存储结构</a:t>
            </a:r>
            <a:r>
              <a:rPr lang="zh-CN" altLang="en-US"/>
              <a:t>。</a:t>
            </a:r>
            <a:r>
              <a:rPr lang="zh-CN" altLang="en-US" u="sng"/>
              <a:t>顺序存储的线性表称为</a:t>
            </a:r>
            <a:r>
              <a:rPr lang="zh-CN" altLang="en-US">
                <a:solidFill>
                  <a:srgbClr val="FF0000"/>
                </a:solidFill>
              </a:rPr>
              <a:t>顺序表</a:t>
            </a:r>
            <a:r>
              <a:rPr lang="zh-CN" altLang="en-US"/>
              <a:t>，顺序表中的</a:t>
            </a:r>
            <a:r>
              <a:rPr lang="zh-CN" altLang="en-US" b="1"/>
              <a:t>存储元素是连续</a:t>
            </a:r>
            <a:r>
              <a:rPr lang="zh-CN" altLang="en-US" b="1" smtClean="0"/>
              <a:t>的</a:t>
            </a:r>
            <a:endParaRPr lang="en-US" altLang="zh-CN" smtClean="0"/>
          </a:p>
          <a:p>
            <a:pPr marL="342900" indent="-342900">
              <a:buAutoNum type="arabicParenR"/>
            </a:pPr>
            <a:r>
              <a:rPr lang="zh-CN" altLang="en-US" u="sng" smtClean="0"/>
              <a:t>链</a:t>
            </a:r>
            <a:r>
              <a:rPr lang="zh-CN" altLang="en-US" u="sng"/>
              <a:t>式存储的线性表称为</a:t>
            </a:r>
            <a:r>
              <a:rPr lang="zh-CN" altLang="en-US">
                <a:solidFill>
                  <a:srgbClr val="FF0000"/>
                </a:solidFill>
              </a:rPr>
              <a:t>链表</a:t>
            </a:r>
            <a:r>
              <a:rPr lang="zh-CN" altLang="en-US"/>
              <a:t>，链表中的存储元素不一定是连续的，</a:t>
            </a:r>
            <a:r>
              <a:rPr lang="zh-CN" altLang="en-US" b="1"/>
              <a:t>元素节点中存放数据元素以及相邻元素的地址信</a:t>
            </a:r>
            <a:r>
              <a:rPr lang="zh-CN" altLang="en-US" b="1" smtClean="0"/>
              <a:t>息</a:t>
            </a:r>
            <a:endParaRPr lang="en-US" altLang="zh-CN" b="1" smtClean="0"/>
          </a:p>
          <a:p>
            <a:pPr marL="342900" indent="-342900">
              <a:buAutoNum type="arabicParenR"/>
            </a:pPr>
            <a:r>
              <a:rPr lang="zh-CN" altLang="en-US"/>
              <a:t>线性结</a:t>
            </a:r>
            <a:r>
              <a:rPr lang="zh-CN" altLang="en-US" smtClean="0"/>
              <a:t>构</a:t>
            </a:r>
            <a:r>
              <a:rPr lang="zh-CN" altLang="en-US"/>
              <a:t>常</a:t>
            </a:r>
            <a:r>
              <a:rPr lang="zh-CN" altLang="en-US" smtClean="0"/>
              <a:t>见的有：</a:t>
            </a:r>
            <a:r>
              <a:rPr lang="zh-CN" altLang="en-US" u="sng"/>
              <a:t>数</a:t>
            </a:r>
            <a:r>
              <a:rPr lang="zh-CN" altLang="en-US" u="sng" smtClean="0"/>
              <a:t>组</a:t>
            </a:r>
            <a:r>
              <a:rPr lang="zh-CN" altLang="en-US" u="sng"/>
              <a:t>、</a:t>
            </a:r>
            <a:r>
              <a:rPr lang="zh-CN" altLang="en-US" u="sng" smtClean="0"/>
              <a:t>队列、链表和栈</a:t>
            </a:r>
            <a:r>
              <a:rPr lang="zh-CN" altLang="en-US" smtClean="0"/>
              <a:t>，后面我们会详细讲解</a:t>
            </a:r>
            <a:r>
              <a:rPr lang="en-US" altLang="zh-CN" smtClean="0"/>
              <a:t>.</a:t>
            </a:r>
            <a:endParaRPr lang="en-US" altLang="zh-CN" smtClean="0"/>
          </a:p>
          <a:p>
            <a:pPr marL="342900" indent="-342900">
              <a:buAutoNum type="arabicParenR"/>
            </a:pPr>
            <a:endParaRPr lang="en-US" altLang="zh-CN"/>
          </a:p>
          <a:p>
            <a:r>
              <a:rPr lang="zh-CN" altLang="en-US" b="1" smtClean="0">
                <a:solidFill>
                  <a:srgbClr val="0070C0"/>
                </a:solidFill>
              </a:rPr>
              <a:t>非线性</a:t>
            </a:r>
            <a:r>
              <a:rPr lang="zh-CN" altLang="en-US" b="1">
                <a:solidFill>
                  <a:srgbClr val="0070C0"/>
                </a:solidFill>
              </a:rPr>
              <a:t>结</a:t>
            </a:r>
            <a:r>
              <a:rPr lang="zh-CN" altLang="en-US" b="1" smtClean="0">
                <a:solidFill>
                  <a:srgbClr val="0070C0"/>
                </a:solidFill>
              </a:rPr>
              <a:t>构</a:t>
            </a:r>
            <a:endParaRPr lang="en-US" altLang="zh-CN" smtClean="0"/>
          </a:p>
          <a:p>
            <a:endParaRPr lang="en-US" altLang="zh-CN" smtClean="0"/>
          </a:p>
          <a:p>
            <a:r>
              <a:rPr lang="zh-CN" altLang="en-US" smtClean="0"/>
              <a:t>非线性结构包括：</a:t>
            </a:r>
            <a:r>
              <a:rPr lang="zh-CN" altLang="en-US" u="sng" smtClean="0"/>
              <a:t>二</a:t>
            </a:r>
            <a:r>
              <a:rPr lang="zh-CN" altLang="en-US" u="sng"/>
              <a:t>维数组，多维数组，广义表，</a:t>
            </a:r>
            <a:r>
              <a:rPr lang="zh-CN" altLang="en-US" u="sng" smtClean="0"/>
              <a:t>树</a:t>
            </a:r>
            <a:r>
              <a:rPr lang="zh-CN" altLang="en-US" u="sng"/>
              <a:t>结</a:t>
            </a:r>
            <a:r>
              <a:rPr lang="zh-CN" altLang="en-US" u="sng" smtClean="0"/>
              <a:t>构，图</a:t>
            </a:r>
            <a:r>
              <a:rPr lang="zh-CN" altLang="en-US" u="sng"/>
              <a:t>结构</a:t>
            </a:r>
            <a:endParaRPr lang="en-US" altLang="zh-CN" u="sng" smtClean="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双</a:t>
            </a:r>
            <a:r>
              <a:rPr lang="zh-CN" altLang="en-US" sz="2200" b="1"/>
              <a:t>向链</a:t>
            </a:r>
            <a:r>
              <a:rPr lang="zh-CN" altLang="en-US" sz="2200" b="1" smtClean="0"/>
              <a:t>表应</a:t>
            </a:r>
            <a:r>
              <a:rPr lang="zh-CN" altLang="en-US" sz="2200" b="1"/>
              <a:t>用实例</a:t>
            </a:r>
            <a:endParaRPr lang="en-US" altLang="zh-CN" sz="2200" b="1"/>
          </a:p>
        </p:txBody>
      </p:sp>
      <p:sp>
        <p:nvSpPr>
          <p:cNvPr id="2" name="TextBox 1"/>
          <p:cNvSpPr txBox="1"/>
          <p:nvPr/>
        </p:nvSpPr>
        <p:spPr>
          <a:xfrm>
            <a:off x="233933" y="1152103"/>
            <a:ext cx="8136904" cy="4708981"/>
          </a:xfrm>
          <a:prstGeom prst="rect">
            <a:avLst/>
          </a:prstGeom>
          <a:noFill/>
        </p:spPr>
        <p:txBody>
          <a:bodyPr wrap="square" rtlCol="0">
            <a:spAutoFit/>
          </a:bodyPr>
          <a:lstStyle/>
          <a:p>
            <a:endParaRPr lang="en-US" altLang="zh-CN" sz="2000"/>
          </a:p>
          <a:p>
            <a:r>
              <a:rPr lang="zh-CN" altLang="en-US" smtClean="0"/>
              <a:t>使</a:t>
            </a:r>
            <a:r>
              <a:rPr lang="zh-CN" altLang="en-US"/>
              <a:t>用带</a:t>
            </a:r>
            <a:r>
              <a:rPr lang="en-US" altLang="zh-CN"/>
              <a:t>head</a:t>
            </a:r>
            <a:r>
              <a:rPr lang="zh-CN" altLang="en-US"/>
              <a:t>头</a:t>
            </a:r>
            <a:r>
              <a:rPr lang="zh-CN" altLang="en-US" smtClean="0"/>
              <a:t>的</a:t>
            </a:r>
            <a:r>
              <a:rPr lang="zh-CN" altLang="en-US" sz="2000" b="1" smtClean="0">
                <a:solidFill>
                  <a:srgbClr val="FF0000"/>
                </a:solidFill>
              </a:rPr>
              <a:t>双向链</a:t>
            </a:r>
            <a:r>
              <a:rPr lang="zh-CN" altLang="en-US" sz="2000" b="1">
                <a:solidFill>
                  <a:srgbClr val="FF0000"/>
                </a:solidFill>
              </a:rPr>
              <a:t>表</a:t>
            </a:r>
            <a:r>
              <a:rPr lang="zh-CN" altLang="en-US"/>
              <a:t>实现 </a:t>
            </a:r>
            <a:r>
              <a:rPr lang="en-US" altLang="zh-CN"/>
              <a:t>–</a:t>
            </a:r>
            <a:r>
              <a:rPr lang="zh-CN" altLang="en-US"/>
              <a:t>水浒英雄排行</a:t>
            </a:r>
            <a:r>
              <a:rPr lang="zh-CN" altLang="en-US" smtClean="0"/>
              <a:t>榜</a:t>
            </a:r>
            <a:endParaRPr lang="en-US" altLang="zh-CN" smtClean="0"/>
          </a:p>
          <a:p>
            <a:r>
              <a:rPr lang="zh-CN" altLang="en-US" smtClean="0"/>
              <a:t>管理单</a:t>
            </a:r>
            <a:r>
              <a:rPr lang="zh-CN" altLang="en-US"/>
              <a:t>向链表的缺点分析</a:t>
            </a:r>
            <a:r>
              <a:rPr lang="en-US" altLang="zh-CN" smtClean="0"/>
              <a:t>:</a:t>
            </a:r>
            <a:r>
              <a:rPr lang="zh-CN" altLang="en-US"/>
              <a:t> </a:t>
            </a:r>
            <a:endParaRPr lang="en-US" altLang="zh-CN" smtClean="0"/>
          </a:p>
          <a:p>
            <a:pPr marL="342900" indent="-342900">
              <a:buAutoNum type="arabicParenR"/>
            </a:pPr>
            <a:r>
              <a:rPr lang="zh-CN" altLang="en-US" sz="1600" smtClean="0"/>
              <a:t>单向链表，</a:t>
            </a:r>
            <a:r>
              <a:rPr lang="zh-CN" altLang="en-US" sz="1600" b="1" smtClean="0"/>
              <a:t>查找的方向只能是一个方向</a:t>
            </a:r>
            <a:r>
              <a:rPr lang="zh-CN" altLang="en-US" sz="1600" smtClean="0"/>
              <a:t>，而双向链</a:t>
            </a:r>
            <a:br>
              <a:rPr lang="en-US" altLang="zh-CN" sz="1600" smtClean="0"/>
            </a:br>
            <a:r>
              <a:rPr lang="zh-CN" altLang="en-US" sz="1600" smtClean="0"/>
              <a:t>表可以向前或者向后查找。</a:t>
            </a:r>
            <a:endParaRPr lang="en-US" altLang="zh-CN" sz="1600" smtClean="0"/>
          </a:p>
          <a:p>
            <a:pPr marL="342900" indent="-342900">
              <a:buAutoNum type="arabicParenR"/>
            </a:pPr>
            <a:r>
              <a:rPr lang="zh-CN" altLang="en-US" sz="1600" smtClean="0"/>
              <a:t>单向链表不</a:t>
            </a:r>
            <a:r>
              <a:rPr lang="zh-CN" altLang="en-US" sz="1600"/>
              <a:t>能自我删除，需要靠辅助节点 </a:t>
            </a:r>
            <a:r>
              <a:rPr lang="zh-CN" altLang="en-US" sz="1600" smtClean="0"/>
              <a:t>，而</a:t>
            </a:r>
            <a:r>
              <a:rPr lang="zh-CN" altLang="en-US" sz="1600"/>
              <a:t>双</a:t>
            </a:r>
            <a:r>
              <a:rPr lang="zh-CN" altLang="en-US" sz="1600" smtClean="0"/>
              <a:t>向</a:t>
            </a:r>
            <a:br>
              <a:rPr lang="en-US" altLang="zh-CN" sz="1600" smtClean="0"/>
            </a:br>
            <a:r>
              <a:rPr lang="zh-CN" altLang="en-US" sz="1600" smtClean="0"/>
              <a:t>链</a:t>
            </a:r>
            <a:r>
              <a:rPr lang="zh-CN" altLang="en-US" sz="1600"/>
              <a:t>表，则可以</a:t>
            </a:r>
            <a:r>
              <a:rPr lang="zh-CN" altLang="en-US" sz="1600" b="1">
                <a:solidFill>
                  <a:srgbClr val="EA0000"/>
                </a:solidFill>
              </a:rPr>
              <a:t>自我删</a:t>
            </a:r>
            <a:r>
              <a:rPr lang="zh-CN" altLang="en-US" sz="1600" b="1" smtClean="0">
                <a:solidFill>
                  <a:srgbClr val="EA0000"/>
                </a:solidFill>
              </a:rPr>
              <a:t>除</a:t>
            </a:r>
            <a:r>
              <a:rPr lang="zh-CN" altLang="en-US" sz="1600" smtClean="0"/>
              <a:t>，</a:t>
            </a:r>
            <a:r>
              <a:rPr lang="zh-CN" altLang="en-US" sz="1600"/>
              <a:t>所</a:t>
            </a:r>
            <a:r>
              <a:rPr lang="zh-CN" altLang="en-US" sz="1600" smtClean="0"/>
              <a:t>以前面我们单链表删除</a:t>
            </a:r>
            <a:br>
              <a:rPr lang="en-US" altLang="zh-CN" sz="1600" smtClean="0"/>
            </a:br>
            <a:r>
              <a:rPr lang="zh-CN" altLang="en-US" sz="1600" smtClean="0"/>
              <a:t>时节点，总是找到</a:t>
            </a:r>
            <a:r>
              <a:rPr lang="en-US" altLang="zh-CN" sz="1600" smtClean="0"/>
              <a:t>temp,temp</a:t>
            </a:r>
            <a:r>
              <a:rPr lang="zh-CN" altLang="en-US" sz="1600" smtClean="0"/>
              <a:t>是待删除节点的前一</a:t>
            </a:r>
            <a:br>
              <a:rPr lang="en-US" altLang="zh-CN" sz="1600" smtClean="0"/>
            </a:br>
            <a:r>
              <a:rPr lang="zh-CN" altLang="en-US" sz="1600" smtClean="0"/>
              <a:t>个节点</a:t>
            </a:r>
            <a:r>
              <a:rPr lang="en-US" altLang="zh-CN" sz="1600" smtClean="0"/>
              <a:t>(</a:t>
            </a:r>
            <a:r>
              <a:rPr lang="zh-CN" altLang="en-US" sz="1600" smtClean="0">
                <a:solidFill>
                  <a:srgbClr val="FF0000"/>
                </a:solidFill>
              </a:rPr>
              <a:t>认真体会</a:t>
            </a:r>
            <a:r>
              <a:rPr lang="en-US" altLang="zh-CN" sz="1600" smtClean="0"/>
              <a:t>)</a:t>
            </a:r>
            <a:r>
              <a:rPr lang="en-US" altLang="zh-CN" smtClean="0"/>
              <a:t>.</a:t>
            </a:r>
            <a:endParaRPr lang="en-US" altLang="zh-CN" smtClean="0"/>
          </a:p>
          <a:p>
            <a:pPr marL="342900" indent="-342900">
              <a:buAutoNum type="arabicParenR"/>
            </a:pPr>
            <a:r>
              <a:rPr lang="zh-CN" altLang="en-US"/>
              <a:t>示意</a:t>
            </a:r>
            <a:r>
              <a:rPr lang="zh-CN" altLang="en-US" smtClean="0"/>
              <a:t>图帮助理解</a:t>
            </a:r>
            <a:r>
              <a:rPr lang="zh-CN" altLang="en-US"/>
              <a:t>删</a:t>
            </a:r>
            <a:r>
              <a:rPr lang="zh-CN" altLang="en-US" smtClean="0"/>
              <a:t>除 </a:t>
            </a:r>
            <a:endParaRPr lang="en-US" altLang="zh-CN"/>
          </a:p>
          <a:p>
            <a:endParaRPr lang="en-US" altLang="zh-CN" smtClean="0"/>
          </a:p>
          <a:p>
            <a:r>
              <a:rPr lang="zh-CN" altLang="en-US" b="1" smtClean="0"/>
              <a:t>课堂作业和思路提示</a:t>
            </a:r>
            <a:r>
              <a:rPr lang="en-US" altLang="zh-CN" smtClean="0"/>
              <a:t>:</a:t>
            </a:r>
            <a:br>
              <a:rPr lang="en-US" altLang="zh-CN" smtClean="0"/>
            </a:br>
            <a:r>
              <a:rPr lang="zh-CN" altLang="en-US" smtClean="0"/>
              <a:t>双向链表的第二种添加方式</a:t>
            </a:r>
            <a:r>
              <a:rPr lang="en-US" altLang="zh-CN" smtClean="0"/>
              <a:t>,</a:t>
            </a:r>
            <a:r>
              <a:rPr lang="zh-CN" altLang="en-US" smtClean="0"/>
              <a:t>按照编号顺序 </a:t>
            </a:r>
            <a:r>
              <a:rPr lang="en-US" altLang="zh-CN" smtClean="0"/>
              <a:t>[</a:t>
            </a:r>
            <a:r>
              <a:rPr lang="zh-CN" altLang="en-US" sz="1100" smtClean="0"/>
              <a:t>示意图</a:t>
            </a:r>
            <a:r>
              <a:rPr lang="en-US" altLang="zh-CN" smtClean="0"/>
              <a:t>]</a:t>
            </a:r>
            <a:endParaRPr lang="en-US" altLang="zh-CN" smtClean="0"/>
          </a:p>
          <a:p>
            <a:r>
              <a:rPr lang="zh-CN" altLang="en-US"/>
              <a:t>按</a:t>
            </a:r>
            <a:r>
              <a:rPr lang="zh-CN" altLang="en-US" smtClean="0"/>
              <a:t>照单链表的顺序添加，稍作修改即可</a:t>
            </a:r>
            <a:r>
              <a:rPr lang="en-US" altLang="zh-CN" smtClean="0"/>
              <a:t>.</a:t>
            </a:r>
            <a:endParaRPr lang="en-US" altLang="zh-CN" smtClean="0"/>
          </a:p>
          <a:p>
            <a:endParaRPr lang="en-US" altLang="zh-CN" smtClean="0"/>
          </a:p>
          <a:p>
            <a:endParaRPr lang="en-US" altLang="zh-CN"/>
          </a:p>
          <a:p>
            <a:endParaRPr lang="en-US" altLang="zh-CN" smtClean="0"/>
          </a:p>
        </p:txBody>
      </p:sp>
    </p:spTree>
  </p:cSld>
  <p:clrMapOvr>
    <a:masterClrMapping/>
  </p:clrMapOvr>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分治算法</a:t>
            </a:r>
            <a:endParaRPr lang="en-US" altLang="zh-CN" sz="2200" b="1"/>
          </a:p>
        </p:txBody>
      </p:sp>
      <p:sp>
        <p:nvSpPr>
          <p:cNvPr id="2" name="TextBox 1"/>
          <p:cNvSpPr txBox="1"/>
          <p:nvPr/>
        </p:nvSpPr>
        <p:spPr>
          <a:xfrm>
            <a:off x="665981" y="1224111"/>
            <a:ext cx="5256584" cy="1785104"/>
          </a:xfrm>
          <a:prstGeom prst="rect">
            <a:avLst/>
          </a:prstGeom>
          <a:noFill/>
        </p:spPr>
        <p:txBody>
          <a:bodyPr wrap="square" rtlCol="0">
            <a:spAutoFit/>
          </a:bodyPr>
          <a:lstStyle/>
          <a:p>
            <a:r>
              <a:rPr lang="zh-CN" altLang="en-US" sz="2000" b="1" smtClean="0">
                <a:solidFill>
                  <a:srgbClr val="0070C0"/>
                </a:solidFill>
              </a:rPr>
              <a:t>分治算法最佳实践</a:t>
            </a:r>
            <a:r>
              <a:rPr lang="en-US" altLang="zh-CN" sz="2000" b="1" smtClean="0">
                <a:solidFill>
                  <a:srgbClr val="0070C0"/>
                </a:solidFill>
              </a:rPr>
              <a:t>-</a:t>
            </a:r>
            <a:r>
              <a:rPr lang="zh-CN" altLang="en-US" sz="2000" b="1" smtClean="0">
                <a:solidFill>
                  <a:srgbClr val="0070C0"/>
                </a:solidFill>
              </a:rPr>
              <a:t>汉诺塔</a:t>
            </a:r>
            <a:endParaRPr lang="en-US" altLang="zh-CN" sz="2000"/>
          </a:p>
          <a:p>
            <a:endParaRPr lang="en-US" altLang="zh-CN"/>
          </a:p>
          <a:p>
            <a:pPr marL="285750" lvl="0" indent="-285750">
              <a:buFont typeface="Wingdings" panose="05000000000000000000" pitchFamily="2" charset="2"/>
              <a:buChar char="Ø"/>
            </a:pPr>
            <a:r>
              <a:rPr lang="zh-CN" altLang="en-US">
                <a:solidFill>
                  <a:prstClr val="black"/>
                </a:solidFill>
              </a:rPr>
              <a:t>汉诺塔游戏的代码实现</a:t>
            </a:r>
            <a:r>
              <a:rPr lang="en-US" altLang="zh-CN">
                <a:solidFill>
                  <a:prstClr val="black"/>
                </a:solidFill>
              </a:rPr>
              <a:t>:    </a:t>
            </a:r>
            <a:endParaRPr lang="en-US" altLang="zh-CN">
              <a:solidFill>
                <a:prstClr val="black"/>
              </a:solidFill>
            </a:endParaRPr>
          </a:p>
          <a:p>
            <a:pPr lvl="0"/>
            <a:endParaRPr lang="en-US" altLang="zh-CN">
              <a:solidFill>
                <a:prstClr val="black"/>
              </a:solidFill>
            </a:endParaRPr>
          </a:p>
          <a:p>
            <a:pPr lvl="0"/>
            <a:r>
              <a:rPr lang="zh-CN" altLang="en-US">
                <a:solidFill>
                  <a:prstClr val="black"/>
                </a:solidFill>
              </a:rPr>
              <a:t>看老师代码演示</a:t>
            </a:r>
            <a:r>
              <a:rPr lang="en-US" altLang="zh-CN">
                <a:solidFill>
                  <a:prstClr val="black"/>
                </a:solidFill>
              </a:rPr>
              <a:t>:</a:t>
            </a:r>
            <a:endParaRPr lang="en-US" altLang="zh-CN">
              <a:solidFill>
                <a:prstClr val="black"/>
              </a:solidFill>
            </a:endParaRPr>
          </a:p>
          <a:p>
            <a:pPr lvl="0"/>
            <a:endParaRPr lang="en-US" altLang="zh-CN">
              <a:solidFill>
                <a:prstClr val="black"/>
              </a:solidFill>
              <a:ea typeface="宋体" panose="02010600030101010101" pitchFamily="2" charset="-122"/>
            </a:endParaRPr>
          </a:p>
        </p:txBody>
      </p:sp>
      <p:sp>
        <p:nvSpPr>
          <p:cNvPr id="4" name="TextBox 3"/>
          <p:cNvSpPr txBox="1"/>
          <p:nvPr/>
        </p:nvSpPr>
        <p:spPr>
          <a:xfrm>
            <a:off x="931093" y="4666774"/>
            <a:ext cx="582211" cy="323165"/>
          </a:xfrm>
          <a:prstGeom prst="rect">
            <a:avLst/>
          </a:prstGeom>
          <a:noFill/>
        </p:spPr>
        <p:txBody>
          <a:bodyPr wrap="none" rtlCol="0">
            <a:spAutoFit/>
          </a:bodyPr>
          <a:lstStyle/>
          <a:p>
            <a:r>
              <a:rPr lang="en-US" altLang="zh-CN" sz="100" b="1"/>
              <a:t>public static void hanoiTower(int num, char a, char b, char c) {</a:t>
            </a:r>
            <a:endParaRPr lang="en-US" altLang="zh-CN" sz="100" b="1"/>
          </a:p>
          <a:p>
            <a:r>
              <a:rPr lang="en-US" altLang="zh-CN" sz="100"/>
              <a:t>// </a:t>
            </a:r>
            <a:r>
              <a:rPr lang="zh-CN" altLang="en-US" sz="100"/>
              <a:t>如果只有一个盘子。</a:t>
            </a:r>
            <a:endParaRPr lang="zh-CN" altLang="en-US" sz="100"/>
          </a:p>
          <a:p>
            <a:r>
              <a:rPr lang="en-US" altLang="zh-CN" sz="100" b="1"/>
              <a:t>if (num == 1) {</a:t>
            </a:r>
            <a:endParaRPr lang="en-US" altLang="zh-CN" sz="100" b="1"/>
          </a:p>
          <a:p>
            <a:r>
              <a:rPr lang="en-US" altLang="zh-CN" sz="100"/>
              <a:t>System.</a:t>
            </a:r>
            <a:r>
              <a:rPr lang="en-US" altLang="zh-CN" sz="100" b="1" i="1"/>
              <a:t>out.println("</a:t>
            </a:r>
            <a:r>
              <a:rPr lang="zh-CN" altLang="en-US" sz="100" b="1" i="1"/>
              <a:t>第</a:t>
            </a:r>
            <a:r>
              <a:rPr lang="en-US" altLang="zh-CN" sz="100" b="1" i="1"/>
              <a:t>1</a:t>
            </a:r>
            <a:r>
              <a:rPr lang="zh-CN" altLang="en-US" sz="100" b="1" i="1"/>
              <a:t>个盘子从</a:t>
            </a:r>
            <a:r>
              <a:rPr lang="en-US" altLang="zh-CN" sz="100" b="1" i="1"/>
              <a:t>"</a:t>
            </a:r>
            <a:r>
              <a:rPr lang="zh-CN" altLang="en-US" sz="100" b="1" i="1"/>
              <a:t> </a:t>
            </a:r>
            <a:r>
              <a:rPr lang="en-US" altLang="zh-CN" sz="100" b="1" i="1"/>
              <a:t>+ a + "-&gt;" + c);</a:t>
            </a:r>
            <a:endParaRPr lang="en-US" altLang="zh-CN" sz="100" b="1" i="1"/>
          </a:p>
          <a:p>
            <a:endParaRPr lang="zh-CN" altLang="en-US" sz="100"/>
          </a:p>
          <a:p>
            <a:r>
              <a:rPr lang="en-US" altLang="zh-CN" sz="100"/>
              <a:t>} </a:t>
            </a:r>
            <a:r>
              <a:rPr lang="en-US" altLang="zh-CN" sz="100" b="1"/>
              <a:t>else {</a:t>
            </a:r>
            <a:endParaRPr lang="en-US" altLang="zh-CN" sz="100" b="1"/>
          </a:p>
          <a:p>
            <a:r>
              <a:rPr lang="en-US" altLang="zh-CN" sz="100"/>
              <a:t>// </a:t>
            </a:r>
            <a:r>
              <a:rPr lang="zh-CN" altLang="en-US" sz="100"/>
              <a:t>有多少个盘子，都认为只有两个。上面的所有盘子和最下面一个盘子</a:t>
            </a:r>
            <a:endParaRPr lang="zh-CN" altLang="en-US" sz="100"/>
          </a:p>
          <a:p>
            <a:r>
              <a:rPr lang="en-US" altLang="zh-CN" sz="100"/>
              <a:t>// </a:t>
            </a:r>
            <a:r>
              <a:rPr lang="zh-CN" altLang="en-US" sz="100"/>
              <a:t>移动上面所有的盘子到</a:t>
            </a:r>
            <a:r>
              <a:rPr lang="en-US" altLang="zh-CN" sz="100"/>
              <a:t>b</a:t>
            </a:r>
            <a:r>
              <a:rPr lang="zh-CN" altLang="en-US" sz="100"/>
              <a:t>位置</a:t>
            </a:r>
            <a:r>
              <a:rPr lang="en-US" altLang="zh-CN" sz="100"/>
              <a:t>, </a:t>
            </a:r>
            <a:r>
              <a:rPr lang="zh-CN" altLang="en-US" sz="100"/>
              <a:t>会借助到</a:t>
            </a:r>
            <a:r>
              <a:rPr lang="en-US" altLang="zh-CN" sz="100"/>
              <a:t>c</a:t>
            </a:r>
            <a:r>
              <a:rPr lang="zh-CN" altLang="en-US" sz="100"/>
              <a:t>塔</a:t>
            </a:r>
            <a:endParaRPr lang="zh-CN" altLang="en-US" sz="100"/>
          </a:p>
          <a:p>
            <a:r>
              <a:rPr lang="en-US" altLang="zh-CN" sz="100" i="1"/>
              <a:t>hanoiTower(num - 1, a, c, b);</a:t>
            </a:r>
            <a:endParaRPr lang="en-US" altLang="zh-CN" sz="100" i="1"/>
          </a:p>
          <a:p>
            <a:r>
              <a:rPr lang="en-US" altLang="zh-CN" sz="100"/>
              <a:t>// </a:t>
            </a:r>
            <a:r>
              <a:rPr lang="zh-CN" altLang="en-US" sz="100"/>
              <a:t>移动最下面的盘子 </a:t>
            </a:r>
            <a:endParaRPr lang="zh-CN" altLang="en-US" sz="100"/>
          </a:p>
          <a:p>
            <a:r>
              <a:rPr lang="en-US" altLang="zh-CN" sz="100"/>
              <a:t>System.</a:t>
            </a:r>
            <a:r>
              <a:rPr lang="en-US" altLang="zh-CN" sz="100" b="1" i="1"/>
              <a:t>out.println("</a:t>
            </a:r>
            <a:r>
              <a:rPr lang="zh-CN" altLang="en-US" sz="100" b="1" i="1"/>
              <a:t>第</a:t>
            </a:r>
            <a:r>
              <a:rPr lang="en-US" altLang="zh-CN" sz="100" b="1" i="1"/>
              <a:t>"</a:t>
            </a:r>
            <a:r>
              <a:rPr lang="zh-CN" altLang="en-US" sz="100" b="1" i="1"/>
              <a:t> </a:t>
            </a:r>
            <a:r>
              <a:rPr lang="en-US" altLang="zh-CN" sz="100" b="1" i="1"/>
              <a:t>+ num + "</a:t>
            </a:r>
            <a:r>
              <a:rPr lang="zh-CN" altLang="en-US" sz="100" b="1" i="1"/>
              <a:t>个盘子从</a:t>
            </a:r>
            <a:r>
              <a:rPr lang="en-US" altLang="zh-CN" sz="100" b="1" i="1"/>
              <a:t>"</a:t>
            </a:r>
            <a:r>
              <a:rPr lang="zh-CN" altLang="en-US" sz="100" b="1" i="1"/>
              <a:t> </a:t>
            </a:r>
            <a:r>
              <a:rPr lang="en-US" altLang="zh-CN" sz="100" b="1" i="1"/>
              <a:t>+ a + "-&gt;" + c);</a:t>
            </a:r>
            <a:endParaRPr lang="en-US" altLang="zh-CN" sz="100" b="1" i="1"/>
          </a:p>
          <a:p>
            <a:r>
              <a:rPr lang="en-US" altLang="zh-CN" sz="100"/>
              <a:t>// </a:t>
            </a:r>
            <a:r>
              <a:rPr lang="zh-CN" altLang="en-US" sz="100"/>
              <a:t>把上面的所有盘子从</a:t>
            </a:r>
            <a:r>
              <a:rPr lang="en-US" altLang="zh-CN" sz="100"/>
              <a:t>B</a:t>
            </a:r>
            <a:r>
              <a:rPr lang="zh-CN" altLang="en-US" sz="100"/>
              <a:t>塔位置移到</a:t>
            </a:r>
            <a:r>
              <a:rPr lang="en-US" altLang="zh-CN" sz="100"/>
              <a:t>C</a:t>
            </a:r>
            <a:r>
              <a:rPr lang="zh-CN" altLang="en-US" sz="100"/>
              <a:t>塔位置</a:t>
            </a:r>
            <a:r>
              <a:rPr lang="en-US" altLang="zh-CN" sz="100"/>
              <a:t>, </a:t>
            </a:r>
            <a:r>
              <a:rPr lang="zh-CN" altLang="en-US" sz="100"/>
              <a:t>会借助到</a:t>
            </a:r>
            <a:r>
              <a:rPr lang="en-US" altLang="zh-CN" sz="100"/>
              <a:t>a</a:t>
            </a:r>
            <a:r>
              <a:rPr lang="zh-CN" altLang="en-US" sz="100"/>
              <a:t>塔</a:t>
            </a:r>
            <a:endParaRPr lang="zh-CN" altLang="en-US" sz="100"/>
          </a:p>
          <a:p>
            <a:r>
              <a:rPr lang="en-US" altLang="zh-CN" sz="100" i="1"/>
              <a:t>hanoiTower(num - 1, b, a, c);</a:t>
            </a:r>
            <a:endParaRPr lang="en-US" altLang="zh-CN" sz="100" i="1"/>
          </a:p>
          <a:p>
            <a:r>
              <a:rPr lang="en-US" altLang="zh-CN" sz="100"/>
              <a:t>}</a:t>
            </a:r>
            <a:endParaRPr lang="en-US" altLang="zh-CN" sz="100"/>
          </a:p>
          <a:p>
            <a:r>
              <a:rPr lang="en-US" altLang="zh-CN" sz="100"/>
              <a:t>}</a:t>
            </a:r>
            <a:endParaRPr lang="zh-CN" altLang="en-US" sz="100"/>
          </a:p>
        </p:txBody>
      </p:sp>
      <p:pic>
        <p:nvPicPr>
          <p:cNvPr id="5" name="Picture 1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906341" y="2329288"/>
            <a:ext cx="4343400" cy="2524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680" y="755015"/>
            <a:ext cx="2620010" cy="395605"/>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动</a:t>
            </a:r>
            <a:r>
              <a:rPr lang="zh-CN" altLang="en-US" sz="2200" b="1"/>
              <a:t>态规划算</a:t>
            </a:r>
            <a:r>
              <a:rPr lang="zh-CN" altLang="en-US" sz="2200" b="1" smtClean="0"/>
              <a:t>法</a:t>
            </a:r>
            <a:endParaRPr lang="en-US" altLang="zh-CN" sz="2200" b="1"/>
          </a:p>
        </p:txBody>
      </p:sp>
      <p:sp>
        <p:nvSpPr>
          <p:cNvPr id="2" name="TextBox 1"/>
          <p:cNvSpPr txBox="1"/>
          <p:nvPr/>
        </p:nvSpPr>
        <p:spPr>
          <a:xfrm>
            <a:off x="665981" y="1224111"/>
            <a:ext cx="8424936" cy="3724096"/>
          </a:xfrm>
          <a:prstGeom prst="rect">
            <a:avLst/>
          </a:prstGeom>
          <a:noFill/>
        </p:spPr>
        <p:txBody>
          <a:bodyPr wrap="square" rtlCol="0">
            <a:spAutoFit/>
          </a:bodyPr>
          <a:lstStyle/>
          <a:p>
            <a:r>
              <a:rPr lang="zh-CN" altLang="en-US" sz="2000" b="1" smtClean="0">
                <a:solidFill>
                  <a:srgbClr val="0070C0"/>
                </a:solidFill>
                <a:ea typeface="宋体" panose="02010600030101010101" pitchFamily="2" charset="-122"/>
              </a:rPr>
              <a:t>动态规划算法介绍</a:t>
            </a:r>
            <a:endParaRPr lang="en-US" altLang="zh-CN" sz="2000" b="1" smtClean="0">
              <a:solidFill>
                <a:srgbClr val="0070C0"/>
              </a:solidFill>
              <a:ea typeface="宋体" panose="02010600030101010101" pitchFamily="2" charset="-122"/>
            </a:endParaRPr>
          </a:p>
          <a:p>
            <a:endParaRPr lang="en-US" altLang="zh-CN">
              <a:ea typeface="宋体" panose="02010600030101010101" pitchFamily="2" charset="-122"/>
            </a:endParaRPr>
          </a:p>
          <a:p>
            <a:pPr marL="342900" indent="-342900">
              <a:buFontTx/>
              <a:buAutoNum type="arabicParenR"/>
            </a:pPr>
            <a:r>
              <a:rPr lang="zh-CN" altLang="en-US" smtClean="0"/>
              <a:t>动</a:t>
            </a:r>
            <a:r>
              <a:rPr lang="zh-CN" altLang="en-US"/>
              <a:t>态规</a:t>
            </a:r>
            <a:r>
              <a:rPr lang="zh-CN" altLang="en-US" smtClean="0"/>
              <a:t>划</a:t>
            </a:r>
            <a:r>
              <a:rPr lang="en-US" altLang="zh-CN" smtClean="0"/>
              <a:t>(</a:t>
            </a:r>
            <a:r>
              <a:rPr lang="en-US" altLang="zh-CN" b="1"/>
              <a:t>Dynamic </a:t>
            </a:r>
            <a:r>
              <a:rPr lang="en-US" altLang="zh-CN" b="1" smtClean="0"/>
              <a:t>Programming</a:t>
            </a:r>
            <a:r>
              <a:rPr lang="en-US" altLang="zh-CN" smtClean="0"/>
              <a:t>)</a:t>
            </a:r>
            <a:r>
              <a:rPr lang="zh-CN" altLang="en-US" smtClean="0"/>
              <a:t>算法的核心思想是：将</a:t>
            </a:r>
            <a:r>
              <a:rPr lang="zh-CN" altLang="en-US"/>
              <a:t>大问题划分为小问题进行解决，从而一步步获取最优解的处理算</a:t>
            </a:r>
            <a:r>
              <a:rPr lang="zh-CN" altLang="en-US" smtClean="0"/>
              <a:t>法</a:t>
            </a:r>
            <a:endParaRPr lang="en-US" altLang="zh-CN" smtClean="0"/>
          </a:p>
          <a:p>
            <a:pPr marL="342900" indent="-342900">
              <a:buAutoNum type="arabicParenR"/>
            </a:pPr>
            <a:endParaRPr lang="en-US" altLang="zh-CN" smtClean="0"/>
          </a:p>
          <a:p>
            <a:pPr marL="342900" indent="-342900">
              <a:buAutoNum type="arabicParenR"/>
            </a:pPr>
            <a:r>
              <a:rPr lang="zh-CN" altLang="en-US" smtClean="0"/>
              <a:t>动</a:t>
            </a:r>
            <a:r>
              <a:rPr lang="zh-CN" altLang="en-US"/>
              <a:t>态规划算法与分</a:t>
            </a:r>
            <a:r>
              <a:rPr lang="zh-CN" altLang="en-US" smtClean="0"/>
              <a:t>治</a:t>
            </a:r>
            <a:r>
              <a:rPr lang="zh-CN" altLang="en-US"/>
              <a:t>算</a:t>
            </a:r>
            <a:r>
              <a:rPr lang="zh-CN" altLang="en-US" smtClean="0"/>
              <a:t>法类似，</a:t>
            </a:r>
            <a:r>
              <a:rPr lang="zh-CN" altLang="en-US"/>
              <a:t>其基本思想也是将待求解问题分解成若干个子问题，先求解子问题，然后从这些子问题的解得到原问题的解</a:t>
            </a:r>
            <a:r>
              <a:rPr lang="zh-CN" altLang="en-US" smtClean="0"/>
              <a:t>。</a:t>
            </a:r>
            <a:endParaRPr lang="en-US" altLang="zh-CN" smtClean="0"/>
          </a:p>
          <a:p>
            <a:pPr marL="342900" indent="-342900">
              <a:buAutoNum type="arabicParenR"/>
            </a:pPr>
            <a:endParaRPr lang="en-US" altLang="zh-CN" smtClean="0"/>
          </a:p>
          <a:p>
            <a:pPr marL="342900" indent="-342900">
              <a:buAutoNum type="arabicParenR"/>
            </a:pPr>
            <a:r>
              <a:rPr lang="zh-CN" altLang="en-US" smtClean="0"/>
              <a:t>与</a:t>
            </a:r>
            <a:r>
              <a:rPr lang="zh-CN" altLang="en-US"/>
              <a:t>分治法不同的是，</a:t>
            </a:r>
            <a:r>
              <a:rPr lang="zh-CN" altLang="en-US" b="1"/>
              <a:t>适合于用动态规划求解的问题，经分解得到子问题往往不是互相独立的</a:t>
            </a:r>
            <a:r>
              <a:rPr lang="zh-CN" altLang="en-US" b="1" smtClean="0"/>
              <a:t>。</a:t>
            </a:r>
            <a:r>
              <a:rPr lang="zh-CN" altLang="en-US"/>
              <a:t> </a:t>
            </a:r>
            <a:r>
              <a:rPr lang="en-US" altLang="zh-CN" smtClean="0"/>
              <a:t>( </a:t>
            </a:r>
            <a:r>
              <a:rPr lang="zh-CN" altLang="en-US" smtClean="0"/>
              <a:t>即</a:t>
            </a:r>
            <a:r>
              <a:rPr lang="zh-CN" altLang="en-US"/>
              <a:t>下一个子阶段的求解是建立在上一个子阶段的解的基础上，进行进一步的求</a:t>
            </a:r>
            <a:r>
              <a:rPr lang="zh-CN" altLang="en-US" smtClean="0"/>
              <a:t>解 </a:t>
            </a:r>
            <a:r>
              <a:rPr lang="en-US" altLang="zh-CN" smtClean="0"/>
              <a:t>)</a:t>
            </a:r>
            <a:endParaRPr lang="en-US" altLang="zh-CN" smtClean="0"/>
          </a:p>
          <a:p>
            <a:pPr marL="342900" indent="-342900">
              <a:buAutoNum type="arabicParenR"/>
            </a:pPr>
            <a:endParaRPr lang="en-US" altLang="zh-CN">
              <a:ea typeface="宋体" panose="02010600030101010101" pitchFamily="2" charset="-122"/>
            </a:endParaRPr>
          </a:p>
          <a:p>
            <a:pPr marL="342900" indent="-342900">
              <a:buAutoNum type="arabicParenR"/>
            </a:pPr>
            <a:r>
              <a:rPr lang="zh-CN" altLang="en-US"/>
              <a:t>动态规</a:t>
            </a:r>
            <a:r>
              <a:rPr lang="zh-CN" altLang="en-US" smtClean="0"/>
              <a:t>划</a:t>
            </a:r>
            <a:r>
              <a:rPr lang="zh-CN" altLang="en-US"/>
              <a:t>可</a:t>
            </a:r>
            <a:r>
              <a:rPr lang="zh-CN" altLang="en-US" smtClean="0"/>
              <a:t>以通过</a:t>
            </a:r>
            <a:r>
              <a:rPr lang="zh-CN" altLang="en-US" b="1" smtClean="0"/>
              <a:t>填</a:t>
            </a:r>
            <a:r>
              <a:rPr lang="zh-CN" altLang="en-US" b="1"/>
              <a:t>表的方式</a:t>
            </a:r>
            <a:r>
              <a:rPr lang="zh-CN" altLang="en-US" smtClean="0"/>
              <a:t>来</a:t>
            </a:r>
            <a:r>
              <a:rPr lang="zh-CN" altLang="en-US"/>
              <a:t>逐</a:t>
            </a:r>
            <a:r>
              <a:rPr lang="zh-CN" altLang="en-US" smtClean="0"/>
              <a:t>步推进，得到最优解</a:t>
            </a:r>
            <a:r>
              <a:rPr lang="en-US" altLang="zh-CN" smtClean="0"/>
              <a:t>.</a:t>
            </a:r>
            <a:endParaRPr lang="en-US" altLang="zh-CN" smtClean="0">
              <a:ea typeface="宋体" panose="02010600030101010101" pitchFamily="2" charset="-122"/>
            </a:endParaRPr>
          </a:p>
        </p:txBody>
      </p:sp>
    </p:spTree>
  </p:cSld>
  <p:clrMapOvr>
    <a:masterClrMapping/>
  </p:clrMapOvr>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动</a:t>
            </a:r>
            <a:r>
              <a:rPr lang="zh-CN" altLang="en-US" sz="2200" b="1"/>
              <a:t>态规划算</a:t>
            </a:r>
            <a:r>
              <a:rPr lang="zh-CN" altLang="en-US" sz="2200" b="1" smtClean="0"/>
              <a:t>法</a:t>
            </a:r>
            <a:endParaRPr lang="en-US" altLang="zh-CN" sz="2200" b="1"/>
          </a:p>
        </p:txBody>
      </p:sp>
      <p:sp>
        <p:nvSpPr>
          <p:cNvPr id="2" name="TextBox 1"/>
          <p:cNvSpPr txBox="1"/>
          <p:nvPr/>
        </p:nvSpPr>
        <p:spPr>
          <a:xfrm>
            <a:off x="665981" y="1224111"/>
            <a:ext cx="8424936" cy="3724096"/>
          </a:xfrm>
          <a:prstGeom prst="rect">
            <a:avLst/>
          </a:prstGeom>
          <a:noFill/>
        </p:spPr>
        <p:txBody>
          <a:bodyPr wrap="square" rtlCol="0">
            <a:spAutoFit/>
          </a:bodyPr>
          <a:lstStyle/>
          <a:p>
            <a:r>
              <a:rPr lang="zh-CN" altLang="en-US" sz="2000" b="1" smtClean="0">
                <a:solidFill>
                  <a:srgbClr val="0070C0"/>
                </a:solidFill>
                <a:ea typeface="宋体" panose="02010600030101010101" pitchFamily="2" charset="-122"/>
              </a:rPr>
              <a:t>动态规划算法最佳实践</a:t>
            </a:r>
            <a:r>
              <a:rPr lang="en-US" altLang="zh-CN" sz="2000" b="1" smtClean="0">
                <a:solidFill>
                  <a:srgbClr val="0070C0"/>
                </a:solidFill>
                <a:ea typeface="宋体" panose="02010600030101010101" pitchFamily="2" charset="-122"/>
              </a:rPr>
              <a:t>-</a:t>
            </a:r>
            <a:r>
              <a:rPr lang="zh-CN" altLang="en-US" sz="2000" b="1" smtClean="0">
                <a:solidFill>
                  <a:srgbClr val="0070C0"/>
                </a:solidFill>
                <a:ea typeface="宋体" panose="02010600030101010101" pitchFamily="2" charset="-122"/>
              </a:rPr>
              <a:t>背包问题</a:t>
            </a:r>
            <a:endParaRPr lang="en-US" altLang="zh-CN" sz="2000" b="1" smtClean="0">
              <a:solidFill>
                <a:srgbClr val="0070C0"/>
              </a:solidFill>
              <a:ea typeface="宋体" panose="02010600030101010101" pitchFamily="2" charset="-122"/>
            </a:endParaRPr>
          </a:p>
          <a:p>
            <a:endParaRPr lang="en-US" altLang="zh-CN">
              <a:ea typeface="宋体" panose="02010600030101010101" pitchFamily="2" charset="-122"/>
            </a:endParaRPr>
          </a:p>
          <a:p>
            <a:r>
              <a:rPr lang="zh-CN" altLang="en-US"/>
              <a:t>背包问题：有一个背包，容量为</a:t>
            </a:r>
            <a:r>
              <a:rPr lang="en-US" altLang="zh-CN"/>
              <a:t>4</a:t>
            </a:r>
            <a:r>
              <a:rPr lang="zh-CN" altLang="en-US"/>
              <a:t>磅 ， 现有如下物品</a:t>
            </a:r>
            <a:endParaRPr lang="en-US" altLang="zh-CN"/>
          </a:p>
          <a:p>
            <a:endParaRPr lang="en-US" altLang="zh-CN">
              <a:ea typeface="宋体" panose="02010600030101010101" pitchFamily="2" charset="-122"/>
            </a:endParaRPr>
          </a:p>
          <a:p>
            <a:endParaRPr lang="en-US" altLang="zh-CN">
              <a:ea typeface="宋体" panose="02010600030101010101" pitchFamily="2" charset="-122"/>
            </a:endParaRPr>
          </a:p>
          <a:p>
            <a:endParaRPr lang="en-US" altLang="zh-CN">
              <a:ea typeface="宋体" panose="02010600030101010101" pitchFamily="2" charset="-122"/>
            </a:endParaRPr>
          </a:p>
          <a:p>
            <a:endParaRPr lang="en-US" altLang="zh-CN">
              <a:ea typeface="宋体" panose="02010600030101010101" pitchFamily="2" charset="-122"/>
            </a:endParaRPr>
          </a:p>
          <a:p>
            <a:endParaRPr lang="en-US" altLang="zh-CN">
              <a:ea typeface="宋体" panose="02010600030101010101" pitchFamily="2" charset="-122"/>
            </a:endParaRPr>
          </a:p>
          <a:p>
            <a:endParaRPr lang="en-US" altLang="zh-CN">
              <a:ea typeface="宋体" panose="02010600030101010101" pitchFamily="2" charset="-122"/>
            </a:endParaRPr>
          </a:p>
          <a:p>
            <a:endParaRPr lang="en-US" altLang="zh-CN">
              <a:ea typeface="宋体" panose="02010600030101010101" pitchFamily="2" charset="-122"/>
            </a:endParaRPr>
          </a:p>
          <a:p>
            <a:pPr marL="342900" indent="-342900">
              <a:buAutoNum type="arabicParenR"/>
            </a:pPr>
            <a:r>
              <a:rPr lang="zh-CN" altLang="en-US"/>
              <a:t>要求达到的目标为装入的背包的总价值最大，并且重量不超出</a:t>
            </a:r>
            <a:endParaRPr lang="en-US" altLang="zh-CN"/>
          </a:p>
          <a:p>
            <a:pPr marL="342900" indent="-342900">
              <a:buAutoNum type="arabicParenR"/>
            </a:pPr>
            <a:r>
              <a:rPr lang="zh-CN" altLang="en-US"/>
              <a:t>要求装入的物品不能重</a:t>
            </a:r>
            <a:r>
              <a:rPr lang="zh-CN" altLang="en-US" smtClean="0"/>
              <a:t>复</a:t>
            </a:r>
            <a:endParaRPr lang="en-US" altLang="zh-CN"/>
          </a:p>
          <a:p>
            <a:endParaRPr lang="en-US" altLang="zh-CN">
              <a:ea typeface="宋体" panose="02010600030101010101" pitchFamily="2" charset="-122"/>
            </a:endParaRPr>
          </a:p>
        </p:txBody>
      </p:sp>
      <p:graphicFrame>
        <p:nvGraphicFramePr>
          <p:cNvPr id="4" name="表格 3"/>
          <p:cNvGraphicFramePr>
            <a:graphicFrameLocks noGrp="1"/>
          </p:cNvGraphicFramePr>
          <p:nvPr/>
        </p:nvGraphicFramePr>
        <p:xfrm>
          <a:off x="809997" y="2331263"/>
          <a:ext cx="5190306" cy="1341120"/>
        </p:xfrm>
        <a:graphic>
          <a:graphicData uri="http://schemas.openxmlformats.org/drawingml/2006/table">
            <a:tbl>
              <a:tblPr/>
              <a:tblGrid>
                <a:gridCol w="1730102"/>
                <a:gridCol w="1730102"/>
                <a:gridCol w="1730102"/>
              </a:tblGrid>
              <a:tr h="0">
                <a:tc>
                  <a:txBody>
                    <a:bodyPr/>
                    <a:lstStyle/>
                    <a:p>
                      <a:pPr algn="l"/>
                      <a:r>
                        <a:rPr lang="zh-CN" altLang="en-US" sz="1200" b="1">
                          <a:solidFill>
                            <a:srgbClr val="4F4F4F"/>
                          </a:solidFill>
                          <a:effectLst/>
                        </a:rPr>
                        <a:t>物品</a:t>
                      </a:r>
                      <a:endParaRPr lang="zh-CN" altLang="en-US" sz="1200" b="1">
                        <a:solidFill>
                          <a:srgbClr val="4F4F4F"/>
                        </a:solidFill>
                        <a:effectLst/>
                      </a:endParaRP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FF3F5"/>
                    </a:solidFill>
                  </a:tcPr>
                </a:tc>
                <a:tc>
                  <a:txBody>
                    <a:bodyPr/>
                    <a:lstStyle/>
                    <a:p>
                      <a:pPr algn="l"/>
                      <a:r>
                        <a:rPr lang="zh-CN" altLang="en-US" sz="1200" b="1">
                          <a:solidFill>
                            <a:srgbClr val="4F4F4F"/>
                          </a:solidFill>
                          <a:effectLst/>
                        </a:rPr>
                        <a:t>重量</a:t>
                      </a:r>
                      <a:endParaRPr lang="zh-CN" altLang="en-US" sz="1200" b="1">
                        <a:solidFill>
                          <a:srgbClr val="4F4F4F"/>
                        </a:solidFill>
                        <a:effectLst/>
                      </a:endParaRP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FF3F5"/>
                    </a:solidFill>
                  </a:tcPr>
                </a:tc>
                <a:tc>
                  <a:txBody>
                    <a:bodyPr/>
                    <a:lstStyle/>
                    <a:p>
                      <a:pPr algn="l"/>
                      <a:r>
                        <a:rPr lang="zh-CN" altLang="en-US" sz="1200" b="1">
                          <a:solidFill>
                            <a:srgbClr val="4F4F4F"/>
                          </a:solidFill>
                          <a:effectLst/>
                        </a:rPr>
                        <a:t>价格</a:t>
                      </a:r>
                      <a:endParaRPr lang="zh-CN" altLang="en-US" sz="1200" b="1">
                        <a:solidFill>
                          <a:srgbClr val="4F4F4F"/>
                        </a:solidFill>
                        <a:effectLst/>
                      </a:endParaRP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FF3F5"/>
                    </a:solidFill>
                  </a:tcPr>
                </a:tc>
              </a:tr>
              <a:tr h="0">
                <a:tc>
                  <a:txBody>
                    <a:bodyPr/>
                    <a:lstStyle/>
                    <a:p>
                      <a:pPr algn="l"/>
                      <a:r>
                        <a:rPr lang="zh-CN" altLang="en-US" sz="1200" b="0">
                          <a:solidFill>
                            <a:srgbClr val="4F4F4F"/>
                          </a:solidFill>
                          <a:effectLst/>
                        </a:rPr>
                        <a:t>吉他</a:t>
                      </a:r>
                      <a:r>
                        <a:rPr lang="en-US" altLang="zh-CN" sz="1200" b="0">
                          <a:solidFill>
                            <a:srgbClr val="4F4F4F"/>
                          </a:solidFill>
                          <a:effectLst/>
                        </a:rPr>
                        <a:t>(</a:t>
                      </a:r>
                      <a:r>
                        <a:rPr lang="en-US" sz="1200" b="0">
                          <a:solidFill>
                            <a:srgbClr val="4F4F4F"/>
                          </a:solidFill>
                          <a:effectLst/>
                        </a:rPr>
                        <a:t>G)</a:t>
                      </a:r>
                      <a:endParaRPr lang="en-US" sz="1200" b="0">
                        <a:solidFill>
                          <a:srgbClr val="4F4F4F"/>
                        </a:solidFill>
                        <a:effectLst/>
                      </a:endParaRP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a:r>
                        <a:rPr lang="en-US" altLang="zh-CN" sz="1200" b="0">
                          <a:solidFill>
                            <a:srgbClr val="4F4F4F"/>
                          </a:solidFill>
                          <a:effectLst/>
                        </a:rPr>
                        <a:t>1</a:t>
                      </a:r>
                      <a:endParaRPr lang="en-US" altLang="zh-CN" sz="1200" b="0">
                        <a:solidFill>
                          <a:srgbClr val="4F4F4F"/>
                        </a:solidFill>
                        <a:effectLst/>
                      </a:endParaRP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a:r>
                        <a:rPr lang="en-US" altLang="zh-CN" sz="1200" b="0">
                          <a:solidFill>
                            <a:srgbClr val="4F4F4F"/>
                          </a:solidFill>
                          <a:effectLst/>
                        </a:rPr>
                        <a:t>1500</a:t>
                      </a:r>
                      <a:endParaRPr lang="en-US" altLang="zh-CN" sz="1200" b="0">
                        <a:solidFill>
                          <a:srgbClr val="4F4F4F"/>
                        </a:solidFill>
                        <a:effectLst/>
                      </a:endParaRP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0">
                <a:tc>
                  <a:txBody>
                    <a:bodyPr/>
                    <a:lstStyle/>
                    <a:p>
                      <a:pPr algn="l"/>
                      <a:r>
                        <a:rPr lang="zh-CN" altLang="en-US" sz="1200" b="0">
                          <a:solidFill>
                            <a:srgbClr val="4F4F4F"/>
                          </a:solidFill>
                          <a:effectLst/>
                        </a:rPr>
                        <a:t>音响</a:t>
                      </a:r>
                      <a:r>
                        <a:rPr lang="en-US" altLang="zh-CN" sz="1200" b="0">
                          <a:solidFill>
                            <a:srgbClr val="4F4F4F"/>
                          </a:solidFill>
                          <a:effectLst/>
                        </a:rPr>
                        <a:t>(</a:t>
                      </a:r>
                      <a:r>
                        <a:rPr lang="en-US" sz="1200" b="0">
                          <a:solidFill>
                            <a:srgbClr val="4F4F4F"/>
                          </a:solidFill>
                          <a:effectLst/>
                        </a:rPr>
                        <a:t>S)</a:t>
                      </a:r>
                      <a:endParaRPr lang="en-US" sz="1200" b="0">
                        <a:solidFill>
                          <a:srgbClr val="4F4F4F"/>
                        </a:solidFill>
                        <a:effectLst/>
                      </a:endParaRP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7F7F7"/>
                    </a:solidFill>
                  </a:tcPr>
                </a:tc>
                <a:tc>
                  <a:txBody>
                    <a:bodyPr/>
                    <a:lstStyle/>
                    <a:p>
                      <a:pPr algn="l"/>
                      <a:r>
                        <a:rPr lang="en-US" altLang="zh-CN" sz="1200" b="0">
                          <a:solidFill>
                            <a:srgbClr val="4F4F4F"/>
                          </a:solidFill>
                          <a:effectLst/>
                        </a:rPr>
                        <a:t>4</a:t>
                      </a:r>
                      <a:endParaRPr lang="en-US" altLang="zh-CN" sz="1200" b="0">
                        <a:solidFill>
                          <a:srgbClr val="4F4F4F"/>
                        </a:solidFill>
                        <a:effectLst/>
                      </a:endParaRP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7F7F7"/>
                    </a:solidFill>
                  </a:tcPr>
                </a:tc>
                <a:tc>
                  <a:txBody>
                    <a:bodyPr/>
                    <a:lstStyle/>
                    <a:p>
                      <a:pPr algn="l"/>
                      <a:r>
                        <a:rPr lang="en-US" altLang="zh-CN" sz="1200" b="0">
                          <a:solidFill>
                            <a:srgbClr val="4F4F4F"/>
                          </a:solidFill>
                          <a:effectLst/>
                        </a:rPr>
                        <a:t>3000</a:t>
                      </a:r>
                      <a:endParaRPr lang="en-US" altLang="zh-CN" sz="1200" b="0">
                        <a:solidFill>
                          <a:srgbClr val="4F4F4F"/>
                        </a:solidFill>
                        <a:effectLst/>
                      </a:endParaRP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7F7F7"/>
                    </a:solidFill>
                  </a:tcPr>
                </a:tc>
              </a:tr>
              <a:tr h="0">
                <a:tc>
                  <a:txBody>
                    <a:bodyPr/>
                    <a:lstStyle/>
                    <a:p>
                      <a:pPr algn="l"/>
                      <a:r>
                        <a:rPr lang="zh-CN" altLang="en-US" sz="1200" b="0">
                          <a:solidFill>
                            <a:srgbClr val="4F4F4F"/>
                          </a:solidFill>
                          <a:effectLst/>
                        </a:rPr>
                        <a:t>电脑</a:t>
                      </a:r>
                      <a:r>
                        <a:rPr lang="en-US" altLang="zh-CN" sz="1200" b="0">
                          <a:solidFill>
                            <a:srgbClr val="4F4F4F"/>
                          </a:solidFill>
                          <a:effectLst/>
                        </a:rPr>
                        <a:t>(</a:t>
                      </a:r>
                      <a:r>
                        <a:rPr lang="en-US" sz="1200" b="0">
                          <a:solidFill>
                            <a:srgbClr val="4F4F4F"/>
                          </a:solidFill>
                          <a:effectLst/>
                        </a:rPr>
                        <a:t>L)</a:t>
                      </a:r>
                      <a:endParaRPr lang="en-US" sz="1200" b="0">
                        <a:solidFill>
                          <a:srgbClr val="4F4F4F"/>
                        </a:solidFill>
                        <a:effectLst/>
                      </a:endParaRP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a:r>
                        <a:rPr lang="en-US" altLang="zh-CN" sz="1200" b="0">
                          <a:solidFill>
                            <a:srgbClr val="4F4F4F"/>
                          </a:solidFill>
                          <a:effectLst/>
                        </a:rPr>
                        <a:t>3</a:t>
                      </a:r>
                      <a:endParaRPr lang="en-US" altLang="zh-CN" sz="1200" b="0">
                        <a:solidFill>
                          <a:srgbClr val="4F4F4F"/>
                        </a:solidFill>
                        <a:effectLst/>
                      </a:endParaRP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a:r>
                        <a:rPr lang="en-US" altLang="zh-CN" sz="1200" b="0">
                          <a:solidFill>
                            <a:srgbClr val="4F4F4F"/>
                          </a:solidFill>
                          <a:effectLst/>
                        </a:rPr>
                        <a:t>2000</a:t>
                      </a:r>
                      <a:endParaRPr lang="en-US" altLang="zh-CN" sz="1200" b="0">
                        <a:solidFill>
                          <a:srgbClr val="4F4F4F"/>
                        </a:solidFill>
                        <a:effectLst/>
                      </a:endParaRP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bl>
          </a:graphicData>
        </a:graphic>
      </p:graphicFrame>
    </p:spTree>
  </p:cSld>
  <p:clrMapOvr>
    <a:masterClrMapping/>
  </p:clrMapOvr>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动</a:t>
            </a:r>
            <a:r>
              <a:rPr lang="zh-CN" altLang="en-US" sz="2200" b="1"/>
              <a:t>态规划算</a:t>
            </a:r>
            <a:r>
              <a:rPr lang="zh-CN" altLang="en-US" sz="2200" b="1" smtClean="0"/>
              <a:t>法</a:t>
            </a:r>
            <a:endParaRPr lang="en-US" altLang="zh-CN" sz="2200" b="1"/>
          </a:p>
        </p:txBody>
      </p:sp>
      <p:sp>
        <p:nvSpPr>
          <p:cNvPr id="2" name="TextBox 1"/>
          <p:cNvSpPr txBox="1"/>
          <p:nvPr/>
        </p:nvSpPr>
        <p:spPr>
          <a:xfrm>
            <a:off x="665981" y="1224111"/>
            <a:ext cx="8424936" cy="2277547"/>
          </a:xfrm>
          <a:prstGeom prst="rect">
            <a:avLst/>
          </a:prstGeom>
          <a:noFill/>
        </p:spPr>
        <p:txBody>
          <a:bodyPr wrap="square" rtlCol="0">
            <a:spAutoFit/>
          </a:bodyPr>
          <a:lstStyle/>
          <a:p>
            <a:r>
              <a:rPr lang="zh-CN" altLang="en-US" sz="2000" b="1" smtClean="0">
                <a:solidFill>
                  <a:srgbClr val="0070C0"/>
                </a:solidFill>
                <a:ea typeface="宋体" panose="02010600030101010101" pitchFamily="2" charset="-122"/>
              </a:rPr>
              <a:t>动态规划算法最佳实践</a:t>
            </a:r>
            <a:r>
              <a:rPr lang="en-US" altLang="zh-CN" sz="2000" b="1" smtClean="0">
                <a:solidFill>
                  <a:srgbClr val="0070C0"/>
                </a:solidFill>
                <a:ea typeface="宋体" panose="02010600030101010101" pitchFamily="2" charset="-122"/>
              </a:rPr>
              <a:t>-</a:t>
            </a:r>
            <a:r>
              <a:rPr lang="zh-CN" altLang="en-US" sz="2000" b="1" smtClean="0">
                <a:solidFill>
                  <a:srgbClr val="0070C0"/>
                </a:solidFill>
                <a:ea typeface="宋体" panose="02010600030101010101" pitchFamily="2" charset="-122"/>
              </a:rPr>
              <a:t>背包问题</a:t>
            </a:r>
            <a:endParaRPr lang="en-US" altLang="zh-CN" sz="2000" b="1" smtClean="0">
              <a:solidFill>
                <a:srgbClr val="0070C0"/>
              </a:solidFill>
              <a:ea typeface="宋体" panose="02010600030101010101" pitchFamily="2" charset="-122"/>
            </a:endParaRPr>
          </a:p>
          <a:p>
            <a:endParaRPr lang="en-US" altLang="zh-CN">
              <a:ea typeface="宋体" panose="02010600030101010101" pitchFamily="2" charset="-122"/>
            </a:endParaRPr>
          </a:p>
          <a:p>
            <a:pPr marL="342900" indent="-342900">
              <a:buAutoNum type="arabicParenR" startAt="3"/>
            </a:pPr>
            <a:r>
              <a:rPr lang="zh-CN" altLang="en-US" smtClean="0"/>
              <a:t>思路分析和图解</a:t>
            </a:r>
            <a:endParaRPr lang="en-US" altLang="zh-CN"/>
          </a:p>
          <a:p>
            <a:pPr marL="285750" indent="-285750">
              <a:buFont typeface="Arial" panose="020B0604020202020204" pitchFamily="34" charset="0"/>
              <a:buChar char="•"/>
            </a:pPr>
            <a:r>
              <a:rPr lang="zh-CN" altLang="en-US" sz="1700"/>
              <a:t>背包问题主要是指一个给定容量的背包、若干具有一定价值和重量的物品，如何选择物品放入背包使物品的价值最大。其中又分</a:t>
            </a:r>
            <a:r>
              <a:rPr lang="en-US" altLang="zh-CN" sz="1700"/>
              <a:t>01</a:t>
            </a:r>
            <a:r>
              <a:rPr lang="zh-CN" altLang="en-US" sz="1700"/>
              <a:t>背包</a:t>
            </a:r>
            <a:r>
              <a:rPr lang="zh-CN" altLang="en-US" sz="1700" smtClean="0"/>
              <a:t>和</a:t>
            </a:r>
            <a:r>
              <a:rPr lang="zh-CN" altLang="en-US" sz="1700"/>
              <a:t>完全</a:t>
            </a:r>
            <a:r>
              <a:rPr lang="zh-CN" altLang="en-US" sz="1700" smtClean="0"/>
              <a:t>背包</a:t>
            </a:r>
            <a:r>
              <a:rPr lang="en-US" altLang="zh-CN" sz="1700" smtClean="0"/>
              <a:t>(</a:t>
            </a:r>
            <a:r>
              <a:rPr lang="zh-CN" altLang="en-US" sz="1700" smtClean="0"/>
              <a:t>完全背包指的是：</a:t>
            </a:r>
            <a:r>
              <a:rPr lang="zh-CN" altLang="en-US" sz="1600" smtClean="0"/>
              <a:t>每</a:t>
            </a:r>
            <a:r>
              <a:rPr lang="zh-CN" altLang="en-US" sz="1600"/>
              <a:t>种物品都有无限件可用</a:t>
            </a:r>
            <a:r>
              <a:rPr lang="en-US" altLang="zh-CN" sz="1700" smtClean="0"/>
              <a:t>)</a:t>
            </a:r>
            <a:endParaRPr lang="en-US" altLang="zh-CN" sz="1700"/>
          </a:p>
          <a:p>
            <a:pPr marL="285750" indent="-285750">
              <a:buFont typeface="Arial" panose="020B0604020202020204" pitchFamily="34" charset="0"/>
              <a:buChar char="•"/>
            </a:pPr>
            <a:r>
              <a:rPr lang="zh-CN" altLang="en-US" sz="1700" smtClean="0"/>
              <a:t>这里的问题属于</a:t>
            </a:r>
            <a:r>
              <a:rPr lang="en-US" altLang="zh-CN" sz="1700" smtClean="0"/>
              <a:t>01</a:t>
            </a:r>
            <a:r>
              <a:rPr lang="zh-CN" altLang="en-US" sz="1700"/>
              <a:t>背包，即每个物品最多放一个。而无限背包可以转化为</a:t>
            </a:r>
            <a:r>
              <a:rPr lang="en-US" altLang="zh-CN" sz="1700"/>
              <a:t>01</a:t>
            </a:r>
            <a:r>
              <a:rPr lang="zh-CN" altLang="en-US" sz="1700"/>
              <a:t>背包</a:t>
            </a:r>
            <a:r>
              <a:rPr lang="zh-CN" altLang="en-US" sz="1700" smtClean="0"/>
              <a:t>。</a:t>
            </a:r>
            <a:endParaRPr lang="en-US" altLang="zh-CN" sz="1700" smtClean="0"/>
          </a:p>
          <a:p>
            <a:endParaRPr lang="en-US" altLang="zh-CN">
              <a:ea typeface="宋体" panose="02010600030101010101" pitchFamily="2" charset="-122"/>
            </a:endParaRPr>
          </a:p>
        </p:txBody>
      </p:sp>
    </p:spTree>
  </p:cSld>
  <p:clrMapOvr>
    <a:masterClrMapping/>
  </p:clrMapOvr>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680" y="755015"/>
            <a:ext cx="2528570" cy="395605"/>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动</a:t>
            </a:r>
            <a:r>
              <a:rPr lang="zh-CN" altLang="en-US" sz="2200" b="1"/>
              <a:t>态规划算</a:t>
            </a:r>
            <a:r>
              <a:rPr lang="zh-CN" altLang="en-US" sz="2200" b="1" smtClean="0"/>
              <a:t>法</a:t>
            </a:r>
            <a:endParaRPr lang="en-US" altLang="zh-CN" sz="2200" b="1"/>
          </a:p>
        </p:txBody>
      </p:sp>
      <p:sp>
        <p:nvSpPr>
          <p:cNvPr id="2" name="TextBox 1"/>
          <p:cNvSpPr txBox="1"/>
          <p:nvPr/>
        </p:nvSpPr>
        <p:spPr>
          <a:xfrm>
            <a:off x="635501" y="1064091"/>
            <a:ext cx="8424936" cy="4323080"/>
          </a:xfrm>
          <a:prstGeom prst="rect">
            <a:avLst/>
          </a:prstGeom>
          <a:solidFill>
            <a:schemeClr val="bg1">
              <a:lumMod val="95000"/>
            </a:schemeClr>
          </a:solidFill>
        </p:spPr>
        <p:txBody>
          <a:bodyPr wrap="square" rtlCol="0">
            <a:spAutoFit/>
          </a:bodyPr>
          <a:lstStyle/>
          <a:p>
            <a:r>
              <a:rPr lang="zh-CN" altLang="en-US" sz="2000" b="1" smtClean="0">
                <a:solidFill>
                  <a:srgbClr val="0070C0"/>
                </a:solidFill>
                <a:ea typeface="宋体" panose="02010600030101010101" pitchFamily="2" charset="-122"/>
              </a:rPr>
              <a:t>动态规划算法最佳实践</a:t>
            </a:r>
            <a:r>
              <a:rPr lang="en-US" altLang="zh-CN" sz="2000" b="1" smtClean="0">
                <a:solidFill>
                  <a:srgbClr val="0070C0"/>
                </a:solidFill>
                <a:ea typeface="宋体" panose="02010600030101010101" pitchFamily="2" charset="-122"/>
              </a:rPr>
              <a:t>-</a:t>
            </a:r>
            <a:r>
              <a:rPr lang="zh-CN" altLang="en-US" sz="2000" b="1" smtClean="0">
                <a:solidFill>
                  <a:srgbClr val="0070C0"/>
                </a:solidFill>
                <a:ea typeface="宋体" panose="02010600030101010101" pitchFamily="2" charset="-122"/>
              </a:rPr>
              <a:t>背包问题</a:t>
            </a:r>
            <a:endParaRPr lang="en-US" altLang="zh-CN">
              <a:ea typeface="宋体" panose="02010600030101010101" pitchFamily="2" charset="-122"/>
            </a:endParaRPr>
          </a:p>
          <a:p>
            <a:pPr marL="342900" indent="-342900">
              <a:buAutoNum type="arabicParenR" startAt="3"/>
            </a:pPr>
            <a:r>
              <a:rPr lang="zh-CN" altLang="en-US" smtClean="0"/>
              <a:t>思路分析和图解</a:t>
            </a:r>
            <a:endParaRPr lang="en-US" altLang="zh-CN"/>
          </a:p>
          <a:p>
            <a:pPr marL="285750" indent="-285750">
              <a:buFont typeface="Arial" panose="020B0604020202020204" pitchFamily="34" charset="0"/>
              <a:buChar char="•"/>
            </a:pPr>
            <a:r>
              <a:rPr lang="zh-CN" altLang="en-US" sz="1700" smtClean="0"/>
              <a:t>算</a:t>
            </a:r>
            <a:r>
              <a:rPr lang="zh-CN" altLang="en-US" sz="1700"/>
              <a:t>法的主要思想，利用动态规划来解决。每次遍历到的第</a:t>
            </a:r>
            <a:r>
              <a:rPr lang="en-US" altLang="zh-CN" sz="1700"/>
              <a:t>i</a:t>
            </a:r>
            <a:r>
              <a:rPr lang="zh-CN" altLang="en-US" sz="1700"/>
              <a:t>个物品，根据</a:t>
            </a:r>
            <a:r>
              <a:rPr lang="en-US" altLang="zh-CN" sz="1700"/>
              <a:t>w[i]</a:t>
            </a:r>
            <a:r>
              <a:rPr lang="zh-CN" altLang="en-US" sz="1700"/>
              <a:t>和</a:t>
            </a:r>
            <a:r>
              <a:rPr lang="en-US" altLang="zh-CN" sz="1700"/>
              <a:t>v[i]</a:t>
            </a:r>
            <a:r>
              <a:rPr lang="zh-CN" altLang="en-US" sz="1700"/>
              <a:t>来确定是否需要将该物品放入背包中。即对于给定的</a:t>
            </a:r>
            <a:r>
              <a:rPr lang="en-US" altLang="zh-CN" sz="1700"/>
              <a:t>n</a:t>
            </a:r>
            <a:r>
              <a:rPr lang="zh-CN" altLang="en-US" sz="1700"/>
              <a:t>个物品，设</a:t>
            </a:r>
            <a:r>
              <a:rPr lang="en-US" altLang="zh-CN" sz="1700"/>
              <a:t>v[i]</a:t>
            </a:r>
            <a:r>
              <a:rPr lang="zh-CN" altLang="en-US" sz="1700"/>
              <a:t>、</a:t>
            </a:r>
            <a:r>
              <a:rPr lang="en-US" altLang="zh-CN" sz="1700"/>
              <a:t>w[i]</a:t>
            </a:r>
            <a:r>
              <a:rPr lang="zh-CN" altLang="en-US" sz="1700"/>
              <a:t>分别为第</a:t>
            </a:r>
            <a:r>
              <a:rPr lang="en-US" altLang="zh-CN" sz="1700"/>
              <a:t>i</a:t>
            </a:r>
            <a:r>
              <a:rPr lang="zh-CN" altLang="en-US" sz="1700"/>
              <a:t>个物品的价值和重量，</a:t>
            </a:r>
            <a:r>
              <a:rPr lang="en-US" altLang="zh-CN" sz="1700"/>
              <a:t>C</a:t>
            </a:r>
            <a:r>
              <a:rPr lang="zh-CN" altLang="en-US" sz="1700"/>
              <a:t>为背包的容量。再令</a:t>
            </a:r>
            <a:r>
              <a:rPr lang="en-US" altLang="zh-CN" sz="1700"/>
              <a:t>v[i][j]</a:t>
            </a:r>
            <a:r>
              <a:rPr lang="zh-CN" altLang="en-US" sz="1700"/>
              <a:t>表示在前</a:t>
            </a:r>
            <a:r>
              <a:rPr lang="en-US" altLang="zh-CN" sz="1700"/>
              <a:t>i</a:t>
            </a:r>
            <a:r>
              <a:rPr lang="zh-CN" altLang="en-US" sz="1700"/>
              <a:t>个物品中能够装入容量为</a:t>
            </a:r>
            <a:r>
              <a:rPr lang="en-US" altLang="zh-CN" sz="1700"/>
              <a:t>j</a:t>
            </a:r>
            <a:r>
              <a:rPr lang="zh-CN" altLang="en-US" sz="1700"/>
              <a:t>的背包中的最大价值。则我们有下面的结果</a:t>
            </a:r>
            <a:r>
              <a:rPr lang="zh-CN" altLang="en-US" sz="1700" smtClean="0"/>
              <a:t>：</a:t>
            </a:r>
            <a:br>
              <a:rPr lang="en-US" altLang="zh-CN" sz="1700" smtClean="0"/>
            </a:br>
            <a:br>
              <a:rPr lang="en-US" altLang="zh-CN" sz="1700" smtClean="0"/>
            </a:br>
            <a:r>
              <a:rPr lang="en-US" altLang="zh-CN" sz="1700" smtClean="0"/>
              <a:t>(1)  v[i</a:t>
            </a:r>
            <a:r>
              <a:rPr lang="en-US" altLang="zh-CN" sz="1700"/>
              <a:t>][0]=v[0][j]=</a:t>
            </a:r>
            <a:r>
              <a:rPr lang="en-US" altLang="zh-CN" sz="1700" smtClean="0"/>
              <a:t>0; //</a:t>
            </a:r>
            <a:r>
              <a:rPr lang="zh-CN" altLang="en-US" sz="1700" smtClean="0"/>
              <a:t>表示 填入表 第一行和第一列是</a:t>
            </a:r>
            <a:r>
              <a:rPr lang="en-US" altLang="zh-CN" sz="1700" smtClean="0"/>
              <a:t>0</a:t>
            </a:r>
            <a:endParaRPr lang="en-US" altLang="zh-CN" sz="1700" smtClean="0"/>
          </a:p>
          <a:p>
            <a:r>
              <a:rPr lang="en-US" altLang="zh-CN" sz="1700" smtClean="0"/>
              <a:t>      (2) </a:t>
            </a:r>
            <a:r>
              <a:rPr lang="zh-CN" altLang="en-US" sz="1700" smtClean="0"/>
              <a:t>当</a:t>
            </a:r>
            <a:r>
              <a:rPr lang="en-US" altLang="zh-CN" sz="1700"/>
              <a:t>w[i]&gt; j </a:t>
            </a:r>
            <a:r>
              <a:rPr lang="zh-CN" altLang="en-US" sz="1700" smtClean="0"/>
              <a:t>时：</a:t>
            </a:r>
            <a:r>
              <a:rPr lang="en-US" altLang="zh-CN" sz="1700" smtClean="0"/>
              <a:t>v[i</a:t>
            </a:r>
            <a:r>
              <a:rPr lang="en-US" altLang="zh-CN" sz="1700"/>
              <a:t>][j]=v[i-1][j]  </a:t>
            </a:r>
            <a:r>
              <a:rPr lang="en-US" altLang="zh-CN" sz="1700" smtClean="0"/>
              <a:t> // </a:t>
            </a:r>
            <a:r>
              <a:rPr lang="zh-CN" altLang="en-US" sz="1700" smtClean="0"/>
              <a:t>当准备加入新增的商品的容量大于 </a:t>
            </a:r>
            <a:r>
              <a:rPr lang="zh-CN" altLang="en-US" sz="1700"/>
              <a:t>当</a:t>
            </a:r>
            <a:r>
              <a:rPr lang="zh-CN" altLang="en-US" sz="1700" smtClean="0"/>
              <a:t>前背包的容量时，就直接使用上一个单元格的装入策略</a:t>
            </a:r>
            <a:endParaRPr lang="en-US" altLang="zh-CN" sz="1700" smtClean="0"/>
          </a:p>
          <a:p>
            <a:r>
              <a:rPr lang="en-US" altLang="zh-CN" sz="1700"/>
              <a:t> </a:t>
            </a:r>
            <a:r>
              <a:rPr lang="en-US" altLang="zh-CN" sz="1700" smtClean="0"/>
              <a:t>     (3) </a:t>
            </a:r>
            <a:r>
              <a:rPr lang="zh-CN" altLang="en-US" sz="1700" smtClean="0"/>
              <a:t>当</a:t>
            </a:r>
            <a:r>
              <a:rPr lang="en-US" altLang="zh-CN" sz="1700"/>
              <a:t>j&gt;=w[i</a:t>
            </a:r>
            <a:r>
              <a:rPr lang="en-US" altLang="zh-CN" sz="1700" smtClean="0"/>
              <a:t>]</a:t>
            </a:r>
            <a:r>
              <a:rPr lang="zh-CN" altLang="en-US" sz="1700" smtClean="0"/>
              <a:t>时：</a:t>
            </a:r>
            <a:r>
              <a:rPr lang="en-US" altLang="zh-CN" sz="1700" smtClean="0"/>
              <a:t> v[i</a:t>
            </a:r>
            <a:r>
              <a:rPr lang="en-US" altLang="zh-CN" sz="1700"/>
              <a:t>][j]=max{v[i-1][j], v[i</a:t>
            </a:r>
            <a:r>
              <a:rPr lang="en-US" altLang="zh-CN" sz="1700" smtClean="0"/>
              <a:t>]+v[i-1</a:t>
            </a:r>
            <a:r>
              <a:rPr lang="en-US" altLang="zh-CN" sz="1700"/>
              <a:t>][j-w[i</a:t>
            </a:r>
            <a:r>
              <a:rPr lang="en-US" altLang="zh-CN" sz="1700" smtClean="0"/>
              <a:t>]]} </a:t>
            </a:r>
            <a:r>
              <a:rPr lang="en-US" altLang="zh-CN" sz="1700"/>
              <a:t> </a:t>
            </a:r>
            <a:endParaRPr lang="en-US" altLang="zh-CN" sz="1700" smtClean="0"/>
          </a:p>
          <a:p>
            <a:r>
              <a:rPr lang="en-US" altLang="zh-CN" sz="1400" smtClean="0"/>
              <a:t>// </a:t>
            </a:r>
            <a:r>
              <a:rPr lang="zh-CN" altLang="en-US" sz="1400" smtClean="0"/>
              <a:t>当 准备加入的新增的商品的容量小于等于当前背包的容量</a:t>
            </a:r>
            <a:r>
              <a:rPr lang="en-US" altLang="zh-CN" sz="1400" smtClean="0"/>
              <a:t>,</a:t>
            </a:r>
            <a:endParaRPr lang="en-US" altLang="zh-CN" sz="1400" smtClean="0"/>
          </a:p>
          <a:p>
            <a:r>
              <a:rPr lang="en-US" altLang="zh-CN" sz="1400" smtClean="0"/>
              <a:t>// </a:t>
            </a:r>
            <a:r>
              <a:rPr lang="zh-CN" altLang="en-US" sz="1400" smtClean="0"/>
              <a:t>装入的方式</a:t>
            </a:r>
            <a:r>
              <a:rPr lang="en-US" altLang="zh-CN" sz="1400" smtClean="0"/>
              <a:t>:</a:t>
            </a:r>
            <a:endParaRPr lang="en-US" altLang="zh-CN" sz="1400"/>
          </a:p>
          <a:p>
            <a:r>
              <a:rPr lang="en-US" altLang="zh-CN" sz="1400"/>
              <a:t>v[i-1][j</a:t>
            </a:r>
            <a:r>
              <a:rPr lang="en-US" altLang="zh-CN" sz="1400" smtClean="0"/>
              <a:t>]</a:t>
            </a:r>
            <a:r>
              <a:rPr lang="zh-CN" altLang="en-US" sz="1400" smtClean="0"/>
              <a:t>： </a:t>
            </a:r>
            <a:r>
              <a:rPr lang="zh-CN" altLang="en-US" sz="1400"/>
              <a:t>就</a:t>
            </a:r>
            <a:r>
              <a:rPr lang="zh-CN" altLang="en-US" sz="1400" smtClean="0"/>
              <a:t>是上一个单元格的装入的最大值</a:t>
            </a:r>
            <a:endParaRPr lang="en-US" altLang="zh-CN" sz="1400" smtClean="0"/>
          </a:p>
          <a:p>
            <a:r>
              <a:rPr lang="en-US" altLang="zh-CN" sz="1400"/>
              <a:t>v[i</a:t>
            </a:r>
            <a:r>
              <a:rPr lang="en-US" altLang="zh-CN" sz="1400" smtClean="0"/>
              <a:t>] : </a:t>
            </a:r>
            <a:r>
              <a:rPr lang="zh-CN" altLang="en-US" sz="1400" smtClean="0"/>
              <a:t>表示当前商品的价值 </a:t>
            </a:r>
            <a:endParaRPr lang="en-US" altLang="zh-CN" sz="1400" smtClean="0"/>
          </a:p>
          <a:p>
            <a:r>
              <a:rPr lang="en-US" altLang="zh-CN" sz="1400" smtClean="0"/>
              <a:t>v[i-1</a:t>
            </a:r>
            <a:r>
              <a:rPr lang="en-US" altLang="zh-CN" sz="1400"/>
              <a:t>][j-w[i</a:t>
            </a:r>
            <a:r>
              <a:rPr lang="en-US" altLang="zh-CN" sz="1400" smtClean="0"/>
              <a:t>]] </a:t>
            </a:r>
            <a:r>
              <a:rPr lang="zh-CN" altLang="en-US" sz="1400" smtClean="0"/>
              <a:t>： </a:t>
            </a:r>
            <a:r>
              <a:rPr lang="zh-CN" altLang="en-US" sz="1400"/>
              <a:t>装</a:t>
            </a:r>
            <a:r>
              <a:rPr lang="zh-CN" altLang="en-US" sz="1400" smtClean="0"/>
              <a:t>入</a:t>
            </a:r>
            <a:r>
              <a:rPr lang="en-US" altLang="zh-CN" sz="1400" smtClean="0"/>
              <a:t>i-1</a:t>
            </a:r>
            <a:r>
              <a:rPr lang="zh-CN" altLang="en-US" sz="1400" smtClean="0"/>
              <a:t>商品，到剩余空间</a:t>
            </a:r>
            <a:r>
              <a:rPr lang="en-US" altLang="zh-CN" sz="1400" smtClean="0"/>
              <a:t>j-w[i]</a:t>
            </a:r>
            <a:r>
              <a:rPr lang="zh-CN" altLang="en-US" sz="1400" smtClean="0"/>
              <a:t>的最大值</a:t>
            </a:r>
            <a:endParaRPr lang="en-US" altLang="zh-CN" sz="1400" smtClean="0"/>
          </a:p>
          <a:p>
            <a:r>
              <a:rPr lang="zh-CN" altLang="en-US" sz="1400"/>
              <a:t>当</a:t>
            </a:r>
            <a:r>
              <a:rPr lang="en-US" altLang="zh-CN" sz="1400"/>
              <a:t>j&gt;=w[i]</a:t>
            </a:r>
            <a:r>
              <a:rPr lang="zh-CN" altLang="en-US" sz="1400"/>
              <a:t>时：</a:t>
            </a:r>
            <a:r>
              <a:rPr lang="en-US" altLang="zh-CN" sz="1400"/>
              <a:t> v[i][j]=max{v[i-1][j], v[i]+v[i-1][j-w[i</a:t>
            </a:r>
            <a:r>
              <a:rPr lang="en-US" altLang="zh-CN" sz="1400" smtClean="0"/>
              <a:t>]]} : </a:t>
            </a:r>
            <a:endParaRPr lang="en-US" altLang="zh-CN" sz="1400">
              <a:ea typeface="宋体" panose="02010600030101010101" pitchFamily="2" charset="-122"/>
            </a:endParaRPr>
          </a:p>
        </p:txBody>
      </p:sp>
    </p:spTree>
  </p:cSld>
  <p:clrMapOvr>
    <a:masterClrMapping/>
  </p:clrMapOvr>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动</a:t>
            </a:r>
            <a:r>
              <a:rPr lang="zh-CN" altLang="en-US" sz="2200" b="1"/>
              <a:t>态规划算</a:t>
            </a:r>
            <a:r>
              <a:rPr lang="zh-CN" altLang="en-US" sz="2200" b="1" smtClean="0"/>
              <a:t>法</a:t>
            </a:r>
            <a:endParaRPr lang="en-US" altLang="zh-CN" sz="2200" b="1"/>
          </a:p>
        </p:txBody>
      </p:sp>
      <p:sp>
        <p:nvSpPr>
          <p:cNvPr id="2" name="TextBox 1"/>
          <p:cNvSpPr txBox="1"/>
          <p:nvPr/>
        </p:nvSpPr>
        <p:spPr>
          <a:xfrm>
            <a:off x="665981" y="1224111"/>
            <a:ext cx="8424936" cy="954107"/>
          </a:xfrm>
          <a:prstGeom prst="rect">
            <a:avLst/>
          </a:prstGeom>
          <a:noFill/>
        </p:spPr>
        <p:txBody>
          <a:bodyPr wrap="square" rtlCol="0">
            <a:spAutoFit/>
          </a:bodyPr>
          <a:lstStyle/>
          <a:p>
            <a:r>
              <a:rPr lang="zh-CN" altLang="en-US" sz="2000" b="1" smtClean="0">
                <a:solidFill>
                  <a:srgbClr val="0070C0"/>
                </a:solidFill>
                <a:ea typeface="宋体" panose="02010600030101010101" pitchFamily="2" charset="-122"/>
              </a:rPr>
              <a:t>动态规划算法最佳实践</a:t>
            </a:r>
            <a:r>
              <a:rPr lang="en-US" altLang="zh-CN" sz="2000" b="1" smtClean="0">
                <a:solidFill>
                  <a:srgbClr val="0070C0"/>
                </a:solidFill>
                <a:ea typeface="宋体" panose="02010600030101010101" pitchFamily="2" charset="-122"/>
              </a:rPr>
              <a:t>-</a:t>
            </a:r>
            <a:r>
              <a:rPr lang="zh-CN" altLang="en-US" sz="2000" b="1" smtClean="0">
                <a:solidFill>
                  <a:srgbClr val="0070C0"/>
                </a:solidFill>
                <a:ea typeface="宋体" panose="02010600030101010101" pitchFamily="2" charset="-122"/>
              </a:rPr>
              <a:t>背包问题</a:t>
            </a:r>
            <a:endParaRPr lang="en-US" altLang="zh-CN" sz="2000" b="1" smtClean="0">
              <a:solidFill>
                <a:srgbClr val="0070C0"/>
              </a:solidFill>
              <a:ea typeface="宋体" panose="02010600030101010101" pitchFamily="2" charset="-122"/>
            </a:endParaRPr>
          </a:p>
          <a:p>
            <a:endParaRPr lang="en-US" altLang="zh-CN">
              <a:ea typeface="宋体" panose="02010600030101010101" pitchFamily="2" charset="-122"/>
            </a:endParaRPr>
          </a:p>
          <a:p>
            <a:pPr marL="342900" indent="-342900">
              <a:buAutoNum type="arabicParenR" startAt="4"/>
            </a:pPr>
            <a:r>
              <a:rPr lang="zh-CN" altLang="en-US" smtClean="0"/>
              <a:t>代码实现</a:t>
            </a:r>
            <a:r>
              <a:rPr lang="en-US" altLang="zh-CN" smtClean="0">
                <a:ea typeface="宋体" panose="02010600030101010101" pitchFamily="2" charset="-122"/>
              </a:rPr>
              <a:t>: </a:t>
            </a:r>
            <a:r>
              <a:rPr lang="zh-CN" altLang="en-US" smtClean="0">
                <a:ea typeface="宋体" panose="02010600030101010101" pitchFamily="2" charset="-122"/>
              </a:rPr>
              <a:t>看老师演示</a:t>
            </a:r>
            <a:endParaRPr lang="en-US" altLang="zh-CN" smtClean="0"/>
          </a:p>
        </p:txBody>
      </p:sp>
      <p:sp>
        <p:nvSpPr>
          <p:cNvPr id="4" name="TextBox 3"/>
          <p:cNvSpPr txBox="1"/>
          <p:nvPr/>
        </p:nvSpPr>
        <p:spPr>
          <a:xfrm>
            <a:off x="1010129" y="3870404"/>
            <a:ext cx="663964" cy="954107"/>
          </a:xfrm>
          <a:prstGeom prst="rect">
            <a:avLst/>
          </a:prstGeom>
          <a:noFill/>
        </p:spPr>
        <p:txBody>
          <a:bodyPr wrap="none" rtlCol="0">
            <a:spAutoFit/>
          </a:bodyPr>
          <a:lstStyle/>
          <a:p>
            <a:r>
              <a:rPr lang="en-US" altLang="zh-CN" sz="100" b="1"/>
              <a:t>package com.atguigu.bag;</a:t>
            </a:r>
            <a:endParaRPr lang="en-US" altLang="zh-CN" sz="100" b="1"/>
          </a:p>
          <a:p>
            <a:r>
              <a:rPr lang="en-US" altLang="zh-CN" sz="100" b="1"/>
              <a:t>public class KnapsackProblem {</a:t>
            </a:r>
            <a:endParaRPr lang="en-US" altLang="zh-CN" sz="100" b="1"/>
          </a:p>
          <a:p>
            <a:r>
              <a:rPr lang="zh-CN" altLang="en-US" sz="100"/>
              <a:t> </a:t>
            </a:r>
            <a:endParaRPr lang="zh-CN" altLang="en-US" sz="100"/>
          </a:p>
          <a:p>
            <a:r>
              <a:rPr lang="en-US" altLang="zh-CN" sz="100" b="1"/>
              <a:t>public static void main(String[] args) {</a:t>
            </a:r>
            <a:endParaRPr lang="en-US" altLang="zh-CN" sz="100" b="1"/>
          </a:p>
          <a:p>
            <a:endParaRPr lang="zh-CN" altLang="en-US" sz="100"/>
          </a:p>
          <a:p>
            <a:endParaRPr lang="zh-CN" altLang="en-US" sz="100"/>
          </a:p>
          <a:p>
            <a:r>
              <a:rPr lang="en-US" altLang="zh-CN" sz="100" b="1"/>
              <a:t>int[] weight = {1,4,3}; //</a:t>
            </a:r>
            <a:r>
              <a:rPr lang="zh-CN" altLang="en-US" sz="100" b="1"/>
              <a:t>物品重量 </a:t>
            </a:r>
            <a:r>
              <a:rPr lang="en-US" altLang="zh-CN" sz="100" b="1"/>
              <a:t>// [6, 5] [2,3][3,4]</a:t>
            </a:r>
            <a:endParaRPr lang="en-US" altLang="zh-CN" sz="100" b="1"/>
          </a:p>
          <a:p>
            <a:r>
              <a:rPr lang="en-US" altLang="zh-CN" sz="100" b="1"/>
              <a:t>int[] val = {1500,3000,2000}; //</a:t>
            </a:r>
            <a:r>
              <a:rPr lang="zh-CN" altLang="en-US" sz="100" b="1"/>
              <a:t>物品价值</a:t>
            </a:r>
            <a:endParaRPr lang="zh-CN" altLang="en-US" sz="100" b="1"/>
          </a:p>
          <a:p>
            <a:r>
              <a:rPr lang="en-US" altLang="zh-CN" sz="100" b="1"/>
              <a:t>int m = 4; //</a:t>
            </a:r>
            <a:r>
              <a:rPr lang="zh-CN" altLang="en-US" sz="100" b="1"/>
              <a:t>背包容量</a:t>
            </a:r>
            <a:endParaRPr lang="zh-CN" altLang="en-US" sz="100" b="1"/>
          </a:p>
          <a:p>
            <a:r>
              <a:rPr lang="en-US" altLang="zh-CN" sz="100" b="1"/>
              <a:t>int n = val.length; //</a:t>
            </a:r>
            <a:r>
              <a:rPr lang="zh-CN" altLang="en-US" sz="100" b="1"/>
              <a:t>物品个数</a:t>
            </a:r>
            <a:endParaRPr lang="zh-CN" altLang="en-US" sz="100" b="1"/>
          </a:p>
          <a:p>
            <a:endParaRPr lang="zh-CN" altLang="en-US" sz="100"/>
          </a:p>
          <a:p>
            <a:r>
              <a:rPr lang="en-US" altLang="zh-CN" sz="100" b="1"/>
              <a:t>int[][] f = new int[n+1][m+1]; //f[i][j]</a:t>
            </a:r>
            <a:r>
              <a:rPr lang="zh-CN" altLang="en-US" sz="100" b="1"/>
              <a:t>表示前</a:t>
            </a:r>
            <a:r>
              <a:rPr lang="en-US" altLang="zh-CN" sz="100" b="1"/>
              <a:t>i</a:t>
            </a:r>
            <a:r>
              <a:rPr lang="zh-CN" altLang="en-US" sz="100" b="1"/>
              <a:t>个物品能装入容量为</a:t>
            </a:r>
            <a:r>
              <a:rPr lang="en-US" altLang="zh-CN" sz="100" b="1"/>
              <a:t>j</a:t>
            </a:r>
            <a:r>
              <a:rPr lang="zh-CN" altLang="en-US" sz="100" b="1"/>
              <a:t>的背包中的最大价值</a:t>
            </a:r>
            <a:endParaRPr lang="zh-CN" altLang="en-US" sz="100" b="1"/>
          </a:p>
          <a:p>
            <a:r>
              <a:rPr lang="en-US" altLang="zh-CN" sz="100" b="1"/>
              <a:t>int[][] path = new int[n+1][m+1];</a:t>
            </a:r>
            <a:endParaRPr lang="en-US" altLang="zh-CN" sz="100" b="1"/>
          </a:p>
          <a:p>
            <a:r>
              <a:rPr lang="en-US" altLang="zh-CN" sz="100"/>
              <a:t>//</a:t>
            </a:r>
            <a:r>
              <a:rPr lang="zh-CN" altLang="en-US" sz="100"/>
              <a:t>初始化第一列和第一行</a:t>
            </a:r>
            <a:endParaRPr lang="zh-CN" altLang="en-US" sz="100"/>
          </a:p>
          <a:p>
            <a:r>
              <a:rPr lang="en-US" altLang="zh-CN" sz="100" b="1"/>
              <a:t>for(int i=0;i&lt;f.length;i++){</a:t>
            </a:r>
            <a:endParaRPr lang="en-US" altLang="zh-CN" sz="100" b="1"/>
          </a:p>
          <a:p>
            <a:r>
              <a:rPr lang="en-US" altLang="zh-CN" sz="100"/>
              <a:t>f[i][0] = 0;</a:t>
            </a:r>
            <a:endParaRPr lang="en-US" altLang="zh-CN" sz="100"/>
          </a:p>
          <a:p>
            <a:r>
              <a:rPr lang="en-US" altLang="zh-CN" sz="100"/>
              <a:t>}</a:t>
            </a:r>
            <a:endParaRPr lang="en-US" altLang="zh-CN" sz="100"/>
          </a:p>
          <a:p>
            <a:r>
              <a:rPr lang="en-US" altLang="zh-CN" sz="100" b="1"/>
              <a:t>for(int i=0;i&lt;f[0].length;i++){</a:t>
            </a:r>
            <a:endParaRPr lang="en-US" altLang="zh-CN" sz="100" b="1"/>
          </a:p>
          <a:p>
            <a:r>
              <a:rPr lang="en-US" altLang="zh-CN" sz="100"/>
              <a:t>f[0][i] = 0;</a:t>
            </a:r>
            <a:endParaRPr lang="en-US" altLang="zh-CN" sz="100"/>
          </a:p>
          <a:p>
            <a:r>
              <a:rPr lang="en-US" altLang="zh-CN" sz="100"/>
              <a:t>}</a:t>
            </a:r>
            <a:endParaRPr lang="en-US" altLang="zh-CN" sz="100"/>
          </a:p>
          <a:p>
            <a:r>
              <a:rPr lang="en-US" altLang="zh-CN" sz="100"/>
              <a:t>//</a:t>
            </a:r>
            <a:r>
              <a:rPr lang="zh-CN" altLang="en-US" sz="100"/>
              <a:t>通过公式迭代计算</a:t>
            </a:r>
            <a:endParaRPr lang="zh-CN" altLang="en-US" sz="100"/>
          </a:p>
          <a:p>
            <a:r>
              <a:rPr lang="en-US" altLang="zh-CN" sz="100" b="1"/>
              <a:t>for(int i=1;i&lt;f.length;i++){</a:t>
            </a:r>
            <a:endParaRPr lang="en-US" altLang="zh-CN" sz="100" b="1"/>
          </a:p>
          <a:p>
            <a:r>
              <a:rPr lang="en-US" altLang="zh-CN" sz="100" b="1"/>
              <a:t>for(int j=1;j&lt;f[0].length;j++){</a:t>
            </a:r>
            <a:endParaRPr lang="en-US" altLang="zh-CN" sz="100" b="1"/>
          </a:p>
          <a:p>
            <a:r>
              <a:rPr lang="en-US" altLang="zh-CN" sz="100" b="1"/>
              <a:t>if(weight[i-1]&gt;j)</a:t>
            </a:r>
            <a:endParaRPr lang="en-US" altLang="zh-CN" sz="100" b="1"/>
          </a:p>
          <a:p>
            <a:r>
              <a:rPr lang="en-US" altLang="zh-CN" sz="100"/>
              <a:t>f[i][j] = f[i-1][j];</a:t>
            </a:r>
            <a:endParaRPr lang="en-US" altLang="zh-CN" sz="100"/>
          </a:p>
          <a:p>
            <a:r>
              <a:rPr lang="en-US" altLang="zh-CN" sz="100" b="1"/>
              <a:t>else{</a:t>
            </a:r>
            <a:endParaRPr lang="en-US" altLang="zh-CN" sz="100" b="1"/>
          </a:p>
          <a:p>
            <a:r>
              <a:rPr lang="en-US" altLang="zh-CN" sz="100" b="1"/>
              <a:t>if(f[i-1][j]&lt;f[i-1][j-weight[i-1]]+val[i-1]){</a:t>
            </a:r>
            <a:endParaRPr lang="en-US" altLang="zh-CN" sz="100" b="1"/>
          </a:p>
          <a:p>
            <a:r>
              <a:rPr lang="en-US" altLang="zh-CN" sz="100"/>
              <a:t>f[i][j] = f[i-1][j-weight[i-1]]+val[i-1];</a:t>
            </a:r>
            <a:endParaRPr lang="en-US" altLang="zh-CN" sz="100"/>
          </a:p>
          <a:p>
            <a:r>
              <a:rPr lang="en-US" altLang="zh-CN" sz="100"/>
              <a:t>path[i][j] = 1;</a:t>
            </a:r>
            <a:endParaRPr lang="en-US" altLang="zh-CN" sz="100"/>
          </a:p>
          <a:p>
            <a:r>
              <a:rPr lang="en-US" altLang="zh-CN" sz="100"/>
              <a:t>}</a:t>
            </a:r>
            <a:r>
              <a:rPr lang="en-US" altLang="zh-CN" sz="100" b="1"/>
              <a:t>else{</a:t>
            </a:r>
            <a:endParaRPr lang="en-US" altLang="zh-CN" sz="100" b="1"/>
          </a:p>
          <a:p>
            <a:r>
              <a:rPr lang="en-US" altLang="zh-CN" sz="100"/>
              <a:t>f[i][j] = f[i-1][j];</a:t>
            </a:r>
            <a:endParaRPr lang="en-US" altLang="zh-CN" sz="100"/>
          </a:p>
          <a:p>
            <a:r>
              <a:rPr lang="en-US" altLang="zh-CN" sz="100"/>
              <a:t>}</a:t>
            </a:r>
            <a:endParaRPr lang="en-US" altLang="zh-CN" sz="100"/>
          </a:p>
          <a:p>
            <a:r>
              <a:rPr lang="en-US" altLang="zh-CN" sz="100"/>
              <a:t>//f[i][j] = Math.max(f[i-1][j], f[i-1][j-weight[i-1]]+</a:t>
            </a:r>
            <a:r>
              <a:rPr lang="en-US" altLang="zh-CN" sz="100" u="sng"/>
              <a:t>val[i-1]);</a:t>
            </a:r>
            <a:endParaRPr lang="en-US" altLang="zh-CN" sz="100" u="sng"/>
          </a:p>
          <a:p>
            <a:r>
              <a:rPr lang="en-US" altLang="zh-CN" sz="100"/>
              <a:t>}</a:t>
            </a:r>
            <a:endParaRPr lang="en-US" altLang="zh-CN" sz="100"/>
          </a:p>
          <a:p>
            <a:r>
              <a:rPr lang="en-US" altLang="zh-CN" sz="100"/>
              <a:t>}</a:t>
            </a:r>
            <a:endParaRPr lang="en-US" altLang="zh-CN" sz="100"/>
          </a:p>
          <a:p>
            <a:r>
              <a:rPr lang="en-US" altLang="zh-CN" sz="100"/>
              <a:t>}</a:t>
            </a:r>
            <a:endParaRPr lang="en-US" altLang="zh-CN" sz="100"/>
          </a:p>
          <a:p>
            <a:r>
              <a:rPr lang="en-US" altLang="zh-CN" sz="100" b="1"/>
              <a:t>for(int i=0;i&lt;f.length;i++){</a:t>
            </a:r>
            <a:endParaRPr lang="en-US" altLang="zh-CN" sz="100" b="1"/>
          </a:p>
          <a:p>
            <a:r>
              <a:rPr lang="en-US" altLang="zh-CN" sz="100" b="1"/>
              <a:t>for(int j=0;j&lt;f[0].length;j++){</a:t>
            </a:r>
            <a:endParaRPr lang="en-US" altLang="zh-CN" sz="100" b="1"/>
          </a:p>
          <a:p>
            <a:r>
              <a:rPr lang="en-US" altLang="zh-CN" sz="100"/>
              <a:t>System.</a:t>
            </a:r>
            <a:r>
              <a:rPr lang="en-US" altLang="zh-CN" sz="100" b="1" i="1"/>
              <a:t>out.print(f[i][j]+" ");</a:t>
            </a:r>
            <a:endParaRPr lang="en-US" altLang="zh-CN" sz="100" b="1" i="1"/>
          </a:p>
          <a:p>
            <a:r>
              <a:rPr lang="en-US" altLang="zh-CN" sz="100"/>
              <a:t>}</a:t>
            </a:r>
            <a:endParaRPr lang="en-US" altLang="zh-CN" sz="100"/>
          </a:p>
          <a:p>
            <a:r>
              <a:rPr lang="en-US" altLang="zh-CN" sz="100"/>
              <a:t>System.</a:t>
            </a:r>
            <a:r>
              <a:rPr lang="en-US" altLang="zh-CN" sz="100" b="1" i="1"/>
              <a:t>out.println();</a:t>
            </a:r>
            <a:endParaRPr lang="en-US" altLang="zh-CN" sz="100" b="1" i="1"/>
          </a:p>
          <a:p>
            <a:r>
              <a:rPr lang="en-US" altLang="zh-CN" sz="100"/>
              <a:t>}</a:t>
            </a:r>
            <a:endParaRPr lang="en-US" altLang="zh-CN" sz="100"/>
          </a:p>
          <a:p>
            <a:endParaRPr lang="zh-CN" altLang="en-US" sz="100"/>
          </a:p>
          <a:p>
            <a:r>
              <a:rPr lang="en-US" altLang="zh-CN" sz="100" b="1"/>
              <a:t>int i=f.length-1;</a:t>
            </a:r>
            <a:endParaRPr lang="en-US" altLang="zh-CN" sz="100" b="1"/>
          </a:p>
          <a:p>
            <a:r>
              <a:rPr lang="en-US" altLang="zh-CN" sz="100" b="1"/>
              <a:t>int j=f[0].length-1;</a:t>
            </a:r>
            <a:endParaRPr lang="en-US" altLang="zh-CN" sz="100" b="1"/>
          </a:p>
          <a:p>
            <a:r>
              <a:rPr lang="en-US" altLang="zh-CN" sz="100" b="1"/>
              <a:t>while(i&gt;0&amp;&amp;j&gt;0){</a:t>
            </a:r>
            <a:endParaRPr lang="en-US" altLang="zh-CN" sz="100" b="1"/>
          </a:p>
          <a:p>
            <a:r>
              <a:rPr lang="en-US" altLang="zh-CN" sz="100" b="1"/>
              <a:t>if(path[i][j] == 1){</a:t>
            </a:r>
            <a:endParaRPr lang="en-US" altLang="zh-CN" sz="100" b="1"/>
          </a:p>
          <a:p>
            <a:r>
              <a:rPr lang="en-US" altLang="zh-CN" sz="100"/>
              <a:t>System.</a:t>
            </a:r>
            <a:r>
              <a:rPr lang="en-US" altLang="zh-CN" sz="100" b="1" i="1"/>
              <a:t>out.print("</a:t>
            </a:r>
            <a:r>
              <a:rPr lang="zh-CN" altLang="en-US" sz="100" b="1" i="1"/>
              <a:t>第</a:t>
            </a:r>
            <a:r>
              <a:rPr lang="en-US" altLang="zh-CN" sz="100" b="1" i="1"/>
              <a:t>"+i+"</a:t>
            </a:r>
            <a:r>
              <a:rPr lang="zh-CN" altLang="en-US" sz="100" b="1" i="1"/>
              <a:t>个物品装入 </a:t>
            </a:r>
            <a:r>
              <a:rPr lang="en-US" altLang="zh-CN" sz="100" b="1" i="1"/>
              <a:t>");</a:t>
            </a:r>
            <a:endParaRPr lang="en-US" altLang="zh-CN" sz="100" b="1" i="1"/>
          </a:p>
          <a:p>
            <a:r>
              <a:rPr lang="en-US" altLang="zh-CN" sz="100"/>
              <a:t>j -= weight[i-1];</a:t>
            </a:r>
            <a:endParaRPr lang="en-US" altLang="zh-CN" sz="100"/>
          </a:p>
          <a:p>
            <a:r>
              <a:rPr lang="en-US" altLang="zh-CN" sz="100"/>
              <a:t>}</a:t>
            </a:r>
            <a:endParaRPr lang="en-US" altLang="zh-CN" sz="100"/>
          </a:p>
          <a:p>
            <a:r>
              <a:rPr lang="en-US" altLang="zh-CN" sz="100"/>
              <a:t>i--;</a:t>
            </a:r>
            <a:endParaRPr lang="en-US" altLang="zh-CN" sz="100"/>
          </a:p>
          <a:p>
            <a:r>
              <a:rPr lang="en-US" altLang="zh-CN" sz="100"/>
              <a:t>}</a:t>
            </a:r>
            <a:endParaRPr lang="en-US" altLang="zh-CN" sz="100"/>
          </a:p>
          <a:p>
            <a:endParaRPr lang="zh-CN" altLang="en-US" sz="100"/>
          </a:p>
          <a:p>
            <a:r>
              <a:rPr lang="en-US" altLang="zh-CN" sz="100"/>
              <a:t>}</a:t>
            </a:r>
            <a:endParaRPr lang="en-US" altLang="zh-CN" sz="100"/>
          </a:p>
          <a:p>
            <a:r>
              <a:rPr lang="zh-CN" altLang="en-US" sz="100"/>
              <a:t> </a:t>
            </a:r>
            <a:endParaRPr lang="zh-CN" altLang="en-US" sz="100"/>
          </a:p>
          <a:p>
            <a:r>
              <a:rPr lang="en-US" altLang="zh-CN" sz="100"/>
              <a:t>}</a:t>
            </a:r>
            <a:endParaRPr lang="zh-CN" altLang="en-US" sz="100"/>
          </a:p>
        </p:txBody>
      </p:sp>
    </p:spTree>
  </p:cSld>
  <p:clrMapOvr>
    <a:masterClrMapping/>
  </p:clrMapOvr>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KMP</a:t>
            </a:r>
            <a:r>
              <a:rPr lang="zh-CN" altLang="en-US" sz="2200" b="1" smtClean="0"/>
              <a:t>算法</a:t>
            </a:r>
            <a:endParaRPr lang="en-US" altLang="zh-CN" sz="2200" b="1"/>
          </a:p>
        </p:txBody>
      </p:sp>
      <p:sp>
        <p:nvSpPr>
          <p:cNvPr id="2" name="TextBox 1"/>
          <p:cNvSpPr txBox="1"/>
          <p:nvPr/>
        </p:nvSpPr>
        <p:spPr>
          <a:xfrm>
            <a:off x="665981" y="1224111"/>
            <a:ext cx="8424936" cy="3170099"/>
          </a:xfrm>
          <a:prstGeom prst="rect">
            <a:avLst/>
          </a:prstGeom>
          <a:noFill/>
        </p:spPr>
        <p:txBody>
          <a:bodyPr wrap="square" rtlCol="0">
            <a:spAutoFit/>
          </a:bodyPr>
          <a:lstStyle/>
          <a:p>
            <a:r>
              <a:rPr lang="zh-CN" altLang="en-US" sz="2000" b="1" smtClean="0">
                <a:solidFill>
                  <a:srgbClr val="0070C0"/>
                </a:solidFill>
                <a:ea typeface="宋体" panose="02010600030101010101" pitchFamily="2" charset="-122"/>
              </a:rPr>
              <a:t>应用场景</a:t>
            </a:r>
            <a:r>
              <a:rPr lang="en-US" altLang="zh-CN" sz="2000" b="1" smtClean="0">
                <a:solidFill>
                  <a:srgbClr val="0070C0"/>
                </a:solidFill>
                <a:ea typeface="宋体" panose="02010600030101010101" pitchFamily="2" charset="-122"/>
              </a:rPr>
              <a:t>-</a:t>
            </a:r>
            <a:r>
              <a:rPr lang="zh-CN" altLang="en-US" sz="2000" b="1" smtClean="0">
                <a:solidFill>
                  <a:srgbClr val="0070C0"/>
                </a:solidFill>
                <a:ea typeface="宋体" panose="02010600030101010101" pitchFamily="2" charset="-122"/>
              </a:rPr>
              <a:t>字符串匹配问题</a:t>
            </a:r>
            <a:endParaRPr lang="en-US" altLang="zh-CN" sz="2000" b="1" smtClean="0">
              <a:solidFill>
                <a:srgbClr val="0070C0"/>
              </a:solidFill>
              <a:ea typeface="宋体" panose="02010600030101010101" pitchFamily="2" charset="-122"/>
            </a:endParaRPr>
          </a:p>
          <a:p>
            <a:endParaRPr lang="en-US" altLang="zh-CN">
              <a:ea typeface="宋体" panose="02010600030101010101" pitchFamily="2" charset="-122"/>
            </a:endParaRPr>
          </a:p>
          <a:p>
            <a:r>
              <a:rPr lang="zh-CN" altLang="en-US" smtClean="0"/>
              <a:t>字符串匹配问</a:t>
            </a:r>
            <a:r>
              <a:rPr lang="zh-CN" altLang="en-US"/>
              <a:t>题</a:t>
            </a:r>
            <a:r>
              <a:rPr lang="zh-CN" altLang="en-US" smtClean="0"/>
              <a:t>：：</a:t>
            </a:r>
            <a:endParaRPr lang="en-US" altLang="zh-CN" smtClean="0"/>
          </a:p>
          <a:p>
            <a:pPr marL="342900" indent="-342900">
              <a:buAutoNum type="arabicParenR"/>
            </a:pPr>
            <a:r>
              <a:rPr lang="zh-CN" altLang="en-US" smtClean="0"/>
              <a:t>有</a:t>
            </a:r>
            <a:r>
              <a:rPr lang="zh-CN" altLang="en-US"/>
              <a:t>一</a:t>
            </a:r>
            <a:r>
              <a:rPr lang="zh-CN" altLang="en-US" smtClean="0"/>
              <a:t>个</a:t>
            </a:r>
            <a:r>
              <a:rPr lang="zh-CN" altLang="en-US"/>
              <a:t>字符</a:t>
            </a:r>
            <a:r>
              <a:rPr lang="zh-CN" altLang="en-US" smtClean="0"/>
              <a:t>串 </a:t>
            </a:r>
            <a:r>
              <a:rPr lang="en-US" altLang="zh-CN" smtClean="0"/>
              <a:t>str1= "</a:t>
            </a:r>
            <a:r>
              <a:rPr lang="en-US" altLang="zh-CN"/>
              <a:t>"</a:t>
            </a:r>
            <a:r>
              <a:rPr lang="zh-CN" altLang="en-US"/>
              <a:t>硅硅谷 尚硅谷你尚硅 尚硅谷你尚硅谷你尚硅你好</a:t>
            </a:r>
            <a:r>
              <a:rPr lang="en-US" altLang="zh-CN"/>
              <a:t>"</a:t>
            </a:r>
            <a:r>
              <a:rPr lang="en-US" altLang="zh-CN" smtClean="0"/>
              <a:t>"</a:t>
            </a:r>
            <a:r>
              <a:rPr lang="zh-CN" altLang="en-US" smtClean="0"/>
              <a:t>，</a:t>
            </a:r>
            <a:r>
              <a:rPr lang="zh-CN" altLang="en-US"/>
              <a:t>和一</a:t>
            </a:r>
            <a:r>
              <a:rPr lang="zh-CN" altLang="en-US" smtClean="0"/>
              <a:t>个</a:t>
            </a:r>
            <a:r>
              <a:rPr lang="zh-CN" altLang="en-US"/>
              <a:t>子</a:t>
            </a:r>
            <a:r>
              <a:rPr lang="zh-CN" altLang="en-US" smtClean="0"/>
              <a:t>串 </a:t>
            </a:r>
            <a:r>
              <a:rPr lang="en-US" altLang="zh-CN" smtClean="0"/>
              <a:t>str2="</a:t>
            </a:r>
            <a:r>
              <a:rPr lang="zh-CN" altLang="en-US"/>
              <a:t>尚硅谷你尚硅你</a:t>
            </a:r>
            <a:r>
              <a:rPr lang="en-US" altLang="zh-CN" smtClean="0"/>
              <a:t>"</a:t>
            </a:r>
            <a:endParaRPr lang="en-US" altLang="zh-CN"/>
          </a:p>
          <a:p>
            <a:pPr marL="342900" indent="-342900">
              <a:buAutoNum type="arabicParenR"/>
            </a:pPr>
            <a:r>
              <a:rPr lang="zh-CN" altLang="en-US" b="1" smtClean="0"/>
              <a:t>现</a:t>
            </a:r>
            <a:r>
              <a:rPr lang="zh-CN" altLang="en-US" b="1"/>
              <a:t>在</a:t>
            </a:r>
            <a:r>
              <a:rPr lang="zh-CN" altLang="en-US" b="1" smtClean="0"/>
              <a:t>要判断 </a:t>
            </a:r>
            <a:r>
              <a:rPr lang="en-US" altLang="zh-CN" b="1" smtClean="0"/>
              <a:t>str1 </a:t>
            </a:r>
            <a:r>
              <a:rPr lang="zh-CN" altLang="en-US" b="1" smtClean="0"/>
              <a:t>是否含有 </a:t>
            </a:r>
            <a:r>
              <a:rPr lang="en-US" altLang="zh-CN" b="1" smtClean="0"/>
              <a:t>str2</a:t>
            </a:r>
            <a:r>
              <a:rPr lang="en-US" altLang="zh-CN" smtClean="0"/>
              <a:t>, </a:t>
            </a:r>
            <a:r>
              <a:rPr lang="zh-CN" altLang="en-US" smtClean="0"/>
              <a:t>如果存在，就返回</a:t>
            </a:r>
            <a:r>
              <a:rPr lang="zh-CN" altLang="en-US"/>
              <a:t>第一</a:t>
            </a:r>
            <a:r>
              <a:rPr lang="zh-CN" altLang="en-US" smtClean="0"/>
              <a:t>次出现的位置</a:t>
            </a:r>
            <a:r>
              <a:rPr lang="en-US" altLang="zh-CN" smtClean="0"/>
              <a:t>, </a:t>
            </a:r>
            <a:r>
              <a:rPr lang="zh-CN" altLang="en-US" smtClean="0"/>
              <a:t>如果没有，则返回</a:t>
            </a:r>
            <a:r>
              <a:rPr lang="en-US" altLang="zh-CN" smtClean="0"/>
              <a:t>-1</a:t>
            </a:r>
            <a:endParaRPr lang="en-US" altLang="zh-CN" smtClean="0"/>
          </a:p>
          <a:p>
            <a:endParaRPr lang="en-US" altLang="zh-CN">
              <a:ea typeface="宋体" panose="02010600030101010101" pitchFamily="2" charset="-122"/>
            </a:endParaRPr>
          </a:p>
          <a:p>
            <a:endParaRPr lang="en-US" altLang="zh-CN" smtClean="0">
              <a:ea typeface="宋体" panose="02010600030101010101" pitchFamily="2" charset="-122"/>
            </a:endParaRPr>
          </a:p>
          <a:p>
            <a:endParaRPr lang="en-US" altLang="zh-CN" smtClean="0"/>
          </a:p>
          <a:p>
            <a:endParaRPr lang="en-US" altLang="zh-CN" smtClean="0">
              <a:ea typeface="宋体" panose="02010600030101010101" pitchFamily="2" charset="-122"/>
            </a:endParaRPr>
          </a:p>
        </p:txBody>
      </p:sp>
    </p:spTree>
  </p:cSld>
  <p:clrMapOvr>
    <a:masterClrMapping/>
  </p:clrMapOvr>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KMP</a:t>
            </a:r>
            <a:r>
              <a:rPr lang="zh-CN" altLang="en-US" sz="2200" b="1" smtClean="0"/>
              <a:t>算法</a:t>
            </a:r>
            <a:endParaRPr lang="en-US" altLang="zh-CN" sz="2200" b="1"/>
          </a:p>
        </p:txBody>
      </p:sp>
      <p:sp>
        <p:nvSpPr>
          <p:cNvPr id="2" name="TextBox 1"/>
          <p:cNvSpPr txBox="1"/>
          <p:nvPr/>
        </p:nvSpPr>
        <p:spPr>
          <a:xfrm>
            <a:off x="665981" y="1224111"/>
            <a:ext cx="8424936" cy="4001095"/>
          </a:xfrm>
          <a:prstGeom prst="rect">
            <a:avLst/>
          </a:prstGeom>
          <a:noFill/>
        </p:spPr>
        <p:txBody>
          <a:bodyPr wrap="square" rtlCol="0">
            <a:spAutoFit/>
          </a:bodyPr>
          <a:lstStyle/>
          <a:p>
            <a:r>
              <a:rPr lang="zh-CN" altLang="en-US" sz="2000" b="1" smtClean="0">
                <a:solidFill>
                  <a:srgbClr val="0070C0"/>
                </a:solidFill>
                <a:ea typeface="宋体" panose="02010600030101010101" pitchFamily="2" charset="-122"/>
              </a:rPr>
              <a:t>暴</a:t>
            </a:r>
            <a:r>
              <a:rPr lang="zh-CN" altLang="en-US" sz="2000" b="1">
                <a:solidFill>
                  <a:srgbClr val="0070C0"/>
                </a:solidFill>
                <a:ea typeface="宋体" panose="02010600030101010101" pitchFamily="2" charset="-122"/>
              </a:rPr>
              <a:t>力匹配算法</a:t>
            </a:r>
            <a:endParaRPr lang="en-US" altLang="zh-CN" sz="2000" b="1" smtClean="0">
              <a:solidFill>
                <a:srgbClr val="0070C0"/>
              </a:solidFill>
              <a:ea typeface="宋体" panose="02010600030101010101" pitchFamily="2" charset="-122"/>
            </a:endParaRPr>
          </a:p>
          <a:p>
            <a:endParaRPr lang="en-US" altLang="zh-CN">
              <a:ea typeface="宋体" panose="02010600030101010101" pitchFamily="2" charset="-122"/>
            </a:endParaRPr>
          </a:p>
          <a:p>
            <a:r>
              <a:rPr lang="zh-CN" altLang="en-US" smtClean="0"/>
              <a:t>如</a:t>
            </a:r>
            <a:r>
              <a:rPr lang="zh-CN" altLang="en-US"/>
              <a:t>果用暴力匹配的思路，并假设现</a:t>
            </a:r>
            <a:r>
              <a:rPr lang="zh-CN" altLang="en-US" smtClean="0"/>
              <a:t>在</a:t>
            </a:r>
            <a:r>
              <a:rPr lang="en-US" altLang="zh-CN" smtClean="0"/>
              <a:t>str1</a:t>
            </a:r>
            <a:r>
              <a:rPr lang="zh-CN" altLang="en-US" smtClean="0"/>
              <a:t>匹</a:t>
            </a:r>
            <a:r>
              <a:rPr lang="zh-CN" altLang="en-US"/>
              <a:t>配到 </a:t>
            </a:r>
            <a:r>
              <a:rPr lang="en-US" altLang="zh-CN"/>
              <a:t>i </a:t>
            </a:r>
            <a:r>
              <a:rPr lang="zh-CN" altLang="en-US"/>
              <a:t>位置</a:t>
            </a:r>
            <a:r>
              <a:rPr lang="zh-CN" altLang="en-US" smtClean="0"/>
              <a:t>，</a:t>
            </a:r>
            <a:r>
              <a:rPr lang="zh-CN" altLang="en-US"/>
              <a:t>子</a:t>
            </a:r>
            <a:r>
              <a:rPr lang="zh-CN" altLang="en-US" smtClean="0"/>
              <a:t>串</a:t>
            </a:r>
            <a:r>
              <a:rPr lang="en-US" altLang="zh-CN" smtClean="0"/>
              <a:t>str2</a:t>
            </a:r>
            <a:r>
              <a:rPr lang="zh-CN" altLang="en-US" smtClean="0"/>
              <a:t>匹</a:t>
            </a:r>
            <a:r>
              <a:rPr lang="zh-CN" altLang="en-US"/>
              <a:t>配到 </a:t>
            </a:r>
            <a:r>
              <a:rPr lang="en-US" altLang="zh-CN"/>
              <a:t>j </a:t>
            </a:r>
            <a:r>
              <a:rPr lang="zh-CN" altLang="en-US"/>
              <a:t>位置，则</a:t>
            </a:r>
            <a:r>
              <a:rPr lang="zh-CN" altLang="en-US" smtClean="0"/>
              <a:t>有</a:t>
            </a:r>
            <a:r>
              <a:rPr lang="en-US" altLang="zh-CN" smtClean="0"/>
              <a:t>:</a:t>
            </a:r>
            <a:endParaRPr lang="en-US" altLang="zh-CN">
              <a:ea typeface="宋体" panose="02010600030101010101" pitchFamily="2" charset="-122"/>
            </a:endParaRPr>
          </a:p>
          <a:p>
            <a:endParaRPr lang="en-US" altLang="zh-CN" smtClean="0">
              <a:ea typeface="宋体" panose="02010600030101010101" pitchFamily="2" charset="-122"/>
            </a:endParaRPr>
          </a:p>
          <a:p>
            <a:pPr marL="342900" indent="-342900">
              <a:buAutoNum type="arabicParenR"/>
            </a:pPr>
            <a:r>
              <a:rPr lang="zh-CN" altLang="en-US" smtClean="0"/>
              <a:t>如</a:t>
            </a:r>
            <a:r>
              <a:rPr lang="zh-CN" altLang="en-US"/>
              <a:t>果当前字符匹配成功（</a:t>
            </a:r>
            <a:r>
              <a:rPr lang="zh-CN" altLang="en-US" smtClean="0"/>
              <a:t>即</a:t>
            </a:r>
            <a:r>
              <a:rPr lang="en-US" altLang="zh-CN" smtClean="0"/>
              <a:t>str1[i</a:t>
            </a:r>
            <a:r>
              <a:rPr lang="en-US" altLang="zh-CN"/>
              <a:t>] == </a:t>
            </a:r>
            <a:r>
              <a:rPr lang="en-US" altLang="zh-CN" smtClean="0"/>
              <a:t>str2[j</a:t>
            </a:r>
            <a:r>
              <a:rPr lang="en-US" altLang="zh-CN"/>
              <a:t>]</a:t>
            </a:r>
            <a:r>
              <a:rPr lang="zh-CN" altLang="en-US"/>
              <a:t>），则</a:t>
            </a:r>
            <a:r>
              <a:rPr lang="en-US" altLang="zh-CN"/>
              <a:t>i++</a:t>
            </a:r>
            <a:r>
              <a:rPr lang="zh-CN" altLang="en-US"/>
              <a:t>，</a:t>
            </a:r>
            <a:r>
              <a:rPr lang="en-US" altLang="zh-CN"/>
              <a:t>j++</a:t>
            </a:r>
            <a:r>
              <a:rPr lang="zh-CN" altLang="en-US"/>
              <a:t>，继续匹配下一个字</a:t>
            </a:r>
            <a:r>
              <a:rPr lang="zh-CN" altLang="en-US" smtClean="0"/>
              <a:t>符</a:t>
            </a:r>
            <a:endParaRPr lang="en-US" altLang="zh-CN" smtClean="0"/>
          </a:p>
          <a:p>
            <a:pPr marL="342900" indent="-342900">
              <a:buAutoNum type="arabicParenR"/>
            </a:pPr>
            <a:r>
              <a:rPr lang="zh-CN" altLang="en-US" smtClean="0"/>
              <a:t>如</a:t>
            </a:r>
            <a:r>
              <a:rPr lang="zh-CN" altLang="en-US"/>
              <a:t>果失配（</a:t>
            </a:r>
            <a:r>
              <a:rPr lang="zh-CN" altLang="en-US" smtClean="0"/>
              <a:t>即</a:t>
            </a:r>
            <a:r>
              <a:rPr lang="en-US" altLang="zh-CN" smtClean="0"/>
              <a:t>str1[i</a:t>
            </a:r>
            <a:r>
              <a:rPr lang="en-US" altLang="zh-CN"/>
              <a:t>]! = </a:t>
            </a:r>
            <a:r>
              <a:rPr lang="en-US" altLang="zh-CN" smtClean="0"/>
              <a:t>str2[j</a:t>
            </a:r>
            <a:r>
              <a:rPr lang="en-US" altLang="zh-CN"/>
              <a:t>]</a:t>
            </a:r>
            <a:r>
              <a:rPr lang="zh-CN" altLang="en-US"/>
              <a:t>），令</a:t>
            </a:r>
            <a:r>
              <a:rPr lang="en-US" altLang="zh-CN"/>
              <a:t>i = i - (j - 1)</a:t>
            </a:r>
            <a:r>
              <a:rPr lang="zh-CN" altLang="en-US"/>
              <a:t>，</a:t>
            </a:r>
            <a:r>
              <a:rPr lang="en-US" altLang="zh-CN"/>
              <a:t>j = 0</a:t>
            </a:r>
            <a:r>
              <a:rPr lang="zh-CN" altLang="en-US"/>
              <a:t>。相当于每次匹配失败时，</a:t>
            </a:r>
            <a:r>
              <a:rPr lang="en-US" altLang="zh-CN"/>
              <a:t>i </a:t>
            </a:r>
            <a:r>
              <a:rPr lang="zh-CN" altLang="en-US"/>
              <a:t>回溯，</a:t>
            </a:r>
            <a:r>
              <a:rPr lang="en-US" altLang="zh-CN"/>
              <a:t>j </a:t>
            </a:r>
            <a:r>
              <a:rPr lang="zh-CN" altLang="en-US"/>
              <a:t>被置为</a:t>
            </a:r>
            <a:r>
              <a:rPr lang="en-US" altLang="zh-CN"/>
              <a:t>0</a:t>
            </a:r>
            <a:r>
              <a:rPr lang="zh-CN" altLang="en-US" smtClean="0"/>
              <a:t>。</a:t>
            </a:r>
            <a:endParaRPr lang="en-US" altLang="zh-CN" smtClean="0"/>
          </a:p>
          <a:p>
            <a:pPr marL="342900" indent="-342900">
              <a:buAutoNum type="arabicParenR"/>
            </a:pPr>
            <a:r>
              <a:rPr lang="zh-CN" altLang="en-US" smtClean="0"/>
              <a:t>用</a:t>
            </a:r>
            <a:r>
              <a:rPr lang="zh-CN" altLang="en-US"/>
              <a:t>暴力方法解决的话就会有大量的回溯，每次只移动一位，若是不匹配，移动到下一位接着判断，浪费了大量的时</a:t>
            </a:r>
            <a:r>
              <a:rPr lang="zh-CN" altLang="en-US" smtClean="0"/>
              <a:t>间。</a:t>
            </a:r>
            <a:r>
              <a:rPr lang="en-US" altLang="zh-CN" smtClean="0"/>
              <a:t>(</a:t>
            </a:r>
            <a:r>
              <a:rPr lang="zh-CN" altLang="en-US" smtClean="0"/>
              <a:t>不可行</a:t>
            </a:r>
            <a:r>
              <a:rPr lang="en-US" altLang="zh-CN" smtClean="0"/>
              <a:t>!)</a:t>
            </a:r>
            <a:endParaRPr lang="en-US" altLang="zh-CN" smtClean="0"/>
          </a:p>
          <a:p>
            <a:pPr marL="342900" indent="-342900">
              <a:buAutoNum type="arabicParenR"/>
            </a:pPr>
            <a:r>
              <a:rPr lang="zh-CN" altLang="en-US" smtClean="0"/>
              <a:t>暴力匹配</a:t>
            </a:r>
            <a:r>
              <a:rPr lang="zh-CN" altLang="en-US"/>
              <a:t>算</a:t>
            </a:r>
            <a:r>
              <a:rPr lang="zh-CN" altLang="en-US" smtClean="0"/>
              <a:t>法实现</a:t>
            </a:r>
            <a:r>
              <a:rPr lang="en-US" altLang="zh-CN" smtClean="0"/>
              <a:t>.</a:t>
            </a:r>
            <a:endParaRPr lang="zh-CN" altLang="en-US"/>
          </a:p>
          <a:p>
            <a:endParaRPr lang="en-US" altLang="zh-CN" smtClean="0"/>
          </a:p>
          <a:p>
            <a:endParaRPr lang="en-US" altLang="zh-CN" smtClean="0">
              <a:ea typeface="宋体" panose="02010600030101010101" pitchFamily="2" charset="-122"/>
            </a:endParaRPr>
          </a:p>
        </p:txBody>
      </p:sp>
    </p:spTree>
  </p:cSld>
  <p:clrMapOvr>
    <a:masterClrMapping/>
  </p:clrMapOvr>
  <p:timing>
    <p:tnLst>
      <p:par>
        <p:cT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KMP</a:t>
            </a:r>
            <a:r>
              <a:rPr lang="zh-CN" altLang="en-US" sz="2200" b="1" smtClean="0"/>
              <a:t>算法</a:t>
            </a:r>
            <a:endParaRPr lang="en-US" altLang="zh-CN" sz="2200" b="1"/>
          </a:p>
        </p:txBody>
      </p:sp>
      <p:sp>
        <p:nvSpPr>
          <p:cNvPr id="2" name="TextBox 1"/>
          <p:cNvSpPr txBox="1"/>
          <p:nvPr/>
        </p:nvSpPr>
        <p:spPr>
          <a:xfrm>
            <a:off x="665981" y="1224111"/>
            <a:ext cx="8424936" cy="3723005"/>
          </a:xfrm>
          <a:prstGeom prst="rect">
            <a:avLst/>
          </a:prstGeom>
          <a:noFill/>
        </p:spPr>
        <p:txBody>
          <a:bodyPr wrap="square" rtlCol="0">
            <a:spAutoFit/>
          </a:bodyPr>
          <a:lstStyle/>
          <a:p>
            <a:r>
              <a:rPr lang="en-US" altLang="zh-CN" sz="2000" b="1" smtClean="0">
                <a:solidFill>
                  <a:srgbClr val="0070C0"/>
                </a:solidFill>
                <a:ea typeface="宋体" panose="02010600030101010101" pitchFamily="2" charset="-122"/>
              </a:rPr>
              <a:t>KMP</a:t>
            </a:r>
            <a:r>
              <a:rPr lang="zh-CN" altLang="en-US" sz="2000" b="1" smtClean="0">
                <a:solidFill>
                  <a:srgbClr val="0070C0"/>
                </a:solidFill>
                <a:ea typeface="宋体" panose="02010600030101010101" pitchFamily="2" charset="-122"/>
              </a:rPr>
              <a:t>算法介绍</a:t>
            </a:r>
            <a:endParaRPr lang="en-US" altLang="zh-CN" sz="2000" b="1" smtClean="0">
              <a:solidFill>
                <a:srgbClr val="0070C0"/>
              </a:solidFill>
              <a:ea typeface="宋体" panose="02010600030101010101" pitchFamily="2" charset="-122"/>
            </a:endParaRPr>
          </a:p>
          <a:p>
            <a:endParaRPr lang="en-US" altLang="zh-CN">
              <a:ea typeface="宋体" panose="02010600030101010101" pitchFamily="2" charset="-122"/>
            </a:endParaRPr>
          </a:p>
          <a:p>
            <a:pPr marL="342900" indent="-342900">
              <a:buAutoNum type="arabicParenR"/>
            </a:pPr>
            <a:r>
              <a:rPr lang="en-US" altLang="zh-CN" smtClean="0"/>
              <a:t>KMP</a:t>
            </a:r>
            <a:r>
              <a:rPr lang="zh-CN" altLang="en-US"/>
              <a:t>是一个解决模式串在文本串是否出现过</a:t>
            </a:r>
            <a:r>
              <a:rPr lang="zh-CN" altLang="en-US" smtClean="0"/>
              <a:t>，</a:t>
            </a:r>
            <a:r>
              <a:rPr lang="zh-CN" altLang="en-US"/>
              <a:t>如</a:t>
            </a:r>
            <a:r>
              <a:rPr lang="zh-CN" altLang="en-US" smtClean="0"/>
              <a:t>果出现</a:t>
            </a:r>
            <a:r>
              <a:rPr lang="zh-CN" altLang="en-US"/>
              <a:t>过</a:t>
            </a:r>
            <a:r>
              <a:rPr lang="zh-CN" altLang="en-US" smtClean="0"/>
              <a:t>，</a:t>
            </a:r>
            <a:r>
              <a:rPr lang="zh-CN" altLang="en-US"/>
              <a:t>最早出现的位置的经典算</a:t>
            </a:r>
            <a:r>
              <a:rPr lang="zh-CN" altLang="en-US" smtClean="0"/>
              <a:t>法</a:t>
            </a:r>
            <a:endParaRPr lang="en-US" altLang="zh-CN" smtClean="0"/>
          </a:p>
          <a:p>
            <a:pPr marL="342900" indent="-342900">
              <a:buAutoNum type="arabicParenR"/>
            </a:pPr>
            <a:r>
              <a:rPr lang="en-US" altLang="zh-CN"/>
              <a:t>Knuth-Morris-Pratt </a:t>
            </a:r>
            <a:r>
              <a:rPr lang="zh-CN" altLang="en-US" b="1"/>
              <a:t>字符串查找算法</a:t>
            </a:r>
            <a:r>
              <a:rPr lang="zh-CN" altLang="en-US"/>
              <a:t>，简称为 “</a:t>
            </a:r>
            <a:r>
              <a:rPr lang="en-US" altLang="zh-CN"/>
              <a:t>KMP</a:t>
            </a:r>
            <a:r>
              <a:rPr lang="zh-CN" altLang="en-US"/>
              <a:t>算法”，常用于在一个文本串</a:t>
            </a:r>
            <a:r>
              <a:rPr lang="en-US" altLang="zh-CN"/>
              <a:t>S</a:t>
            </a:r>
            <a:r>
              <a:rPr lang="zh-CN" altLang="en-US"/>
              <a:t>内查找一个模式串</a:t>
            </a:r>
            <a:r>
              <a:rPr lang="en-US" altLang="zh-CN"/>
              <a:t>P </a:t>
            </a:r>
            <a:r>
              <a:rPr lang="zh-CN" altLang="en-US"/>
              <a:t>的出现位置，这个算法由</a:t>
            </a:r>
            <a:r>
              <a:rPr lang="en-US" altLang="zh-CN"/>
              <a:t>Donald Knuth</a:t>
            </a:r>
            <a:r>
              <a:rPr lang="zh-CN" altLang="en-US"/>
              <a:t>、</a:t>
            </a:r>
            <a:r>
              <a:rPr lang="en-US" altLang="zh-CN"/>
              <a:t>Vaughan Pratt</a:t>
            </a:r>
            <a:r>
              <a:rPr lang="zh-CN" altLang="en-US"/>
              <a:t>、</a:t>
            </a:r>
            <a:r>
              <a:rPr lang="en-US" altLang="zh-CN"/>
              <a:t>James H. Morris</a:t>
            </a:r>
            <a:r>
              <a:rPr lang="zh-CN" altLang="en-US"/>
              <a:t>三人于</a:t>
            </a:r>
            <a:r>
              <a:rPr lang="en-US" altLang="zh-CN"/>
              <a:t>1977</a:t>
            </a:r>
            <a:r>
              <a:rPr lang="zh-CN" altLang="en-US"/>
              <a:t>年联合发表，故取这</a:t>
            </a:r>
            <a:r>
              <a:rPr lang="en-US" altLang="zh-CN"/>
              <a:t>3</a:t>
            </a:r>
            <a:r>
              <a:rPr lang="zh-CN" altLang="en-US"/>
              <a:t>人的姓氏命名此算</a:t>
            </a:r>
            <a:r>
              <a:rPr lang="zh-CN" altLang="en-US" smtClean="0"/>
              <a:t>法</a:t>
            </a:r>
            <a:r>
              <a:rPr lang="en-US" altLang="zh-CN" smtClean="0"/>
              <a:t>.</a:t>
            </a:r>
            <a:endParaRPr lang="en-US" altLang="zh-CN" smtClean="0"/>
          </a:p>
          <a:p>
            <a:pPr marL="342900" indent="-342900">
              <a:buAutoNum type="arabicParenR"/>
            </a:pPr>
            <a:r>
              <a:rPr lang="en-US" altLang="zh-CN" smtClean="0"/>
              <a:t>KMP</a:t>
            </a:r>
            <a:r>
              <a:rPr lang="zh-CN" altLang="en-US" smtClean="0"/>
              <a:t>方</a:t>
            </a:r>
            <a:r>
              <a:rPr lang="zh-CN" altLang="en-US"/>
              <a:t>法算法就利用之前判断过信息，通过一个</a:t>
            </a:r>
            <a:r>
              <a:rPr lang="en-US" altLang="zh-CN"/>
              <a:t>next</a:t>
            </a:r>
            <a:r>
              <a:rPr lang="zh-CN" altLang="en-US"/>
              <a:t>数组，保存模式串中前后最长公共子序列的长度，每次回溯时，通过</a:t>
            </a:r>
            <a:r>
              <a:rPr lang="en-US" altLang="zh-CN"/>
              <a:t>next</a:t>
            </a:r>
            <a:r>
              <a:rPr lang="zh-CN" altLang="en-US"/>
              <a:t>数组找到，前面匹配过的位置，省去了大量的计算时</a:t>
            </a:r>
            <a:r>
              <a:rPr lang="zh-CN" altLang="en-US" smtClean="0"/>
              <a:t>间</a:t>
            </a:r>
            <a:endParaRPr lang="en-US" altLang="zh-CN" smtClean="0"/>
          </a:p>
          <a:p>
            <a:pPr marL="342900" indent="-342900">
              <a:buAutoNum type="arabicParenR"/>
            </a:pPr>
            <a:r>
              <a:rPr lang="zh-CN" altLang="en-US"/>
              <a:t>参</a:t>
            </a:r>
            <a:r>
              <a:rPr lang="zh-CN" altLang="en-US" smtClean="0"/>
              <a:t>考资料：</a:t>
            </a:r>
            <a:r>
              <a:rPr lang="en-US" altLang="zh-CN">
                <a:hlinkClick r:id="rId1"/>
              </a:rPr>
              <a:t>https://</a:t>
            </a:r>
            <a:r>
              <a:rPr lang="en-US" altLang="zh-CN" smtClean="0">
                <a:hlinkClick r:id="rId1"/>
              </a:rPr>
              <a:t>www.cnblogs.com/ZuoAndFutureGirl/p/9028287.html</a:t>
            </a:r>
            <a:r>
              <a:rPr lang="en-US" altLang="zh-CN" smtClean="0"/>
              <a:t> </a:t>
            </a:r>
            <a:endParaRPr lang="zh-CN" altLang="en-US"/>
          </a:p>
          <a:p>
            <a:endParaRPr lang="en-US" altLang="zh-CN" smtClean="0"/>
          </a:p>
          <a:p>
            <a:endParaRPr lang="en-US" altLang="zh-CN" smtClean="0">
              <a:ea typeface="宋体" panose="02010600030101010101" pitchFamily="2" charset="-122"/>
            </a:endParaRPr>
          </a:p>
        </p:txBody>
      </p:sp>
    </p:spTree>
  </p:cSld>
  <p:clrMapOvr>
    <a:masterClrMapping/>
  </p:clrMapOvr>
  <p:timing>
    <p:tnLst>
      <p:par>
        <p:cT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KMP</a:t>
            </a:r>
            <a:r>
              <a:rPr lang="zh-CN" altLang="en-US" sz="2200" b="1" smtClean="0"/>
              <a:t>算法</a:t>
            </a:r>
            <a:endParaRPr lang="en-US" altLang="zh-CN" sz="2200" b="1"/>
          </a:p>
        </p:txBody>
      </p:sp>
      <p:sp>
        <p:nvSpPr>
          <p:cNvPr id="2" name="TextBox 1"/>
          <p:cNvSpPr txBox="1"/>
          <p:nvPr/>
        </p:nvSpPr>
        <p:spPr>
          <a:xfrm>
            <a:off x="665981" y="1224111"/>
            <a:ext cx="8424936" cy="3724096"/>
          </a:xfrm>
          <a:prstGeom prst="rect">
            <a:avLst/>
          </a:prstGeom>
          <a:noFill/>
        </p:spPr>
        <p:txBody>
          <a:bodyPr wrap="square" rtlCol="0">
            <a:spAutoFit/>
          </a:bodyPr>
          <a:lstStyle/>
          <a:p>
            <a:r>
              <a:rPr lang="en-US" altLang="zh-CN" sz="2000" b="1" smtClean="0">
                <a:solidFill>
                  <a:srgbClr val="0070C0"/>
                </a:solidFill>
                <a:ea typeface="宋体" panose="02010600030101010101" pitchFamily="2" charset="-122"/>
              </a:rPr>
              <a:t>KMP</a:t>
            </a:r>
            <a:r>
              <a:rPr lang="zh-CN" altLang="en-US" sz="2000" b="1" smtClean="0">
                <a:solidFill>
                  <a:srgbClr val="0070C0"/>
                </a:solidFill>
                <a:ea typeface="宋体" panose="02010600030101010101" pitchFamily="2" charset="-122"/>
              </a:rPr>
              <a:t>算法</a:t>
            </a:r>
            <a:r>
              <a:rPr lang="zh-CN" altLang="en-US" sz="2000" b="1">
                <a:solidFill>
                  <a:srgbClr val="0070C0"/>
                </a:solidFill>
                <a:ea typeface="宋体" panose="02010600030101010101" pitchFamily="2" charset="-122"/>
              </a:rPr>
              <a:t>最</a:t>
            </a:r>
            <a:r>
              <a:rPr lang="zh-CN" altLang="en-US" sz="2000" b="1" smtClean="0">
                <a:solidFill>
                  <a:srgbClr val="0070C0"/>
                </a:solidFill>
                <a:ea typeface="宋体" panose="02010600030101010101" pitchFamily="2" charset="-122"/>
              </a:rPr>
              <a:t>佳应用</a:t>
            </a:r>
            <a:r>
              <a:rPr lang="en-US" altLang="zh-CN" sz="2000" b="1" smtClean="0">
                <a:solidFill>
                  <a:srgbClr val="0070C0"/>
                </a:solidFill>
                <a:ea typeface="宋体" panose="02010600030101010101" pitchFamily="2" charset="-122"/>
              </a:rPr>
              <a:t>-</a:t>
            </a:r>
            <a:r>
              <a:rPr lang="zh-CN" altLang="en-US" sz="2000" b="1" smtClean="0">
                <a:solidFill>
                  <a:srgbClr val="0070C0"/>
                </a:solidFill>
                <a:ea typeface="宋体" panose="02010600030101010101" pitchFamily="2" charset="-122"/>
              </a:rPr>
              <a:t>字符串匹配问题</a:t>
            </a:r>
            <a:endParaRPr lang="en-US" altLang="zh-CN" sz="2000" b="1" smtClean="0">
              <a:solidFill>
                <a:srgbClr val="0070C0"/>
              </a:solidFill>
              <a:ea typeface="宋体" panose="02010600030101010101" pitchFamily="2" charset="-122"/>
            </a:endParaRPr>
          </a:p>
          <a:p>
            <a:endParaRPr lang="en-US" altLang="zh-CN">
              <a:ea typeface="宋体" panose="02010600030101010101" pitchFamily="2" charset="-122"/>
            </a:endParaRPr>
          </a:p>
          <a:p>
            <a:pPr marL="285750" indent="-285750">
              <a:buFont typeface="Wingdings" panose="05000000000000000000" pitchFamily="2" charset="2"/>
              <a:buChar char="Ø"/>
            </a:pPr>
            <a:r>
              <a:rPr lang="zh-CN" altLang="en-US" smtClean="0"/>
              <a:t>字</a:t>
            </a:r>
            <a:r>
              <a:rPr lang="zh-CN" altLang="en-US"/>
              <a:t>符串匹配问题</a:t>
            </a:r>
            <a:r>
              <a:rPr lang="zh-CN" altLang="en-US" smtClean="0"/>
              <a:t>：：</a:t>
            </a:r>
            <a:endParaRPr lang="en-US" altLang="zh-CN" smtClean="0"/>
          </a:p>
          <a:p>
            <a:pPr marL="342900" indent="-342900">
              <a:buAutoNum type="arabicParenR"/>
            </a:pPr>
            <a:r>
              <a:rPr lang="zh-CN" altLang="en-US"/>
              <a:t>有一个字符串 </a:t>
            </a:r>
            <a:r>
              <a:rPr lang="en-US" altLang="zh-CN"/>
              <a:t>str1= </a:t>
            </a:r>
            <a:r>
              <a:rPr lang="en-US" altLang="zh-CN" smtClean="0"/>
              <a:t>"</a:t>
            </a:r>
            <a:r>
              <a:rPr lang="en-US" altLang="zh-CN"/>
              <a:t>BBC ABCDAB ABCDABCDABDE</a:t>
            </a:r>
            <a:r>
              <a:rPr lang="en-US" altLang="zh-CN" smtClean="0"/>
              <a:t>"</a:t>
            </a:r>
            <a:r>
              <a:rPr lang="zh-CN" altLang="en-US"/>
              <a:t>，和一个子串 </a:t>
            </a:r>
            <a:r>
              <a:rPr lang="en-US" altLang="zh-CN"/>
              <a:t>str2</a:t>
            </a:r>
            <a:r>
              <a:rPr lang="en-US" altLang="zh-CN" smtClean="0"/>
              <a:t>="</a:t>
            </a:r>
            <a:r>
              <a:rPr lang="en-US" altLang="zh-CN"/>
              <a:t>ABCDABD</a:t>
            </a:r>
            <a:r>
              <a:rPr lang="en-US" altLang="zh-CN" smtClean="0"/>
              <a:t>"</a:t>
            </a:r>
            <a:endParaRPr lang="en-US" altLang="zh-CN"/>
          </a:p>
          <a:p>
            <a:pPr marL="342900" indent="-342900">
              <a:buAutoNum type="arabicParenR"/>
            </a:pPr>
            <a:r>
              <a:rPr lang="zh-CN" altLang="en-US" b="1" smtClean="0"/>
              <a:t>现</a:t>
            </a:r>
            <a:r>
              <a:rPr lang="zh-CN" altLang="en-US" b="1"/>
              <a:t>在要判断 </a:t>
            </a:r>
            <a:r>
              <a:rPr lang="en-US" altLang="zh-CN" b="1"/>
              <a:t>str1 </a:t>
            </a:r>
            <a:r>
              <a:rPr lang="zh-CN" altLang="en-US" b="1"/>
              <a:t>是否含有 </a:t>
            </a:r>
            <a:r>
              <a:rPr lang="en-US" altLang="zh-CN" b="1"/>
              <a:t>str2</a:t>
            </a:r>
            <a:r>
              <a:rPr lang="en-US" altLang="zh-CN"/>
              <a:t>, </a:t>
            </a:r>
            <a:r>
              <a:rPr lang="zh-CN" altLang="en-US"/>
              <a:t>如果存在，就返回第一次出现的位置</a:t>
            </a:r>
            <a:r>
              <a:rPr lang="en-US" altLang="zh-CN"/>
              <a:t>, </a:t>
            </a:r>
            <a:r>
              <a:rPr lang="zh-CN" altLang="en-US"/>
              <a:t>如果没有，则返回</a:t>
            </a:r>
            <a:r>
              <a:rPr lang="en-US" altLang="zh-CN"/>
              <a:t>-</a:t>
            </a:r>
            <a:r>
              <a:rPr lang="en-US" altLang="zh-CN" smtClean="0"/>
              <a:t>1</a:t>
            </a:r>
            <a:endParaRPr lang="en-US" altLang="zh-CN" smtClean="0"/>
          </a:p>
          <a:p>
            <a:pPr marL="342900" indent="-342900">
              <a:buAutoNum type="arabicParenR"/>
            </a:pPr>
            <a:r>
              <a:rPr lang="zh-CN" altLang="en-US" smtClean="0">
                <a:ea typeface="宋体" panose="02010600030101010101" pitchFamily="2" charset="-122"/>
              </a:rPr>
              <a:t>要</a:t>
            </a:r>
            <a:r>
              <a:rPr lang="zh-CN" altLang="en-US">
                <a:ea typeface="宋体" panose="02010600030101010101" pitchFamily="2" charset="-122"/>
              </a:rPr>
              <a:t>求：使用</a:t>
            </a:r>
            <a:r>
              <a:rPr lang="en-US" altLang="zh-CN">
                <a:ea typeface="宋体" panose="02010600030101010101" pitchFamily="2" charset="-122"/>
              </a:rPr>
              <a:t>KMP</a:t>
            </a:r>
            <a:r>
              <a:rPr lang="zh-CN" altLang="en-US">
                <a:ea typeface="宋体" panose="02010600030101010101" pitchFamily="2" charset="-122"/>
              </a:rPr>
              <a:t>算法完成判断，不能使用简单的暴力匹配算法</a:t>
            </a:r>
            <a:r>
              <a:rPr lang="en-US" altLang="zh-CN" smtClean="0">
                <a:ea typeface="宋体" panose="02010600030101010101" pitchFamily="2" charset="-122"/>
              </a:rPr>
              <a:t>.</a:t>
            </a:r>
            <a:endParaRPr lang="en-US" altLang="zh-CN" smtClean="0">
              <a:ea typeface="宋体" panose="02010600030101010101" pitchFamily="2" charset="-122"/>
            </a:endParaRPr>
          </a:p>
          <a:p>
            <a:pPr marL="342900" indent="-342900">
              <a:buAutoNum type="arabicParenR"/>
            </a:pPr>
            <a:endParaRPr lang="en-US" altLang="zh-CN">
              <a:ea typeface="宋体" panose="02010600030101010101" pitchFamily="2" charset="-122"/>
            </a:endParaRPr>
          </a:p>
          <a:p>
            <a:pPr marL="285750" indent="-285750">
              <a:buFont typeface="Wingdings" panose="05000000000000000000" pitchFamily="2" charset="2"/>
              <a:buChar char="Ø"/>
            </a:pPr>
            <a:r>
              <a:rPr lang="zh-CN" altLang="en-US" smtClean="0">
                <a:ea typeface="宋体" panose="02010600030101010101" pitchFamily="2" charset="-122"/>
              </a:rPr>
              <a:t>思路分析图解</a:t>
            </a:r>
            <a:endParaRPr lang="en-US" altLang="zh-CN" smtClean="0">
              <a:ea typeface="宋体" panose="02010600030101010101" pitchFamily="2" charset="-122"/>
            </a:endParaRPr>
          </a:p>
          <a:p>
            <a:pPr marL="285750" indent="-285750">
              <a:buFont typeface="Wingdings" panose="05000000000000000000" pitchFamily="2" charset="2"/>
              <a:buChar char="Ø"/>
            </a:pPr>
            <a:r>
              <a:rPr lang="zh-CN" altLang="en-US" smtClean="0">
                <a:ea typeface="宋体" panose="02010600030101010101" pitchFamily="2" charset="-122"/>
              </a:rPr>
              <a:t>看老师代码实现</a:t>
            </a:r>
            <a:endParaRPr lang="en-US" altLang="zh-CN">
              <a:ea typeface="宋体" panose="02010600030101010101" pitchFamily="2" charset="-122"/>
            </a:endParaRPr>
          </a:p>
          <a:p>
            <a:endParaRPr lang="en-US" altLang="zh-CN" smtClean="0"/>
          </a:p>
          <a:p>
            <a:endParaRPr lang="en-US" altLang="zh-CN" smtClean="0">
              <a:ea typeface="宋体" panose="02010600030101010101" pitchFamily="2" charset="-122"/>
            </a:endParaRPr>
          </a:p>
        </p:txBody>
      </p:sp>
      <p:sp>
        <p:nvSpPr>
          <p:cNvPr id="4" name="TextBox 3"/>
          <p:cNvSpPr txBox="1"/>
          <p:nvPr/>
        </p:nvSpPr>
        <p:spPr>
          <a:xfrm>
            <a:off x="8539163" y="4417292"/>
            <a:ext cx="551754" cy="1061829"/>
          </a:xfrm>
          <a:prstGeom prst="rect">
            <a:avLst/>
          </a:prstGeom>
          <a:noFill/>
        </p:spPr>
        <p:txBody>
          <a:bodyPr wrap="none" rtlCol="0">
            <a:spAutoFit/>
          </a:bodyPr>
          <a:lstStyle/>
          <a:p>
            <a:r>
              <a:rPr lang="en-US" altLang="zh-CN" sz="100" b="1"/>
              <a:t>package com.atguigu.kmp;</a:t>
            </a:r>
            <a:endParaRPr lang="en-US" altLang="zh-CN" sz="100" b="1"/>
          </a:p>
          <a:p>
            <a:endParaRPr lang="zh-CN" altLang="en-US" sz="100"/>
          </a:p>
          <a:p>
            <a:r>
              <a:rPr lang="en-US" altLang="zh-CN" sz="100" b="1"/>
              <a:t>public class KMPAlgorithm {</a:t>
            </a:r>
            <a:endParaRPr lang="en-US" altLang="zh-CN" sz="100" b="1"/>
          </a:p>
          <a:p>
            <a:endParaRPr lang="zh-CN" altLang="en-US" sz="100"/>
          </a:p>
          <a:p>
            <a:r>
              <a:rPr lang="en-US" altLang="zh-CN" sz="100" b="1"/>
              <a:t>public static void main(String[] args) {</a:t>
            </a:r>
            <a:endParaRPr lang="en-US" altLang="zh-CN" sz="100" b="1"/>
          </a:p>
          <a:p>
            <a:r>
              <a:rPr lang="en-US" altLang="zh-CN" sz="100"/>
              <a:t>// A</a:t>
            </a:r>
            <a:r>
              <a:rPr lang="zh-CN" altLang="en-US" sz="100"/>
              <a:t>： 尚</a:t>
            </a:r>
            <a:endParaRPr lang="zh-CN" altLang="en-US" sz="100"/>
          </a:p>
          <a:p>
            <a:r>
              <a:rPr lang="en-US" altLang="zh-CN" sz="100"/>
              <a:t>// B: </a:t>
            </a:r>
            <a:r>
              <a:rPr lang="zh-CN" altLang="en-US" sz="100"/>
              <a:t>硅</a:t>
            </a:r>
            <a:endParaRPr lang="zh-CN" altLang="en-US" sz="100"/>
          </a:p>
          <a:p>
            <a:r>
              <a:rPr lang="en-US" altLang="zh-CN" sz="100"/>
              <a:t>// C: </a:t>
            </a:r>
            <a:r>
              <a:rPr lang="zh-CN" altLang="en-US" sz="100"/>
              <a:t>谷</a:t>
            </a:r>
            <a:endParaRPr lang="zh-CN" altLang="en-US" sz="100"/>
          </a:p>
          <a:p>
            <a:r>
              <a:rPr lang="en-US" altLang="zh-CN" sz="100"/>
              <a:t>// D: </a:t>
            </a:r>
            <a:r>
              <a:rPr lang="zh-CN" altLang="en-US" sz="100"/>
              <a:t>你</a:t>
            </a:r>
            <a:endParaRPr lang="zh-CN" altLang="en-US" sz="100"/>
          </a:p>
          <a:p>
            <a:r>
              <a:rPr lang="en-US" altLang="zh-CN" sz="100"/>
              <a:t>// E: </a:t>
            </a:r>
            <a:r>
              <a:rPr lang="zh-CN" altLang="en-US" sz="100"/>
              <a:t>好</a:t>
            </a:r>
            <a:endParaRPr lang="zh-CN" altLang="en-US" sz="100"/>
          </a:p>
          <a:p>
            <a:r>
              <a:rPr lang="en-US" altLang="zh-CN" sz="100"/>
              <a:t>String str1 = "BBC ABCDAB ABCDABCDABDE";</a:t>
            </a:r>
            <a:endParaRPr lang="en-US" altLang="zh-CN" sz="100"/>
          </a:p>
          <a:p>
            <a:r>
              <a:rPr lang="en-US" altLang="zh-CN" sz="100"/>
              <a:t>String str2 = "ABCDABD";</a:t>
            </a:r>
            <a:endParaRPr lang="en-US" altLang="zh-CN" sz="100"/>
          </a:p>
          <a:p>
            <a:r>
              <a:rPr lang="en-US" altLang="zh-CN" sz="100"/>
              <a:t>//String str1 = "</a:t>
            </a:r>
            <a:r>
              <a:rPr lang="zh-CN" altLang="en-US" sz="100"/>
              <a:t>硅硅谷 尚硅谷你尚硅 尚硅谷你尚硅谷你尚硅你好</a:t>
            </a:r>
            <a:r>
              <a:rPr lang="en-US" altLang="zh-CN" sz="100"/>
              <a:t>";</a:t>
            </a:r>
            <a:endParaRPr lang="en-US" altLang="zh-CN" sz="100"/>
          </a:p>
          <a:p>
            <a:r>
              <a:rPr lang="en-US" altLang="zh-CN" sz="100"/>
              <a:t>//String str2 = "</a:t>
            </a:r>
            <a:r>
              <a:rPr lang="zh-CN" altLang="en-US" sz="100"/>
              <a:t>尚硅谷你尚硅你</a:t>
            </a:r>
            <a:r>
              <a:rPr lang="en-US" altLang="zh-CN" sz="100"/>
              <a:t>~";</a:t>
            </a:r>
            <a:endParaRPr lang="en-US" altLang="zh-CN" sz="100"/>
          </a:p>
          <a:p>
            <a:r>
              <a:rPr lang="en-US" altLang="zh-CN" sz="100"/>
              <a:t>//String str2 = "</a:t>
            </a:r>
            <a:r>
              <a:rPr lang="zh-CN" altLang="en-US" sz="100"/>
              <a:t>硅硅谷</a:t>
            </a:r>
            <a:r>
              <a:rPr lang="en-US" altLang="zh-CN" sz="100"/>
              <a:t>~";</a:t>
            </a:r>
            <a:endParaRPr lang="en-US" altLang="zh-CN" sz="100"/>
          </a:p>
          <a:p>
            <a:endParaRPr lang="zh-CN" altLang="en-US" sz="100"/>
          </a:p>
          <a:p>
            <a:endParaRPr lang="zh-CN" altLang="en-US" sz="100"/>
          </a:p>
          <a:p>
            <a:r>
              <a:rPr lang="en-US" altLang="zh-CN" sz="100"/>
              <a:t>        </a:t>
            </a:r>
            <a:r>
              <a:rPr lang="en-US" altLang="zh-CN" sz="100" b="1"/>
              <a:t>int[] next = KMP.</a:t>
            </a:r>
            <a:r>
              <a:rPr lang="en-US" altLang="zh-CN" sz="100" b="1" i="1"/>
              <a:t>kmpNext(str2);</a:t>
            </a:r>
            <a:endParaRPr lang="en-US" altLang="zh-CN" sz="100" b="1" i="1"/>
          </a:p>
          <a:p>
            <a:r>
              <a:rPr lang="en-US" altLang="zh-CN" sz="100"/>
              <a:t>        </a:t>
            </a:r>
            <a:r>
              <a:rPr lang="en-US" altLang="zh-CN" sz="100" b="1"/>
              <a:t>int res = KMP.</a:t>
            </a:r>
            <a:r>
              <a:rPr lang="en-US" altLang="zh-CN" sz="100" b="1" i="1"/>
              <a:t>kmpSearch(str1, str2, next);</a:t>
            </a:r>
            <a:endParaRPr lang="en-US" altLang="zh-CN" sz="100" b="1" i="1"/>
          </a:p>
          <a:p>
            <a:r>
              <a:rPr lang="en-US" altLang="zh-CN" sz="100"/>
              <a:t>        System.</a:t>
            </a:r>
            <a:r>
              <a:rPr lang="en-US" altLang="zh-CN" sz="100" b="1" i="1"/>
              <a:t>out.println("</a:t>
            </a:r>
            <a:r>
              <a:rPr lang="zh-CN" altLang="en-US" sz="100" b="1" i="1"/>
              <a:t>子串在源字符串的</a:t>
            </a:r>
            <a:r>
              <a:rPr lang="en-US" altLang="zh-CN" sz="100" b="1" i="1"/>
              <a:t>index=" + res);</a:t>
            </a:r>
            <a:endParaRPr lang="en-US" altLang="zh-CN" sz="100" b="1" i="1"/>
          </a:p>
          <a:p>
            <a:r>
              <a:rPr lang="en-US" altLang="zh-CN" sz="100"/>
              <a:t>        </a:t>
            </a:r>
            <a:r>
              <a:rPr lang="en-US" altLang="zh-CN" sz="100" b="1"/>
              <a:t>for(int i = 0; i &lt; next.length; i++){</a:t>
            </a:r>
            <a:endParaRPr lang="en-US" altLang="zh-CN" sz="100" b="1"/>
          </a:p>
          <a:p>
            <a:r>
              <a:rPr lang="en-US" altLang="zh-CN" sz="100"/>
              <a:t>            System.</a:t>
            </a:r>
            <a:r>
              <a:rPr lang="en-US" altLang="zh-CN" sz="100" b="1" i="1"/>
              <a:t>out.println(next[i]);            </a:t>
            </a:r>
            <a:endParaRPr lang="en-US" altLang="zh-CN" sz="100" b="1" i="1"/>
          </a:p>
          <a:p>
            <a:r>
              <a:rPr lang="zh-CN" altLang="en-US" sz="100"/>
              <a:t>        </a:t>
            </a:r>
            <a:r>
              <a:rPr lang="en-US" altLang="zh-CN" sz="100"/>
              <a:t>}</a:t>
            </a:r>
            <a:endParaRPr lang="en-US" altLang="zh-CN" sz="100"/>
          </a:p>
          <a:p>
            <a:r>
              <a:rPr lang="en-US" altLang="zh-CN" sz="100"/>
              <a:t>//        System.out.println(next.length);</a:t>
            </a:r>
            <a:endParaRPr lang="en-US" altLang="zh-CN" sz="100"/>
          </a:p>
          <a:p>
            <a:r>
              <a:rPr lang="zh-CN" altLang="en-US" sz="100"/>
              <a:t>        </a:t>
            </a:r>
            <a:endParaRPr lang="zh-CN" altLang="en-US" sz="100"/>
          </a:p>
          <a:p>
            <a:r>
              <a:rPr lang="en-US" altLang="zh-CN" sz="100"/>
              <a:t>}</a:t>
            </a:r>
            <a:endParaRPr lang="en-US" altLang="zh-CN" sz="100"/>
          </a:p>
          <a:p>
            <a:endParaRPr lang="zh-CN" altLang="en-US" sz="100"/>
          </a:p>
          <a:p>
            <a:r>
              <a:rPr lang="en-US" altLang="zh-CN" sz="100"/>
              <a:t>}</a:t>
            </a:r>
            <a:endParaRPr lang="en-US" altLang="zh-CN" sz="100"/>
          </a:p>
          <a:p>
            <a:endParaRPr lang="zh-CN" altLang="en-US" sz="100"/>
          </a:p>
          <a:p>
            <a:r>
              <a:rPr lang="en-US" altLang="zh-CN" sz="100" b="1"/>
              <a:t>class KMP {</a:t>
            </a:r>
            <a:endParaRPr lang="en-US" altLang="zh-CN" sz="100" b="1"/>
          </a:p>
          <a:p>
            <a:endParaRPr lang="zh-CN" altLang="en-US" sz="100"/>
          </a:p>
          <a:p>
            <a:r>
              <a:rPr lang="en-US" altLang="zh-CN" sz="100"/>
              <a:t>//</a:t>
            </a:r>
            <a:r>
              <a:rPr lang="en-US" altLang="zh-CN" sz="100" u="sng"/>
              <a:t>str</a:t>
            </a:r>
            <a:r>
              <a:rPr lang="zh-CN" altLang="en-US" sz="100" u="sng"/>
              <a:t>文本串  </a:t>
            </a:r>
            <a:r>
              <a:rPr lang="en-US" altLang="zh-CN" sz="100" u="sng"/>
              <a:t>dest </a:t>
            </a:r>
            <a:r>
              <a:rPr lang="zh-CN" altLang="en-US" sz="100" u="sng"/>
              <a:t>模式串</a:t>
            </a:r>
            <a:endParaRPr lang="zh-CN" altLang="en-US" sz="100" u="sng"/>
          </a:p>
          <a:p>
            <a:r>
              <a:rPr lang="en-US" altLang="zh-CN" sz="100" b="1"/>
              <a:t>public static int kmpSearch(String str, String dest,int[] next){</a:t>
            </a:r>
            <a:endParaRPr lang="en-US" altLang="zh-CN" sz="100" b="1"/>
          </a:p>
          <a:p>
            <a:r>
              <a:rPr lang="en-US" altLang="zh-CN" sz="100"/>
              <a:t>        </a:t>
            </a:r>
            <a:r>
              <a:rPr lang="en-US" altLang="zh-CN" sz="100" b="1"/>
              <a:t>for(int i = 0, j = 0; i &lt; str.length(); i++){</a:t>
            </a:r>
            <a:endParaRPr lang="en-US" altLang="zh-CN" sz="100" b="1"/>
          </a:p>
          <a:p>
            <a:r>
              <a:rPr lang="en-US" altLang="zh-CN" sz="100"/>
              <a:t>            </a:t>
            </a:r>
            <a:r>
              <a:rPr lang="en-US" altLang="zh-CN" sz="100" b="1"/>
              <a:t>while(j &gt; 0 &amp;&amp; str.charAt(i) != dest.charAt(j)){</a:t>
            </a:r>
            <a:endParaRPr lang="en-US" altLang="zh-CN" sz="100" b="1"/>
          </a:p>
          <a:p>
            <a:r>
              <a:rPr lang="en-US" altLang="zh-CN" sz="100"/>
              <a:t>                j = next[j - 1];</a:t>
            </a:r>
            <a:endParaRPr lang="en-US" altLang="zh-CN" sz="100"/>
          </a:p>
          <a:p>
            <a:r>
              <a:rPr lang="zh-CN" altLang="en-US" sz="100"/>
              <a:t>            </a:t>
            </a:r>
            <a:r>
              <a:rPr lang="en-US" altLang="zh-CN" sz="100"/>
              <a:t>}</a:t>
            </a:r>
            <a:endParaRPr lang="en-US" altLang="zh-CN" sz="100"/>
          </a:p>
          <a:p>
            <a:r>
              <a:rPr lang="en-US" altLang="zh-CN" sz="100"/>
              <a:t>            </a:t>
            </a:r>
            <a:r>
              <a:rPr lang="en-US" altLang="zh-CN" sz="100" b="1"/>
              <a:t>if(str.charAt(i) == dest.charAt(j)){</a:t>
            </a:r>
            <a:endParaRPr lang="en-US" altLang="zh-CN" sz="100" b="1"/>
          </a:p>
          <a:p>
            <a:r>
              <a:rPr lang="en-US" altLang="zh-CN" sz="100"/>
              <a:t>                j++;</a:t>
            </a:r>
            <a:endParaRPr lang="en-US" altLang="zh-CN" sz="100"/>
          </a:p>
          <a:p>
            <a:r>
              <a:rPr lang="zh-CN" altLang="en-US" sz="100"/>
              <a:t>            </a:t>
            </a:r>
            <a:r>
              <a:rPr lang="en-US" altLang="zh-CN" sz="100"/>
              <a:t>}</a:t>
            </a:r>
            <a:endParaRPr lang="en-US" altLang="zh-CN" sz="100"/>
          </a:p>
          <a:p>
            <a:r>
              <a:rPr lang="en-US" altLang="zh-CN" sz="100"/>
              <a:t>            </a:t>
            </a:r>
            <a:r>
              <a:rPr lang="en-US" altLang="zh-CN" sz="100" b="1"/>
              <a:t>if(j == dest.length()){</a:t>
            </a:r>
            <a:endParaRPr lang="en-US" altLang="zh-CN" sz="100" b="1"/>
          </a:p>
          <a:p>
            <a:r>
              <a:rPr lang="en-US" altLang="zh-CN" sz="100"/>
              <a:t>                </a:t>
            </a:r>
            <a:r>
              <a:rPr lang="en-US" altLang="zh-CN" sz="100" b="1"/>
              <a:t>return i-j+1;</a:t>
            </a:r>
            <a:endParaRPr lang="en-US" altLang="zh-CN" sz="100" b="1"/>
          </a:p>
          <a:p>
            <a:r>
              <a:rPr lang="zh-CN" altLang="en-US" sz="100"/>
              <a:t>            </a:t>
            </a:r>
            <a:r>
              <a:rPr lang="en-US" altLang="zh-CN" sz="100"/>
              <a:t>}</a:t>
            </a:r>
            <a:endParaRPr lang="en-US" altLang="zh-CN" sz="100"/>
          </a:p>
          <a:p>
            <a:r>
              <a:rPr lang="zh-CN" altLang="en-US" sz="100"/>
              <a:t>        </a:t>
            </a:r>
            <a:r>
              <a:rPr lang="en-US" altLang="zh-CN" sz="100"/>
              <a:t>}</a:t>
            </a:r>
            <a:endParaRPr lang="en-US" altLang="zh-CN" sz="100"/>
          </a:p>
          <a:p>
            <a:r>
              <a:rPr lang="en-US" altLang="zh-CN" sz="100"/>
              <a:t>        </a:t>
            </a:r>
            <a:r>
              <a:rPr lang="en-US" altLang="zh-CN" sz="100" b="1"/>
              <a:t>return -1;</a:t>
            </a:r>
            <a:endParaRPr lang="en-US" altLang="zh-CN" sz="100" b="1"/>
          </a:p>
          <a:p>
            <a:r>
              <a:rPr lang="zh-CN" altLang="en-US" sz="100"/>
              <a:t>    </a:t>
            </a:r>
            <a:r>
              <a:rPr lang="en-US" altLang="zh-CN" sz="100"/>
              <a:t>}</a:t>
            </a:r>
            <a:endParaRPr lang="en-US" altLang="zh-CN" sz="100"/>
          </a:p>
          <a:p>
            <a:endParaRPr lang="zh-CN" altLang="en-US" sz="100"/>
          </a:p>
          <a:p>
            <a:r>
              <a:rPr lang="en-US" altLang="zh-CN" sz="100" b="1"/>
              <a:t>public static int[] kmpNext(String dest){</a:t>
            </a:r>
            <a:endParaRPr lang="en-US" altLang="zh-CN" sz="100" b="1"/>
          </a:p>
          <a:p>
            <a:r>
              <a:rPr lang="en-US" altLang="zh-CN" sz="100"/>
              <a:t>        </a:t>
            </a:r>
            <a:r>
              <a:rPr lang="en-US" altLang="zh-CN" sz="100" b="1"/>
              <a:t>int[] next = new int[dest.length()];</a:t>
            </a:r>
            <a:endParaRPr lang="en-US" altLang="zh-CN" sz="100" b="1"/>
          </a:p>
          <a:p>
            <a:r>
              <a:rPr lang="en-US" altLang="zh-CN" sz="100"/>
              <a:t>        next[0] = 0;</a:t>
            </a:r>
            <a:endParaRPr lang="en-US" altLang="zh-CN" sz="100"/>
          </a:p>
          <a:p>
            <a:r>
              <a:rPr lang="en-US" altLang="zh-CN" sz="100"/>
              <a:t>        </a:t>
            </a:r>
            <a:r>
              <a:rPr lang="en-US" altLang="zh-CN" sz="100" b="1"/>
              <a:t>for(int i = 1,j = 0; i &lt; dest.length(); i++){</a:t>
            </a:r>
            <a:endParaRPr lang="en-US" altLang="zh-CN" sz="100" b="1"/>
          </a:p>
          <a:p>
            <a:r>
              <a:rPr lang="en-US" altLang="zh-CN" sz="100"/>
              <a:t>            </a:t>
            </a:r>
            <a:r>
              <a:rPr lang="en-US" altLang="zh-CN" sz="100" b="1"/>
              <a:t>while(j &gt; 0 &amp;&amp; dest.charAt(j) != dest.charAt(i)){</a:t>
            </a:r>
            <a:endParaRPr lang="en-US" altLang="zh-CN" sz="100" b="1"/>
          </a:p>
          <a:p>
            <a:r>
              <a:rPr lang="en-US" altLang="zh-CN" sz="100"/>
              <a:t>                j = next[j - 1];</a:t>
            </a:r>
            <a:endParaRPr lang="en-US" altLang="zh-CN" sz="100"/>
          </a:p>
          <a:p>
            <a:r>
              <a:rPr lang="zh-CN" altLang="en-US" sz="100"/>
              <a:t>            </a:t>
            </a:r>
            <a:r>
              <a:rPr lang="en-US" altLang="zh-CN" sz="100"/>
              <a:t>}</a:t>
            </a:r>
            <a:endParaRPr lang="en-US" altLang="zh-CN" sz="100"/>
          </a:p>
          <a:p>
            <a:r>
              <a:rPr lang="en-US" altLang="zh-CN" sz="100"/>
              <a:t>            </a:t>
            </a:r>
            <a:r>
              <a:rPr lang="en-US" altLang="zh-CN" sz="100" b="1"/>
              <a:t>if(dest.charAt(i) == dest.charAt(j)){</a:t>
            </a:r>
            <a:endParaRPr lang="en-US" altLang="zh-CN" sz="100" b="1"/>
          </a:p>
          <a:p>
            <a:r>
              <a:rPr lang="en-US" altLang="zh-CN" sz="100"/>
              <a:t>                j++;</a:t>
            </a:r>
            <a:endParaRPr lang="en-US" altLang="zh-CN" sz="100"/>
          </a:p>
          <a:p>
            <a:r>
              <a:rPr lang="zh-CN" altLang="en-US" sz="100"/>
              <a:t>            </a:t>
            </a:r>
            <a:r>
              <a:rPr lang="en-US" altLang="zh-CN" sz="100"/>
              <a:t>}</a:t>
            </a:r>
            <a:endParaRPr lang="en-US" altLang="zh-CN" sz="100"/>
          </a:p>
          <a:p>
            <a:r>
              <a:rPr lang="en-US" altLang="zh-CN" sz="100"/>
              <a:t>            next[i] = j;</a:t>
            </a:r>
            <a:endParaRPr lang="en-US" altLang="zh-CN" sz="100"/>
          </a:p>
          <a:p>
            <a:r>
              <a:rPr lang="zh-CN" altLang="en-US" sz="100"/>
              <a:t>        </a:t>
            </a:r>
            <a:r>
              <a:rPr lang="en-US" altLang="zh-CN" sz="100"/>
              <a:t>}</a:t>
            </a:r>
            <a:endParaRPr lang="en-US" altLang="zh-CN" sz="100"/>
          </a:p>
          <a:p>
            <a:r>
              <a:rPr lang="en-US" altLang="zh-CN" sz="100"/>
              <a:t>        </a:t>
            </a:r>
            <a:r>
              <a:rPr lang="en-US" altLang="zh-CN" sz="100" b="1"/>
              <a:t>return next;</a:t>
            </a:r>
            <a:endParaRPr lang="en-US" altLang="zh-CN" sz="100" b="1"/>
          </a:p>
          <a:p>
            <a:r>
              <a:rPr lang="zh-CN" altLang="en-US" sz="100"/>
              <a:t>    </a:t>
            </a:r>
            <a:r>
              <a:rPr lang="en-US" altLang="zh-CN" sz="100"/>
              <a:t>}</a:t>
            </a:r>
            <a:endParaRPr lang="en-US" altLang="zh-CN" sz="100"/>
          </a:p>
          <a:p>
            <a:endParaRPr lang="zh-CN" altLang="en-US" sz="100"/>
          </a:p>
          <a:p>
            <a:r>
              <a:rPr lang="en-US" altLang="zh-CN" sz="100"/>
              <a:t>}</a:t>
            </a:r>
            <a:endParaRPr lang="zh-CN" altLang="en-US" sz="100"/>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单向环形链表应用场景</a:t>
            </a:r>
            <a:endParaRPr lang="en-US" altLang="zh-CN" sz="2200" b="1"/>
          </a:p>
        </p:txBody>
      </p:sp>
      <p:sp>
        <p:nvSpPr>
          <p:cNvPr id="2" name="TextBox 1"/>
          <p:cNvSpPr txBox="1"/>
          <p:nvPr/>
        </p:nvSpPr>
        <p:spPr>
          <a:xfrm>
            <a:off x="665981" y="1224111"/>
            <a:ext cx="8136904" cy="3416320"/>
          </a:xfrm>
          <a:prstGeom prst="rect">
            <a:avLst/>
          </a:prstGeom>
          <a:noFill/>
        </p:spPr>
        <p:txBody>
          <a:bodyPr wrap="square" rtlCol="0">
            <a:spAutoFit/>
          </a:bodyPr>
          <a:lstStyle/>
          <a:p>
            <a:endParaRPr lang="en-US" altLang="zh-CN"/>
          </a:p>
          <a:p>
            <a:endParaRPr lang="en-US" altLang="zh-CN"/>
          </a:p>
          <a:p>
            <a:endParaRPr lang="en-US" altLang="zh-CN" smtClean="0"/>
          </a:p>
          <a:p>
            <a:endParaRPr lang="en-US" altLang="zh-CN" smtClean="0"/>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zh-CN" altLang="en-US"/>
          </a:p>
        </p:txBody>
      </p:sp>
      <p:pic>
        <p:nvPicPr>
          <p:cNvPr id="8" name="Picture 9"/>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77949" y="2088208"/>
            <a:ext cx="3999890" cy="16561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4554413" y="1858242"/>
            <a:ext cx="4752527" cy="2739211"/>
          </a:xfrm>
          <a:prstGeom prst="rect">
            <a:avLst/>
          </a:prstGeom>
          <a:solidFill>
            <a:schemeClr val="bg1">
              <a:lumMod val="95000"/>
            </a:schemeClr>
          </a:solidFill>
        </p:spPr>
        <p:txBody>
          <a:bodyPr wrap="square" rtlCol="0">
            <a:spAutoFit/>
          </a:bodyPr>
          <a:lstStyle/>
          <a:p>
            <a:r>
              <a:rPr lang="en-US" altLang="zh-CN" b="1" smtClean="0">
                <a:ea typeface="宋体" panose="02010600030101010101" pitchFamily="2" charset="-122"/>
              </a:rPr>
              <a:t>Josephu(</a:t>
            </a:r>
            <a:r>
              <a:rPr lang="zh-CN" altLang="en-US" b="1" smtClean="0">
                <a:ea typeface="宋体" panose="02010600030101010101" pitchFamily="2" charset="-122"/>
              </a:rPr>
              <a:t>约瑟夫、</a:t>
            </a:r>
            <a:r>
              <a:rPr lang="zh-CN" altLang="en-US" b="1">
                <a:ea typeface="宋体" panose="02010600030101010101" pitchFamily="2" charset="-122"/>
              </a:rPr>
              <a:t>约瑟</a:t>
            </a:r>
            <a:r>
              <a:rPr lang="zh-CN" altLang="en-US" b="1" smtClean="0">
                <a:ea typeface="宋体" panose="02010600030101010101" pitchFamily="2" charset="-122"/>
              </a:rPr>
              <a:t>夫环</a:t>
            </a:r>
            <a:r>
              <a:rPr lang="en-US" altLang="zh-CN" b="1" smtClean="0">
                <a:ea typeface="宋体" panose="02010600030101010101" pitchFamily="2" charset="-122"/>
              </a:rPr>
              <a:t>)  </a:t>
            </a:r>
            <a:r>
              <a:rPr lang="zh-CN" altLang="en-US" b="1">
                <a:ea typeface="宋体" panose="02010600030101010101" pitchFamily="2" charset="-122"/>
              </a:rPr>
              <a:t>问题</a:t>
            </a:r>
            <a:endParaRPr lang="zh-CN" altLang="en-US" b="1">
              <a:ea typeface="宋体" panose="02010600030101010101" pitchFamily="2" charset="-122"/>
            </a:endParaRPr>
          </a:p>
          <a:p>
            <a:r>
              <a:rPr lang="en-US" altLang="zh-CN" sz="1400">
                <a:ea typeface="宋体" panose="02010600030101010101" pitchFamily="2" charset="-122"/>
              </a:rPr>
              <a:t>Josephu  </a:t>
            </a:r>
            <a:r>
              <a:rPr lang="zh-CN" altLang="en-US" sz="1400">
                <a:ea typeface="宋体" panose="02010600030101010101" pitchFamily="2" charset="-122"/>
              </a:rPr>
              <a:t>问题为：设编号为</a:t>
            </a:r>
            <a:r>
              <a:rPr lang="en-US" altLang="zh-CN" sz="1400">
                <a:ea typeface="宋体" panose="02010600030101010101" pitchFamily="2" charset="-122"/>
              </a:rPr>
              <a:t>1</a:t>
            </a:r>
            <a:r>
              <a:rPr lang="zh-CN" altLang="en-US" sz="1400">
                <a:ea typeface="宋体" panose="02010600030101010101" pitchFamily="2" charset="-122"/>
              </a:rPr>
              <a:t>，</a:t>
            </a:r>
            <a:r>
              <a:rPr lang="en-US" altLang="zh-CN" sz="1400">
                <a:ea typeface="宋体" panose="02010600030101010101" pitchFamily="2" charset="-122"/>
              </a:rPr>
              <a:t>2</a:t>
            </a:r>
            <a:r>
              <a:rPr lang="zh-CN" altLang="en-US" sz="1400">
                <a:ea typeface="宋体" panose="02010600030101010101" pitchFamily="2" charset="-122"/>
              </a:rPr>
              <a:t>，</a:t>
            </a:r>
            <a:r>
              <a:rPr lang="en-US" altLang="zh-CN" sz="1400">
                <a:ea typeface="宋体" panose="02010600030101010101" pitchFamily="2" charset="-122"/>
              </a:rPr>
              <a:t>… n</a:t>
            </a:r>
            <a:r>
              <a:rPr lang="zh-CN" altLang="en-US" sz="1400">
                <a:ea typeface="宋体" panose="02010600030101010101" pitchFamily="2" charset="-122"/>
              </a:rPr>
              <a:t>的</a:t>
            </a:r>
            <a:r>
              <a:rPr lang="en-US" altLang="zh-CN" sz="1400">
                <a:ea typeface="宋体" panose="02010600030101010101" pitchFamily="2" charset="-122"/>
              </a:rPr>
              <a:t>n</a:t>
            </a:r>
            <a:r>
              <a:rPr lang="zh-CN" altLang="en-US" sz="1400">
                <a:ea typeface="宋体" panose="02010600030101010101" pitchFamily="2" charset="-122"/>
              </a:rPr>
              <a:t>个人围坐一圈，约定编号为</a:t>
            </a:r>
            <a:r>
              <a:rPr lang="en-US" altLang="zh-CN" sz="1400">
                <a:ea typeface="宋体" panose="02010600030101010101" pitchFamily="2" charset="-122"/>
              </a:rPr>
              <a:t>k</a:t>
            </a:r>
            <a:r>
              <a:rPr lang="zh-CN" altLang="en-US" sz="1400">
                <a:ea typeface="宋体" panose="02010600030101010101" pitchFamily="2" charset="-122"/>
              </a:rPr>
              <a:t>（</a:t>
            </a:r>
            <a:r>
              <a:rPr lang="en-US" altLang="zh-CN" sz="1400">
                <a:ea typeface="宋体" panose="02010600030101010101" pitchFamily="2" charset="-122"/>
              </a:rPr>
              <a:t>1&lt;=k&lt;=n</a:t>
            </a:r>
            <a:r>
              <a:rPr lang="zh-CN" altLang="en-US" sz="1400">
                <a:ea typeface="宋体" panose="02010600030101010101" pitchFamily="2" charset="-122"/>
              </a:rPr>
              <a:t>）的人从</a:t>
            </a:r>
            <a:r>
              <a:rPr lang="en-US" altLang="zh-CN" sz="1400">
                <a:ea typeface="宋体" panose="02010600030101010101" pitchFamily="2" charset="-122"/>
              </a:rPr>
              <a:t>1</a:t>
            </a:r>
            <a:r>
              <a:rPr lang="zh-CN" altLang="en-US" sz="1400">
                <a:ea typeface="宋体" panose="02010600030101010101" pitchFamily="2" charset="-122"/>
              </a:rPr>
              <a:t>开始报数，数到</a:t>
            </a:r>
            <a:r>
              <a:rPr lang="en-US" altLang="zh-CN" sz="1400">
                <a:ea typeface="宋体" panose="02010600030101010101" pitchFamily="2" charset="-122"/>
              </a:rPr>
              <a:t>m </a:t>
            </a:r>
            <a:r>
              <a:rPr lang="zh-CN" altLang="en-US" sz="1400">
                <a:ea typeface="宋体" panose="02010600030101010101" pitchFamily="2" charset="-122"/>
              </a:rPr>
              <a:t>的那个人出列，它的下一位又从</a:t>
            </a:r>
            <a:r>
              <a:rPr lang="en-US" altLang="zh-CN" sz="1400">
                <a:ea typeface="宋体" panose="02010600030101010101" pitchFamily="2" charset="-122"/>
              </a:rPr>
              <a:t>1</a:t>
            </a:r>
            <a:r>
              <a:rPr lang="zh-CN" altLang="en-US" sz="1400">
                <a:ea typeface="宋体" panose="02010600030101010101" pitchFamily="2" charset="-122"/>
              </a:rPr>
              <a:t>开始报数，数到</a:t>
            </a:r>
            <a:r>
              <a:rPr lang="en-US" altLang="zh-CN" sz="1400">
                <a:ea typeface="宋体" panose="02010600030101010101" pitchFamily="2" charset="-122"/>
              </a:rPr>
              <a:t>m</a:t>
            </a:r>
            <a:r>
              <a:rPr lang="zh-CN" altLang="en-US" sz="1400">
                <a:ea typeface="宋体" panose="02010600030101010101" pitchFamily="2" charset="-122"/>
              </a:rPr>
              <a:t>的那个人又出列，依次类推，直到所有人出列为止，由此产生一个出队编号的序列</a:t>
            </a:r>
            <a:r>
              <a:rPr lang="zh-CN" altLang="en-US" sz="1400" smtClean="0">
                <a:ea typeface="宋体" panose="02010600030101010101" pitchFamily="2" charset="-122"/>
              </a:rPr>
              <a:t>。</a:t>
            </a:r>
            <a:endParaRPr lang="en-US" altLang="zh-CN" sz="1400" smtClean="0">
              <a:ea typeface="宋体" panose="02010600030101010101" pitchFamily="2" charset="-122"/>
            </a:endParaRPr>
          </a:p>
          <a:p>
            <a:endParaRPr lang="zh-CN" altLang="en-US" sz="1400">
              <a:ea typeface="宋体" panose="02010600030101010101" pitchFamily="2" charset="-122"/>
            </a:endParaRPr>
          </a:p>
          <a:p>
            <a:r>
              <a:rPr lang="zh-CN" altLang="en-US" sz="1400" b="1" smtClean="0">
                <a:ea typeface="宋体" panose="02010600030101010101" pitchFamily="2" charset="-122"/>
              </a:rPr>
              <a:t>提</a:t>
            </a:r>
            <a:r>
              <a:rPr lang="zh-CN" altLang="en-US" sz="1400" b="1">
                <a:ea typeface="宋体" panose="02010600030101010101" pitchFamily="2" charset="-122"/>
              </a:rPr>
              <a:t>示</a:t>
            </a:r>
            <a:r>
              <a:rPr lang="zh-CN" altLang="en-US" sz="1400">
                <a:ea typeface="宋体" panose="02010600030101010101" pitchFamily="2" charset="-122"/>
              </a:rPr>
              <a:t>：用一个不带头结点的循环链表来处理</a:t>
            </a:r>
            <a:r>
              <a:rPr lang="en-US" altLang="zh-CN" sz="1400">
                <a:ea typeface="宋体" panose="02010600030101010101" pitchFamily="2" charset="-122"/>
              </a:rPr>
              <a:t>Josephu </a:t>
            </a:r>
            <a:r>
              <a:rPr lang="zh-CN" altLang="en-US" sz="1400">
                <a:ea typeface="宋体" panose="02010600030101010101" pitchFamily="2" charset="-122"/>
              </a:rPr>
              <a:t>问题：先构成一个有</a:t>
            </a:r>
            <a:r>
              <a:rPr lang="en-US" altLang="zh-CN" sz="1400">
                <a:ea typeface="宋体" panose="02010600030101010101" pitchFamily="2" charset="-122"/>
              </a:rPr>
              <a:t>n</a:t>
            </a:r>
            <a:r>
              <a:rPr lang="zh-CN" altLang="en-US" sz="1400">
                <a:ea typeface="宋体" panose="02010600030101010101" pitchFamily="2" charset="-122"/>
              </a:rPr>
              <a:t>个结点的单循环链表，然后由</a:t>
            </a:r>
            <a:r>
              <a:rPr lang="en-US" altLang="zh-CN" sz="1400">
                <a:ea typeface="宋体" panose="02010600030101010101" pitchFamily="2" charset="-122"/>
              </a:rPr>
              <a:t>k</a:t>
            </a:r>
            <a:r>
              <a:rPr lang="zh-CN" altLang="en-US" sz="1400">
                <a:ea typeface="宋体" panose="02010600030101010101" pitchFamily="2" charset="-122"/>
              </a:rPr>
              <a:t>结点起从</a:t>
            </a:r>
            <a:r>
              <a:rPr lang="en-US" altLang="zh-CN" sz="1400">
                <a:ea typeface="宋体" panose="02010600030101010101" pitchFamily="2" charset="-122"/>
              </a:rPr>
              <a:t>1</a:t>
            </a:r>
            <a:r>
              <a:rPr lang="zh-CN" altLang="en-US" sz="1400">
                <a:ea typeface="宋体" panose="02010600030101010101" pitchFamily="2" charset="-122"/>
              </a:rPr>
              <a:t>开始计数，计到</a:t>
            </a:r>
            <a:r>
              <a:rPr lang="en-US" altLang="zh-CN" sz="1400">
                <a:ea typeface="宋体" panose="02010600030101010101" pitchFamily="2" charset="-122"/>
              </a:rPr>
              <a:t>m</a:t>
            </a:r>
            <a:r>
              <a:rPr lang="zh-CN" altLang="en-US" sz="1400">
                <a:ea typeface="宋体" panose="02010600030101010101" pitchFamily="2" charset="-122"/>
              </a:rPr>
              <a:t>时，对应结点从链表中删除，然后再从被删除结点的下一个结点又从</a:t>
            </a:r>
            <a:r>
              <a:rPr lang="en-US" altLang="zh-CN" sz="1400">
                <a:ea typeface="宋体" panose="02010600030101010101" pitchFamily="2" charset="-122"/>
              </a:rPr>
              <a:t>1</a:t>
            </a:r>
            <a:r>
              <a:rPr lang="zh-CN" altLang="en-US" sz="1400">
                <a:ea typeface="宋体" panose="02010600030101010101" pitchFamily="2" charset="-122"/>
              </a:rPr>
              <a:t>开始计数，直到最后一个结点从链表中删除算法结束。</a:t>
            </a:r>
            <a:endParaRPr lang="zh-CN" altLang="en-US" sz="1400"/>
          </a:p>
        </p:txBody>
      </p:sp>
    </p:spTree>
  </p:cSld>
  <p:clrMapOvr>
    <a:masterClrMapping/>
  </p:clrMapOvr>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贪</a:t>
            </a:r>
            <a:r>
              <a:rPr lang="zh-CN" altLang="en-US" sz="2200" b="1"/>
              <a:t>心</a:t>
            </a:r>
            <a:r>
              <a:rPr lang="zh-CN" altLang="en-US" sz="2200" b="1" smtClean="0"/>
              <a:t>算法</a:t>
            </a:r>
            <a:endParaRPr lang="en-US" altLang="zh-CN" sz="2200" b="1"/>
          </a:p>
        </p:txBody>
      </p:sp>
      <p:sp>
        <p:nvSpPr>
          <p:cNvPr id="2" name="TextBox 1"/>
          <p:cNvSpPr txBox="1"/>
          <p:nvPr/>
        </p:nvSpPr>
        <p:spPr>
          <a:xfrm>
            <a:off x="665981" y="1224111"/>
            <a:ext cx="8424936" cy="1231106"/>
          </a:xfrm>
          <a:prstGeom prst="rect">
            <a:avLst/>
          </a:prstGeom>
          <a:noFill/>
        </p:spPr>
        <p:txBody>
          <a:bodyPr wrap="square" rtlCol="0">
            <a:spAutoFit/>
          </a:bodyPr>
          <a:lstStyle/>
          <a:p>
            <a:r>
              <a:rPr lang="zh-CN" altLang="en-US" sz="2000" b="1" smtClean="0">
                <a:solidFill>
                  <a:srgbClr val="0070C0"/>
                </a:solidFill>
                <a:ea typeface="宋体" panose="02010600030101010101" pitchFamily="2" charset="-122"/>
              </a:rPr>
              <a:t>应用场景</a:t>
            </a:r>
            <a:r>
              <a:rPr lang="en-US" altLang="zh-CN" sz="2000" b="1" smtClean="0">
                <a:solidFill>
                  <a:srgbClr val="0070C0"/>
                </a:solidFill>
                <a:ea typeface="宋体" panose="02010600030101010101" pitchFamily="2" charset="-122"/>
              </a:rPr>
              <a:t>-</a:t>
            </a:r>
            <a:r>
              <a:rPr lang="zh-CN" altLang="en-US" sz="2000" b="1">
                <a:solidFill>
                  <a:srgbClr val="0070C0"/>
                </a:solidFill>
                <a:ea typeface="宋体" panose="02010600030101010101" pitchFamily="2" charset="-122"/>
              </a:rPr>
              <a:t>集合覆盖问题</a:t>
            </a:r>
            <a:endParaRPr lang="en-US" altLang="zh-CN" sz="2000" b="1" smtClean="0">
              <a:solidFill>
                <a:srgbClr val="0070C0"/>
              </a:solidFill>
              <a:ea typeface="宋体" panose="02010600030101010101" pitchFamily="2" charset="-122"/>
            </a:endParaRPr>
          </a:p>
          <a:p>
            <a:endParaRPr lang="en-US" altLang="zh-CN">
              <a:ea typeface="宋体" panose="02010600030101010101" pitchFamily="2" charset="-122"/>
            </a:endParaRPr>
          </a:p>
          <a:p>
            <a:r>
              <a:rPr lang="zh-CN" altLang="en-US" smtClean="0"/>
              <a:t>假</a:t>
            </a:r>
            <a:r>
              <a:rPr lang="zh-CN" altLang="en-US"/>
              <a:t>设存</a:t>
            </a:r>
            <a:r>
              <a:rPr lang="zh-CN" altLang="en-US" smtClean="0"/>
              <a:t>在</a:t>
            </a:r>
            <a:r>
              <a:rPr lang="zh-CN" altLang="en-US"/>
              <a:t>下面</a:t>
            </a:r>
            <a:r>
              <a:rPr lang="zh-CN" altLang="en-US" smtClean="0"/>
              <a:t>需</a:t>
            </a:r>
            <a:r>
              <a:rPr lang="zh-CN" altLang="en-US"/>
              <a:t>要付费的广播台，以及广播台信号可以覆盖的地区。 </a:t>
            </a:r>
            <a:r>
              <a:rPr lang="zh-CN" altLang="en-US" b="1"/>
              <a:t>如何选择最少的广播台</a:t>
            </a:r>
            <a:r>
              <a:rPr lang="zh-CN" altLang="en-US"/>
              <a:t>，让所有的地区都可以接收到信号</a:t>
            </a:r>
            <a:endParaRPr lang="en-US" altLang="zh-CN" smtClean="0">
              <a:ea typeface="宋体" panose="02010600030101010101" pitchFamily="2" charset="-122"/>
            </a:endParaRPr>
          </a:p>
        </p:txBody>
      </p:sp>
      <p:graphicFrame>
        <p:nvGraphicFramePr>
          <p:cNvPr id="4" name="表格 3"/>
          <p:cNvGraphicFramePr>
            <a:graphicFrameLocks noGrp="1"/>
          </p:cNvGraphicFramePr>
          <p:nvPr>
            <p:custDataLst>
              <p:tags r:id="rId1"/>
            </p:custDataLst>
          </p:nvPr>
        </p:nvGraphicFramePr>
        <p:xfrm>
          <a:off x="809997" y="2664271"/>
          <a:ext cx="6624660" cy="2194560"/>
        </p:xfrm>
        <a:graphic>
          <a:graphicData uri="http://schemas.openxmlformats.org/drawingml/2006/table">
            <a:tbl>
              <a:tblPr/>
              <a:tblGrid>
                <a:gridCol w="2232248"/>
                <a:gridCol w="4392412"/>
              </a:tblGrid>
              <a:tr h="365760">
                <a:tc>
                  <a:txBody>
                    <a:bodyPr/>
                    <a:lstStyle/>
                    <a:p>
                      <a:r>
                        <a:rPr lang="zh-CN" altLang="en-US" sz="1400"/>
                        <a:t>广播台</a:t>
                      </a:r>
                      <a:endParaRPr lang="zh-CN" altLang="en-US" sz="1400"/>
                    </a:p>
                  </a:txBody>
                  <a:tcPr anchor="ctr">
                    <a:lnL>
                      <a:noFill/>
                    </a:lnL>
                    <a:lnR>
                      <a:noFill/>
                    </a:lnR>
                    <a:lnT>
                      <a:noFill/>
                    </a:lnT>
                    <a:lnB>
                      <a:noFill/>
                    </a:lnB>
                    <a:solidFill>
                      <a:schemeClr val="bg1">
                        <a:lumMod val="95000"/>
                      </a:schemeClr>
                    </a:solidFill>
                  </a:tcPr>
                </a:tc>
                <a:tc>
                  <a:txBody>
                    <a:bodyPr/>
                    <a:lstStyle/>
                    <a:p>
                      <a:r>
                        <a:rPr lang="zh-CN" altLang="en-US" sz="1400"/>
                        <a:t>覆盖地区</a:t>
                      </a:r>
                      <a:endParaRPr lang="zh-CN" altLang="en-US" sz="1400"/>
                    </a:p>
                  </a:txBody>
                  <a:tcPr anchor="ctr">
                    <a:lnL>
                      <a:noFill/>
                    </a:lnL>
                    <a:lnR>
                      <a:noFill/>
                    </a:lnR>
                    <a:lnT>
                      <a:noFill/>
                    </a:lnT>
                    <a:lnB>
                      <a:noFill/>
                    </a:lnB>
                    <a:solidFill>
                      <a:schemeClr val="bg1">
                        <a:lumMod val="95000"/>
                      </a:schemeClr>
                    </a:solidFill>
                  </a:tcPr>
                </a:tc>
              </a:tr>
              <a:tr h="365760">
                <a:tc>
                  <a:txBody>
                    <a:bodyPr/>
                    <a:lstStyle/>
                    <a:p>
                      <a:r>
                        <a:rPr lang="en-US" sz="1400"/>
                        <a:t>K1</a:t>
                      </a:r>
                      <a:endParaRPr lang="en-US" sz="1400"/>
                    </a:p>
                  </a:txBody>
                  <a:tcPr anchor="ctr">
                    <a:lnL>
                      <a:noFill/>
                    </a:lnL>
                    <a:lnR>
                      <a:noFill/>
                    </a:lnR>
                    <a:lnT>
                      <a:noFill/>
                    </a:lnT>
                    <a:lnB>
                      <a:noFill/>
                    </a:lnB>
                    <a:solidFill>
                      <a:schemeClr val="bg1">
                        <a:lumMod val="95000"/>
                      </a:schemeClr>
                    </a:solidFill>
                  </a:tcPr>
                </a:tc>
                <a:tc>
                  <a:txBody>
                    <a:bodyPr/>
                    <a:lstStyle/>
                    <a:p>
                      <a:r>
                        <a:rPr lang="en-US" altLang="zh-CN" sz="1400" smtClean="0"/>
                        <a:t>"</a:t>
                      </a:r>
                      <a:r>
                        <a:rPr lang="zh-CN" altLang="en-US" sz="1400" smtClean="0"/>
                        <a:t>北京</a:t>
                      </a:r>
                      <a:r>
                        <a:rPr lang="en-US" altLang="zh-CN" sz="1400" smtClean="0"/>
                        <a:t>", "</a:t>
                      </a:r>
                      <a:r>
                        <a:rPr lang="zh-CN" altLang="en-US" sz="1400" smtClean="0"/>
                        <a:t>上海</a:t>
                      </a:r>
                      <a:r>
                        <a:rPr lang="en-US" altLang="zh-CN" sz="1400" smtClean="0"/>
                        <a:t>", "</a:t>
                      </a:r>
                      <a:r>
                        <a:rPr lang="zh-CN" altLang="en-US" sz="1400" smtClean="0"/>
                        <a:t>天津</a:t>
                      </a:r>
                      <a:r>
                        <a:rPr lang="en-US" altLang="zh-CN" sz="1400" smtClean="0"/>
                        <a:t>"</a:t>
                      </a:r>
                      <a:endParaRPr lang="en-US" sz="1400"/>
                    </a:p>
                  </a:txBody>
                  <a:tcPr anchor="ctr">
                    <a:lnL>
                      <a:noFill/>
                    </a:lnL>
                    <a:lnR>
                      <a:noFill/>
                    </a:lnR>
                    <a:lnT>
                      <a:noFill/>
                    </a:lnT>
                    <a:lnB>
                      <a:noFill/>
                    </a:lnB>
                    <a:solidFill>
                      <a:schemeClr val="bg1">
                        <a:lumMod val="95000"/>
                      </a:schemeClr>
                    </a:solidFill>
                  </a:tcPr>
                </a:tc>
              </a:tr>
              <a:tr h="365760">
                <a:tc>
                  <a:txBody>
                    <a:bodyPr/>
                    <a:lstStyle/>
                    <a:p>
                      <a:r>
                        <a:rPr lang="en-US" sz="1400"/>
                        <a:t>K2</a:t>
                      </a:r>
                      <a:endParaRPr lang="en-US" sz="1400"/>
                    </a:p>
                  </a:txBody>
                  <a:tcPr anchor="ctr">
                    <a:lnL>
                      <a:noFill/>
                    </a:lnL>
                    <a:lnR>
                      <a:noFill/>
                    </a:lnR>
                    <a:lnT>
                      <a:noFill/>
                    </a:lnT>
                    <a:lnB>
                      <a:noFill/>
                    </a:lnB>
                    <a:solidFill>
                      <a:schemeClr val="bg1">
                        <a:lumMod val="95000"/>
                      </a:schemeClr>
                    </a:solidFill>
                  </a:tcPr>
                </a:tc>
                <a:tc>
                  <a:txBody>
                    <a:bodyPr/>
                    <a:lstStyle/>
                    <a:p>
                      <a:r>
                        <a:rPr lang="en-US" altLang="zh-CN" sz="1400" smtClean="0"/>
                        <a:t>"</a:t>
                      </a:r>
                      <a:r>
                        <a:rPr lang="zh-CN" altLang="en-US" sz="1400" smtClean="0"/>
                        <a:t>广州</a:t>
                      </a:r>
                      <a:r>
                        <a:rPr lang="en-US" altLang="zh-CN" sz="1400" smtClean="0"/>
                        <a:t>", "</a:t>
                      </a:r>
                      <a:r>
                        <a:rPr lang="zh-CN" altLang="en-US" sz="1400" smtClean="0"/>
                        <a:t>北京</a:t>
                      </a:r>
                      <a:r>
                        <a:rPr lang="en-US" altLang="zh-CN" sz="1400" smtClean="0"/>
                        <a:t>", "</a:t>
                      </a:r>
                      <a:r>
                        <a:rPr lang="zh-CN" altLang="en-US" sz="1400" smtClean="0"/>
                        <a:t>深圳</a:t>
                      </a:r>
                      <a:r>
                        <a:rPr lang="en-US" altLang="zh-CN" sz="1400" smtClean="0"/>
                        <a:t>"</a:t>
                      </a:r>
                      <a:endParaRPr lang="en-US" sz="1400"/>
                    </a:p>
                  </a:txBody>
                  <a:tcPr anchor="ctr">
                    <a:lnL>
                      <a:noFill/>
                    </a:lnL>
                    <a:lnR>
                      <a:noFill/>
                    </a:lnR>
                    <a:lnT>
                      <a:noFill/>
                    </a:lnT>
                    <a:lnB>
                      <a:noFill/>
                    </a:lnB>
                    <a:solidFill>
                      <a:schemeClr val="bg1">
                        <a:lumMod val="95000"/>
                      </a:schemeClr>
                    </a:solidFill>
                  </a:tcPr>
                </a:tc>
              </a:tr>
              <a:tr h="365760">
                <a:tc>
                  <a:txBody>
                    <a:bodyPr/>
                    <a:lstStyle/>
                    <a:p>
                      <a:r>
                        <a:rPr lang="en-US" sz="1400"/>
                        <a:t>K3</a:t>
                      </a:r>
                      <a:endParaRPr lang="en-US" sz="1400"/>
                    </a:p>
                  </a:txBody>
                  <a:tcPr anchor="ctr">
                    <a:lnL>
                      <a:noFill/>
                    </a:lnL>
                    <a:lnR>
                      <a:noFill/>
                    </a:lnR>
                    <a:lnT>
                      <a:noFill/>
                    </a:lnT>
                    <a:lnB>
                      <a:noFill/>
                    </a:lnB>
                    <a:solidFill>
                      <a:schemeClr val="bg1">
                        <a:lumMod val="95000"/>
                      </a:schemeClr>
                    </a:solidFill>
                  </a:tcPr>
                </a:tc>
                <a:tc>
                  <a:txBody>
                    <a:bodyPr/>
                    <a:lstStyle/>
                    <a:p>
                      <a:r>
                        <a:rPr lang="en-US" altLang="zh-CN" sz="1400" smtClean="0"/>
                        <a:t>"</a:t>
                      </a:r>
                      <a:r>
                        <a:rPr lang="zh-CN" altLang="en-US" sz="1400" smtClean="0"/>
                        <a:t>成都</a:t>
                      </a:r>
                      <a:r>
                        <a:rPr lang="en-US" altLang="zh-CN" sz="1400" smtClean="0"/>
                        <a:t>", "</a:t>
                      </a:r>
                      <a:r>
                        <a:rPr lang="zh-CN" altLang="en-US" sz="1400" smtClean="0"/>
                        <a:t>上海</a:t>
                      </a:r>
                      <a:r>
                        <a:rPr lang="en-US" altLang="zh-CN" sz="1400" smtClean="0"/>
                        <a:t>", "</a:t>
                      </a:r>
                      <a:r>
                        <a:rPr lang="zh-CN" altLang="en-US" sz="1400" smtClean="0"/>
                        <a:t>杭州</a:t>
                      </a:r>
                      <a:r>
                        <a:rPr lang="en-US" altLang="zh-CN" sz="1400" smtClean="0"/>
                        <a:t>"</a:t>
                      </a:r>
                      <a:endParaRPr lang="en-US" sz="1400"/>
                    </a:p>
                  </a:txBody>
                  <a:tcPr anchor="ctr">
                    <a:lnL>
                      <a:noFill/>
                    </a:lnL>
                    <a:lnR>
                      <a:noFill/>
                    </a:lnR>
                    <a:lnT>
                      <a:noFill/>
                    </a:lnT>
                    <a:lnB>
                      <a:noFill/>
                    </a:lnB>
                    <a:solidFill>
                      <a:schemeClr val="bg1">
                        <a:lumMod val="95000"/>
                      </a:schemeClr>
                    </a:solidFill>
                  </a:tcPr>
                </a:tc>
              </a:tr>
              <a:tr h="365760">
                <a:tc>
                  <a:txBody>
                    <a:bodyPr/>
                    <a:lstStyle/>
                    <a:p>
                      <a:r>
                        <a:rPr lang="en-US" sz="1400"/>
                        <a:t>K4</a:t>
                      </a:r>
                      <a:endParaRPr lang="en-US" sz="1400"/>
                    </a:p>
                  </a:txBody>
                  <a:tcPr anchor="ctr">
                    <a:lnL>
                      <a:noFill/>
                    </a:lnL>
                    <a:lnR>
                      <a:noFill/>
                    </a:lnR>
                    <a:lnT>
                      <a:noFill/>
                    </a:lnT>
                    <a:lnB>
                      <a:noFill/>
                    </a:lnB>
                    <a:solidFill>
                      <a:schemeClr val="bg1">
                        <a:lumMod val="95000"/>
                      </a:schemeClr>
                    </a:solidFill>
                  </a:tcPr>
                </a:tc>
                <a:tc>
                  <a:txBody>
                    <a:bodyPr/>
                    <a:lstStyle/>
                    <a:p>
                      <a:r>
                        <a:rPr lang="en-US" altLang="zh-CN" sz="1400" smtClean="0"/>
                        <a:t>"</a:t>
                      </a:r>
                      <a:r>
                        <a:rPr lang="zh-CN" altLang="en-US" sz="1400" smtClean="0"/>
                        <a:t>上海</a:t>
                      </a:r>
                      <a:r>
                        <a:rPr lang="en-US" altLang="zh-CN" sz="1400" smtClean="0"/>
                        <a:t>", "</a:t>
                      </a:r>
                      <a:r>
                        <a:rPr lang="zh-CN" altLang="en-US" sz="1400" smtClean="0"/>
                        <a:t>天津</a:t>
                      </a:r>
                      <a:r>
                        <a:rPr lang="en-US" altLang="zh-CN" sz="1400" smtClean="0"/>
                        <a:t>"</a:t>
                      </a:r>
                      <a:endParaRPr lang="en-US" sz="1400"/>
                    </a:p>
                  </a:txBody>
                  <a:tcPr anchor="ctr">
                    <a:lnL>
                      <a:noFill/>
                    </a:lnL>
                    <a:lnR>
                      <a:noFill/>
                    </a:lnR>
                    <a:lnT>
                      <a:noFill/>
                    </a:lnT>
                    <a:lnB>
                      <a:noFill/>
                    </a:lnB>
                    <a:solidFill>
                      <a:schemeClr val="bg1">
                        <a:lumMod val="95000"/>
                      </a:schemeClr>
                    </a:solidFill>
                  </a:tcPr>
                </a:tc>
              </a:tr>
              <a:tr h="365760">
                <a:tc>
                  <a:txBody>
                    <a:bodyPr/>
                    <a:lstStyle/>
                    <a:p>
                      <a:r>
                        <a:rPr lang="en-US" sz="1400"/>
                        <a:t>K5</a:t>
                      </a:r>
                      <a:endParaRPr lang="en-US" sz="1400"/>
                    </a:p>
                  </a:txBody>
                  <a:tcPr anchor="ctr">
                    <a:lnL>
                      <a:noFill/>
                    </a:lnL>
                    <a:lnR>
                      <a:noFill/>
                    </a:lnR>
                    <a:lnT>
                      <a:noFill/>
                    </a:lnT>
                    <a:lnB>
                      <a:noFill/>
                    </a:lnB>
                    <a:solidFill>
                      <a:schemeClr val="bg1">
                        <a:lumMod val="95000"/>
                      </a:schemeClr>
                    </a:solidFill>
                  </a:tcPr>
                </a:tc>
                <a:tc>
                  <a:txBody>
                    <a:bodyPr/>
                    <a:lstStyle/>
                    <a:p>
                      <a:r>
                        <a:rPr lang="en-US" altLang="zh-CN" sz="1400" smtClean="0"/>
                        <a:t>"</a:t>
                      </a:r>
                      <a:r>
                        <a:rPr lang="zh-CN" altLang="en-US" sz="1400" smtClean="0"/>
                        <a:t>杭州</a:t>
                      </a:r>
                      <a:r>
                        <a:rPr lang="en-US" altLang="zh-CN" sz="1400" smtClean="0"/>
                        <a:t>", "</a:t>
                      </a:r>
                      <a:r>
                        <a:rPr lang="zh-CN" altLang="en-US" sz="1400" smtClean="0"/>
                        <a:t>大连</a:t>
                      </a:r>
                      <a:r>
                        <a:rPr lang="en-US" altLang="zh-CN" sz="1400" smtClean="0"/>
                        <a:t>"</a:t>
                      </a:r>
                      <a:endParaRPr lang="en-US" sz="1400"/>
                    </a:p>
                  </a:txBody>
                  <a:tcPr anchor="ctr">
                    <a:lnL>
                      <a:noFill/>
                    </a:lnL>
                    <a:lnR>
                      <a:noFill/>
                    </a:lnR>
                    <a:lnT>
                      <a:noFill/>
                    </a:lnT>
                    <a:lnB>
                      <a:noFill/>
                    </a:lnB>
                    <a:solidFill>
                      <a:schemeClr val="bg1">
                        <a:lumMod val="95000"/>
                      </a:schemeClr>
                    </a:solidFill>
                  </a:tcPr>
                </a:tc>
              </a:tr>
            </a:tbl>
          </a:graphicData>
        </a:graphic>
      </p:graphicFrame>
    </p:spTree>
  </p:cSld>
  <p:clrMapOvr>
    <a:masterClrMapping/>
  </p:clrMapOvr>
  <p:timing>
    <p:tnLst>
      <p:par>
        <p:cT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贪</a:t>
            </a:r>
            <a:r>
              <a:rPr lang="zh-CN" altLang="en-US" sz="2200" b="1"/>
              <a:t>心</a:t>
            </a:r>
            <a:r>
              <a:rPr lang="zh-CN" altLang="en-US" sz="2200" b="1" smtClean="0"/>
              <a:t>算法</a:t>
            </a:r>
            <a:endParaRPr lang="en-US" altLang="zh-CN" sz="2200" b="1"/>
          </a:p>
        </p:txBody>
      </p:sp>
      <p:sp>
        <p:nvSpPr>
          <p:cNvPr id="2" name="TextBox 1"/>
          <p:cNvSpPr txBox="1"/>
          <p:nvPr/>
        </p:nvSpPr>
        <p:spPr>
          <a:xfrm>
            <a:off x="665981" y="1224111"/>
            <a:ext cx="8424936" cy="2062103"/>
          </a:xfrm>
          <a:prstGeom prst="rect">
            <a:avLst/>
          </a:prstGeom>
          <a:noFill/>
        </p:spPr>
        <p:txBody>
          <a:bodyPr wrap="square" rtlCol="0">
            <a:spAutoFit/>
          </a:bodyPr>
          <a:lstStyle/>
          <a:p>
            <a:r>
              <a:rPr lang="zh-CN" altLang="en-US" sz="2000" b="1" smtClean="0">
                <a:solidFill>
                  <a:srgbClr val="0070C0"/>
                </a:solidFill>
                <a:ea typeface="宋体" panose="02010600030101010101" pitchFamily="2" charset="-122"/>
              </a:rPr>
              <a:t>贪心算法介绍</a:t>
            </a:r>
            <a:endParaRPr lang="en-US" altLang="zh-CN" sz="2000" b="1" smtClean="0">
              <a:solidFill>
                <a:srgbClr val="0070C0"/>
              </a:solidFill>
              <a:ea typeface="宋体" panose="02010600030101010101" pitchFamily="2" charset="-122"/>
            </a:endParaRPr>
          </a:p>
          <a:p>
            <a:endParaRPr lang="en-US" altLang="zh-CN">
              <a:ea typeface="宋体" panose="02010600030101010101" pitchFamily="2" charset="-122"/>
            </a:endParaRPr>
          </a:p>
          <a:p>
            <a:pPr marL="342900" indent="-342900">
              <a:buAutoNum type="arabicParenR"/>
            </a:pPr>
            <a:r>
              <a:rPr lang="zh-CN" altLang="en-US" smtClean="0"/>
              <a:t>贪</a:t>
            </a:r>
            <a:r>
              <a:rPr lang="zh-CN" altLang="en-US"/>
              <a:t>婪算法</a:t>
            </a:r>
            <a:r>
              <a:rPr lang="en-US" altLang="zh-CN"/>
              <a:t>(</a:t>
            </a:r>
            <a:r>
              <a:rPr lang="zh-CN" altLang="en-US"/>
              <a:t>贪心算法</a:t>
            </a:r>
            <a:r>
              <a:rPr lang="en-US" altLang="zh-CN"/>
              <a:t>)</a:t>
            </a:r>
            <a:r>
              <a:rPr lang="zh-CN" altLang="en-US"/>
              <a:t>是指在对问题进行求解时，在每一步选择中都采取最好或者最优</a:t>
            </a:r>
            <a:r>
              <a:rPr lang="en-US" altLang="zh-CN"/>
              <a:t>(</a:t>
            </a:r>
            <a:r>
              <a:rPr lang="zh-CN" altLang="en-US"/>
              <a:t>即最有利</a:t>
            </a:r>
            <a:r>
              <a:rPr lang="en-US" altLang="zh-CN"/>
              <a:t>)</a:t>
            </a:r>
            <a:r>
              <a:rPr lang="zh-CN" altLang="en-US"/>
              <a:t>的选择，从而希望能够导致结果是最好或者最优的算</a:t>
            </a:r>
            <a:r>
              <a:rPr lang="zh-CN" altLang="en-US" smtClean="0"/>
              <a:t>法</a:t>
            </a:r>
            <a:endParaRPr lang="en-US" altLang="zh-CN" smtClean="0"/>
          </a:p>
          <a:p>
            <a:pPr marL="342900" indent="-342900">
              <a:buAutoNum type="arabicParenR"/>
            </a:pPr>
            <a:endParaRPr lang="en-US" altLang="zh-CN" smtClean="0"/>
          </a:p>
          <a:p>
            <a:pPr marL="342900" indent="-342900">
              <a:buAutoNum type="arabicParenR"/>
            </a:pPr>
            <a:r>
              <a:rPr lang="zh-CN" altLang="en-US">
                <a:ea typeface="宋体" panose="02010600030101010101" pitchFamily="2" charset="-122"/>
              </a:rPr>
              <a:t>贪婪算法所得到的结</a:t>
            </a:r>
            <a:r>
              <a:rPr lang="zh-CN" altLang="en-US" smtClean="0">
                <a:ea typeface="宋体" panose="02010600030101010101" pitchFamily="2" charset="-122"/>
              </a:rPr>
              <a:t>果</a:t>
            </a:r>
            <a:r>
              <a:rPr lang="zh-CN" altLang="en-US" b="1" smtClean="0">
                <a:ea typeface="宋体" panose="02010600030101010101" pitchFamily="2" charset="-122"/>
              </a:rPr>
              <a:t>不</a:t>
            </a:r>
            <a:r>
              <a:rPr lang="zh-CN" altLang="en-US" b="1">
                <a:ea typeface="宋体" panose="02010600030101010101" pitchFamily="2" charset="-122"/>
              </a:rPr>
              <a:t>一</a:t>
            </a:r>
            <a:r>
              <a:rPr lang="zh-CN" altLang="en-US" b="1" smtClean="0">
                <a:ea typeface="宋体" panose="02010600030101010101" pitchFamily="2" charset="-122"/>
              </a:rPr>
              <a:t>定</a:t>
            </a:r>
            <a:r>
              <a:rPr lang="zh-CN" altLang="en-US" b="1">
                <a:ea typeface="宋体" panose="02010600030101010101" pitchFamily="2" charset="-122"/>
              </a:rPr>
              <a:t>是</a:t>
            </a:r>
            <a:r>
              <a:rPr lang="zh-CN" altLang="en-US" b="1" smtClean="0">
                <a:ea typeface="宋体" panose="02010600030101010101" pitchFamily="2" charset="-122"/>
              </a:rPr>
              <a:t>最</a:t>
            </a:r>
            <a:r>
              <a:rPr lang="zh-CN" altLang="en-US" b="1">
                <a:ea typeface="宋体" panose="02010600030101010101" pitchFamily="2" charset="-122"/>
              </a:rPr>
              <a:t>优的结果</a:t>
            </a:r>
            <a:r>
              <a:rPr lang="en-US" altLang="zh-CN" b="1">
                <a:ea typeface="宋体" panose="02010600030101010101" pitchFamily="2" charset="-122"/>
              </a:rPr>
              <a:t>(</a:t>
            </a:r>
            <a:r>
              <a:rPr lang="zh-CN" altLang="en-US" b="1">
                <a:ea typeface="宋体" panose="02010600030101010101" pitchFamily="2" charset="-122"/>
              </a:rPr>
              <a:t>有时候会是最优解</a:t>
            </a:r>
            <a:r>
              <a:rPr lang="en-US" altLang="zh-CN" b="1">
                <a:ea typeface="宋体" panose="02010600030101010101" pitchFamily="2" charset="-122"/>
              </a:rPr>
              <a:t>)</a:t>
            </a:r>
            <a:r>
              <a:rPr lang="zh-CN" altLang="en-US">
                <a:ea typeface="宋体" panose="02010600030101010101" pitchFamily="2" charset="-122"/>
              </a:rPr>
              <a:t>，但是</a:t>
            </a:r>
            <a:r>
              <a:rPr lang="zh-CN" altLang="en-US">
                <a:solidFill>
                  <a:srgbClr val="FF0000"/>
                </a:solidFill>
                <a:ea typeface="宋体" panose="02010600030101010101" pitchFamily="2" charset="-122"/>
              </a:rPr>
              <a:t>都是相对近似</a:t>
            </a:r>
            <a:r>
              <a:rPr lang="en-US" altLang="zh-CN">
                <a:solidFill>
                  <a:srgbClr val="FF0000"/>
                </a:solidFill>
                <a:ea typeface="宋体" panose="02010600030101010101" pitchFamily="2" charset="-122"/>
              </a:rPr>
              <a:t>(</a:t>
            </a:r>
            <a:r>
              <a:rPr lang="zh-CN" altLang="en-US">
                <a:solidFill>
                  <a:srgbClr val="FF0000"/>
                </a:solidFill>
                <a:ea typeface="宋体" panose="02010600030101010101" pitchFamily="2" charset="-122"/>
              </a:rPr>
              <a:t>接近</a:t>
            </a:r>
            <a:r>
              <a:rPr lang="en-US" altLang="zh-CN">
                <a:solidFill>
                  <a:srgbClr val="FF0000"/>
                </a:solidFill>
                <a:ea typeface="宋体" panose="02010600030101010101" pitchFamily="2" charset="-122"/>
              </a:rPr>
              <a:t>)</a:t>
            </a:r>
            <a:r>
              <a:rPr lang="zh-CN" altLang="en-US">
                <a:solidFill>
                  <a:srgbClr val="FF0000"/>
                </a:solidFill>
                <a:ea typeface="宋体" panose="02010600030101010101" pitchFamily="2" charset="-122"/>
              </a:rPr>
              <a:t>最优解的结</a:t>
            </a:r>
            <a:r>
              <a:rPr lang="zh-CN" altLang="en-US" smtClean="0">
                <a:solidFill>
                  <a:srgbClr val="FF0000"/>
                </a:solidFill>
                <a:ea typeface="宋体" panose="02010600030101010101" pitchFamily="2" charset="-122"/>
              </a:rPr>
              <a:t>果</a:t>
            </a:r>
            <a:endParaRPr lang="zh-CN" altLang="en-US" smtClean="0">
              <a:solidFill>
                <a:srgbClr val="FF0000"/>
              </a:solidFill>
              <a:ea typeface="宋体" panose="02010600030101010101" pitchFamily="2" charset="-122"/>
            </a:endParaRPr>
          </a:p>
        </p:txBody>
      </p:sp>
    </p:spTree>
  </p:cSld>
  <p:clrMapOvr>
    <a:masterClrMapping/>
  </p:clrMapOvr>
  <p:timing>
    <p:tnLst>
      <p:par>
        <p:cT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680" y="755015"/>
            <a:ext cx="1965325" cy="395605"/>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贪</a:t>
            </a:r>
            <a:r>
              <a:rPr lang="zh-CN" altLang="en-US" sz="2200" b="1"/>
              <a:t>心</a:t>
            </a:r>
            <a:r>
              <a:rPr lang="zh-CN" altLang="en-US" sz="2200" b="1" smtClean="0"/>
              <a:t>算法</a:t>
            </a:r>
            <a:endParaRPr lang="en-US" altLang="zh-CN" sz="2200" b="1"/>
          </a:p>
        </p:txBody>
      </p:sp>
      <p:sp>
        <p:nvSpPr>
          <p:cNvPr id="2" name="TextBox 1"/>
          <p:cNvSpPr txBox="1"/>
          <p:nvPr/>
        </p:nvSpPr>
        <p:spPr>
          <a:xfrm>
            <a:off x="665981" y="1224111"/>
            <a:ext cx="8424936" cy="1508105"/>
          </a:xfrm>
          <a:prstGeom prst="rect">
            <a:avLst/>
          </a:prstGeom>
          <a:noFill/>
        </p:spPr>
        <p:txBody>
          <a:bodyPr wrap="square" rtlCol="0">
            <a:spAutoFit/>
          </a:bodyPr>
          <a:lstStyle/>
          <a:p>
            <a:r>
              <a:rPr lang="zh-CN" altLang="en-US" sz="2000" b="1" smtClean="0">
                <a:solidFill>
                  <a:srgbClr val="0070C0"/>
                </a:solidFill>
                <a:ea typeface="宋体" panose="02010600030101010101" pitchFamily="2" charset="-122"/>
              </a:rPr>
              <a:t>贪心算法最佳应用</a:t>
            </a:r>
            <a:r>
              <a:rPr lang="en-US" altLang="zh-CN" sz="2000" b="1" smtClean="0">
                <a:solidFill>
                  <a:srgbClr val="0070C0"/>
                </a:solidFill>
                <a:ea typeface="宋体" panose="02010600030101010101" pitchFamily="2" charset="-122"/>
              </a:rPr>
              <a:t>-</a:t>
            </a:r>
            <a:r>
              <a:rPr lang="zh-CN" altLang="en-US" sz="2000" b="1" smtClean="0">
                <a:solidFill>
                  <a:srgbClr val="0070C0"/>
                </a:solidFill>
                <a:ea typeface="宋体" panose="02010600030101010101" pitchFamily="2" charset="-122"/>
              </a:rPr>
              <a:t>集合覆盖</a:t>
            </a:r>
            <a:endParaRPr lang="en-US" altLang="zh-CN" sz="2000" b="1" smtClean="0">
              <a:solidFill>
                <a:srgbClr val="0070C0"/>
              </a:solidFill>
              <a:ea typeface="宋体" panose="02010600030101010101" pitchFamily="2" charset="-122"/>
            </a:endParaRPr>
          </a:p>
          <a:p>
            <a:endParaRPr lang="en-US" altLang="zh-CN" smtClean="0">
              <a:ea typeface="宋体" panose="02010600030101010101" pitchFamily="2" charset="-122"/>
            </a:endParaRPr>
          </a:p>
          <a:p>
            <a:pPr marL="342900" indent="-342900">
              <a:buAutoNum type="arabicParenR"/>
            </a:pPr>
            <a:r>
              <a:rPr lang="zh-CN" altLang="en-US" smtClean="0"/>
              <a:t>假</a:t>
            </a:r>
            <a:r>
              <a:rPr lang="zh-CN" altLang="en-US"/>
              <a:t>设存在如下表的需要付费的广播台，以及广播台信号可以覆盖的地区。 </a:t>
            </a:r>
            <a:r>
              <a:rPr lang="zh-CN" altLang="en-US" b="1"/>
              <a:t>如何选择最少的广播台</a:t>
            </a:r>
            <a:r>
              <a:rPr lang="zh-CN" altLang="en-US"/>
              <a:t>，让所有的地区都可以接收到信</a:t>
            </a:r>
            <a:r>
              <a:rPr lang="zh-CN" altLang="en-US" smtClean="0"/>
              <a:t>号</a:t>
            </a:r>
            <a:endParaRPr lang="en-US" altLang="zh-CN">
              <a:ea typeface="宋体" panose="02010600030101010101" pitchFamily="2" charset="-122"/>
            </a:endParaRPr>
          </a:p>
          <a:p>
            <a:endParaRPr lang="en-US" altLang="zh-CN">
              <a:ea typeface="宋体" panose="02010600030101010101" pitchFamily="2" charset="-122"/>
            </a:endParaRPr>
          </a:p>
        </p:txBody>
      </p:sp>
      <p:graphicFrame>
        <p:nvGraphicFramePr>
          <p:cNvPr id="4" name="表格 3"/>
          <p:cNvGraphicFramePr>
            <a:graphicFrameLocks noGrp="1"/>
          </p:cNvGraphicFramePr>
          <p:nvPr/>
        </p:nvGraphicFramePr>
        <p:xfrm>
          <a:off x="809997" y="2664271"/>
          <a:ext cx="6624660" cy="2194560"/>
        </p:xfrm>
        <a:graphic>
          <a:graphicData uri="http://schemas.openxmlformats.org/drawingml/2006/table">
            <a:tbl>
              <a:tblPr/>
              <a:tblGrid>
                <a:gridCol w="2232248"/>
                <a:gridCol w="4392412"/>
              </a:tblGrid>
              <a:tr h="365760">
                <a:tc>
                  <a:txBody>
                    <a:bodyPr/>
                    <a:lstStyle/>
                    <a:p>
                      <a:r>
                        <a:rPr lang="zh-CN" altLang="en-US" sz="1400"/>
                        <a:t>广播台</a:t>
                      </a:r>
                      <a:endParaRPr lang="zh-CN" altLang="en-US" sz="1400"/>
                    </a:p>
                  </a:txBody>
                  <a:tcPr anchor="ctr">
                    <a:lnL>
                      <a:noFill/>
                    </a:lnL>
                    <a:lnR>
                      <a:noFill/>
                    </a:lnR>
                    <a:lnT>
                      <a:noFill/>
                    </a:lnT>
                    <a:lnB>
                      <a:noFill/>
                    </a:lnB>
                    <a:solidFill>
                      <a:schemeClr val="bg1">
                        <a:lumMod val="95000"/>
                      </a:schemeClr>
                    </a:solidFill>
                  </a:tcPr>
                </a:tc>
                <a:tc>
                  <a:txBody>
                    <a:bodyPr/>
                    <a:lstStyle/>
                    <a:p>
                      <a:r>
                        <a:rPr lang="zh-CN" altLang="en-US" sz="1400"/>
                        <a:t>覆盖地区</a:t>
                      </a:r>
                      <a:endParaRPr lang="zh-CN" altLang="en-US" sz="1400"/>
                    </a:p>
                  </a:txBody>
                  <a:tcPr anchor="ctr">
                    <a:lnL>
                      <a:noFill/>
                    </a:lnL>
                    <a:lnR>
                      <a:noFill/>
                    </a:lnR>
                    <a:lnT>
                      <a:noFill/>
                    </a:lnT>
                    <a:lnB>
                      <a:noFill/>
                    </a:lnB>
                    <a:solidFill>
                      <a:schemeClr val="bg1">
                        <a:lumMod val="95000"/>
                      </a:schemeClr>
                    </a:solidFill>
                  </a:tcPr>
                </a:tc>
              </a:tr>
              <a:tr h="365760">
                <a:tc>
                  <a:txBody>
                    <a:bodyPr/>
                    <a:lstStyle/>
                    <a:p>
                      <a:r>
                        <a:rPr lang="en-US" sz="1400"/>
                        <a:t>K1</a:t>
                      </a:r>
                      <a:endParaRPr lang="en-US" sz="1400"/>
                    </a:p>
                  </a:txBody>
                  <a:tcPr anchor="ctr">
                    <a:lnL>
                      <a:noFill/>
                    </a:lnL>
                    <a:lnR>
                      <a:noFill/>
                    </a:lnR>
                    <a:lnT>
                      <a:noFill/>
                    </a:lnT>
                    <a:lnB>
                      <a:noFill/>
                    </a:lnB>
                    <a:solidFill>
                      <a:schemeClr val="bg1">
                        <a:lumMod val="95000"/>
                      </a:schemeClr>
                    </a:solidFill>
                  </a:tcPr>
                </a:tc>
                <a:tc>
                  <a:txBody>
                    <a:bodyPr/>
                    <a:lstStyle/>
                    <a:p>
                      <a:r>
                        <a:rPr lang="en-US" altLang="zh-CN" sz="1400" smtClean="0"/>
                        <a:t>"</a:t>
                      </a:r>
                      <a:r>
                        <a:rPr lang="zh-CN" altLang="en-US" sz="1400" smtClean="0"/>
                        <a:t>北京</a:t>
                      </a:r>
                      <a:r>
                        <a:rPr lang="en-US" altLang="zh-CN" sz="1400" smtClean="0"/>
                        <a:t>", "</a:t>
                      </a:r>
                      <a:r>
                        <a:rPr lang="zh-CN" altLang="en-US" sz="1400" smtClean="0"/>
                        <a:t>上海</a:t>
                      </a:r>
                      <a:r>
                        <a:rPr lang="en-US" altLang="zh-CN" sz="1400" smtClean="0"/>
                        <a:t>", "</a:t>
                      </a:r>
                      <a:r>
                        <a:rPr lang="zh-CN" altLang="en-US" sz="1400" smtClean="0"/>
                        <a:t>天津</a:t>
                      </a:r>
                      <a:r>
                        <a:rPr lang="en-US" altLang="zh-CN" sz="1400" smtClean="0"/>
                        <a:t>"</a:t>
                      </a:r>
                      <a:endParaRPr lang="en-US" sz="1400"/>
                    </a:p>
                  </a:txBody>
                  <a:tcPr anchor="ctr">
                    <a:lnL>
                      <a:noFill/>
                    </a:lnL>
                    <a:lnR>
                      <a:noFill/>
                    </a:lnR>
                    <a:lnT>
                      <a:noFill/>
                    </a:lnT>
                    <a:lnB>
                      <a:noFill/>
                    </a:lnB>
                    <a:solidFill>
                      <a:schemeClr val="bg1">
                        <a:lumMod val="95000"/>
                      </a:schemeClr>
                    </a:solidFill>
                  </a:tcPr>
                </a:tc>
              </a:tr>
              <a:tr h="365760">
                <a:tc>
                  <a:txBody>
                    <a:bodyPr/>
                    <a:lstStyle/>
                    <a:p>
                      <a:r>
                        <a:rPr lang="en-US" sz="1400"/>
                        <a:t>K2</a:t>
                      </a:r>
                      <a:endParaRPr lang="en-US" sz="1400"/>
                    </a:p>
                  </a:txBody>
                  <a:tcPr anchor="ctr">
                    <a:lnL>
                      <a:noFill/>
                    </a:lnL>
                    <a:lnR>
                      <a:noFill/>
                    </a:lnR>
                    <a:lnT>
                      <a:noFill/>
                    </a:lnT>
                    <a:lnB>
                      <a:noFill/>
                    </a:lnB>
                    <a:solidFill>
                      <a:schemeClr val="bg1">
                        <a:lumMod val="95000"/>
                      </a:schemeClr>
                    </a:solidFill>
                  </a:tcPr>
                </a:tc>
                <a:tc>
                  <a:txBody>
                    <a:bodyPr/>
                    <a:lstStyle/>
                    <a:p>
                      <a:r>
                        <a:rPr lang="en-US" altLang="zh-CN" sz="1400" smtClean="0"/>
                        <a:t>"</a:t>
                      </a:r>
                      <a:r>
                        <a:rPr lang="zh-CN" altLang="en-US" sz="1400" smtClean="0"/>
                        <a:t>广州</a:t>
                      </a:r>
                      <a:r>
                        <a:rPr lang="en-US" altLang="zh-CN" sz="1400" smtClean="0"/>
                        <a:t>", "</a:t>
                      </a:r>
                      <a:r>
                        <a:rPr lang="zh-CN" altLang="en-US" sz="1400" smtClean="0"/>
                        <a:t>北京</a:t>
                      </a:r>
                      <a:r>
                        <a:rPr lang="en-US" altLang="zh-CN" sz="1400" smtClean="0"/>
                        <a:t>", "</a:t>
                      </a:r>
                      <a:r>
                        <a:rPr lang="zh-CN" altLang="en-US" sz="1400" smtClean="0"/>
                        <a:t>深圳</a:t>
                      </a:r>
                      <a:r>
                        <a:rPr lang="en-US" altLang="zh-CN" sz="1400" smtClean="0"/>
                        <a:t>"</a:t>
                      </a:r>
                      <a:endParaRPr lang="en-US" sz="1400"/>
                    </a:p>
                  </a:txBody>
                  <a:tcPr anchor="ctr">
                    <a:lnL>
                      <a:noFill/>
                    </a:lnL>
                    <a:lnR>
                      <a:noFill/>
                    </a:lnR>
                    <a:lnT>
                      <a:noFill/>
                    </a:lnT>
                    <a:lnB>
                      <a:noFill/>
                    </a:lnB>
                    <a:solidFill>
                      <a:schemeClr val="bg1">
                        <a:lumMod val="95000"/>
                      </a:schemeClr>
                    </a:solidFill>
                  </a:tcPr>
                </a:tc>
              </a:tr>
              <a:tr h="365760">
                <a:tc>
                  <a:txBody>
                    <a:bodyPr/>
                    <a:lstStyle/>
                    <a:p>
                      <a:r>
                        <a:rPr lang="en-US" sz="1400"/>
                        <a:t>K3</a:t>
                      </a:r>
                      <a:endParaRPr lang="en-US" sz="1400"/>
                    </a:p>
                  </a:txBody>
                  <a:tcPr anchor="ctr">
                    <a:lnL>
                      <a:noFill/>
                    </a:lnL>
                    <a:lnR>
                      <a:noFill/>
                    </a:lnR>
                    <a:lnT>
                      <a:noFill/>
                    </a:lnT>
                    <a:lnB>
                      <a:noFill/>
                    </a:lnB>
                    <a:solidFill>
                      <a:schemeClr val="bg1">
                        <a:lumMod val="95000"/>
                      </a:schemeClr>
                    </a:solidFill>
                  </a:tcPr>
                </a:tc>
                <a:tc>
                  <a:txBody>
                    <a:bodyPr/>
                    <a:lstStyle/>
                    <a:p>
                      <a:r>
                        <a:rPr lang="en-US" altLang="zh-CN" sz="1400" smtClean="0"/>
                        <a:t>"</a:t>
                      </a:r>
                      <a:r>
                        <a:rPr lang="zh-CN" altLang="en-US" sz="1400" smtClean="0"/>
                        <a:t>成都</a:t>
                      </a:r>
                      <a:r>
                        <a:rPr lang="en-US" altLang="zh-CN" sz="1400" smtClean="0"/>
                        <a:t>", "</a:t>
                      </a:r>
                      <a:r>
                        <a:rPr lang="zh-CN" altLang="en-US" sz="1400" smtClean="0"/>
                        <a:t>上海</a:t>
                      </a:r>
                      <a:r>
                        <a:rPr lang="en-US" altLang="zh-CN" sz="1400" smtClean="0"/>
                        <a:t>", "</a:t>
                      </a:r>
                      <a:r>
                        <a:rPr lang="zh-CN" altLang="en-US" sz="1400" smtClean="0"/>
                        <a:t>杭州</a:t>
                      </a:r>
                      <a:r>
                        <a:rPr lang="en-US" altLang="zh-CN" sz="1400" smtClean="0"/>
                        <a:t>"</a:t>
                      </a:r>
                      <a:endParaRPr lang="en-US" sz="1400"/>
                    </a:p>
                  </a:txBody>
                  <a:tcPr anchor="ctr">
                    <a:lnL>
                      <a:noFill/>
                    </a:lnL>
                    <a:lnR>
                      <a:noFill/>
                    </a:lnR>
                    <a:lnT>
                      <a:noFill/>
                    </a:lnT>
                    <a:lnB>
                      <a:noFill/>
                    </a:lnB>
                    <a:solidFill>
                      <a:schemeClr val="bg1">
                        <a:lumMod val="95000"/>
                      </a:schemeClr>
                    </a:solidFill>
                  </a:tcPr>
                </a:tc>
              </a:tr>
              <a:tr h="365760">
                <a:tc>
                  <a:txBody>
                    <a:bodyPr/>
                    <a:lstStyle/>
                    <a:p>
                      <a:r>
                        <a:rPr lang="en-US" sz="1400"/>
                        <a:t>K4</a:t>
                      </a:r>
                      <a:endParaRPr lang="en-US" sz="1400"/>
                    </a:p>
                  </a:txBody>
                  <a:tcPr anchor="ctr">
                    <a:lnL>
                      <a:noFill/>
                    </a:lnL>
                    <a:lnR>
                      <a:noFill/>
                    </a:lnR>
                    <a:lnT>
                      <a:noFill/>
                    </a:lnT>
                    <a:lnB>
                      <a:noFill/>
                    </a:lnB>
                    <a:solidFill>
                      <a:schemeClr val="bg1">
                        <a:lumMod val="95000"/>
                      </a:schemeClr>
                    </a:solidFill>
                  </a:tcPr>
                </a:tc>
                <a:tc>
                  <a:txBody>
                    <a:bodyPr/>
                    <a:lstStyle/>
                    <a:p>
                      <a:r>
                        <a:rPr lang="en-US" altLang="zh-CN" sz="1400" smtClean="0"/>
                        <a:t>"</a:t>
                      </a:r>
                      <a:r>
                        <a:rPr lang="zh-CN" altLang="en-US" sz="1400" smtClean="0"/>
                        <a:t>上海</a:t>
                      </a:r>
                      <a:r>
                        <a:rPr lang="en-US" altLang="zh-CN" sz="1400" smtClean="0"/>
                        <a:t>", "</a:t>
                      </a:r>
                      <a:r>
                        <a:rPr lang="zh-CN" altLang="en-US" sz="1400" smtClean="0"/>
                        <a:t>天津</a:t>
                      </a:r>
                      <a:r>
                        <a:rPr lang="en-US" altLang="zh-CN" sz="1400" smtClean="0"/>
                        <a:t>"</a:t>
                      </a:r>
                      <a:endParaRPr lang="en-US" sz="1400"/>
                    </a:p>
                  </a:txBody>
                  <a:tcPr anchor="ctr">
                    <a:lnL>
                      <a:noFill/>
                    </a:lnL>
                    <a:lnR>
                      <a:noFill/>
                    </a:lnR>
                    <a:lnT>
                      <a:noFill/>
                    </a:lnT>
                    <a:lnB>
                      <a:noFill/>
                    </a:lnB>
                    <a:solidFill>
                      <a:schemeClr val="bg1">
                        <a:lumMod val="95000"/>
                      </a:schemeClr>
                    </a:solidFill>
                  </a:tcPr>
                </a:tc>
              </a:tr>
              <a:tr h="365760">
                <a:tc>
                  <a:txBody>
                    <a:bodyPr/>
                    <a:lstStyle/>
                    <a:p>
                      <a:r>
                        <a:rPr lang="en-US" sz="1400"/>
                        <a:t>K5</a:t>
                      </a:r>
                      <a:endParaRPr lang="en-US" sz="1400"/>
                    </a:p>
                  </a:txBody>
                  <a:tcPr anchor="ctr">
                    <a:lnL>
                      <a:noFill/>
                    </a:lnL>
                    <a:lnR>
                      <a:noFill/>
                    </a:lnR>
                    <a:lnT>
                      <a:noFill/>
                    </a:lnT>
                    <a:lnB>
                      <a:noFill/>
                    </a:lnB>
                    <a:solidFill>
                      <a:schemeClr val="bg1">
                        <a:lumMod val="95000"/>
                      </a:schemeClr>
                    </a:solidFill>
                  </a:tcPr>
                </a:tc>
                <a:tc>
                  <a:txBody>
                    <a:bodyPr/>
                    <a:lstStyle/>
                    <a:p>
                      <a:r>
                        <a:rPr lang="en-US" altLang="zh-CN" sz="1400" smtClean="0"/>
                        <a:t>"</a:t>
                      </a:r>
                      <a:r>
                        <a:rPr lang="zh-CN" altLang="en-US" sz="1400" smtClean="0"/>
                        <a:t>杭州</a:t>
                      </a:r>
                      <a:r>
                        <a:rPr lang="en-US" altLang="zh-CN" sz="1400" smtClean="0"/>
                        <a:t>", "</a:t>
                      </a:r>
                      <a:r>
                        <a:rPr lang="zh-CN" altLang="en-US" sz="1400" smtClean="0"/>
                        <a:t>大连</a:t>
                      </a:r>
                      <a:r>
                        <a:rPr lang="en-US" altLang="zh-CN" sz="1400" smtClean="0"/>
                        <a:t>"</a:t>
                      </a:r>
                      <a:endParaRPr lang="en-US" sz="1400"/>
                    </a:p>
                  </a:txBody>
                  <a:tcPr anchor="ctr">
                    <a:lnL>
                      <a:noFill/>
                    </a:lnL>
                    <a:lnR>
                      <a:noFill/>
                    </a:lnR>
                    <a:lnT>
                      <a:noFill/>
                    </a:lnT>
                    <a:lnB>
                      <a:noFill/>
                    </a:lnB>
                    <a:solidFill>
                      <a:schemeClr val="bg1">
                        <a:lumMod val="95000"/>
                      </a:schemeClr>
                    </a:solidFill>
                  </a:tcPr>
                </a:tc>
              </a:tr>
            </a:tbl>
          </a:graphicData>
        </a:graphic>
      </p:graphicFrame>
    </p:spTree>
  </p:cSld>
  <p:clrMapOvr>
    <a:masterClrMapping/>
  </p:clrMapOvr>
  <p:timing>
    <p:tnLst>
      <p:par>
        <p:cT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680" y="755015"/>
            <a:ext cx="2124710" cy="395605"/>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贪</a:t>
            </a:r>
            <a:r>
              <a:rPr lang="zh-CN" altLang="en-US" sz="2200" b="1"/>
              <a:t>心</a:t>
            </a:r>
            <a:r>
              <a:rPr lang="zh-CN" altLang="en-US" sz="2200" b="1" smtClean="0"/>
              <a:t>算法</a:t>
            </a:r>
            <a:endParaRPr lang="en-US" altLang="zh-CN" sz="2200" b="1"/>
          </a:p>
        </p:txBody>
      </p:sp>
      <p:sp>
        <p:nvSpPr>
          <p:cNvPr id="2" name="TextBox 1"/>
          <p:cNvSpPr txBox="1"/>
          <p:nvPr/>
        </p:nvSpPr>
        <p:spPr>
          <a:xfrm>
            <a:off x="665981" y="1224111"/>
            <a:ext cx="8424936" cy="3446145"/>
          </a:xfrm>
          <a:prstGeom prst="rect">
            <a:avLst/>
          </a:prstGeom>
          <a:noFill/>
        </p:spPr>
        <p:txBody>
          <a:bodyPr wrap="square" rtlCol="0">
            <a:spAutoFit/>
          </a:bodyPr>
          <a:lstStyle/>
          <a:p>
            <a:r>
              <a:rPr lang="zh-CN" altLang="en-US" sz="2000" b="1" smtClean="0">
                <a:solidFill>
                  <a:srgbClr val="0070C0"/>
                </a:solidFill>
                <a:ea typeface="宋体" panose="02010600030101010101" pitchFamily="2" charset="-122"/>
              </a:rPr>
              <a:t>贪心算法最佳应用</a:t>
            </a:r>
            <a:r>
              <a:rPr lang="en-US" altLang="zh-CN" sz="2000" b="1" smtClean="0">
                <a:solidFill>
                  <a:srgbClr val="0070C0"/>
                </a:solidFill>
                <a:ea typeface="宋体" panose="02010600030101010101" pitchFamily="2" charset="-122"/>
              </a:rPr>
              <a:t>-</a:t>
            </a:r>
            <a:r>
              <a:rPr lang="zh-CN" altLang="en-US" sz="2000" b="1" smtClean="0">
                <a:solidFill>
                  <a:srgbClr val="0070C0"/>
                </a:solidFill>
                <a:ea typeface="宋体" panose="02010600030101010101" pitchFamily="2" charset="-122"/>
              </a:rPr>
              <a:t>集合覆盖</a:t>
            </a:r>
            <a:endParaRPr lang="en-US" altLang="zh-CN" sz="2000" b="1" smtClean="0">
              <a:solidFill>
                <a:srgbClr val="0070C0"/>
              </a:solidFill>
              <a:ea typeface="宋体" panose="02010600030101010101" pitchFamily="2" charset="-122"/>
            </a:endParaRPr>
          </a:p>
          <a:p>
            <a:pPr marL="342900" indent="-342900">
              <a:buAutoNum type="arabicParenR" startAt="2"/>
            </a:pPr>
            <a:r>
              <a:rPr lang="zh-CN" altLang="en-US" smtClean="0"/>
              <a:t>思路分析</a:t>
            </a:r>
            <a:r>
              <a:rPr lang="en-US" altLang="zh-CN" smtClean="0"/>
              <a:t>: </a:t>
            </a:r>
            <a:endParaRPr lang="en-US" altLang="zh-CN" smtClean="0"/>
          </a:p>
          <a:p>
            <a:pPr marL="285750" indent="-285750">
              <a:buFont typeface="Wingdings" panose="05000000000000000000" pitchFamily="2" charset="2"/>
              <a:buChar char="Ø"/>
            </a:pPr>
            <a:r>
              <a:rPr lang="zh-CN" altLang="en-US" smtClean="0"/>
              <a:t>如</a:t>
            </a:r>
            <a:r>
              <a:rPr lang="zh-CN" altLang="en-US"/>
              <a:t>何找出覆盖所有地区的广播台的集合呢</a:t>
            </a:r>
            <a:r>
              <a:rPr lang="zh-CN" altLang="en-US" smtClean="0"/>
              <a:t>，使</a:t>
            </a:r>
            <a:r>
              <a:rPr lang="zh-CN" altLang="en-US"/>
              <a:t>用</a:t>
            </a:r>
            <a:r>
              <a:rPr lang="zh-CN" altLang="en-US" u="sng"/>
              <a:t>穷举法</a:t>
            </a:r>
            <a:r>
              <a:rPr lang="zh-CN" altLang="en-US"/>
              <a:t>实</a:t>
            </a:r>
            <a:r>
              <a:rPr lang="zh-CN" altLang="en-US" smtClean="0"/>
              <a:t>现</a:t>
            </a:r>
            <a:r>
              <a:rPr lang="en-US" altLang="zh-CN" smtClean="0"/>
              <a:t>,</a:t>
            </a:r>
            <a:r>
              <a:rPr lang="zh-CN" altLang="en-US"/>
              <a:t>列出每个可能的广播台的集合，这被称为幂集。假设总的有</a:t>
            </a:r>
            <a:r>
              <a:rPr lang="en-US" altLang="zh-CN"/>
              <a:t>n</a:t>
            </a:r>
            <a:r>
              <a:rPr lang="zh-CN" altLang="en-US"/>
              <a:t>个广播台，则广播台的组合总共</a:t>
            </a:r>
            <a:r>
              <a:rPr lang="zh-CN" altLang="en-US" smtClean="0"/>
              <a:t>有</a:t>
            </a:r>
            <a:br>
              <a:rPr lang="en-US" altLang="zh-CN"/>
            </a:br>
            <a:r>
              <a:rPr lang="en-US" altLang="zh-CN" smtClean="0"/>
              <a:t>2ⁿ -1 </a:t>
            </a:r>
            <a:r>
              <a:rPr lang="zh-CN" altLang="en-US" smtClean="0"/>
              <a:t>个</a:t>
            </a:r>
            <a:r>
              <a:rPr lang="en-US" altLang="zh-CN" smtClean="0"/>
              <a:t>,</a:t>
            </a:r>
            <a:r>
              <a:rPr lang="zh-CN" altLang="en-US"/>
              <a:t>假设每秒可以计算</a:t>
            </a:r>
            <a:r>
              <a:rPr lang="en-US" altLang="zh-CN"/>
              <a:t>10</a:t>
            </a:r>
            <a:r>
              <a:rPr lang="zh-CN" altLang="en-US"/>
              <a:t>个子</a:t>
            </a:r>
            <a:r>
              <a:rPr lang="zh-CN" altLang="en-US" smtClean="0"/>
              <a:t>集， </a:t>
            </a:r>
            <a:r>
              <a:rPr lang="zh-CN" altLang="en-US"/>
              <a:t>如</a:t>
            </a:r>
            <a:r>
              <a:rPr lang="zh-CN" altLang="en-US" smtClean="0"/>
              <a:t>图</a:t>
            </a:r>
            <a:r>
              <a:rPr lang="en-US" altLang="zh-CN" smtClean="0"/>
              <a:t>:</a:t>
            </a:r>
            <a:endParaRPr lang="en-US" altLang="zh-CN" smtClean="0"/>
          </a:p>
          <a:p>
            <a:pPr marL="342900" indent="-342900">
              <a:buAutoNum type="arabicParenBoth"/>
            </a:pPr>
            <a:endParaRPr lang="en-US" altLang="zh-CN"/>
          </a:p>
          <a:p>
            <a:pPr marL="342900" indent="-342900">
              <a:buAutoNum type="arabicParenBoth"/>
            </a:pPr>
            <a:endParaRPr lang="en-US" altLang="zh-CN" smtClean="0"/>
          </a:p>
          <a:p>
            <a:pPr marL="342900" indent="-342900">
              <a:buAutoNum type="arabicParenBoth"/>
            </a:pPr>
            <a:endParaRPr lang="en-US" altLang="zh-CN"/>
          </a:p>
          <a:p>
            <a:pPr marL="342900" indent="-342900">
              <a:buAutoNum type="arabicParenBoth"/>
            </a:pPr>
            <a:endParaRPr lang="en-US" altLang="zh-CN" smtClean="0"/>
          </a:p>
          <a:p>
            <a:pPr marL="342900" indent="-342900">
              <a:buAutoNum type="arabicParenBoth"/>
            </a:pPr>
            <a:endParaRPr lang="en-US" altLang="zh-CN"/>
          </a:p>
          <a:p>
            <a:pPr marL="342900" indent="-342900">
              <a:buAutoNum type="arabicParenBoth"/>
            </a:pPr>
            <a:endParaRPr lang="en-US" altLang="zh-CN"/>
          </a:p>
          <a:p>
            <a:endParaRPr lang="en-US" altLang="zh-CN" smtClean="0">
              <a:ea typeface="宋体" panose="02010600030101010101" pitchFamily="2" charset="-122"/>
            </a:endParaRPr>
          </a:p>
        </p:txBody>
      </p:sp>
      <p:graphicFrame>
        <p:nvGraphicFramePr>
          <p:cNvPr id="3" name="表格 2"/>
          <p:cNvGraphicFramePr>
            <a:graphicFrameLocks noGrp="1"/>
          </p:cNvGraphicFramePr>
          <p:nvPr>
            <p:custDataLst>
              <p:tags r:id="rId1"/>
            </p:custDataLst>
          </p:nvPr>
        </p:nvGraphicFramePr>
        <p:xfrm>
          <a:off x="1098029" y="3020863"/>
          <a:ext cx="5616624" cy="1371600"/>
        </p:xfrm>
        <a:graphic>
          <a:graphicData uri="http://schemas.openxmlformats.org/drawingml/2006/table">
            <a:tbl>
              <a:tblPr/>
              <a:tblGrid>
                <a:gridCol w="1752195"/>
                <a:gridCol w="1752195"/>
                <a:gridCol w="2112234"/>
              </a:tblGrid>
              <a:tr h="0">
                <a:tc>
                  <a:txBody>
                    <a:bodyPr/>
                    <a:lstStyle/>
                    <a:p>
                      <a:r>
                        <a:rPr lang="zh-CN" altLang="en-US" sz="1200"/>
                        <a:t>广播台数量</a:t>
                      </a:r>
                      <a:r>
                        <a:rPr lang="en-US" sz="1200"/>
                        <a:t>n</a:t>
                      </a:r>
                      <a:endParaRPr lang="en-US" sz="1200"/>
                    </a:p>
                  </a:txBody>
                  <a:tcPr anchor="ctr">
                    <a:lnL>
                      <a:noFill/>
                    </a:lnL>
                    <a:lnR>
                      <a:noFill/>
                    </a:lnR>
                    <a:lnT>
                      <a:noFill/>
                    </a:lnT>
                    <a:lnB>
                      <a:noFill/>
                    </a:lnB>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tcPr>
                </a:tc>
                <a:tc>
                  <a:txBody>
                    <a:bodyPr/>
                    <a:lstStyle/>
                    <a:p>
                      <a:r>
                        <a:rPr lang="zh-CN" altLang="en-US" sz="1200"/>
                        <a:t>子集总数</a:t>
                      </a:r>
                      <a:r>
                        <a:rPr lang="en-US" altLang="zh-CN" sz="1200" smtClean="0"/>
                        <a:t>2</a:t>
                      </a:r>
                      <a:r>
                        <a:rPr lang="en-US" sz="1200" smtClean="0"/>
                        <a:t>ⁿ</a:t>
                      </a:r>
                      <a:endParaRPr lang="en-US" sz="1200"/>
                    </a:p>
                  </a:txBody>
                  <a:tcPr anchor="ctr">
                    <a:lnL>
                      <a:noFill/>
                    </a:lnL>
                    <a:lnR>
                      <a:noFill/>
                    </a:lnR>
                    <a:lnT>
                      <a:noFill/>
                    </a:lnT>
                    <a:lnB>
                      <a:noFill/>
                    </a:lnB>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tcPr>
                </a:tc>
                <a:tc>
                  <a:txBody>
                    <a:bodyPr/>
                    <a:lstStyle/>
                    <a:p>
                      <a:r>
                        <a:rPr lang="zh-CN" altLang="en-US" sz="1200"/>
                        <a:t>需要的时间</a:t>
                      </a:r>
                      <a:endParaRPr lang="zh-CN" altLang="en-US" sz="1200"/>
                    </a:p>
                  </a:txBody>
                  <a:tcPr anchor="ctr">
                    <a:lnL>
                      <a:noFill/>
                    </a:lnL>
                    <a:lnR>
                      <a:noFill/>
                    </a:lnR>
                    <a:lnT>
                      <a:noFill/>
                    </a:lnT>
                    <a:lnB>
                      <a:noFill/>
                    </a:lnB>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tcPr>
                </a:tc>
              </a:tr>
              <a:tr h="274320">
                <a:tc>
                  <a:txBody>
                    <a:bodyPr/>
                    <a:lstStyle/>
                    <a:p>
                      <a:r>
                        <a:rPr lang="en-US" altLang="zh-CN" sz="1200"/>
                        <a:t>5</a:t>
                      </a:r>
                      <a:endParaRPr lang="en-US" altLang="zh-CN" sz="1200"/>
                    </a:p>
                  </a:txBody>
                  <a:tcPr anchor="ctr">
                    <a:lnL>
                      <a:noFill/>
                    </a:lnL>
                    <a:lnR>
                      <a:noFill/>
                    </a:lnR>
                    <a:lnT>
                      <a:noFill/>
                    </a:lnT>
                    <a:lnB>
                      <a:noFill/>
                    </a:lnB>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tcPr>
                </a:tc>
                <a:tc>
                  <a:txBody>
                    <a:bodyPr/>
                    <a:lstStyle/>
                    <a:p>
                      <a:r>
                        <a:rPr lang="en-US" altLang="zh-CN" sz="1200" smtClean="0"/>
                        <a:t>32</a:t>
                      </a:r>
                      <a:endParaRPr lang="en-US" altLang="zh-CN" sz="1200"/>
                    </a:p>
                  </a:txBody>
                  <a:tcPr anchor="ctr">
                    <a:lnL>
                      <a:noFill/>
                    </a:lnL>
                    <a:lnR>
                      <a:noFill/>
                    </a:lnR>
                    <a:lnT>
                      <a:noFill/>
                    </a:lnT>
                    <a:lnB>
                      <a:noFill/>
                    </a:lnB>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tcPr>
                </a:tc>
                <a:tc>
                  <a:txBody>
                    <a:bodyPr/>
                    <a:lstStyle/>
                    <a:p>
                      <a:r>
                        <a:rPr lang="en-US" altLang="zh-CN" sz="1200"/>
                        <a:t>3.2</a:t>
                      </a:r>
                      <a:r>
                        <a:rPr lang="zh-CN" altLang="en-US" sz="1200"/>
                        <a:t>秒</a:t>
                      </a:r>
                      <a:endParaRPr lang="zh-CN" altLang="en-US" sz="1200"/>
                    </a:p>
                  </a:txBody>
                  <a:tcPr anchor="ctr">
                    <a:lnL>
                      <a:noFill/>
                    </a:lnL>
                    <a:lnR>
                      <a:noFill/>
                    </a:lnR>
                    <a:lnT>
                      <a:noFill/>
                    </a:lnT>
                    <a:lnB>
                      <a:noFill/>
                    </a:lnB>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tcPr>
                </a:tc>
              </a:tr>
              <a:tr h="0">
                <a:tc>
                  <a:txBody>
                    <a:bodyPr/>
                    <a:lstStyle/>
                    <a:p>
                      <a:r>
                        <a:rPr lang="en-US" altLang="zh-CN" sz="1200"/>
                        <a:t>10</a:t>
                      </a:r>
                      <a:endParaRPr lang="en-US" altLang="zh-CN" sz="1200"/>
                    </a:p>
                  </a:txBody>
                  <a:tcPr anchor="ctr">
                    <a:lnL>
                      <a:noFill/>
                    </a:lnL>
                    <a:lnR>
                      <a:noFill/>
                    </a:lnR>
                    <a:lnT>
                      <a:noFill/>
                    </a:lnT>
                    <a:lnB>
                      <a:noFill/>
                    </a:lnB>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tcPr>
                </a:tc>
                <a:tc>
                  <a:txBody>
                    <a:bodyPr/>
                    <a:lstStyle/>
                    <a:p>
                      <a:r>
                        <a:rPr lang="en-US" altLang="zh-CN" sz="1200" smtClean="0"/>
                        <a:t>1024</a:t>
                      </a:r>
                      <a:endParaRPr lang="en-US" altLang="zh-CN" sz="1200"/>
                    </a:p>
                  </a:txBody>
                  <a:tcPr anchor="ctr">
                    <a:lnL>
                      <a:noFill/>
                    </a:lnL>
                    <a:lnR>
                      <a:noFill/>
                    </a:lnR>
                    <a:lnT>
                      <a:noFill/>
                    </a:lnT>
                    <a:lnB>
                      <a:noFill/>
                    </a:lnB>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tcPr>
                </a:tc>
                <a:tc>
                  <a:txBody>
                    <a:bodyPr/>
                    <a:lstStyle/>
                    <a:p>
                      <a:r>
                        <a:rPr lang="en-US" altLang="zh-CN" sz="1200"/>
                        <a:t>102.4</a:t>
                      </a:r>
                      <a:r>
                        <a:rPr lang="zh-CN" altLang="en-US" sz="1200"/>
                        <a:t>秒</a:t>
                      </a:r>
                      <a:endParaRPr lang="zh-CN" altLang="en-US" sz="1200"/>
                    </a:p>
                  </a:txBody>
                  <a:tcPr anchor="ctr">
                    <a:lnL>
                      <a:noFill/>
                    </a:lnL>
                    <a:lnR>
                      <a:noFill/>
                    </a:lnR>
                    <a:lnT>
                      <a:noFill/>
                    </a:lnT>
                    <a:lnB>
                      <a:noFill/>
                    </a:lnB>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tcPr>
                </a:tc>
              </a:tr>
              <a:tr h="0">
                <a:tc>
                  <a:txBody>
                    <a:bodyPr/>
                    <a:lstStyle/>
                    <a:p>
                      <a:r>
                        <a:rPr lang="en-US" altLang="zh-CN" sz="1200"/>
                        <a:t>32</a:t>
                      </a:r>
                      <a:endParaRPr lang="en-US" altLang="zh-CN" sz="1200"/>
                    </a:p>
                  </a:txBody>
                  <a:tcPr anchor="ctr">
                    <a:lnL>
                      <a:noFill/>
                    </a:lnL>
                    <a:lnR>
                      <a:noFill/>
                    </a:lnR>
                    <a:lnT>
                      <a:noFill/>
                    </a:lnT>
                    <a:lnB>
                      <a:noFill/>
                    </a:lnB>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tcPr>
                </a:tc>
                <a:tc>
                  <a:txBody>
                    <a:bodyPr/>
                    <a:lstStyle/>
                    <a:p>
                      <a:r>
                        <a:rPr lang="en-US" altLang="zh-CN" sz="1200" smtClean="0"/>
                        <a:t>4294967296</a:t>
                      </a:r>
                      <a:endParaRPr lang="en-US" altLang="zh-CN" sz="1200"/>
                    </a:p>
                  </a:txBody>
                  <a:tcPr anchor="ctr">
                    <a:lnL>
                      <a:noFill/>
                    </a:lnL>
                    <a:lnR>
                      <a:noFill/>
                    </a:lnR>
                    <a:lnT>
                      <a:noFill/>
                    </a:lnT>
                    <a:lnB>
                      <a:noFill/>
                    </a:lnB>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tcPr>
                </a:tc>
                <a:tc>
                  <a:txBody>
                    <a:bodyPr/>
                    <a:lstStyle/>
                    <a:p>
                      <a:r>
                        <a:rPr lang="en-US" altLang="zh-CN" sz="1200"/>
                        <a:t>13.6</a:t>
                      </a:r>
                      <a:r>
                        <a:rPr lang="zh-CN" altLang="en-US" sz="1200"/>
                        <a:t>年</a:t>
                      </a:r>
                      <a:endParaRPr lang="zh-CN" altLang="en-US" sz="1200"/>
                    </a:p>
                  </a:txBody>
                  <a:tcPr anchor="ctr">
                    <a:lnL>
                      <a:noFill/>
                    </a:lnL>
                    <a:lnR>
                      <a:noFill/>
                    </a:lnR>
                    <a:lnT>
                      <a:noFill/>
                    </a:lnT>
                    <a:lnB>
                      <a:noFill/>
                    </a:lnB>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tcPr>
                </a:tc>
              </a:tr>
              <a:tr h="0">
                <a:tc>
                  <a:txBody>
                    <a:bodyPr/>
                    <a:lstStyle/>
                    <a:p>
                      <a:r>
                        <a:rPr lang="en-US" altLang="zh-CN" sz="1200"/>
                        <a:t>100</a:t>
                      </a:r>
                      <a:endParaRPr lang="en-US" altLang="zh-CN" sz="1200"/>
                    </a:p>
                  </a:txBody>
                  <a:tcPr anchor="ctr">
                    <a:lnL>
                      <a:noFill/>
                    </a:lnL>
                    <a:lnR>
                      <a:noFill/>
                    </a:lnR>
                    <a:lnT>
                      <a:noFill/>
                    </a:lnT>
                    <a:lnB>
                      <a:noFill/>
                    </a:lnB>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tcPr>
                </a:tc>
                <a:tc>
                  <a:txBody>
                    <a:bodyPr/>
                    <a:lstStyle/>
                    <a:p>
                      <a:r>
                        <a:rPr lang="en-US" sz="1200" smtClean="0"/>
                        <a:t>1.26*100³º </a:t>
                      </a:r>
                      <a:endParaRPr lang="en-US" sz="1200"/>
                    </a:p>
                  </a:txBody>
                  <a:tcPr anchor="ctr">
                    <a:lnL>
                      <a:noFill/>
                    </a:lnL>
                    <a:lnR>
                      <a:noFill/>
                    </a:lnR>
                    <a:lnT>
                      <a:noFill/>
                    </a:lnT>
                    <a:lnB>
                      <a:noFill/>
                    </a:lnB>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tcPr>
                </a:tc>
                <a:tc>
                  <a:txBody>
                    <a:bodyPr/>
                    <a:lstStyle/>
                    <a:p>
                      <a:r>
                        <a:rPr lang="en-US" sz="1200"/>
                        <a:t>4x10²³</a:t>
                      </a:r>
                      <a:r>
                        <a:rPr lang="zh-CN" altLang="en-US" sz="1200"/>
                        <a:t>年</a:t>
                      </a:r>
                      <a:endParaRPr lang="zh-CN" altLang="en-US" sz="1200"/>
                    </a:p>
                  </a:txBody>
                  <a:tcPr anchor="ctr">
                    <a:lnL>
                      <a:noFill/>
                    </a:lnL>
                    <a:lnR>
                      <a:noFill/>
                    </a:lnR>
                    <a:lnT>
                      <a:noFill/>
                    </a:lnT>
                    <a:lnB>
                      <a:noFill/>
                    </a:lnB>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tcPr>
                </a:tc>
              </a:tr>
            </a:tbl>
          </a:graphicData>
        </a:graphic>
      </p:graphicFrame>
      <p:sp>
        <p:nvSpPr>
          <p:cNvPr id="4" name="文本框 3"/>
          <p:cNvSpPr txBox="1"/>
          <p:nvPr/>
        </p:nvSpPr>
        <p:spPr>
          <a:xfrm>
            <a:off x="2918460" y="4632960"/>
            <a:ext cx="2140585" cy="368300"/>
          </a:xfrm>
          <a:prstGeom prst="rect">
            <a:avLst/>
          </a:prstGeom>
          <a:noFill/>
        </p:spPr>
        <p:txBody>
          <a:bodyPr wrap="square" rtlCol="0">
            <a:spAutoFit/>
          </a:bodyPr>
          <a:p>
            <a:r>
              <a:rPr lang="zh-CN" altLang="en-US"/>
              <a:t>穷举法效率很低</a:t>
            </a:r>
            <a:endParaRPr lang="zh-CN" altLang="en-US"/>
          </a:p>
        </p:txBody>
      </p:sp>
    </p:spTree>
  </p:cSld>
  <p:clrMapOvr>
    <a:masterClrMapping/>
  </p:clrMapOvr>
  <p:timing>
    <p:tnLst>
      <p:par>
        <p:cT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680" y="755015"/>
            <a:ext cx="2513965" cy="395605"/>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贪</a:t>
            </a:r>
            <a:r>
              <a:rPr lang="zh-CN" altLang="en-US" sz="2200" b="1"/>
              <a:t>心</a:t>
            </a:r>
            <a:r>
              <a:rPr lang="zh-CN" altLang="en-US" sz="2200" b="1" smtClean="0"/>
              <a:t>算法</a:t>
            </a:r>
            <a:endParaRPr lang="en-US" altLang="zh-CN" sz="2200" b="1"/>
          </a:p>
        </p:txBody>
      </p:sp>
      <p:sp>
        <p:nvSpPr>
          <p:cNvPr id="2" name="TextBox 1"/>
          <p:cNvSpPr txBox="1"/>
          <p:nvPr/>
        </p:nvSpPr>
        <p:spPr>
          <a:xfrm>
            <a:off x="665981" y="1224111"/>
            <a:ext cx="8424936" cy="3724096"/>
          </a:xfrm>
          <a:prstGeom prst="rect">
            <a:avLst/>
          </a:prstGeom>
          <a:noFill/>
        </p:spPr>
        <p:txBody>
          <a:bodyPr wrap="square" rtlCol="0">
            <a:spAutoFit/>
          </a:bodyPr>
          <a:lstStyle/>
          <a:p>
            <a:r>
              <a:rPr lang="zh-CN" altLang="en-US" sz="2000" b="1" smtClean="0">
                <a:solidFill>
                  <a:srgbClr val="0070C0"/>
                </a:solidFill>
                <a:ea typeface="宋体" panose="02010600030101010101" pitchFamily="2" charset="-122"/>
              </a:rPr>
              <a:t>贪心算法最佳应用</a:t>
            </a:r>
            <a:r>
              <a:rPr lang="en-US" altLang="zh-CN" sz="2000" b="1" smtClean="0">
                <a:solidFill>
                  <a:srgbClr val="0070C0"/>
                </a:solidFill>
                <a:ea typeface="宋体" panose="02010600030101010101" pitchFamily="2" charset="-122"/>
              </a:rPr>
              <a:t>-</a:t>
            </a:r>
            <a:r>
              <a:rPr lang="zh-CN" altLang="en-US" sz="2000" b="1" smtClean="0">
                <a:solidFill>
                  <a:srgbClr val="0070C0"/>
                </a:solidFill>
                <a:ea typeface="宋体" panose="02010600030101010101" pitchFamily="2" charset="-122"/>
              </a:rPr>
              <a:t>集合覆盖</a:t>
            </a:r>
            <a:endParaRPr lang="en-US" altLang="zh-CN" sz="2000" b="1" smtClean="0">
              <a:solidFill>
                <a:srgbClr val="0070C0"/>
              </a:solidFill>
              <a:ea typeface="宋体" panose="02010600030101010101" pitchFamily="2" charset="-122"/>
            </a:endParaRPr>
          </a:p>
          <a:p>
            <a:pPr marL="342900" indent="-342900">
              <a:buAutoNum type="arabicParenR" startAt="2"/>
            </a:pPr>
            <a:r>
              <a:rPr lang="zh-CN" altLang="en-US" smtClean="0"/>
              <a:t>思路分析</a:t>
            </a:r>
            <a:r>
              <a:rPr lang="en-US" altLang="zh-CN" smtClean="0"/>
              <a:t>: </a:t>
            </a:r>
            <a:endParaRPr lang="en-US" altLang="zh-CN"/>
          </a:p>
          <a:p>
            <a:pPr marL="285750" indent="-285750">
              <a:buFont typeface="Wingdings" panose="05000000000000000000" pitchFamily="2" charset="2"/>
              <a:buChar char="Ø"/>
            </a:pPr>
            <a:r>
              <a:rPr lang="zh-CN" altLang="en-US" smtClean="0"/>
              <a:t>使</a:t>
            </a:r>
            <a:r>
              <a:rPr lang="zh-CN" altLang="en-US"/>
              <a:t>用贪婪算法</a:t>
            </a:r>
            <a:r>
              <a:rPr lang="zh-CN" altLang="en-US" smtClean="0"/>
              <a:t>，效</a:t>
            </a:r>
            <a:r>
              <a:rPr lang="zh-CN" altLang="en-US"/>
              <a:t>率高</a:t>
            </a:r>
            <a:r>
              <a:rPr lang="en-US" altLang="zh-CN" smtClean="0"/>
              <a:t>:</a:t>
            </a:r>
            <a:endParaRPr lang="en-US" altLang="zh-CN" smtClean="0"/>
          </a:p>
          <a:p>
            <a:r>
              <a:rPr lang="zh-CN" altLang="en-US"/>
              <a:t>目前并没有算法可以快速计算得到准备的值， </a:t>
            </a:r>
            <a:r>
              <a:rPr lang="zh-CN" altLang="en-US" smtClean="0"/>
              <a:t>使</a:t>
            </a:r>
            <a:r>
              <a:rPr lang="zh-CN" altLang="en-US"/>
              <a:t>用贪婪算法，则可以得到非常接近的解，并且效率</a:t>
            </a:r>
            <a:r>
              <a:rPr lang="zh-CN" altLang="en-US" smtClean="0"/>
              <a:t>高。选</a:t>
            </a:r>
            <a:r>
              <a:rPr lang="zh-CN" altLang="en-US"/>
              <a:t>择策略上，因为需要覆盖全部地区的最小集合</a:t>
            </a:r>
            <a:r>
              <a:rPr lang="en-US" altLang="zh-CN"/>
              <a:t>:</a:t>
            </a:r>
            <a:endParaRPr lang="en-US" altLang="zh-CN"/>
          </a:p>
          <a:p>
            <a:pPr marL="342900" indent="-342900">
              <a:buAutoNum type="arabicParenR"/>
            </a:pPr>
            <a:r>
              <a:rPr lang="zh-CN" altLang="en-US"/>
              <a:t>遍</a:t>
            </a:r>
            <a:r>
              <a:rPr lang="zh-CN" altLang="en-US" smtClean="0"/>
              <a:t>历所有的广播电台</a:t>
            </a:r>
            <a:r>
              <a:rPr lang="en-US" altLang="zh-CN" smtClean="0"/>
              <a:t>, </a:t>
            </a:r>
            <a:r>
              <a:rPr lang="zh-CN" altLang="en-US" smtClean="0"/>
              <a:t>找到一个覆</a:t>
            </a:r>
            <a:r>
              <a:rPr lang="zh-CN" altLang="en-US"/>
              <a:t>盖了最多</a:t>
            </a:r>
            <a:r>
              <a:rPr lang="zh-CN" altLang="en-US" b="1">
                <a:solidFill>
                  <a:srgbClr val="DA0000"/>
                </a:solidFill>
              </a:rPr>
              <a:t>未覆盖的地</a:t>
            </a:r>
            <a:r>
              <a:rPr lang="zh-CN" altLang="en-US" b="1" smtClean="0">
                <a:solidFill>
                  <a:srgbClr val="DA0000"/>
                </a:solidFill>
              </a:rPr>
              <a:t>区</a:t>
            </a:r>
            <a:r>
              <a:rPr lang="zh-CN" altLang="en-US" smtClean="0"/>
              <a:t>的电台</a:t>
            </a:r>
            <a:r>
              <a:rPr lang="en-US" altLang="zh-CN" smtClean="0"/>
              <a:t>(</a:t>
            </a:r>
            <a:r>
              <a:rPr lang="zh-CN" altLang="en-US" smtClean="0"/>
              <a:t>此电台</a:t>
            </a:r>
            <a:r>
              <a:rPr lang="zh-CN" altLang="en-US"/>
              <a:t>可能</a:t>
            </a:r>
            <a:r>
              <a:rPr lang="zh-CN" altLang="en-US" smtClean="0"/>
              <a:t>包</a:t>
            </a:r>
            <a:r>
              <a:rPr lang="zh-CN" altLang="en-US"/>
              <a:t>含一些已覆盖的地</a:t>
            </a:r>
            <a:r>
              <a:rPr lang="zh-CN" altLang="en-US" smtClean="0"/>
              <a:t>区，但没有关系） </a:t>
            </a:r>
            <a:endParaRPr lang="en-US" altLang="zh-CN" smtClean="0"/>
          </a:p>
          <a:p>
            <a:pPr marL="342900" indent="-342900">
              <a:buAutoNum type="arabicParenR"/>
            </a:pPr>
            <a:r>
              <a:rPr lang="zh-CN" altLang="en-US" smtClean="0"/>
              <a:t>将这个电台加入到</a:t>
            </a:r>
            <a:r>
              <a:rPr lang="zh-CN" altLang="en-US"/>
              <a:t>一</a:t>
            </a:r>
            <a:r>
              <a:rPr lang="zh-CN" altLang="en-US" smtClean="0"/>
              <a:t>个集合中</a:t>
            </a:r>
            <a:r>
              <a:rPr lang="en-US" altLang="zh-CN" smtClean="0"/>
              <a:t>(</a:t>
            </a:r>
            <a:r>
              <a:rPr lang="zh-CN" altLang="en-US" smtClean="0"/>
              <a:t>比如</a:t>
            </a:r>
            <a:r>
              <a:rPr lang="en-US" altLang="zh-CN" smtClean="0"/>
              <a:t>ArrayList), </a:t>
            </a:r>
            <a:r>
              <a:rPr lang="zh-CN" altLang="en-US" smtClean="0"/>
              <a:t>想办法把该电台覆盖的地区在下次比较时去掉</a:t>
            </a:r>
            <a:r>
              <a:rPr lang="zh-CN" altLang="en-US"/>
              <a:t>。</a:t>
            </a:r>
            <a:endParaRPr lang="en-US" altLang="zh-CN"/>
          </a:p>
          <a:p>
            <a:pPr marL="342900" indent="-342900">
              <a:buAutoNum type="arabicParenR"/>
            </a:pPr>
            <a:r>
              <a:rPr lang="zh-CN" altLang="en-US"/>
              <a:t>重复</a:t>
            </a:r>
            <a:r>
              <a:rPr lang="zh-CN" altLang="en-US" smtClean="0"/>
              <a:t>第</a:t>
            </a:r>
            <a:r>
              <a:rPr lang="en-US" altLang="zh-CN" smtClean="0"/>
              <a:t>1</a:t>
            </a:r>
            <a:r>
              <a:rPr lang="zh-CN" altLang="en-US" smtClean="0"/>
              <a:t>步</a:t>
            </a:r>
            <a:r>
              <a:rPr lang="zh-CN" altLang="en-US"/>
              <a:t>直到覆盖了全部的地区</a:t>
            </a:r>
            <a:endParaRPr lang="zh-CN" altLang="en-US"/>
          </a:p>
          <a:p>
            <a:endParaRPr lang="en-US" altLang="zh-CN">
              <a:ea typeface="宋体" panose="02010600030101010101" pitchFamily="2" charset="-122"/>
            </a:endParaRPr>
          </a:p>
          <a:p>
            <a:endParaRPr lang="en-US" altLang="zh-CN" smtClean="0">
              <a:ea typeface="宋体" panose="02010600030101010101" pitchFamily="2" charset="-122"/>
            </a:endParaRPr>
          </a:p>
          <a:p>
            <a:r>
              <a:rPr lang="en-US" altLang="zh-CN" smtClean="0">
                <a:ea typeface="宋体" panose="02010600030101010101" pitchFamily="2" charset="-122"/>
              </a:rPr>
              <a:t>3) </a:t>
            </a:r>
            <a:r>
              <a:rPr lang="zh-CN" altLang="en-US" smtClean="0">
                <a:ea typeface="宋体" panose="02010600030101010101" pitchFamily="2" charset="-122"/>
              </a:rPr>
              <a:t>代码实现</a:t>
            </a:r>
            <a:r>
              <a:rPr lang="en-US" altLang="zh-CN" smtClean="0">
                <a:ea typeface="宋体" panose="02010600030101010101" pitchFamily="2" charset="-122"/>
              </a:rPr>
              <a:t>, </a:t>
            </a:r>
            <a:r>
              <a:rPr lang="zh-CN" altLang="en-US" smtClean="0">
                <a:ea typeface="宋体" panose="02010600030101010101" pitchFamily="2" charset="-122"/>
              </a:rPr>
              <a:t>看老师演示 </a:t>
            </a:r>
            <a:endParaRPr lang="en-US" altLang="zh-CN">
              <a:ea typeface="宋体" panose="02010600030101010101" pitchFamily="2" charset="-122"/>
            </a:endParaRPr>
          </a:p>
        </p:txBody>
      </p:sp>
    </p:spTree>
  </p:cSld>
  <p:clrMapOvr>
    <a:masterClrMapping/>
  </p:clrMapOvr>
  <p:timing>
    <p:tnLst>
      <p:par>
        <p:cT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贪</a:t>
            </a:r>
            <a:r>
              <a:rPr lang="zh-CN" altLang="en-US" sz="2200" b="1"/>
              <a:t>心</a:t>
            </a:r>
            <a:r>
              <a:rPr lang="zh-CN" altLang="en-US" sz="2200" b="1" smtClean="0"/>
              <a:t>算法</a:t>
            </a:r>
            <a:endParaRPr lang="en-US" altLang="zh-CN" sz="2200" b="1"/>
          </a:p>
        </p:txBody>
      </p:sp>
      <p:sp>
        <p:nvSpPr>
          <p:cNvPr id="2" name="TextBox 1"/>
          <p:cNvSpPr txBox="1"/>
          <p:nvPr/>
        </p:nvSpPr>
        <p:spPr>
          <a:xfrm>
            <a:off x="665981" y="1224111"/>
            <a:ext cx="8424936" cy="2616101"/>
          </a:xfrm>
          <a:prstGeom prst="rect">
            <a:avLst/>
          </a:prstGeom>
          <a:noFill/>
        </p:spPr>
        <p:txBody>
          <a:bodyPr wrap="square" rtlCol="0">
            <a:spAutoFit/>
          </a:bodyPr>
          <a:lstStyle/>
          <a:p>
            <a:r>
              <a:rPr lang="zh-CN" altLang="en-US" sz="2000" b="1" smtClean="0">
                <a:solidFill>
                  <a:srgbClr val="0070C0"/>
                </a:solidFill>
                <a:ea typeface="宋体" panose="02010600030101010101" pitchFamily="2" charset="-122"/>
              </a:rPr>
              <a:t>贪心算法注意事项和细节</a:t>
            </a:r>
            <a:endParaRPr lang="en-US" altLang="zh-CN" sz="2000" b="1" smtClean="0">
              <a:solidFill>
                <a:srgbClr val="0070C0"/>
              </a:solidFill>
              <a:ea typeface="宋体" panose="02010600030101010101" pitchFamily="2" charset="-122"/>
            </a:endParaRPr>
          </a:p>
          <a:p>
            <a:pPr marL="342900" indent="-342900">
              <a:buAutoNum type="arabicParenBoth"/>
            </a:pPr>
            <a:endParaRPr lang="en-US" altLang="zh-CN" smtClean="0"/>
          </a:p>
          <a:p>
            <a:pPr marL="342900" indent="-342900">
              <a:buAutoNum type="arabicParenBoth"/>
            </a:pPr>
            <a:r>
              <a:rPr lang="zh-CN" altLang="en-US" b="1" smtClean="0"/>
              <a:t>贪</a:t>
            </a:r>
            <a:r>
              <a:rPr lang="zh-CN" altLang="en-US" b="1"/>
              <a:t>婪算法所得到的结</a:t>
            </a:r>
            <a:r>
              <a:rPr lang="zh-CN" altLang="en-US" b="1" smtClean="0"/>
              <a:t>果</a:t>
            </a:r>
            <a:r>
              <a:rPr lang="zh-CN" altLang="en-US" b="1"/>
              <a:t>不一</a:t>
            </a:r>
            <a:r>
              <a:rPr lang="zh-CN" altLang="en-US" b="1" smtClean="0"/>
              <a:t>定是最</a:t>
            </a:r>
            <a:r>
              <a:rPr lang="zh-CN" altLang="en-US" b="1"/>
              <a:t>优的结果</a:t>
            </a:r>
            <a:r>
              <a:rPr lang="en-US" altLang="zh-CN" b="1"/>
              <a:t>(</a:t>
            </a:r>
            <a:r>
              <a:rPr lang="zh-CN" altLang="en-US" b="1"/>
              <a:t>有时候会是最优解</a:t>
            </a:r>
            <a:r>
              <a:rPr lang="en-US" altLang="zh-CN" b="1"/>
              <a:t>)</a:t>
            </a:r>
            <a:r>
              <a:rPr lang="zh-CN" altLang="en-US" b="1"/>
              <a:t>，但是都是相对近似</a:t>
            </a:r>
            <a:r>
              <a:rPr lang="en-US" altLang="zh-CN" b="1"/>
              <a:t>(</a:t>
            </a:r>
            <a:r>
              <a:rPr lang="zh-CN" altLang="en-US" b="1"/>
              <a:t>接近</a:t>
            </a:r>
            <a:r>
              <a:rPr lang="en-US" altLang="zh-CN" b="1"/>
              <a:t>)</a:t>
            </a:r>
            <a:r>
              <a:rPr lang="zh-CN" altLang="en-US" b="1"/>
              <a:t>最优解的结</a:t>
            </a:r>
            <a:r>
              <a:rPr lang="zh-CN" altLang="en-US" b="1" smtClean="0"/>
              <a:t>果</a:t>
            </a:r>
            <a:endParaRPr lang="en-US" altLang="zh-CN" b="1" smtClean="0"/>
          </a:p>
          <a:p>
            <a:pPr marL="342900" indent="-342900">
              <a:buAutoNum type="arabicParenBoth"/>
            </a:pPr>
            <a:r>
              <a:rPr lang="zh-CN" altLang="en-US" b="1"/>
              <a:t>比</a:t>
            </a:r>
            <a:r>
              <a:rPr lang="zh-CN" altLang="en-US" b="1" smtClean="0"/>
              <a:t>如上题的</a:t>
            </a:r>
            <a:r>
              <a:rPr lang="zh-CN" altLang="en-US"/>
              <a:t>算法选出的是</a:t>
            </a:r>
            <a:r>
              <a:rPr lang="en-US" altLang="zh-CN"/>
              <a:t>K1, K2, K3, K5</a:t>
            </a:r>
            <a:r>
              <a:rPr lang="zh-CN" altLang="en-US"/>
              <a:t>，符合覆盖了全部的地</a:t>
            </a:r>
            <a:r>
              <a:rPr lang="zh-CN" altLang="en-US" smtClean="0"/>
              <a:t>区</a:t>
            </a:r>
            <a:endParaRPr lang="en-US" altLang="zh-CN" smtClean="0"/>
          </a:p>
          <a:p>
            <a:pPr marL="342900" indent="-342900">
              <a:buAutoNum type="arabicParenBoth"/>
            </a:pPr>
            <a:r>
              <a:rPr lang="zh-CN" altLang="en-US"/>
              <a:t>但</a:t>
            </a:r>
            <a:r>
              <a:rPr lang="zh-CN" altLang="en-US" smtClean="0"/>
              <a:t>是我们发现 </a:t>
            </a:r>
            <a:r>
              <a:rPr lang="en-US" altLang="zh-CN"/>
              <a:t>K2, </a:t>
            </a:r>
            <a:r>
              <a:rPr lang="en-US" altLang="zh-CN" smtClean="0"/>
              <a:t>K3,K4,K5 </a:t>
            </a:r>
            <a:r>
              <a:rPr lang="zh-CN" altLang="en-US" smtClean="0"/>
              <a:t>也可以覆盖全部地区，如果</a:t>
            </a:r>
            <a:r>
              <a:rPr lang="en-US" altLang="zh-CN" smtClean="0"/>
              <a:t>K2 </a:t>
            </a:r>
            <a:r>
              <a:rPr lang="zh-CN" altLang="en-US" smtClean="0"/>
              <a:t>的使用成本低于</a:t>
            </a:r>
            <a:r>
              <a:rPr lang="en-US" altLang="zh-CN" smtClean="0"/>
              <a:t>K1,</a:t>
            </a:r>
            <a:r>
              <a:rPr lang="zh-CN" altLang="en-US" smtClean="0"/>
              <a:t>那么我们上题的 </a:t>
            </a:r>
            <a:r>
              <a:rPr lang="en-US" altLang="zh-CN" smtClean="0"/>
              <a:t>K1, K2, K3, K5 </a:t>
            </a:r>
            <a:r>
              <a:rPr lang="zh-CN" altLang="en-US" smtClean="0"/>
              <a:t>虽然是满足条件，但是并不是最优的</a:t>
            </a:r>
            <a:r>
              <a:rPr lang="en-US" altLang="zh-CN" smtClean="0"/>
              <a:t>.</a:t>
            </a:r>
            <a:endParaRPr lang="en-US" altLang="zh-CN"/>
          </a:p>
          <a:p>
            <a:pPr marL="342900" indent="-342900">
              <a:buAutoNum type="arabicParenBoth"/>
            </a:pPr>
            <a:endParaRPr lang="en-US" altLang="zh-CN" smtClean="0"/>
          </a:p>
          <a:p>
            <a:pPr marL="342900" indent="-342900">
              <a:buAutoNum type="arabicParenBoth"/>
            </a:pPr>
            <a:endParaRPr lang="en-US" altLang="zh-CN"/>
          </a:p>
        </p:txBody>
      </p:sp>
    </p:spTree>
  </p:cSld>
  <p:clrMapOvr>
    <a:masterClrMapping/>
  </p:clrMapOvr>
  <p:timing>
    <p:tnLst>
      <p:par>
        <p:cT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a:t>普里姆算</a:t>
            </a:r>
            <a:r>
              <a:rPr lang="zh-CN" altLang="en-US" sz="2200" b="1" smtClean="0"/>
              <a:t>法</a:t>
            </a:r>
            <a:endParaRPr lang="en-US" altLang="zh-CN" sz="2200" b="1"/>
          </a:p>
        </p:txBody>
      </p:sp>
      <p:sp>
        <p:nvSpPr>
          <p:cNvPr id="2" name="TextBox 1"/>
          <p:cNvSpPr txBox="1"/>
          <p:nvPr/>
        </p:nvSpPr>
        <p:spPr>
          <a:xfrm>
            <a:off x="665981" y="1224111"/>
            <a:ext cx="8424936" cy="4401205"/>
          </a:xfrm>
          <a:prstGeom prst="rect">
            <a:avLst/>
          </a:prstGeom>
          <a:noFill/>
        </p:spPr>
        <p:txBody>
          <a:bodyPr wrap="square" rtlCol="0">
            <a:spAutoFit/>
          </a:bodyPr>
          <a:lstStyle/>
          <a:p>
            <a:r>
              <a:rPr lang="zh-CN" altLang="en-US" sz="2000" b="1" smtClean="0">
                <a:solidFill>
                  <a:srgbClr val="0070C0"/>
                </a:solidFill>
                <a:ea typeface="宋体" panose="02010600030101010101" pitchFamily="2" charset="-122"/>
              </a:rPr>
              <a:t>应用场景</a:t>
            </a:r>
            <a:r>
              <a:rPr lang="en-US" altLang="zh-CN" sz="2000" b="1" smtClean="0">
                <a:solidFill>
                  <a:srgbClr val="0070C0"/>
                </a:solidFill>
                <a:ea typeface="宋体" panose="02010600030101010101" pitchFamily="2" charset="-122"/>
              </a:rPr>
              <a:t>-</a:t>
            </a:r>
            <a:r>
              <a:rPr lang="zh-CN" altLang="en-US" sz="2000" b="1" smtClean="0">
                <a:solidFill>
                  <a:srgbClr val="0070C0"/>
                </a:solidFill>
                <a:ea typeface="宋体" panose="02010600030101010101" pitchFamily="2" charset="-122"/>
              </a:rPr>
              <a:t>修路问题</a:t>
            </a:r>
            <a:endParaRPr lang="en-US" altLang="zh-CN" sz="2000" b="1" smtClean="0">
              <a:solidFill>
                <a:srgbClr val="0070C0"/>
              </a:solidFill>
              <a:ea typeface="宋体" panose="02010600030101010101" pitchFamily="2" charset="-122"/>
            </a:endParaRPr>
          </a:p>
          <a:p>
            <a:endParaRPr lang="en-US" altLang="zh-CN">
              <a:ea typeface="宋体" panose="02010600030101010101" pitchFamily="2" charset="-122"/>
            </a:endParaRPr>
          </a:p>
          <a:p>
            <a:r>
              <a:rPr lang="zh-CN" altLang="en-US" smtClean="0">
                <a:ea typeface="宋体" panose="02010600030101010101" pitchFamily="2" charset="-122"/>
              </a:rPr>
              <a:t>看一个应用场景和问题：</a:t>
            </a:r>
            <a:br>
              <a:rPr lang="en-US" altLang="zh-CN" smtClean="0">
                <a:ea typeface="宋体" panose="02010600030101010101" pitchFamily="2" charset="-122"/>
              </a:rPr>
            </a:br>
            <a:endParaRPr lang="en-US" altLang="zh-CN" smtClean="0">
              <a:ea typeface="宋体" panose="02010600030101010101" pitchFamily="2" charset="-122"/>
            </a:endParaRPr>
          </a:p>
          <a:p>
            <a:endParaRPr lang="en-US" altLang="zh-CN">
              <a:ea typeface="宋体" panose="02010600030101010101" pitchFamily="2" charset="-122"/>
            </a:endParaRPr>
          </a:p>
          <a:p>
            <a:endParaRPr lang="en-US" altLang="zh-CN" smtClean="0">
              <a:ea typeface="宋体" panose="02010600030101010101" pitchFamily="2" charset="-122"/>
            </a:endParaRPr>
          </a:p>
          <a:p>
            <a:endParaRPr lang="en-US" altLang="zh-CN">
              <a:ea typeface="宋体" panose="02010600030101010101" pitchFamily="2" charset="-122"/>
            </a:endParaRPr>
          </a:p>
          <a:p>
            <a:endParaRPr lang="en-US" altLang="zh-CN" smtClean="0">
              <a:ea typeface="宋体" panose="02010600030101010101" pitchFamily="2" charset="-122"/>
            </a:endParaRPr>
          </a:p>
          <a:p>
            <a:endParaRPr lang="en-US" altLang="zh-CN">
              <a:ea typeface="宋体" panose="02010600030101010101" pitchFamily="2" charset="-122"/>
            </a:endParaRPr>
          </a:p>
          <a:p>
            <a:endParaRPr lang="en-US" altLang="zh-CN">
              <a:ea typeface="宋体" panose="02010600030101010101" pitchFamily="2" charset="-122"/>
            </a:endParaRPr>
          </a:p>
          <a:p>
            <a:endParaRPr lang="en-US" altLang="zh-CN" smtClean="0">
              <a:ea typeface="宋体" panose="02010600030101010101" pitchFamily="2" charset="-122"/>
            </a:endParaRPr>
          </a:p>
          <a:p>
            <a:pPr marL="342900" indent="-342900">
              <a:buAutoNum type="arabicParenR"/>
            </a:pPr>
            <a:r>
              <a:rPr lang="zh-CN" altLang="en-US" sz="1600" smtClean="0">
                <a:ea typeface="宋体" panose="02010600030101010101" pitchFamily="2" charset="-122"/>
              </a:rPr>
              <a:t>有胜利乡有</a:t>
            </a:r>
            <a:r>
              <a:rPr lang="en-US" altLang="zh-CN" sz="1600" smtClean="0">
                <a:ea typeface="宋体" panose="02010600030101010101" pitchFamily="2" charset="-122"/>
              </a:rPr>
              <a:t>7</a:t>
            </a:r>
            <a:r>
              <a:rPr lang="zh-CN" altLang="en-US" sz="1600" smtClean="0">
                <a:ea typeface="宋体" panose="02010600030101010101" pitchFamily="2" charset="-122"/>
              </a:rPr>
              <a:t>个村庄</a:t>
            </a:r>
            <a:r>
              <a:rPr lang="en-US" altLang="zh-CN" sz="1600">
                <a:ea typeface="宋体" panose="02010600030101010101" pitchFamily="2" charset="-122"/>
              </a:rPr>
              <a:t>(A, B, C, D, E, F, G) </a:t>
            </a:r>
            <a:r>
              <a:rPr lang="zh-CN" altLang="en-US" sz="1600" smtClean="0">
                <a:ea typeface="宋体" panose="02010600030101010101" pitchFamily="2" charset="-122"/>
              </a:rPr>
              <a:t>，现在需要修路把</a:t>
            </a:r>
            <a:r>
              <a:rPr lang="en-US" altLang="zh-CN" sz="1600" smtClean="0">
                <a:ea typeface="宋体" panose="02010600030101010101" pitchFamily="2" charset="-122"/>
              </a:rPr>
              <a:t>7</a:t>
            </a:r>
            <a:r>
              <a:rPr lang="zh-CN" altLang="en-US" sz="1600" smtClean="0">
                <a:ea typeface="宋体" panose="02010600030101010101" pitchFamily="2" charset="-122"/>
              </a:rPr>
              <a:t>个村庄连通</a:t>
            </a:r>
            <a:endParaRPr lang="en-US" altLang="zh-CN" sz="1600" smtClean="0">
              <a:ea typeface="宋体" panose="02010600030101010101" pitchFamily="2" charset="-122"/>
            </a:endParaRPr>
          </a:p>
          <a:p>
            <a:pPr marL="342900" indent="-342900">
              <a:buAutoNum type="arabicParenR"/>
            </a:pPr>
            <a:r>
              <a:rPr lang="zh-CN" altLang="en-US" sz="1600">
                <a:ea typeface="宋体" panose="02010600030101010101" pitchFamily="2" charset="-122"/>
              </a:rPr>
              <a:t>各</a:t>
            </a:r>
            <a:r>
              <a:rPr lang="zh-CN" altLang="en-US" sz="1600" smtClean="0">
                <a:ea typeface="宋体" panose="02010600030101010101" pitchFamily="2" charset="-122"/>
              </a:rPr>
              <a:t>个村庄的</a:t>
            </a:r>
            <a:r>
              <a:rPr lang="zh-CN" altLang="en-US" sz="1600">
                <a:ea typeface="宋体" panose="02010600030101010101" pitchFamily="2" charset="-122"/>
              </a:rPr>
              <a:t>距离</a:t>
            </a:r>
            <a:r>
              <a:rPr lang="zh-CN" altLang="en-US" sz="1600" smtClean="0">
                <a:ea typeface="宋体" panose="02010600030101010101" pitchFamily="2" charset="-122"/>
              </a:rPr>
              <a:t>用边线表示</a:t>
            </a:r>
            <a:r>
              <a:rPr lang="en-US" altLang="zh-CN" sz="1600" smtClean="0">
                <a:ea typeface="宋体" panose="02010600030101010101" pitchFamily="2" charset="-122"/>
              </a:rPr>
              <a:t>(</a:t>
            </a:r>
            <a:r>
              <a:rPr lang="zh-CN" altLang="en-US" sz="1600" smtClean="0">
                <a:ea typeface="宋体" panose="02010600030101010101" pitchFamily="2" charset="-122"/>
              </a:rPr>
              <a:t>权</a:t>
            </a:r>
            <a:r>
              <a:rPr lang="en-US" altLang="zh-CN" sz="1600" smtClean="0">
                <a:ea typeface="宋体" panose="02010600030101010101" pitchFamily="2" charset="-122"/>
              </a:rPr>
              <a:t>) </a:t>
            </a:r>
            <a:r>
              <a:rPr lang="zh-CN" altLang="en-US" sz="1600" smtClean="0">
                <a:ea typeface="宋体" panose="02010600030101010101" pitchFamily="2" charset="-122"/>
              </a:rPr>
              <a:t>，比如 </a:t>
            </a:r>
            <a:r>
              <a:rPr lang="en-US" altLang="zh-CN" sz="1600" smtClean="0">
                <a:ea typeface="宋体" panose="02010600030101010101" pitchFamily="2" charset="-122"/>
              </a:rPr>
              <a:t>A – B </a:t>
            </a:r>
            <a:r>
              <a:rPr lang="zh-CN" altLang="en-US" sz="1600" smtClean="0">
                <a:ea typeface="宋体" panose="02010600030101010101" pitchFamily="2" charset="-122"/>
              </a:rPr>
              <a:t>距离 </a:t>
            </a:r>
            <a:r>
              <a:rPr lang="en-US" altLang="zh-CN" sz="1600" smtClean="0">
                <a:ea typeface="宋体" panose="02010600030101010101" pitchFamily="2" charset="-122"/>
              </a:rPr>
              <a:t>5</a:t>
            </a:r>
            <a:r>
              <a:rPr lang="zh-CN" altLang="en-US" sz="1600" smtClean="0">
                <a:ea typeface="宋体" panose="02010600030101010101" pitchFamily="2" charset="-122"/>
              </a:rPr>
              <a:t>公里</a:t>
            </a:r>
            <a:endParaRPr lang="en-US" altLang="zh-CN" sz="1600" smtClean="0">
              <a:ea typeface="宋体" panose="02010600030101010101" pitchFamily="2" charset="-122"/>
            </a:endParaRPr>
          </a:p>
          <a:p>
            <a:pPr marL="342900" indent="-342900">
              <a:buAutoNum type="arabicParenR"/>
            </a:pPr>
            <a:r>
              <a:rPr lang="zh-CN" altLang="en-US" sz="1600" smtClean="0">
                <a:ea typeface="宋体" panose="02010600030101010101" pitchFamily="2" charset="-122"/>
              </a:rPr>
              <a:t>问：</a:t>
            </a:r>
            <a:r>
              <a:rPr lang="zh-CN" altLang="en-US" sz="1600">
                <a:ea typeface="宋体" panose="02010600030101010101" pitchFamily="2" charset="-122"/>
              </a:rPr>
              <a:t>如</a:t>
            </a:r>
            <a:r>
              <a:rPr lang="zh-CN" altLang="en-US" sz="1600" smtClean="0">
                <a:ea typeface="宋体" panose="02010600030101010101" pitchFamily="2" charset="-122"/>
              </a:rPr>
              <a:t>何修路保证各个村庄都能连通，并且总的修建公路总里程最短</a:t>
            </a:r>
            <a:r>
              <a:rPr lang="en-US" altLang="zh-CN" sz="1600" smtClean="0">
                <a:ea typeface="宋体" panose="02010600030101010101" pitchFamily="2" charset="-122"/>
              </a:rPr>
              <a:t>?</a:t>
            </a:r>
            <a:endParaRPr lang="en-US" altLang="zh-CN" sz="1600" smtClean="0">
              <a:ea typeface="宋体" panose="02010600030101010101" pitchFamily="2" charset="-122"/>
            </a:endParaRPr>
          </a:p>
          <a:p>
            <a:r>
              <a:rPr lang="zh-CN" altLang="en-US" sz="1600">
                <a:ea typeface="宋体" panose="02010600030101010101" pitchFamily="2" charset="-122"/>
              </a:rPr>
              <a:t>思</a:t>
            </a:r>
            <a:r>
              <a:rPr lang="zh-CN" altLang="en-US" sz="1600" smtClean="0">
                <a:ea typeface="宋体" panose="02010600030101010101" pitchFamily="2" charset="-122"/>
              </a:rPr>
              <a:t>路</a:t>
            </a:r>
            <a:r>
              <a:rPr lang="en-US" altLang="zh-CN" sz="1600" smtClean="0">
                <a:ea typeface="宋体" panose="02010600030101010101" pitchFamily="2" charset="-122"/>
              </a:rPr>
              <a:t>: </a:t>
            </a:r>
            <a:r>
              <a:rPr lang="zh-CN" altLang="en-US" sz="1600" smtClean="0">
                <a:ea typeface="宋体" panose="02010600030101010101" pitchFamily="2" charset="-122"/>
              </a:rPr>
              <a:t>将</a:t>
            </a:r>
            <a:r>
              <a:rPr lang="en-US" altLang="zh-CN" sz="1600" smtClean="0">
                <a:ea typeface="宋体" panose="02010600030101010101" pitchFamily="2" charset="-122"/>
              </a:rPr>
              <a:t>10</a:t>
            </a:r>
            <a:r>
              <a:rPr lang="zh-CN" altLang="en-US" sz="1600" smtClean="0">
                <a:ea typeface="宋体" panose="02010600030101010101" pitchFamily="2" charset="-122"/>
              </a:rPr>
              <a:t>条边，连接即可，但是总的里程数不是最小</a:t>
            </a:r>
            <a:r>
              <a:rPr lang="en-US" altLang="zh-CN" sz="1600" smtClean="0">
                <a:ea typeface="宋体" panose="02010600030101010101" pitchFamily="2" charset="-122"/>
              </a:rPr>
              <a:t>.</a:t>
            </a:r>
            <a:endParaRPr lang="en-US" altLang="zh-CN" sz="1600" smtClean="0">
              <a:ea typeface="宋体" panose="02010600030101010101" pitchFamily="2" charset="-122"/>
            </a:endParaRPr>
          </a:p>
          <a:p>
            <a:r>
              <a:rPr lang="zh-CN" altLang="en-US" sz="1600" b="1">
                <a:ea typeface="宋体" panose="02010600030101010101" pitchFamily="2" charset="-122"/>
              </a:rPr>
              <a:t>正</a:t>
            </a:r>
            <a:r>
              <a:rPr lang="zh-CN" altLang="en-US" sz="1600" b="1" smtClean="0">
                <a:ea typeface="宋体" panose="02010600030101010101" pitchFamily="2" charset="-122"/>
              </a:rPr>
              <a:t>确的思路</a:t>
            </a:r>
            <a:r>
              <a:rPr lang="zh-CN" altLang="en-US" sz="1600" smtClean="0">
                <a:ea typeface="宋体" panose="02010600030101010101" pitchFamily="2" charset="-122"/>
              </a:rPr>
              <a:t>，就是尽可能的选择少的路线，并且每条路线最小，保证总里程数最少</a:t>
            </a:r>
            <a:r>
              <a:rPr lang="en-US" altLang="zh-CN" sz="1600" smtClean="0">
                <a:ea typeface="宋体" panose="02010600030101010101" pitchFamily="2" charset="-122"/>
              </a:rPr>
              <a:t>.</a:t>
            </a:r>
            <a:r>
              <a:rPr lang="zh-CN" altLang="en-US" sz="1600" smtClean="0">
                <a:ea typeface="宋体" panose="02010600030101010101" pitchFamily="2" charset="-122"/>
              </a:rPr>
              <a:t> </a:t>
            </a:r>
            <a:endParaRPr lang="en-US" altLang="zh-CN" sz="1600" smtClean="0">
              <a:ea typeface="宋体" panose="02010600030101010101" pitchFamily="2" charset="-122"/>
            </a:endParaRPr>
          </a:p>
        </p:txBody>
      </p:sp>
      <p:pic>
        <p:nvPicPr>
          <p:cNvPr id="121931" name="Picture 75"/>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98668" y="2330767"/>
            <a:ext cx="2667000" cy="1695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a:t>普里姆算</a:t>
            </a:r>
            <a:r>
              <a:rPr lang="zh-CN" altLang="en-US" sz="2200" b="1" smtClean="0"/>
              <a:t>法</a:t>
            </a:r>
            <a:endParaRPr lang="en-US" altLang="zh-CN" sz="2200" b="1"/>
          </a:p>
        </p:txBody>
      </p:sp>
      <p:sp>
        <p:nvSpPr>
          <p:cNvPr id="2" name="TextBox 1"/>
          <p:cNvSpPr txBox="1"/>
          <p:nvPr/>
        </p:nvSpPr>
        <p:spPr>
          <a:xfrm>
            <a:off x="665981" y="1224111"/>
            <a:ext cx="8424936" cy="4276725"/>
          </a:xfrm>
          <a:prstGeom prst="rect">
            <a:avLst/>
          </a:prstGeom>
          <a:noFill/>
        </p:spPr>
        <p:txBody>
          <a:bodyPr wrap="square" rtlCol="0">
            <a:spAutoFit/>
          </a:bodyPr>
          <a:lstStyle/>
          <a:p>
            <a:r>
              <a:rPr lang="zh-CN" altLang="en-US" sz="2000" b="1" smtClean="0">
                <a:solidFill>
                  <a:srgbClr val="0070C0"/>
                </a:solidFill>
                <a:ea typeface="宋体" panose="02010600030101010101" pitchFamily="2" charset="-122"/>
              </a:rPr>
              <a:t>最</a:t>
            </a:r>
            <a:r>
              <a:rPr lang="zh-CN" altLang="en-US" sz="2000" b="1">
                <a:solidFill>
                  <a:srgbClr val="0070C0"/>
                </a:solidFill>
                <a:ea typeface="宋体" panose="02010600030101010101" pitchFamily="2" charset="-122"/>
              </a:rPr>
              <a:t>小生成树</a:t>
            </a:r>
            <a:endParaRPr lang="en-US" altLang="zh-CN" sz="2000" b="1" smtClean="0">
              <a:solidFill>
                <a:srgbClr val="0070C0"/>
              </a:solidFill>
              <a:ea typeface="宋体" panose="02010600030101010101" pitchFamily="2" charset="-122"/>
            </a:endParaRPr>
          </a:p>
          <a:p>
            <a:endParaRPr lang="en-US" altLang="zh-CN">
              <a:ea typeface="宋体" panose="02010600030101010101" pitchFamily="2" charset="-122"/>
            </a:endParaRPr>
          </a:p>
          <a:p>
            <a:r>
              <a:rPr lang="zh-CN" altLang="en-US">
                <a:ea typeface="宋体" panose="02010600030101010101" pitchFamily="2" charset="-122"/>
              </a:rPr>
              <a:t>修路</a:t>
            </a:r>
            <a:r>
              <a:rPr lang="zh-CN" altLang="en-US" smtClean="0">
                <a:ea typeface="宋体" panose="02010600030101010101" pitchFamily="2" charset="-122"/>
              </a:rPr>
              <a:t>问题</a:t>
            </a:r>
            <a:r>
              <a:rPr lang="zh-CN" altLang="en-US">
                <a:ea typeface="宋体" panose="02010600030101010101" pitchFamily="2" charset="-122"/>
              </a:rPr>
              <a:t>本</a:t>
            </a:r>
            <a:r>
              <a:rPr lang="zh-CN" altLang="en-US" smtClean="0">
                <a:ea typeface="宋体" panose="02010600030101010101" pitchFamily="2" charset="-122"/>
              </a:rPr>
              <a:t>质就是</a:t>
            </a:r>
            <a:r>
              <a:rPr lang="zh-CN" altLang="en-US">
                <a:ea typeface="宋体" panose="02010600030101010101" pitchFamily="2" charset="-122"/>
              </a:rPr>
              <a:t>就</a:t>
            </a:r>
            <a:r>
              <a:rPr lang="zh-CN" altLang="en-US" smtClean="0">
                <a:ea typeface="宋体" panose="02010600030101010101" pitchFamily="2" charset="-122"/>
              </a:rPr>
              <a:t>是最小生成树问题， 先介绍一下最小生成树</a:t>
            </a:r>
            <a:r>
              <a:rPr lang="en-US" altLang="zh-CN" b="1" smtClean="0"/>
              <a:t>(</a:t>
            </a:r>
            <a:r>
              <a:rPr lang="en-US" altLang="zh-CN" b="1"/>
              <a:t>Minimum Cost Spanning Tree)</a:t>
            </a:r>
            <a:r>
              <a:rPr lang="zh-CN" altLang="en-US" b="1"/>
              <a:t>，简称</a:t>
            </a:r>
            <a:r>
              <a:rPr lang="en-US" altLang="zh-CN" b="1" smtClean="0"/>
              <a:t>MST</a:t>
            </a:r>
            <a:r>
              <a:rPr lang="zh-CN" altLang="en-US" b="1" smtClean="0"/>
              <a:t>。</a:t>
            </a:r>
            <a:endParaRPr lang="en-US" altLang="zh-CN" smtClean="0">
              <a:ea typeface="宋体" panose="02010600030101010101" pitchFamily="2" charset="-122"/>
            </a:endParaRPr>
          </a:p>
          <a:p>
            <a:pPr marL="342900" indent="-342900">
              <a:buAutoNum type="arabicParenR"/>
            </a:pPr>
            <a:r>
              <a:rPr lang="zh-CN" altLang="en-US" smtClean="0"/>
              <a:t>给</a:t>
            </a:r>
            <a:r>
              <a:rPr lang="zh-CN" altLang="en-US"/>
              <a:t>定一个带权的无向连通图</a:t>
            </a:r>
            <a:r>
              <a:rPr lang="en-US" altLang="zh-CN"/>
              <a:t>,</a:t>
            </a:r>
            <a:r>
              <a:rPr lang="zh-CN" altLang="en-US"/>
              <a:t>如何选取一棵生成树</a:t>
            </a:r>
            <a:r>
              <a:rPr lang="en-US" altLang="zh-CN"/>
              <a:t>,</a:t>
            </a:r>
            <a:r>
              <a:rPr lang="zh-CN" altLang="en-US"/>
              <a:t>使树上所有</a:t>
            </a:r>
            <a:r>
              <a:rPr lang="zh-CN" altLang="en-US" b="1"/>
              <a:t>边上权的总和为最小</a:t>
            </a:r>
            <a:r>
              <a:rPr lang="en-US" altLang="zh-CN"/>
              <a:t>,</a:t>
            </a:r>
            <a:r>
              <a:rPr lang="zh-CN" altLang="en-US"/>
              <a:t>这叫最小生成</a:t>
            </a:r>
            <a:r>
              <a:rPr lang="zh-CN" altLang="en-US" smtClean="0"/>
              <a:t>树 </a:t>
            </a:r>
            <a:endParaRPr lang="en-US" altLang="zh-CN"/>
          </a:p>
          <a:p>
            <a:pPr marL="342900" indent="-342900">
              <a:buAutoNum type="arabicParenR"/>
            </a:pPr>
            <a:r>
              <a:rPr lang="en-US" altLang="zh-CN" smtClean="0"/>
              <a:t>N</a:t>
            </a:r>
            <a:r>
              <a:rPr lang="zh-CN" altLang="en-US"/>
              <a:t>个顶点，一定有</a:t>
            </a:r>
            <a:r>
              <a:rPr lang="en-US" altLang="zh-CN"/>
              <a:t>N-1</a:t>
            </a:r>
            <a:r>
              <a:rPr lang="zh-CN" altLang="en-US"/>
              <a:t>条</a:t>
            </a:r>
            <a:r>
              <a:rPr lang="zh-CN" altLang="en-US" smtClean="0"/>
              <a:t>边</a:t>
            </a:r>
            <a:endParaRPr lang="en-US" altLang="zh-CN" smtClean="0"/>
          </a:p>
          <a:p>
            <a:pPr marL="342900" indent="-342900">
              <a:buAutoNum type="arabicParenR"/>
            </a:pPr>
            <a:r>
              <a:rPr lang="zh-CN" altLang="en-US"/>
              <a:t>包含全部顶</a:t>
            </a:r>
            <a:r>
              <a:rPr lang="zh-CN" altLang="en-US" smtClean="0"/>
              <a:t>点</a:t>
            </a:r>
            <a:endParaRPr lang="en-US" altLang="zh-CN" smtClean="0"/>
          </a:p>
          <a:p>
            <a:pPr marL="342900" indent="-342900">
              <a:buAutoNum type="arabicParenR"/>
            </a:pPr>
            <a:r>
              <a:rPr lang="en-US" altLang="zh-CN"/>
              <a:t>N-1</a:t>
            </a:r>
            <a:r>
              <a:rPr lang="zh-CN" altLang="en-US"/>
              <a:t>条边都在图</a:t>
            </a:r>
            <a:r>
              <a:rPr lang="zh-CN" altLang="en-US" smtClean="0"/>
              <a:t>中</a:t>
            </a:r>
            <a:endParaRPr lang="en-US" altLang="zh-CN" smtClean="0"/>
          </a:p>
          <a:p>
            <a:pPr marL="342900" indent="-342900">
              <a:buAutoNum type="arabicParenR"/>
            </a:pPr>
            <a:r>
              <a:rPr lang="zh-CN" altLang="en-US">
                <a:ea typeface="宋体" panose="02010600030101010101" pitchFamily="2" charset="-122"/>
              </a:rPr>
              <a:t>举</a:t>
            </a:r>
            <a:r>
              <a:rPr lang="zh-CN" altLang="en-US" smtClean="0">
                <a:ea typeface="宋体" panose="02010600030101010101" pitchFamily="2" charset="-122"/>
              </a:rPr>
              <a:t>例说明</a:t>
            </a:r>
            <a:r>
              <a:rPr lang="en-US" altLang="zh-CN" smtClean="0">
                <a:ea typeface="宋体" panose="02010600030101010101" pitchFamily="2" charset="-122"/>
              </a:rPr>
              <a:t>(</a:t>
            </a:r>
            <a:r>
              <a:rPr lang="zh-CN" altLang="en-US" smtClean="0">
                <a:ea typeface="宋体" panose="02010600030101010101" pitchFamily="2" charset="-122"/>
              </a:rPr>
              <a:t>如图</a:t>
            </a:r>
            <a:r>
              <a:rPr lang="en-US" altLang="zh-CN" smtClean="0">
                <a:ea typeface="宋体" panose="02010600030101010101" pitchFamily="2" charset="-122"/>
              </a:rPr>
              <a:t>:)</a:t>
            </a:r>
            <a:endParaRPr lang="en-US" altLang="zh-CN" smtClean="0">
              <a:ea typeface="宋体" panose="02010600030101010101" pitchFamily="2" charset="-122"/>
            </a:endParaRPr>
          </a:p>
          <a:p>
            <a:pPr marL="342900" indent="-342900">
              <a:buFontTx/>
              <a:buAutoNum type="arabicParenR"/>
            </a:pPr>
            <a:r>
              <a:rPr lang="zh-CN" altLang="en-US"/>
              <a:t>求最小生成树的算</a:t>
            </a:r>
            <a:r>
              <a:rPr lang="zh-CN" altLang="en-US" smtClean="0"/>
              <a:t>法</a:t>
            </a:r>
            <a:r>
              <a:rPr lang="zh-CN" altLang="en-US"/>
              <a:t>主</a:t>
            </a:r>
            <a:r>
              <a:rPr lang="zh-CN" altLang="en-US" smtClean="0"/>
              <a:t>要是</a:t>
            </a:r>
            <a:r>
              <a:rPr lang="zh-CN" altLang="en-US" b="1" u="sng"/>
              <a:t>普里</a:t>
            </a:r>
            <a:r>
              <a:rPr lang="zh-CN" altLang="en-US" b="1" u="sng" smtClean="0"/>
              <a:t>姆</a:t>
            </a:r>
            <a:br>
              <a:rPr lang="en-US" altLang="zh-CN" b="1" u="sng" smtClean="0"/>
            </a:br>
            <a:r>
              <a:rPr lang="zh-CN" altLang="en-US" b="1" u="sng" smtClean="0"/>
              <a:t>算法</a:t>
            </a:r>
            <a:r>
              <a:rPr lang="zh-CN" altLang="en-US" b="1" smtClean="0"/>
              <a:t>和</a:t>
            </a:r>
            <a:r>
              <a:rPr lang="zh-CN" altLang="en-US" b="1" u="sng"/>
              <a:t>克鲁斯卡尔算</a:t>
            </a:r>
            <a:r>
              <a:rPr lang="zh-CN" altLang="en-US" b="1" u="sng" smtClean="0"/>
              <a:t>法</a:t>
            </a:r>
            <a:br>
              <a:rPr lang="en-US" altLang="zh-CN" u="sng" smtClean="0">
                <a:ea typeface="宋体" panose="02010600030101010101" pitchFamily="2" charset="-122"/>
              </a:rPr>
            </a:br>
            <a:endParaRPr lang="en-US" altLang="zh-CN">
              <a:ea typeface="宋体" panose="02010600030101010101" pitchFamily="2" charset="-122"/>
            </a:endParaRPr>
          </a:p>
          <a:p>
            <a:endParaRPr lang="en-US" altLang="zh-CN">
              <a:ea typeface="宋体" panose="02010600030101010101" pitchFamily="2" charset="-122"/>
            </a:endParaRPr>
          </a:p>
          <a:p>
            <a:endParaRPr lang="en-US" altLang="zh-CN" smtClean="0">
              <a:ea typeface="宋体" panose="02010600030101010101" pitchFamily="2" charset="-122"/>
            </a:endParaRPr>
          </a:p>
        </p:txBody>
      </p:sp>
      <p:pic>
        <p:nvPicPr>
          <p:cNvPr id="11981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881880" y="2806618"/>
            <a:ext cx="3258864" cy="25939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3" name="对象 2"/>
          <p:cNvGraphicFramePr>
            <a:graphicFrameLocks noChangeAspect="1"/>
          </p:cNvGraphicFramePr>
          <p:nvPr/>
        </p:nvGraphicFramePr>
        <p:xfrm>
          <a:off x="8452412" y="4911006"/>
          <a:ext cx="494489" cy="426021"/>
        </p:xfrm>
        <a:graphic>
          <a:graphicData uri="http://schemas.openxmlformats.org/presentationml/2006/ole">
            <mc:AlternateContent xmlns:mc="http://schemas.openxmlformats.org/markup-compatibility/2006">
              <mc:Choice xmlns:v="urn:schemas-microsoft-com:vml" Requires="v">
                <p:oleObj spid="_x0000_s119908" name="包装程序外壳对象" showAsIcon="1" r:id="rId2" imgW="609600" imgH="523875" progId="Package">
                  <p:embed/>
                </p:oleObj>
              </mc:Choice>
              <mc:Fallback>
                <p:oleObj name="包装程序外壳对象" showAsIcon="1" r:id="rId2" imgW="609600" imgH="523875" progId="Package">
                  <p:embed/>
                  <p:pic>
                    <p:nvPicPr>
                      <p:cNvPr id="0" name="图片 119907"/>
                      <p:cNvPicPr/>
                      <p:nvPr/>
                    </p:nvPicPr>
                    <p:blipFill>
                      <a:blip r:embed="rId3"/>
                      <a:stretch>
                        <a:fillRect/>
                      </a:stretch>
                    </p:blipFill>
                    <p:spPr>
                      <a:xfrm>
                        <a:off x="8452412" y="4911006"/>
                        <a:ext cx="494489" cy="426021"/>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a:t>普里姆算</a:t>
            </a:r>
            <a:r>
              <a:rPr lang="zh-CN" altLang="en-US" sz="2200" b="1" smtClean="0"/>
              <a:t>法</a:t>
            </a:r>
            <a:endParaRPr lang="en-US" altLang="zh-CN" sz="2200" b="1"/>
          </a:p>
        </p:txBody>
      </p:sp>
      <p:sp>
        <p:nvSpPr>
          <p:cNvPr id="2" name="TextBox 1"/>
          <p:cNvSpPr txBox="1"/>
          <p:nvPr/>
        </p:nvSpPr>
        <p:spPr>
          <a:xfrm>
            <a:off x="665981" y="1224111"/>
            <a:ext cx="8424936" cy="4093428"/>
          </a:xfrm>
          <a:prstGeom prst="rect">
            <a:avLst/>
          </a:prstGeom>
          <a:noFill/>
        </p:spPr>
        <p:txBody>
          <a:bodyPr wrap="square" rtlCol="0">
            <a:spAutoFit/>
          </a:bodyPr>
          <a:lstStyle/>
          <a:p>
            <a:r>
              <a:rPr lang="zh-CN" altLang="en-US" sz="2000" b="1" smtClean="0">
                <a:solidFill>
                  <a:srgbClr val="0070C0"/>
                </a:solidFill>
                <a:ea typeface="宋体" panose="02010600030101010101" pitchFamily="2" charset="-122"/>
              </a:rPr>
              <a:t>普</a:t>
            </a:r>
            <a:r>
              <a:rPr lang="zh-CN" altLang="en-US" sz="2000" b="1">
                <a:solidFill>
                  <a:srgbClr val="0070C0"/>
                </a:solidFill>
                <a:ea typeface="宋体" panose="02010600030101010101" pitchFamily="2" charset="-122"/>
              </a:rPr>
              <a:t>里姆算</a:t>
            </a:r>
            <a:r>
              <a:rPr lang="zh-CN" altLang="en-US" sz="2000" b="1" smtClean="0">
                <a:solidFill>
                  <a:srgbClr val="0070C0"/>
                </a:solidFill>
                <a:ea typeface="宋体" panose="02010600030101010101" pitchFamily="2" charset="-122"/>
              </a:rPr>
              <a:t>法介绍</a:t>
            </a:r>
            <a:endParaRPr lang="en-US" altLang="zh-CN" sz="2000" b="1" smtClean="0">
              <a:solidFill>
                <a:srgbClr val="0070C0"/>
              </a:solidFill>
              <a:ea typeface="宋体" panose="02010600030101010101" pitchFamily="2" charset="-122"/>
            </a:endParaRPr>
          </a:p>
          <a:p>
            <a:endParaRPr lang="en-US" altLang="zh-CN">
              <a:ea typeface="宋体" panose="02010600030101010101" pitchFamily="2" charset="-122"/>
            </a:endParaRPr>
          </a:p>
          <a:p>
            <a:pPr marL="342900" indent="-342900">
              <a:buAutoNum type="arabicParenR"/>
            </a:pPr>
            <a:r>
              <a:rPr lang="zh-CN" altLang="en-US" smtClean="0"/>
              <a:t>普</a:t>
            </a:r>
            <a:r>
              <a:rPr lang="zh-CN" altLang="en-US"/>
              <a:t>利姆</a:t>
            </a:r>
            <a:r>
              <a:rPr lang="en-US" altLang="zh-CN"/>
              <a:t>(Prim)</a:t>
            </a:r>
            <a:r>
              <a:rPr lang="zh-CN" altLang="en-US"/>
              <a:t>算法求最小生成树，也就是在包含</a:t>
            </a:r>
            <a:r>
              <a:rPr lang="en-US" altLang="zh-CN"/>
              <a:t>n</a:t>
            </a:r>
            <a:r>
              <a:rPr lang="zh-CN" altLang="en-US"/>
              <a:t>个顶点的连通图中，找出只有</a:t>
            </a:r>
            <a:r>
              <a:rPr lang="en-US" altLang="zh-CN">
                <a:solidFill>
                  <a:srgbClr val="FF0000"/>
                </a:solidFill>
              </a:rPr>
              <a:t>(n-1)</a:t>
            </a:r>
            <a:r>
              <a:rPr lang="zh-CN" altLang="en-US">
                <a:solidFill>
                  <a:srgbClr val="FF0000"/>
                </a:solidFill>
              </a:rPr>
              <a:t>条边包含所有</a:t>
            </a:r>
            <a:r>
              <a:rPr lang="en-US" altLang="zh-CN">
                <a:solidFill>
                  <a:srgbClr val="FF0000"/>
                </a:solidFill>
              </a:rPr>
              <a:t>n</a:t>
            </a:r>
            <a:r>
              <a:rPr lang="zh-CN" altLang="en-US">
                <a:solidFill>
                  <a:srgbClr val="FF0000"/>
                </a:solidFill>
              </a:rPr>
              <a:t>个顶点的连通子图</a:t>
            </a:r>
            <a:r>
              <a:rPr lang="zh-CN" altLang="en-US"/>
              <a:t>，也就是所谓的</a:t>
            </a:r>
            <a:r>
              <a:rPr lang="zh-CN" altLang="en-US" b="1">
                <a:solidFill>
                  <a:srgbClr val="002060"/>
                </a:solidFill>
              </a:rPr>
              <a:t>极小连通子图</a:t>
            </a:r>
            <a:endParaRPr lang="en-US" altLang="zh-CN" b="1" smtClean="0">
              <a:solidFill>
                <a:srgbClr val="002060"/>
              </a:solidFill>
              <a:ea typeface="宋体" panose="02010600030101010101" pitchFamily="2" charset="-122"/>
            </a:endParaRPr>
          </a:p>
          <a:p>
            <a:pPr marL="342900" indent="-342900">
              <a:buAutoNum type="arabicParenR"/>
            </a:pPr>
            <a:r>
              <a:rPr lang="zh-CN" altLang="en-US" smtClean="0"/>
              <a:t>普</a:t>
            </a:r>
            <a:r>
              <a:rPr lang="zh-CN" altLang="en-US"/>
              <a:t>利姆的算法如</a:t>
            </a:r>
            <a:r>
              <a:rPr lang="zh-CN" altLang="en-US" smtClean="0"/>
              <a:t>下</a:t>
            </a:r>
            <a:r>
              <a:rPr lang="en-US" altLang="zh-CN" smtClean="0"/>
              <a:t>:</a:t>
            </a:r>
            <a:endParaRPr lang="en-US" altLang="zh-CN" smtClean="0"/>
          </a:p>
          <a:p>
            <a:endParaRPr lang="en-US" altLang="zh-CN">
              <a:ea typeface="宋体" panose="02010600030101010101" pitchFamily="2" charset="-122"/>
            </a:endParaRPr>
          </a:p>
          <a:p>
            <a:pPr marL="342900" indent="-342900">
              <a:buAutoNum type="arabicParenBoth"/>
            </a:pPr>
            <a:r>
              <a:rPr lang="zh-CN" altLang="en-US" sz="1600" smtClean="0"/>
              <a:t>设</a:t>
            </a:r>
            <a:r>
              <a:rPr lang="en-US" altLang="zh-CN" sz="1600"/>
              <a:t>G=(V,E)</a:t>
            </a:r>
            <a:r>
              <a:rPr lang="zh-CN" altLang="en-US" sz="1600"/>
              <a:t>是连通网，</a:t>
            </a:r>
            <a:r>
              <a:rPr lang="en-US" altLang="zh-CN" sz="1600"/>
              <a:t>T=(U,D)</a:t>
            </a:r>
            <a:r>
              <a:rPr lang="zh-CN" altLang="en-US" sz="1600"/>
              <a:t>是最小生成树，</a:t>
            </a:r>
            <a:r>
              <a:rPr lang="en-US" altLang="zh-CN" sz="1600"/>
              <a:t>V,U</a:t>
            </a:r>
            <a:r>
              <a:rPr lang="zh-CN" altLang="en-US" sz="1600"/>
              <a:t>是顶点集合，</a:t>
            </a:r>
            <a:r>
              <a:rPr lang="en-US" altLang="zh-CN" sz="1600"/>
              <a:t>E,D</a:t>
            </a:r>
            <a:r>
              <a:rPr lang="zh-CN" altLang="en-US" sz="1600"/>
              <a:t>是边的集合 </a:t>
            </a:r>
            <a:endParaRPr lang="en-US" altLang="zh-CN" sz="1600" smtClean="0">
              <a:ea typeface="宋体" panose="02010600030101010101" pitchFamily="2" charset="-122"/>
            </a:endParaRPr>
          </a:p>
          <a:p>
            <a:pPr marL="342900" indent="-342900">
              <a:buAutoNum type="arabicParenBoth"/>
            </a:pPr>
            <a:r>
              <a:rPr lang="zh-CN" altLang="en-US" sz="1600" smtClean="0"/>
              <a:t>若</a:t>
            </a:r>
            <a:r>
              <a:rPr lang="zh-CN" altLang="en-US" sz="1600"/>
              <a:t>从顶点</a:t>
            </a:r>
            <a:r>
              <a:rPr lang="en-US" altLang="zh-CN" sz="1600"/>
              <a:t>u</a:t>
            </a:r>
            <a:r>
              <a:rPr lang="zh-CN" altLang="en-US" sz="1600"/>
              <a:t>开始构造最小生成树，则从集合</a:t>
            </a:r>
            <a:r>
              <a:rPr lang="en-US" altLang="zh-CN" sz="1600"/>
              <a:t>V</a:t>
            </a:r>
            <a:r>
              <a:rPr lang="zh-CN" altLang="en-US" sz="1600"/>
              <a:t>中取出顶点</a:t>
            </a:r>
            <a:r>
              <a:rPr lang="en-US" altLang="zh-CN" sz="1600"/>
              <a:t>u</a:t>
            </a:r>
            <a:r>
              <a:rPr lang="zh-CN" altLang="en-US" sz="1600"/>
              <a:t>放入集合</a:t>
            </a:r>
            <a:r>
              <a:rPr lang="en-US" altLang="zh-CN" sz="1600"/>
              <a:t>U</a:t>
            </a:r>
            <a:r>
              <a:rPr lang="zh-CN" altLang="en-US" sz="1600"/>
              <a:t>中，标记顶点</a:t>
            </a:r>
            <a:r>
              <a:rPr lang="en-US" altLang="zh-CN" sz="1600"/>
              <a:t>v</a:t>
            </a:r>
            <a:r>
              <a:rPr lang="zh-CN" altLang="en-US" sz="1600"/>
              <a:t>的</a:t>
            </a:r>
            <a:r>
              <a:rPr lang="en-US" altLang="zh-CN" sz="1600"/>
              <a:t>visited[u]=</a:t>
            </a:r>
            <a:r>
              <a:rPr lang="en-US" altLang="zh-CN" sz="1600" smtClean="0"/>
              <a:t>1</a:t>
            </a:r>
            <a:endParaRPr lang="en-US" altLang="zh-CN" sz="1600" smtClean="0"/>
          </a:p>
          <a:p>
            <a:pPr marL="342900" indent="-342900">
              <a:buAutoNum type="arabicParenBoth"/>
            </a:pPr>
            <a:r>
              <a:rPr lang="zh-CN" altLang="en-US" sz="1600"/>
              <a:t>若集合</a:t>
            </a:r>
            <a:r>
              <a:rPr lang="en-US" altLang="zh-CN" sz="1600"/>
              <a:t>U</a:t>
            </a:r>
            <a:r>
              <a:rPr lang="zh-CN" altLang="en-US" sz="1600"/>
              <a:t>中顶点</a:t>
            </a:r>
            <a:r>
              <a:rPr lang="en-US" altLang="zh-CN" sz="1600"/>
              <a:t>ui</a:t>
            </a:r>
            <a:r>
              <a:rPr lang="zh-CN" altLang="en-US" sz="1600"/>
              <a:t>与集合</a:t>
            </a:r>
            <a:r>
              <a:rPr lang="en-US" altLang="zh-CN" sz="1600"/>
              <a:t>V-U</a:t>
            </a:r>
            <a:r>
              <a:rPr lang="zh-CN" altLang="en-US" sz="1600"/>
              <a:t>中的顶点</a:t>
            </a:r>
            <a:r>
              <a:rPr lang="en-US" altLang="zh-CN" sz="1600"/>
              <a:t>vj</a:t>
            </a:r>
            <a:r>
              <a:rPr lang="zh-CN" altLang="en-US" sz="1600"/>
              <a:t>之间存在边，则寻找这些边中权值最小的边，但不能构成回路，将顶点</a:t>
            </a:r>
            <a:r>
              <a:rPr lang="en-US" altLang="zh-CN" sz="1600"/>
              <a:t>vj</a:t>
            </a:r>
            <a:r>
              <a:rPr lang="zh-CN" altLang="en-US" sz="1600"/>
              <a:t>加入集合</a:t>
            </a:r>
            <a:r>
              <a:rPr lang="en-US" altLang="zh-CN" sz="1600"/>
              <a:t>U</a:t>
            </a:r>
            <a:r>
              <a:rPr lang="zh-CN" altLang="en-US" sz="1600"/>
              <a:t>中，将边（</a:t>
            </a:r>
            <a:r>
              <a:rPr lang="en-US" altLang="zh-CN" sz="1600"/>
              <a:t>ui,vj</a:t>
            </a:r>
            <a:r>
              <a:rPr lang="zh-CN" altLang="en-US" sz="1600"/>
              <a:t>）加入集合</a:t>
            </a:r>
            <a:r>
              <a:rPr lang="en-US" altLang="zh-CN" sz="1600"/>
              <a:t>D</a:t>
            </a:r>
            <a:r>
              <a:rPr lang="zh-CN" altLang="en-US" sz="1600"/>
              <a:t>中，标记</a:t>
            </a:r>
            <a:r>
              <a:rPr lang="en-US" altLang="zh-CN" sz="1600"/>
              <a:t>visited[vj]=</a:t>
            </a:r>
            <a:r>
              <a:rPr lang="en-US" altLang="zh-CN" sz="1600" smtClean="0"/>
              <a:t>1</a:t>
            </a:r>
            <a:endParaRPr lang="en-US" altLang="zh-CN" sz="1600" smtClean="0"/>
          </a:p>
          <a:p>
            <a:pPr marL="342900" indent="-342900">
              <a:buAutoNum type="arabicParenBoth"/>
            </a:pPr>
            <a:r>
              <a:rPr lang="zh-CN" altLang="en-US" sz="1600"/>
              <a:t>重复步骤②，直到</a:t>
            </a:r>
            <a:r>
              <a:rPr lang="en-US" altLang="zh-CN" sz="1600"/>
              <a:t>U</a:t>
            </a:r>
            <a:r>
              <a:rPr lang="zh-CN" altLang="en-US" sz="1600"/>
              <a:t>与</a:t>
            </a:r>
            <a:r>
              <a:rPr lang="en-US" altLang="zh-CN" sz="1600"/>
              <a:t>V</a:t>
            </a:r>
            <a:r>
              <a:rPr lang="zh-CN" altLang="en-US" sz="1600"/>
              <a:t>相等，即所有顶点都被标记为访问过，此时</a:t>
            </a:r>
            <a:r>
              <a:rPr lang="en-US" altLang="zh-CN" sz="1600"/>
              <a:t>D</a:t>
            </a:r>
            <a:r>
              <a:rPr lang="zh-CN" altLang="en-US" sz="1600"/>
              <a:t>中有</a:t>
            </a:r>
            <a:r>
              <a:rPr lang="en-US" altLang="zh-CN" sz="1600"/>
              <a:t>n-1</a:t>
            </a:r>
            <a:r>
              <a:rPr lang="zh-CN" altLang="en-US" sz="1600"/>
              <a:t>条</a:t>
            </a:r>
            <a:r>
              <a:rPr lang="zh-CN" altLang="en-US" sz="1600" smtClean="0"/>
              <a:t>边</a:t>
            </a:r>
            <a:endParaRPr lang="en-US" altLang="zh-CN" sz="1600" smtClean="0"/>
          </a:p>
          <a:p>
            <a:pPr marL="342900" indent="-342900">
              <a:buAutoNum type="arabicParenBoth"/>
            </a:pPr>
            <a:r>
              <a:rPr lang="zh-CN" altLang="en-US" sz="1600" b="1" smtClean="0">
                <a:ea typeface="宋体" panose="02010600030101010101" pitchFamily="2" charset="-122"/>
              </a:rPr>
              <a:t>提示</a:t>
            </a:r>
            <a:r>
              <a:rPr lang="en-US" altLang="zh-CN" sz="1600" b="1" smtClean="0">
                <a:ea typeface="宋体" panose="02010600030101010101" pitchFamily="2" charset="-122"/>
              </a:rPr>
              <a:t>: </a:t>
            </a:r>
            <a:r>
              <a:rPr lang="zh-CN" altLang="en-US" sz="1600" smtClean="0">
                <a:ea typeface="宋体" panose="02010600030101010101" pitchFamily="2" charset="-122"/>
              </a:rPr>
              <a:t>单独看步骤很难理解，我们通过代码来讲解，比较好理解</a:t>
            </a:r>
            <a:r>
              <a:rPr lang="en-US" altLang="zh-CN" sz="1600" smtClean="0">
                <a:ea typeface="宋体" panose="02010600030101010101" pitchFamily="2" charset="-122"/>
              </a:rPr>
              <a:t>.</a:t>
            </a:r>
            <a:br>
              <a:rPr lang="en-US" altLang="zh-CN" smtClean="0">
                <a:ea typeface="宋体" panose="02010600030101010101" pitchFamily="2" charset="-122"/>
              </a:rPr>
            </a:br>
            <a:endParaRPr lang="en-US" altLang="zh-CN">
              <a:ea typeface="宋体" panose="02010600030101010101" pitchFamily="2" charset="-122"/>
            </a:endParaRPr>
          </a:p>
          <a:p>
            <a:endParaRPr lang="en-US" altLang="zh-CN" smtClean="0">
              <a:ea typeface="宋体" panose="02010600030101010101" pitchFamily="2" charset="-122"/>
            </a:endParaRPr>
          </a:p>
        </p:txBody>
      </p:sp>
    </p:spTree>
  </p:cSld>
  <p:clrMapOvr>
    <a:masterClrMapping/>
  </p:clrMapOvr>
  <p:timing>
    <p:tnLst>
      <p:par>
        <p:cT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a:t>普里姆算</a:t>
            </a:r>
            <a:r>
              <a:rPr lang="zh-CN" altLang="en-US" sz="2200" b="1" smtClean="0"/>
              <a:t>法</a:t>
            </a:r>
            <a:endParaRPr lang="en-US" altLang="zh-CN" sz="2200" b="1"/>
          </a:p>
        </p:txBody>
      </p:sp>
      <p:sp>
        <p:nvSpPr>
          <p:cNvPr id="2" name="TextBox 1"/>
          <p:cNvSpPr txBox="1"/>
          <p:nvPr/>
        </p:nvSpPr>
        <p:spPr>
          <a:xfrm>
            <a:off x="665981" y="1224111"/>
            <a:ext cx="8424936" cy="4555093"/>
          </a:xfrm>
          <a:prstGeom prst="rect">
            <a:avLst/>
          </a:prstGeom>
          <a:noFill/>
        </p:spPr>
        <p:txBody>
          <a:bodyPr wrap="square" rtlCol="0">
            <a:spAutoFit/>
          </a:bodyPr>
          <a:lstStyle/>
          <a:p>
            <a:r>
              <a:rPr lang="zh-CN" altLang="en-US" sz="2000" b="1" smtClean="0">
                <a:solidFill>
                  <a:srgbClr val="0070C0"/>
                </a:solidFill>
                <a:ea typeface="宋体" panose="02010600030101010101" pitchFamily="2" charset="-122"/>
              </a:rPr>
              <a:t>普</a:t>
            </a:r>
            <a:r>
              <a:rPr lang="zh-CN" altLang="en-US" sz="2000" b="1">
                <a:solidFill>
                  <a:srgbClr val="0070C0"/>
                </a:solidFill>
                <a:ea typeface="宋体" panose="02010600030101010101" pitchFamily="2" charset="-122"/>
              </a:rPr>
              <a:t>里姆算</a:t>
            </a:r>
            <a:r>
              <a:rPr lang="zh-CN" altLang="en-US" sz="2000" b="1" smtClean="0">
                <a:solidFill>
                  <a:srgbClr val="0070C0"/>
                </a:solidFill>
                <a:ea typeface="宋体" panose="02010600030101010101" pitchFamily="2" charset="-122"/>
              </a:rPr>
              <a:t>法最佳实践</a:t>
            </a:r>
            <a:r>
              <a:rPr lang="en-US" altLang="zh-CN" sz="2000" b="1" smtClean="0">
                <a:solidFill>
                  <a:srgbClr val="0070C0"/>
                </a:solidFill>
                <a:ea typeface="宋体" panose="02010600030101010101" pitchFamily="2" charset="-122"/>
              </a:rPr>
              <a:t>(</a:t>
            </a:r>
            <a:r>
              <a:rPr lang="zh-CN" altLang="en-US" sz="2000" b="1" smtClean="0">
                <a:solidFill>
                  <a:srgbClr val="0070C0"/>
                </a:solidFill>
                <a:ea typeface="宋体" panose="02010600030101010101" pitchFamily="2" charset="-122"/>
              </a:rPr>
              <a:t>修路问题</a:t>
            </a:r>
            <a:r>
              <a:rPr lang="en-US" altLang="zh-CN" sz="2000" b="1" smtClean="0">
                <a:solidFill>
                  <a:srgbClr val="0070C0"/>
                </a:solidFill>
                <a:ea typeface="宋体" panose="02010600030101010101" pitchFamily="2" charset="-122"/>
              </a:rPr>
              <a:t>)</a:t>
            </a:r>
            <a:endParaRPr lang="en-US" altLang="zh-CN" sz="2000" b="1" smtClean="0">
              <a:solidFill>
                <a:srgbClr val="0070C0"/>
              </a:solidFill>
              <a:ea typeface="宋体" panose="02010600030101010101" pitchFamily="2" charset="-122"/>
            </a:endParaRPr>
          </a:p>
          <a:p>
            <a:br>
              <a:rPr lang="en-US" altLang="zh-CN" smtClean="0">
                <a:ea typeface="宋体" panose="02010600030101010101" pitchFamily="2" charset="-122"/>
              </a:rPr>
            </a:br>
            <a:endParaRPr lang="en-US" altLang="zh-CN">
              <a:ea typeface="宋体" panose="02010600030101010101" pitchFamily="2" charset="-122"/>
            </a:endParaRPr>
          </a:p>
          <a:p>
            <a:endParaRPr lang="en-US" altLang="zh-CN" smtClean="0">
              <a:ea typeface="宋体" panose="02010600030101010101" pitchFamily="2" charset="-122"/>
            </a:endParaRPr>
          </a:p>
          <a:p>
            <a:endParaRPr lang="en-US" altLang="zh-CN">
              <a:ea typeface="宋体" panose="02010600030101010101" pitchFamily="2" charset="-122"/>
            </a:endParaRPr>
          </a:p>
          <a:p>
            <a:endParaRPr lang="en-US" altLang="zh-CN" smtClean="0">
              <a:ea typeface="宋体" panose="02010600030101010101" pitchFamily="2" charset="-122"/>
            </a:endParaRPr>
          </a:p>
          <a:p>
            <a:endParaRPr lang="en-US" altLang="zh-CN">
              <a:ea typeface="宋体" panose="02010600030101010101" pitchFamily="2" charset="-122"/>
            </a:endParaRPr>
          </a:p>
          <a:p>
            <a:endParaRPr lang="en-US" altLang="zh-CN" smtClean="0">
              <a:ea typeface="宋体" panose="02010600030101010101" pitchFamily="2" charset="-122"/>
            </a:endParaRPr>
          </a:p>
          <a:p>
            <a:endParaRPr lang="en-US" altLang="zh-CN">
              <a:ea typeface="宋体" panose="02010600030101010101" pitchFamily="2" charset="-122"/>
            </a:endParaRPr>
          </a:p>
          <a:p>
            <a:endParaRPr lang="en-US" altLang="zh-CN" smtClean="0">
              <a:ea typeface="宋体" panose="02010600030101010101" pitchFamily="2" charset="-122"/>
            </a:endParaRPr>
          </a:p>
          <a:p>
            <a:endParaRPr lang="en-US" altLang="zh-CN">
              <a:ea typeface="宋体" panose="02010600030101010101" pitchFamily="2" charset="-122"/>
            </a:endParaRPr>
          </a:p>
          <a:p>
            <a:pPr marL="342900" indent="-342900">
              <a:buAutoNum type="arabicParenR"/>
            </a:pPr>
            <a:r>
              <a:rPr lang="zh-CN" altLang="en-US" sz="1700">
                <a:ea typeface="宋体" panose="02010600030101010101" pitchFamily="2" charset="-122"/>
              </a:rPr>
              <a:t>有胜利乡有</a:t>
            </a:r>
            <a:r>
              <a:rPr lang="en-US" altLang="zh-CN" sz="1700">
                <a:ea typeface="宋体" panose="02010600030101010101" pitchFamily="2" charset="-122"/>
              </a:rPr>
              <a:t>7</a:t>
            </a:r>
            <a:r>
              <a:rPr lang="zh-CN" altLang="en-US" sz="1700">
                <a:ea typeface="宋体" panose="02010600030101010101" pitchFamily="2" charset="-122"/>
              </a:rPr>
              <a:t>个村庄</a:t>
            </a:r>
            <a:r>
              <a:rPr lang="en-US" altLang="zh-CN" sz="1700">
                <a:ea typeface="宋体" panose="02010600030101010101" pitchFamily="2" charset="-122"/>
              </a:rPr>
              <a:t>(A, B, C, D, E, F, G) </a:t>
            </a:r>
            <a:r>
              <a:rPr lang="zh-CN" altLang="en-US" sz="1700">
                <a:ea typeface="宋体" panose="02010600030101010101" pitchFamily="2" charset="-122"/>
              </a:rPr>
              <a:t>，现在需要修路把</a:t>
            </a:r>
            <a:r>
              <a:rPr lang="en-US" altLang="zh-CN" sz="1700">
                <a:ea typeface="宋体" panose="02010600030101010101" pitchFamily="2" charset="-122"/>
              </a:rPr>
              <a:t>7</a:t>
            </a:r>
            <a:r>
              <a:rPr lang="zh-CN" altLang="en-US" sz="1700">
                <a:ea typeface="宋体" panose="02010600030101010101" pitchFamily="2" charset="-122"/>
              </a:rPr>
              <a:t>个村庄连通</a:t>
            </a:r>
            <a:endParaRPr lang="en-US" altLang="zh-CN" sz="1700">
              <a:ea typeface="宋体" panose="02010600030101010101" pitchFamily="2" charset="-122"/>
            </a:endParaRPr>
          </a:p>
          <a:p>
            <a:pPr marL="342900" indent="-342900">
              <a:buAutoNum type="arabicParenR"/>
            </a:pPr>
            <a:r>
              <a:rPr lang="zh-CN" altLang="en-US" sz="1700">
                <a:ea typeface="宋体" panose="02010600030101010101" pitchFamily="2" charset="-122"/>
              </a:rPr>
              <a:t>各个村庄的距离用边线表示</a:t>
            </a:r>
            <a:r>
              <a:rPr lang="en-US" altLang="zh-CN" sz="1700">
                <a:ea typeface="宋体" panose="02010600030101010101" pitchFamily="2" charset="-122"/>
              </a:rPr>
              <a:t>(</a:t>
            </a:r>
            <a:r>
              <a:rPr lang="zh-CN" altLang="en-US" sz="1700">
                <a:ea typeface="宋体" panose="02010600030101010101" pitchFamily="2" charset="-122"/>
              </a:rPr>
              <a:t>权</a:t>
            </a:r>
            <a:r>
              <a:rPr lang="en-US" altLang="zh-CN" sz="1700">
                <a:ea typeface="宋体" panose="02010600030101010101" pitchFamily="2" charset="-122"/>
              </a:rPr>
              <a:t>) </a:t>
            </a:r>
            <a:r>
              <a:rPr lang="zh-CN" altLang="en-US" sz="1700">
                <a:ea typeface="宋体" panose="02010600030101010101" pitchFamily="2" charset="-122"/>
              </a:rPr>
              <a:t>，比如 </a:t>
            </a:r>
            <a:r>
              <a:rPr lang="en-US" altLang="zh-CN" sz="1700">
                <a:ea typeface="宋体" panose="02010600030101010101" pitchFamily="2" charset="-122"/>
              </a:rPr>
              <a:t>A – B </a:t>
            </a:r>
            <a:r>
              <a:rPr lang="zh-CN" altLang="en-US" sz="1700">
                <a:ea typeface="宋体" panose="02010600030101010101" pitchFamily="2" charset="-122"/>
              </a:rPr>
              <a:t>距离 </a:t>
            </a:r>
            <a:r>
              <a:rPr lang="en-US" altLang="zh-CN" sz="1700">
                <a:ea typeface="宋体" panose="02010600030101010101" pitchFamily="2" charset="-122"/>
              </a:rPr>
              <a:t>5</a:t>
            </a:r>
            <a:r>
              <a:rPr lang="zh-CN" altLang="en-US" sz="1700">
                <a:ea typeface="宋体" panose="02010600030101010101" pitchFamily="2" charset="-122"/>
              </a:rPr>
              <a:t>公里</a:t>
            </a:r>
            <a:endParaRPr lang="en-US" altLang="zh-CN" sz="1700">
              <a:ea typeface="宋体" panose="02010600030101010101" pitchFamily="2" charset="-122"/>
            </a:endParaRPr>
          </a:p>
          <a:p>
            <a:pPr marL="342900" indent="-342900">
              <a:buAutoNum type="arabicParenR"/>
            </a:pPr>
            <a:r>
              <a:rPr lang="zh-CN" altLang="en-US" sz="1700">
                <a:ea typeface="宋体" panose="02010600030101010101" pitchFamily="2" charset="-122"/>
              </a:rPr>
              <a:t>问：如何修路保证各个村庄都能连通，并且总的修建公路总里程最短</a:t>
            </a:r>
            <a:r>
              <a:rPr lang="en-US" altLang="zh-CN" sz="1700" smtClean="0">
                <a:ea typeface="宋体" panose="02010600030101010101" pitchFamily="2" charset="-122"/>
              </a:rPr>
              <a:t>?</a:t>
            </a:r>
            <a:endParaRPr lang="en-US" altLang="zh-CN" sz="1700" smtClean="0">
              <a:ea typeface="宋体" panose="02010600030101010101" pitchFamily="2" charset="-122"/>
            </a:endParaRPr>
          </a:p>
          <a:p>
            <a:pPr marL="342900" indent="-342900">
              <a:buAutoNum type="arabicParenR"/>
            </a:pPr>
            <a:r>
              <a:rPr lang="zh-CN" altLang="en-US" sz="1700" smtClean="0">
                <a:ea typeface="宋体" panose="02010600030101010101" pitchFamily="2" charset="-122"/>
              </a:rPr>
              <a:t>看老师</a:t>
            </a:r>
            <a:r>
              <a:rPr lang="zh-CN" altLang="en-US" sz="1700" b="1" smtClean="0">
                <a:ea typeface="宋体" panose="02010600030101010101" pitchFamily="2" charset="-122"/>
              </a:rPr>
              <a:t>思路分析</a:t>
            </a:r>
            <a:r>
              <a:rPr lang="en-US" altLang="zh-CN" sz="1700" smtClean="0">
                <a:ea typeface="宋体" panose="02010600030101010101" pitchFamily="2" charset="-122"/>
              </a:rPr>
              <a:t>+</a:t>
            </a:r>
            <a:r>
              <a:rPr lang="zh-CN" altLang="en-US" sz="1700" smtClean="0">
                <a:ea typeface="宋体" panose="02010600030101010101" pitchFamily="2" charset="-122"/>
              </a:rPr>
              <a:t>代码演示</a:t>
            </a:r>
            <a:r>
              <a:rPr lang="en-US" altLang="zh-CN" sz="1700" smtClean="0">
                <a:ea typeface="宋体" panose="02010600030101010101" pitchFamily="2" charset="-122"/>
              </a:rPr>
              <a:t>:</a:t>
            </a:r>
            <a:r>
              <a:rPr lang="zh-CN" altLang="en-US" sz="1700" smtClean="0">
                <a:ea typeface="宋体" panose="02010600030101010101" pitchFamily="2" charset="-122"/>
              </a:rPr>
              <a:t> </a:t>
            </a:r>
            <a:endParaRPr lang="en-US" altLang="zh-CN" sz="1700">
              <a:ea typeface="宋体" panose="02010600030101010101" pitchFamily="2" charset="-122"/>
            </a:endParaRPr>
          </a:p>
          <a:p>
            <a:endParaRPr lang="en-US" altLang="zh-CN" smtClean="0">
              <a:ea typeface="宋体" panose="02010600030101010101" pitchFamily="2" charset="-122"/>
            </a:endParaRPr>
          </a:p>
        </p:txBody>
      </p:sp>
      <p:pic>
        <p:nvPicPr>
          <p:cNvPr id="120911" name="Picture 79"/>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26021" y="2088207"/>
            <a:ext cx="2667000" cy="1695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单向环形链</a:t>
            </a:r>
            <a:r>
              <a:rPr lang="zh-CN" altLang="en-US" sz="2200" b="1"/>
              <a:t>表介绍</a:t>
            </a:r>
            <a:endParaRPr lang="en-US" altLang="zh-CN" sz="2200" b="1"/>
          </a:p>
        </p:txBody>
      </p:sp>
      <p:sp>
        <p:nvSpPr>
          <p:cNvPr id="2" name="TextBox 1"/>
          <p:cNvSpPr txBox="1"/>
          <p:nvPr/>
        </p:nvSpPr>
        <p:spPr>
          <a:xfrm>
            <a:off x="665981" y="1224111"/>
            <a:ext cx="8136904" cy="3416320"/>
          </a:xfrm>
          <a:prstGeom prst="rect">
            <a:avLst/>
          </a:prstGeom>
          <a:noFill/>
        </p:spPr>
        <p:txBody>
          <a:bodyPr wrap="square" rtlCol="0">
            <a:spAutoFit/>
          </a:bodyPr>
          <a:lstStyle/>
          <a:p>
            <a:endParaRPr lang="en-US" altLang="zh-CN"/>
          </a:p>
          <a:p>
            <a:endParaRPr lang="en-US" altLang="zh-CN"/>
          </a:p>
          <a:p>
            <a:endParaRPr lang="en-US" altLang="zh-CN" smtClean="0"/>
          </a:p>
          <a:p>
            <a:endParaRPr lang="en-US" altLang="zh-CN" smtClean="0"/>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zh-CN" altLang="en-US"/>
          </a:p>
        </p:txBody>
      </p:sp>
      <p:pic>
        <p:nvPicPr>
          <p:cNvPr id="717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08806" y="1944191"/>
            <a:ext cx="3457575" cy="2400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克</a:t>
            </a:r>
            <a:r>
              <a:rPr lang="zh-CN" altLang="en-US" sz="2200" b="1"/>
              <a:t>鲁斯卡尔</a:t>
            </a:r>
            <a:r>
              <a:rPr lang="zh-CN" altLang="en-US" sz="2200" b="1" smtClean="0"/>
              <a:t>算法</a:t>
            </a:r>
            <a:endParaRPr lang="en-US" altLang="zh-CN" sz="2200" b="1"/>
          </a:p>
        </p:txBody>
      </p:sp>
      <p:sp>
        <p:nvSpPr>
          <p:cNvPr id="2" name="TextBox 1"/>
          <p:cNvSpPr txBox="1"/>
          <p:nvPr/>
        </p:nvSpPr>
        <p:spPr>
          <a:xfrm>
            <a:off x="665981" y="1224111"/>
            <a:ext cx="8424936" cy="3908762"/>
          </a:xfrm>
          <a:prstGeom prst="rect">
            <a:avLst/>
          </a:prstGeom>
          <a:noFill/>
        </p:spPr>
        <p:txBody>
          <a:bodyPr wrap="square" rtlCol="0">
            <a:spAutoFit/>
          </a:bodyPr>
          <a:lstStyle/>
          <a:p>
            <a:r>
              <a:rPr lang="zh-CN" altLang="en-US" sz="2000" b="1" smtClean="0">
                <a:solidFill>
                  <a:srgbClr val="0070C0"/>
                </a:solidFill>
                <a:ea typeface="宋体" panose="02010600030101010101" pitchFamily="2" charset="-122"/>
              </a:rPr>
              <a:t>应用场景</a:t>
            </a:r>
            <a:r>
              <a:rPr lang="en-US" altLang="zh-CN" sz="2000" b="1" smtClean="0">
                <a:solidFill>
                  <a:srgbClr val="0070C0"/>
                </a:solidFill>
                <a:ea typeface="宋体" panose="02010600030101010101" pitchFamily="2" charset="-122"/>
              </a:rPr>
              <a:t>-</a:t>
            </a:r>
            <a:r>
              <a:rPr lang="zh-CN" altLang="en-US" sz="2000" b="1">
                <a:solidFill>
                  <a:srgbClr val="0070C0"/>
                </a:solidFill>
                <a:ea typeface="宋体" panose="02010600030101010101" pitchFamily="2" charset="-122"/>
              </a:rPr>
              <a:t>公交站</a:t>
            </a:r>
            <a:r>
              <a:rPr lang="zh-CN" altLang="en-US" sz="2000" b="1" smtClean="0">
                <a:solidFill>
                  <a:srgbClr val="0070C0"/>
                </a:solidFill>
                <a:ea typeface="宋体" panose="02010600030101010101" pitchFamily="2" charset="-122"/>
              </a:rPr>
              <a:t>问题</a:t>
            </a:r>
            <a:endParaRPr lang="en-US" altLang="zh-CN" sz="2000" b="1" smtClean="0">
              <a:solidFill>
                <a:srgbClr val="0070C0"/>
              </a:solidFill>
              <a:ea typeface="宋体" panose="02010600030101010101" pitchFamily="2" charset="-122"/>
            </a:endParaRPr>
          </a:p>
          <a:p>
            <a:endParaRPr lang="en-US" altLang="zh-CN">
              <a:ea typeface="宋体" panose="02010600030101010101" pitchFamily="2" charset="-122"/>
            </a:endParaRPr>
          </a:p>
          <a:p>
            <a:r>
              <a:rPr lang="zh-CN" altLang="en-US" smtClean="0">
                <a:ea typeface="宋体" panose="02010600030101010101" pitchFamily="2" charset="-122"/>
              </a:rPr>
              <a:t>看一个应用场景和问题：</a:t>
            </a:r>
            <a:br>
              <a:rPr lang="en-US" altLang="zh-CN" smtClean="0">
                <a:ea typeface="宋体" panose="02010600030101010101" pitchFamily="2" charset="-122"/>
              </a:rPr>
            </a:br>
            <a:endParaRPr lang="en-US" altLang="zh-CN" smtClean="0">
              <a:ea typeface="宋体" panose="02010600030101010101" pitchFamily="2" charset="-122"/>
            </a:endParaRPr>
          </a:p>
          <a:p>
            <a:endParaRPr lang="en-US" altLang="zh-CN">
              <a:ea typeface="宋体" panose="02010600030101010101" pitchFamily="2" charset="-122"/>
            </a:endParaRPr>
          </a:p>
          <a:p>
            <a:endParaRPr lang="en-US" altLang="zh-CN" smtClean="0">
              <a:ea typeface="宋体" panose="02010600030101010101" pitchFamily="2" charset="-122"/>
            </a:endParaRPr>
          </a:p>
          <a:p>
            <a:endParaRPr lang="en-US" altLang="zh-CN">
              <a:ea typeface="宋体" panose="02010600030101010101" pitchFamily="2" charset="-122"/>
            </a:endParaRPr>
          </a:p>
          <a:p>
            <a:endParaRPr lang="en-US" altLang="zh-CN" smtClean="0">
              <a:ea typeface="宋体" panose="02010600030101010101" pitchFamily="2" charset="-122"/>
            </a:endParaRPr>
          </a:p>
          <a:p>
            <a:endParaRPr lang="en-US" altLang="zh-CN">
              <a:ea typeface="宋体" panose="02010600030101010101" pitchFamily="2" charset="-122"/>
            </a:endParaRPr>
          </a:p>
          <a:p>
            <a:endParaRPr lang="en-US" altLang="zh-CN">
              <a:ea typeface="宋体" panose="02010600030101010101" pitchFamily="2" charset="-122"/>
            </a:endParaRPr>
          </a:p>
          <a:p>
            <a:endParaRPr lang="en-US" altLang="zh-CN" smtClean="0">
              <a:ea typeface="宋体" panose="02010600030101010101" pitchFamily="2" charset="-122"/>
            </a:endParaRPr>
          </a:p>
          <a:p>
            <a:pPr marL="342900" indent="-342900">
              <a:buAutoNum type="arabicParenR"/>
            </a:pPr>
            <a:r>
              <a:rPr lang="zh-CN" altLang="en-US" sz="1600">
                <a:ea typeface="宋体" panose="02010600030101010101" pitchFamily="2" charset="-122"/>
              </a:rPr>
              <a:t>某城市</a:t>
            </a:r>
            <a:r>
              <a:rPr lang="zh-CN" altLang="en-US" sz="1600" smtClean="0">
                <a:ea typeface="宋体" panose="02010600030101010101" pitchFamily="2" charset="-122"/>
              </a:rPr>
              <a:t>新增</a:t>
            </a:r>
            <a:r>
              <a:rPr lang="en-US" altLang="zh-CN" sz="1600" smtClean="0">
                <a:ea typeface="宋体" panose="02010600030101010101" pitchFamily="2" charset="-122"/>
              </a:rPr>
              <a:t>7</a:t>
            </a:r>
            <a:r>
              <a:rPr lang="zh-CN" altLang="en-US" sz="1600" smtClean="0">
                <a:ea typeface="宋体" panose="02010600030101010101" pitchFamily="2" charset="-122"/>
              </a:rPr>
              <a:t>个</a:t>
            </a:r>
            <a:r>
              <a:rPr lang="zh-CN" altLang="en-US" sz="1600">
                <a:ea typeface="宋体" panose="02010600030101010101" pitchFamily="2" charset="-122"/>
              </a:rPr>
              <a:t>站点</a:t>
            </a:r>
            <a:r>
              <a:rPr lang="en-US" altLang="zh-CN" sz="1600" smtClean="0">
                <a:ea typeface="宋体" panose="02010600030101010101" pitchFamily="2" charset="-122"/>
              </a:rPr>
              <a:t>(A</a:t>
            </a:r>
            <a:r>
              <a:rPr lang="en-US" altLang="zh-CN" sz="1600">
                <a:ea typeface="宋体" panose="02010600030101010101" pitchFamily="2" charset="-122"/>
              </a:rPr>
              <a:t>, B, C, D, E, F, G) </a:t>
            </a:r>
            <a:r>
              <a:rPr lang="zh-CN" altLang="en-US" sz="1600" smtClean="0">
                <a:ea typeface="宋体" panose="02010600030101010101" pitchFamily="2" charset="-122"/>
              </a:rPr>
              <a:t>，现在需要修路把</a:t>
            </a:r>
            <a:r>
              <a:rPr lang="en-US" altLang="zh-CN" sz="1600" smtClean="0">
                <a:ea typeface="宋体" panose="02010600030101010101" pitchFamily="2" charset="-122"/>
              </a:rPr>
              <a:t>7</a:t>
            </a:r>
            <a:r>
              <a:rPr lang="zh-CN" altLang="en-US" sz="1600" smtClean="0">
                <a:ea typeface="宋体" panose="02010600030101010101" pitchFamily="2" charset="-122"/>
              </a:rPr>
              <a:t>个</a:t>
            </a:r>
            <a:r>
              <a:rPr lang="zh-CN" altLang="en-US" sz="1600">
                <a:ea typeface="宋体" panose="02010600030101010101" pitchFamily="2" charset="-122"/>
              </a:rPr>
              <a:t>站点</a:t>
            </a:r>
            <a:r>
              <a:rPr lang="zh-CN" altLang="en-US" sz="1600" smtClean="0">
                <a:ea typeface="宋体" panose="02010600030101010101" pitchFamily="2" charset="-122"/>
              </a:rPr>
              <a:t>连通</a:t>
            </a:r>
            <a:endParaRPr lang="en-US" altLang="zh-CN" sz="1600" smtClean="0">
              <a:ea typeface="宋体" panose="02010600030101010101" pitchFamily="2" charset="-122"/>
            </a:endParaRPr>
          </a:p>
          <a:p>
            <a:pPr marL="342900" indent="-342900">
              <a:buAutoNum type="arabicParenR"/>
            </a:pPr>
            <a:r>
              <a:rPr lang="zh-CN" altLang="en-US" sz="1600">
                <a:ea typeface="宋体" panose="02010600030101010101" pitchFamily="2" charset="-122"/>
              </a:rPr>
              <a:t>各</a:t>
            </a:r>
            <a:r>
              <a:rPr lang="zh-CN" altLang="en-US" sz="1600" smtClean="0">
                <a:ea typeface="宋体" panose="02010600030101010101" pitchFamily="2" charset="-122"/>
              </a:rPr>
              <a:t>个</a:t>
            </a:r>
            <a:r>
              <a:rPr lang="zh-CN" altLang="en-US" sz="1600">
                <a:ea typeface="宋体" panose="02010600030101010101" pitchFamily="2" charset="-122"/>
              </a:rPr>
              <a:t>站点</a:t>
            </a:r>
            <a:r>
              <a:rPr lang="zh-CN" altLang="en-US" sz="1600" smtClean="0">
                <a:ea typeface="宋体" panose="02010600030101010101" pitchFamily="2" charset="-122"/>
              </a:rPr>
              <a:t>的</a:t>
            </a:r>
            <a:r>
              <a:rPr lang="zh-CN" altLang="en-US" sz="1600">
                <a:ea typeface="宋体" panose="02010600030101010101" pitchFamily="2" charset="-122"/>
              </a:rPr>
              <a:t>距离</a:t>
            </a:r>
            <a:r>
              <a:rPr lang="zh-CN" altLang="en-US" sz="1600" smtClean="0">
                <a:ea typeface="宋体" panose="02010600030101010101" pitchFamily="2" charset="-122"/>
              </a:rPr>
              <a:t>用边线表示</a:t>
            </a:r>
            <a:r>
              <a:rPr lang="en-US" altLang="zh-CN" sz="1600" smtClean="0">
                <a:ea typeface="宋体" panose="02010600030101010101" pitchFamily="2" charset="-122"/>
              </a:rPr>
              <a:t>(</a:t>
            </a:r>
            <a:r>
              <a:rPr lang="zh-CN" altLang="en-US" sz="1600" smtClean="0">
                <a:ea typeface="宋体" panose="02010600030101010101" pitchFamily="2" charset="-122"/>
              </a:rPr>
              <a:t>权</a:t>
            </a:r>
            <a:r>
              <a:rPr lang="en-US" altLang="zh-CN" sz="1600" smtClean="0">
                <a:ea typeface="宋体" panose="02010600030101010101" pitchFamily="2" charset="-122"/>
              </a:rPr>
              <a:t>) </a:t>
            </a:r>
            <a:r>
              <a:rPr lang="zh-CN" altLang="en-US" sz="1600" smtClean="0">
                <a:ea typeface="宋体" panose="02010600030101010101" pitchFamily="2" charset="-122"/>
              </a:rPr>
              <a:t>，比如 </a:t>
            </a:r>
            <a:r>
              <a:rPr lang="en-US" altLang="zh-CN" sz="1600" smtClean="0">
                <a:ea typeface="宋体" panose="02010600030101010101" pitchFamily="2" charset="-122"/>
              </a:rPr>
              <a:t>A – B </a:t>
            </a:r>
            <a:r>
              <a:rPr lang="zh-CN" altLang="en-US" sz="1600" smtClean="0">
                <a:ea typeface="宋体" panose="02010600030101010101" pitchFamily="2" charset="-122"/>
              </a:rPr>
              <a:t>距离 </a:t>
            </a:r>
            <a:r>
              <a:rPr lang="en-US" altLang="zh-CN" sz="1600" smtClean="0">
                <a:ea typeface="宋体" panose="02010600030101010101" pitchFamily="2" charset="-122"/>
              </a:rPr>
              <a:t>12</a:t>
            </a:r>
            <a:r>
              <a:rPr lang="zh-CN" altLang="en-US" sz="1600" smtClean="0">
                <a:ea typeface="宋体" panose="02010600030101010101" pitchFamily="2" charset="-122"/>
              </a:rPr>
              <a:t>公里</a:t>
            </a:r>
            <a:endParaRPr lang="en-US" altLang="zh-CN" sz="1600" smtClean="0">
              <a:ea typeface="宋体" panose="02010600030101010101" pitchFamily="2" charset="-122"/>
            </a:endParaRPr>
          </a:p>
          <a:p>
            <a:pPr marL="342900" indent="-342900">
              <a:buAutoNum type="arabicParenR"/>
            </a:pPr>
            <a:r>
              <a:rPr lang="zh-CN" altLang="en-US" sz="1600" smtClean="0">
                <a:ea typeface="宋体" panose="02010600030101010101" pitchFamily="2" charset="-122"/>
              </a:rPr>
              <a:t>问：</a:t>
            </a:r>
            <a:r>
              <a:rPr lang="zh-CN" altLang="en-US" sz="1600">
                <a:ea typeface="宋体" panose="02010600030101010101" pitchFamily="2" charset="-122"/>
              </a:rPr>
              <a:t>如</a:t>
            </a:r>
            <a:r>
              <a:rPr lang="zh-CN" altLang="en-US" sz="1600" smtClean="0">
                <a:ea typeface="宋体" panose="02010600030101010101" pitchFamily="2" charset="-122"/>
              </a:rPr>
              <a:t>何修路保证各个站点都能连通，并且总的修建公路总里程最短</a:t>
            </a:r>
            <a:r>
              <a:rPr lang="en-US" altLang="zh-CN" sz="1600" smtClean="0">
                <a:ea typeface="宋体" panose="02010600030101010101" pitchFamily="2" charset="-122"/>
              </a:rPr>
              <a:t>?</a:t>
            </a:r>
            <a:r>
              <a:rPr lang="zh-CN" altLang="en-US" sz="1600" smtClean="0">
                <a:ea typeface="宋体" panose="02010600030101010101" pitchFamily="2" charset="-122"/>
              </a:rPr>
              <a:t> </a:t>
            </a:r>
            <a:endParaRPr lang="en-US" altLang="zh-CN" sz="1600" smtClean="0">
              <a:ea typeface="宋体" panose="02010600030101010101" pitchFamily="2" charset="-122"/>
            </a:endParaRPr>
          </a:p>
        </p:txBody>
      </p:sp>
      <p:pic>
        <p:nvPicPr>
          <p:cNvPr id="12697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37989" y="2302763"/>
            <a:ext cx="2448272" cy="17736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左右箭头 4"/>
          <p:cNvSpPr/>
          <p:nvPr/>
        </p:nvSpPr>
        <p:spPr>
          <a:xfrm>
            <a:off x="4050357" y="2808287"/>
            <a:ext cx="1224136" cy="381279"/>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a:t>类</a:t>
            </a:r>
            <a:r>
              <a:rPr lang="zh-CN" altLang="en-US" sz="1400" smtClean="0"/>
              <a:t>似的</a:t>
            </a:r>
            <a:endParaRPr lang="zh-CN" altLang="en-US" sz="1400"/>
          </a:p>
        </p:txBody>
      </p:sp>
      <p:pic>
        <p:nvPicPr>
          <p:cNvPr id="9" name="图片 8"/>
          <p:cNvPicPr>
            <a:picLocks noChangeAspect="1"/>
          </p:cNvPicPr>
          <p:nvPr/>
        </p:nvPicPr>
        <p:blipFill>
          <a:blip r:embed="rId2"/>
          <a:stretch>
            <a:fillRect/>
          </a:stretch>
        </p:blipFill>
        <p:spPr>
          <a:xfrm>
            <a:off x="5706540" y="2138911"/>
            <a:ext cx="2666667" cy="1685714"/>
          </a:xfrm>
          <a:prstGeom prst="rect">
            <a:avLst/>
          </a:prstGeom>
        </p:spPr>
      </p:pic>
    </p:spTree>
  </p:cSld>
  <p:clrMapOvr>
    <a:masterClrMapping/>
  </p:clrMapOvr>
  <p:timing>
    <p:tnLst>
      <p:par>
        <p:cT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克</a:t>
            </a:r>
            <a:r>
              <a:rPr lang="zh-CN" altLang="en-US" sz="2200" b="1"/>
              <a:t>鲁斯卡尔</a:t>
            </a:r>
            <a:r>
              <a:rPr lang="zh-CN" altLang="en-US" sz="2200" b="1" smtClean="0"/>
              <a:t>算法</a:t>
            </a:r>
            <a:endParaRPr lang="en-US" altLang="zh-CN" sz="2200" b="1"/>
          </a:p>
        </p:txBody>
      </p:sp>
      <p:sp>
        <p:nvSpPr>
          <p:cNvPr id="2" name="TextBox 1"/>
          <p:cNvSpPr txBox="1"/>
          <p:nvPr/>
        </p:nvSpPr>
        <p:spPr>
          <a:xfrm>
            <a:off x="665981" y="1224111"/>
            <a:ext cx="8424936" cy="2061210"/>
          </a:xfrm>
          <a:prstGeom prst="rect">
            <a:avLst/>
          </a:prstGeom>
          <a:noFill/>
        </p:spPr>
        <p:txBody>
          <a:bodyPr wrap="square" rtlCol="0">
            <a:spAutoFit/>
          </a:bodyPr>
          <a:lstStyle/>
          <a:p>
            <a:r>
              <a:rPr lang="zh-CN" altLang="en-US" sz="2000" b="1" smtClean="0">
                <a:solidFill>
                  <a:srgbClr val="0070C0"/>
                </a:solidFill>
                <a:ea typeface="宋体" panose="02010600030101010101" pitchFamily="2" charset="-122"/>
              </a:rPr>
              <a:t>克</a:t>
            </a:r>
            <a:r>
              <a:rPr lang="zh-CN" altLang="en-US" sz="2000" b="1">
                <a:solidFill>
                  <a:srgbClr val="0070C0"/>
                </a:solidFill>
                <a:ea typeface="宋体" panose="02010600030101010101" pitchFamily="2" charset="-122"/>
              </a:rPr>
              <a:t>鲁斯卡</a:t>
            </a:r>
            <a:r>
              <a:rPr lang="zh-CN" altLang="en-US" sz="2000" b="1" smtClean="0">
                <a:solidFill>
                  <a:srgbClr val="0070C0"/>
                </a:solidFill>
                <a:ea typeface="宋体" panose="02010600030101010101" pitchFamily="2" charset="-122"/>
              </a:rPr>
              <a:t>尔算法介绍</a:t>
            </a:r>
            <a:endParaRPr lang="en-US" altLang="zh-CN" sz="2000" b="1" smtClean="0">
              <a:solidFill>
                <a:srgbClr val="0070C0"/>
              </a:solidFill>
              <a:ea typeface="宋体" panose="02010600030101010101" pitchFamily="2" charset="-122"/>
            </a:endParaRPr>
          </a:p>
          <a:p>
            <a:endParaRPr lang="en-US" altLang="zh-CN">
              <a:ea typeface="宋体" panose="02010600030101010101" pitchFamily="2" charset="-122"/>
            </a:endParaRPr>
          </a:p>
          <a:p>
            <a:pPr marL="342900" indent="-342900">
              <a:buAutoNum type="arabicParenR"/>
            </a:pPr>
            <a:r>
              <a:rPr lang="zh-CN" altLang="en-US" smtClean="0"/>
              <a:t>克</a:t>
            </a:r>
            <a:r>
              <a:rPr lang="zh-CN" altLang="en-US"/>
              <a:t>鲁斯卡尔</a:t>
            </a:r>
            <a:r>
              <a:rPr lang="en-US" altLang="zh-CN"/>
              <a:t>(Kruskal)</a:t>
            </a:r>
            <a:r>
              <a:rPr lang="zh-CN" altLang="en-US"/>
              <a:t>算法，是用来</a:t>
            </a:r>
            <a:r>
              <a:rPr lang="zh-CN" altLang="en-US" b="1"/>
              <a:t>求加权连通图的最小生成树的算法</a:t>
            </a:r>
            <a:r>
              <a:rPr lang="zh-CN" altLang="en-US" smtClean="0">
                <a:ea typeface="宋体" panose="02010600030101010101" pitchFamily="2" charset="-122"/>
              </a:rPr>
              <a:t>。</a:t>
            </a:r>
            <a:endParaRPr lang="en-US" altLang="zh-CN" smtClean="0">
              <a:ea typeface="宋体" panose="02010600030101010101" pitchFamily="2" charset="-122"/>
            </a:endParaRPr>
          </a:p>
          <a:p>
            <a:pPr marL="342900" indent="-342900">
              <a:buAutoNum type="arabicParenR"/>
            </a:pPr>
            <a:r>
              <a:rPr lang="zh-CN" altLang="en-US" b="1" smtClean="0"/>
              <a:t>基</a:t>
            </a:r>
            <a:r>
              <a:rPr lang="zh-CN" altLang="en-US" b="1"/>
              <a:t>本思想</a:t>
            </a:r>
            <a:r>
              <a:rPr lang="zh-CN" altLang="en-US"/>
              <a:t>：按照权值从小到大的顺序选择</a:t>
            </a:r>
            <a:r>
              <a:rPr lang="en-US" altLang="zh-CN"/>
              <a:t>n-1</a:t>
            </a:r>
            <a:r>
              <a:rPr lang="zh-CN" altLang="en-US"/>
              <a:t>条边，并保证这</a:t>
            </a:r>
            <a:r>
              <a:rPr lang="en-US" altLang="zh-CN"/>
              <a:t>n-1</a:t>
            </a:r>
            <a:r>
              <a:rPr lang="zh-CN" altLang="en-US"/>
              <a:t>条边不构成回</a:t>
            </a:r>
            <a:r>
              <a:rPr lang="zh-CN" altLang="en-US" smtClean="0"/>
              <a:t>路</a:t>
            </a:r>
            <a:endParaRPr lang="en-US" altLang="zh-CN" smtClean="0"/>
          </a:p>
          <a:p>
            <a:pPr marL="342900" indent="-342900">
              <a:buAutoNum type="arabicParenR"/>
            </a:pPr>
            <a:r>
              <a:rPr lang="zh-CN" altLang="en-US" b="1"/>
              <a:t>具体做法</a:t>
            </a:r>
            <a:r>
              <a:rPr lang="zh-CN" altLang="en-US"/>
              <a:t>：首先构造一个只含</a:t>
            </a:r>
            <a:r>
              <a:rPr lang="en-US" altLang="zh-CN"/>
              <a:t>n</a:t>
            </a:r>
            <a:r>
              <a:rPr lang="zh-CN" altLang="en-US"/>
              <a:t>个顶点的森林，然后依权值从小到大从连通网中选择边加入到森林中，并使森林中不产生回路，直至森林变成一棵树为止</a:t>
            </a:r>
            <a:endParaRPr lang="en-US" altLang="zh-CN" smtClean="0">
              <a:ea typeface="宋体" panose="02010600030101010101" pitchFamily="2" charset="-122"/>
            </a:endParaRPr>
          </a:p>
        </p:txBody>
      </p:sp>
    </p:spTree>
  </p:cSld>
  <p:clrMapOvr>
    <a:masterClrMapping/>
  </p:clrMapOvr>
  <p:timing>
    <p:tnLst>
      <p:par>
        <p:cTn id="1" dur="indefinite" restart="never" nodeType="tmRoot"/>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克</a:t>
            </a:r>
            <a:r>
              <a:rPr lang="zh-CN" altLang="en-US" sz="2200" b="1"/>
              <a:t>鲁斯卡尔</a:t>
            </a:r>
            <a:r>
              <a:rPr lang="zh-CN" altLang="en-US" sz="2200" b="1" smtClean="0"/>
              <a:t>算法</a:t>
            </a:r>
            <a:endParaRPr lang="en-US" altLang="zh-CN" sz="2200" b="1"/>
          </a:p>
        </p:txBody>
      </p:sp>
      <p:sp>
        <p:nvSpPr>
          <p:cNvPr id="2" name="TextBox 1"/>
          <p:cNvSpPr txBox="1"/>
          <p:nvPr/>
        </p:nvSpPr>
        <p:spPr>
          <a:xfrm>
            <a:off x="665981" y="1224111"/>
            <a:ext cx="8424936" cy="1231106"/>
          </a:xfrm>
          <a:prstGeom prst="rect">
            <a:avLst/>
          </a:prstGeom>
          <a:noFill/>
        </p:spPr>
        <p:txBody>
          <a:bodyPr wrap="square" rtlCol="0">
            <a:spAutoFit/>
          </a:bodyPr>
          <a:lstStyle/>
          <a:p>
            <a:r>
              <a:rPr lang="zh-CN" altLang="en-US" sz="2000" b="1" smtClean="0">
                <a:solidFill>
                  <a:srgbClr val="0070C0"/>
                </a:solidFill>
                <a:ea typeface="宋体" panose="02010600030101010101" pitchFamily="2" charset="-122"/>
              </a:rPr>
              <a:t>克</a:t>
            </a:r>
            <a:r>
              <a:rPr lang="zh-CN" altLang="en-US" sz="2000" b="1">
                <a:solidFill>
                  <a:srgbClr val="0070C0"/>
                </a:solidFill>
                <a:ea typeface="宋体" panose="02010600030101010101" pitchFamily="2" charset="-122"/>
              </a:rPr>
              <a:t>鲁斯卡</a:t>
            </a:r>
            <a:r>
              <a:rPr lang="zh-CN" altLang="en-US" sz="2000" b="1" smtClean="0">
                <a:solidFill>
                  <a:srgbClr val="0070C0"/>
                </a:solidFill>
                <a:ea typeface="宋体" panose="02010600030101010101" pitchFamily="2" charset="-122"/>
              </a:rPr>
              <a:t>尔算法图解说明</a:t>
            </a:r>
            <a:endParaRPr lang="en-US" altLang="zh-CN" sz="2000" b="1" smtClean="0">
              <a:solidFill>
                <a:srgbClr val="0070C0"/>
              </a:solidFill>
              <a:ea typeface="宋体" panose="02010600030101010101" pitchFamily="2" charset="-122"/>
            </a:endParaRPr>
          </a:p>
          <a:p>
            <a:endParaRPr lang="en-US" altLang="zh-CN">
              <a:ea typeface="宋体" panose="02010600030101010101" pitchFamily="2" charset="-122"/>
            </a:endParaRPr>
          </a:p>
          <a:p>
            <a:r>
              <a:rPr lang="zh-CN" altLang="en-US" smtClean="0"/>
              <a:t>以城市</a:t>
            </a:r>
            <a:r>
              <a:rPr lang="zh-CN" altLang="en-US"/>
              <a:t>公交</a:t>
            </a:r>
            <a:r>
              <a:rPr lang="zh-CN" altLang="en-US" smtClean="0"/>
              <a:t>站问题来图解说明 克鲁斯卡尔算法的原理和步骤：</a:t>
            </a:r>
            <a:endParaRPr lang="en-US" altLang="zh-CN" smtClean="0"/>
          </a:p>
          <a:p>
            <a:endParaRPr lang="en-US" altLang="zh-CN" smtClean="0">
              <a:ea typeface="宋体" panose="02010600030101010101" pitchFamily="2" charset="-122"/>
            </a:endParaRPr>
          </a:p>
        </p:txBody>
      </p:sp>
      <p:sp>
        <p:nvSpPr>
          <p:cNvPr id="3" name="文本框 2"/>
          <p:cNvSpPr txBox="1"/>
          <p:nvPr/>
        </p:nvSpPr>
        <p:spPr>
          <a:xfrm>
            <a:off x="2438400" y="2179320"/>
            <a:ext cx="5068570" cy="1753235"/>
          </a:xfrm>
          <a:prstGeom prst="rect">
            <a:avLst/>
          </a:prstGeom>
          <a:noFill/>
        </p:spPr>
        <p:txBody>
          <a:bodyPr wrap="square" rtlCol="0">
            <a:spAutoFit/>
          </a:bodyPr>
          <a:p>
            <a:r>
              <a:rPr lang="zh-CN" altLang="en-US"/>
              <a:t>{0,12,INF,INF,INF,16,14},</a:t>
            </a:r>
            <a:endParaRPr lang="zh-CN" altLang="en-US"/>
          </a:p>
          <a:p>
            <a:r>
              <a:rPr lang="zh-CN" altLang="en-US"/>
              <a:t>                {12,0,10,INF,INF,7,INF},</a:t>
            </a:r>
            <a:endParaRPr lang="zh-CN" altLang="en-US"/>
          </a:p>
          <a:p>
            <a:r>
              <a:rPr lang="zh-CN" altLang="en-US"/>
              <a:t>                {INF,10,0,3,5,6,INF},</a:t>
            </a:r>
            <a:endParaRPr lang="zh-CN" altLang="en-US"/>
          </a:p>
          <a:p>
            <a:r>
              <a:rPr lang="zh-CN" altLang="en-US"/>
              <a:t>                {INF,INF,5,4,0,2,8},</a:t>
            </a:r>
            <a:endParaRPr lang="zh-CN" altLang="en-US"/>
          </a:p>
          <a:p>
            <a:r>
              <a:rPr lang="zh-CN" altLang="en-US"/>
              <a:t>                {16,7,6,INF,2,0,9},</a:t>
            </a:r>
            <a:endParaRPr lang="zh-CN" altLang="en-US"/>
          </a:p>
          <a:p>
            <a:r>
              <a:rPr lang="zh-CN" altLang="en-US"/>
              <a:t>                {14,INF,INF,INF,8,9,0} </a:t>
            </a:r>
            <a:endParaRPr lang="zh-CN" altLang="en-US"/>
          </a:p>
        </p:txBody>
      </p:sp>
    </p:spTree>
  </p:cSld>
  <p:clrMapOvr>
    <a:masterClrMapping/>
  </p:clrMapOvr>
  <p:timing>
    <p:tnLst>
      <p:par>
        <p:cT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克</a:t>
            </a:r>
            <a:r>
              <a:rPr lang="zh-CN" altLang="en-US" sz="2200" b="1"/>
              <a:t>鲁斯卡尔</a:t>
            </a:r>
            <a:r>
              <a:rPr lang="zh-CN" altLang="en-US" sz="2200" b="1" smtClean="0"/>
              <a:t>算法</a:t>
            </a:r>
            <a:endParaRPr lang="en-US" altLang="zh-CN" sz="2200" b="1"/>
          </a:p>
        </p:txBody>
      </p:sp>
      <p:sp>
        <p:nvSpPr>
          <p:cNvPr id="2" name="TextBox 1"/>
          <p:cNvSpPr txBox="1"/>
          <p:nvPr/>
        </p:nvSpPr>
        <p:spPr>
          <a:xfrm>
            <a:off x="665981" y="1224111"/>
            <a:ext cx="8424936" cy="4231928"/>
          </a:xfrm>
          <a:prstGeom prst="rect">
            <a:avLst/>
          </a:prstGeom>
          <a:noFill/>
        </p:spPr>
        <p:txBody>
          <a:bodyPr wrap="square" rtlCol="0">
            <a:spAutoFit/>
          </a:bodyPr>
          <a:lstStyle/>
          <a:p>
            <a:r>
              <a:rPr lang="zh-CN" altLang="en-US" sz="2000" b="1" smtClean="0">
                <a:solidFill>
                  <a:srgbClr val="0070C0"/>
                </a:solidFill>
                <a:ea typeface="宋体" panose="02010600030101010101" pitchFamily="2" charset="-122"/>
              </a:rPr>
              <a:t>克</a:t>
            </a:r>
            <a:r>
              <a:rPr lang="zh-CN" altLang="en-US" sz="2000" b="1">
                <a:solidFill>
                  <a:srgbClr val="0070C0"/>
                </a:solidFill>
                <a:ea typeface="宋体" panose="02010600030101010101" pitchFamily="2" charset="-122"/>
              </a:rPr>
              <a:t>鲁斯卡</a:t>
            </a:r>
            <a:r>
              <a:rPr lang="zh-CN" altLang="en-US" sz="2000" b="1" smtClean="0">
                <a:solidFill>
                  <a:srgbClr val="0070C0"/>
                </a:solidFill>
                <a:ea typeface="宋体" panose="02010600030101010101" pitchFamily="2" charset="-122"/>
              </a:rPr>
              <a:t>尔最佳实践</a:t>
            </a:r>
            <a:r>
              <a:rPr lang="en-US" altLang="zh-CN" sz="2000" b="1" smtClean="0">
                <a:solidFill>
                  <a:srgbClr val="0070C0"/>
                </a:solidFill>
                <a:ea typeface="宋体" panose="02010600030101010101" pitchFamily="2" charset="-122"/>
              </a:rPr>
              <a:t>-</a:t>
            </a:r>
            <a:r>
              <a:rPr lang="zh-CN" altLang="en-US" sz="2000" b="1">
                <a:solidFill>
                  <a:srgbClr val="0070C0"/>
                </a:solidFill>
                <a:ea typeface="宋体" panose="02010600030101010101" pitchFamily="2" charset="-122"/>
              </a:rPr>
              <a:t>公交站问题</a:t>
            </a:r>
            <a:endParaRPr lang="en-US" altLang="zh-CN" sz="2000" b="1" smtClean="0">
              <a:solidFill>
                <a:srgbClr val="0070C0"/>
              </a:solidFill>
              <a:ea typeface="宋体" panose="02010600030101010101" pitchFamily="2" charset="-122"/>
            </a:endParaRPr>
          </a:p>
          <a:p>
            <a:endParaRPr lang="en-US" altLang="zh-CN">
              <a:ea typeface="宋体" panose="02010600030101010101" pitchFamily="2" charset="-122"/>
            </a:endParaRPr>
          </a:p>
          <a:p>
            <a:pPr lvl="0"/>
            <a:r>
              <a:rPr lang="zh-CN" altLang="en-US">
                <a:solidFill>
                  <a:prstClr val="black"/>
                </a:solidFill>
                <a:ea typeface="宋体" panose="02010600030101010101" pitchFamily="2" charset="-122"/>
              </a:rPr>
              <a:t>看一</a:t>
            </a:r>
            <a:r>
              <a:rPr lang="zh-CN" altLang="en-US" smtClean="0">
                <a:solidFill>
                  <a:prstClr val="black"/>
                </a:solidFill>
                <a:ea typeface="宋体" panose="02010600030101010101" pitchFamily="2" charset="-122"/>
              </a:rPr>
              <a:t>个</a:t>
            </a:r>
            <a:r>
              <a:rPr lang="zh-CN" altLang="en-US">
                <a:solidFill>
                  <a:prstClr val="black"/>
                </a:solidFill>
                <a:ea typeface="宋体" panose="02010600030101010101" pitchFamily="2" charset="-122"/>
              </a:rPr>
              <a:t>公交站</a:t>
            </a:r>
            <a:r>
              <a:rPr lang="zh-CN" altLang="en-US" smtClean="0">
                <a:solidFill>
                  <a:prstClr val="black"/>
                </a:solidFill>
                <a:ea typeface="宋体" panose="02010600030101010101" pitchFamily="2" charset="-122"/>
              </a:rPr>
              <a:t>问</a:t>
            </a:r>
            <a:r>
              <a:rPr lang="zh-CN" altLang="en-US">
                <a:solidFill>
                  <a:prstClr val="black"/>
                </a:solidFill>
                <a:ea typeface="宋体" panose="02010600030101010101" pitchFamily="2" charset="-122"/>
              </a:rPr>
              <a:t>题：</a:t>
            </a:r>
            <a:br>
              <a:rPr lang="en-US" altLang="zh-CN">
                <a:solidFill>
                  <a:prstClr val="black"/>
                </a:solidFill>
                <a:ea typeface="宋体" panose="02010600030101010101" pitchFamily="2" charset="-122"/>
              </a:rPr>
            </a:br>
            <a:endParaRPr lang="en-US" altLang="zh-CN">
              <a:solidFill>
                <a:prstClr val="black"/>
              </a:solidFill>
              <a:ea typeface="宋体" panose="02010600030101010101" pitchFamily="2" charset="-122"/>
            </a:endParaRPr>
          </a:p>
          <a:p>
            <a:pPr lvl="0"/>
            <a:endParaRPr lang="en-US" altLang="zh-CN">
              <a:solidFill>
                <a:prstClr val="black"/>
              </a:solidFill>
              <a:ea typeface="宋体" panose="02010600030101010101" pitchFamily="2" charset="-122"/>
            </a:endParaRPr>
          </a:p>
          <a:p>
            <a:pPr lvl="0"/>
            <a:endParaRPr lang="en-US" altLang="zh-CN">
              <a:solidFill>
                <a:prstClr val="black"/>
              </a:solidFill>
              <a:ea typeface="宋体" panose="02010600030101010101" pitchFamily="2" charset="-122"/>
            </a:endParaRPr>
          </a:p>
          <a:p>
            <a:pPr lvl="0"/>
            <a:endParaRPr lang="en-US" altLang="zh-CN">
              <a:solidFill>
                <a:prstClr val="black"/>
              </a:solidFill>
              <a:ea typeface="宋体" panose="02010600030101010101" pitchFamily="2" charset="-122"/>
            </a:endParaRPr>
          </a:p>
          <a:p>
            <a:pPr lvl="0"/>
            <a:endParaRPr lang="en-US" altLang="zh-CN">
              <a:solidFill>
                <a:prstClr val="black"/>
              </a:solidFill>
              <a:ea typeface="宋体" panose="02010600030101010101" pitchFamily="2" charset="-122"/>
            </a:endParaRPr>
          </a:p>
          <a:p>
            <a:pPr lvl="0"/>
            <a:endParaRPr lang="en-US" altLang="zh-CN">
              <a:solidFill>
                <a:prstClr val="black"/>
              </a:solidFill>
              <a:ea typeface="宋体" panose="02010600030101010101" pitchFamily="2" charset="-122"/>
            </a:endParaRPr>
          </a:p>
          <a:p>
            <a:pPr lvl="0"/>
            <a:endParaRPr lang="en-US" altLang="zh-CN">
              <a:solidFill>
                <a:prstClr val="black"/>
              </a:solidFill>
              <a:ea typeface="宋体" panose="02010600030101010101" pitchFamily="2" charset="-122"/>
            </a:endParaRPr>
          </a:p>
          <a:p>
            <a:pPr lvl="0"/>
            <a:endParaRPr lang="en-US" altLang="zh-CN">
              <a:solidFill>
                <a:prstClr val="black"/>
              </a:solidFill>
              <a:ea typeface="宋体" panose="02010600030101010101" pitchFamily="2" charset="-122"/>
            </a:endParaRPr>
          </a:p>
          <a:p>
            <a:pPr marL="342900" lvl="0" indent="-342900">
              <a:buFontTx/>
              <a:buAutoNum type="arabicParenR"/>
            </a:pPr>
            <a:r>
              <a:rPr lang="zh-CN" altLang="en-US" sz="1700">
                <a:solidFill>
                  <a:prstClr val="black"/>
                </a:solidFill>
                <a:ea typeface="宋体" panose="02010600030101010101" pitchFamily="2" charset="-122"/>
              </a:rPr>
              <a:t>有北京有新增</a:t>
            </a:r>
            <a:r>
              <a:rPr lang="en-US" altLang="zh-CN" sz="1700">
                <a:solidFill>
                  <a:prstClr val="black"/>
                </a:solidFill>
                <a:ea typeface="宋体" panose="02010600030101010101" pitchFamily="2" charset="-122"/>
              </a:rPr>
              <a:t>7</a:t>
            </a:r>
            <a:r>
              <a:rPr lang="zh-CN" altLang="en-US" sz="1700">
                <a:solidFill>
                  <a:prstClr val="black"/>
                </a:solidFill>
                <a:ea typeface="宋体" panose="02010600030101010101" pitchFamily="2" charset="-122"/>
              </a:rPr>
              <a:t>个站点</a:t>
            </a:r>
            <a:r>
              <a:rPr lang="en-US" altLang="zh-CN" sz="1700">
                <a:solidFill>
                  <a:prstClr val="black"/>
                </a:solidFill>
                <a:ea typeface="宋体" panose="02010600030101010101" pitchFamily="2" charset="-122"/>
              </a:rPr>
              <a:t>(A, B, C, D, E, F, G) </a:t>
            </a:r>
            <a:r>
              <a:rPr lang="zh-CN" altLang="en-US" sz="1700">
                <a:solidFill>
                  <a:prstClr val="black"/>
                </a:solidFill>
                <a:ea typeface="宋体" panose="02010600030101010101" pitchFamily="2" charset="-122"/>
              </a:rPr>
              <a:t>，现在需要修路把</a:t>
            </a:r>
            <a:r>
              <a:rPr lang="en-US" altLang="zh-CN" sz="1700">
                <a:solidFill>
                  <a:prstClr val="black"/>
                </a:solidFill>
                <a:ea typeface="宋体" panose="02010600030101010101" pitchFamily="2" charset="-122"/>
              </a:rPr>
              <a:t>7</a:t>
            </a:r>
            <a:r>
              <a:rPr lang="zh-CN" altLang="en-US" sz="1700">
                <a:solidFill>
                  <a:prstClr val="black"/>
                </a:solidFill>
                <a:ea typeface="宋体" panose="02010600030101010101" pitchFamily="2" charset="-122"/>
              </a:rPr>
              <a:t>个站点连通</a:t>
            </a:r>
            <a:endParaRPr lang="en-US" altLang="zh-CN" sz="1700">
              <a:solidFill>
                <a:prstClr val="black"/>
              </a:solidFill>
              <a:ea typeface="宋体" panose="02010600030101010101" pitchFamily="2" charset="-122"/>
            </a:endParaRPr>
          </a:p>
          <a:p>
            <a:pPr marL="342900" lvl="0" indent="-342900">
              <a:buFontTx/>
              <a:buAutoNum type="arabicParenR"/>
            </a:pPr>
            <a:r>
              <a:rPr lang="zh-CN" altLang="en-US" sz="1700">
                <a:solidFill>
                  <a:prstClr val="black"/>
                </a:solidFill>
                <a:ea typeface="宋体" panose="02010600030101010101" pitchFamily="2" charset="-122"/>
              </a:rPr>
              <a:t>各个站点的距离用边线表示</a:t>
            </a:r>
            <a:r>
              <a:rPr lang="en-US" altLang="zh-CN" sz="1700">
                <a:solidFill>
                  <a:prstClr val="black"/>
                </a:solidFill>
                <a:ea typeface="宋体" panose="02010600030101010101" pitchFamily="2" charset="-122"/>
              </a:rPr>
              <a:t>(</a:t>
            </a:r>
            <a:r>
              <a:rPr lang="zh-CN" altLang="en-US" sz="1700">
                <a:solidFill>
                  <a:prstClr val="black"/>
                </a:solidFill>
                <a:ea typeface="宋体" panose="02010600030101010101" pitchFamily="2" charset="-122"/>
              </a:rPr>
              <a:t>权</a:t>
            </a:r>
            <a:r>
              <a:rPr lang="en-US" altLang="zh-CN" sz="1700">
                <a:solidFill>
                  <a:prstClr val="black"/>
                </a:solidFill>
                <a:ea typeface="宋体" panose="02010600030101010101" pitchFamily="2" charset="-122"/>
              </a:rPr>
              <a:t>) </a:t>
            </a:r>
            <a:r>
              <a:rPr lang="zh-CN" altLang="en-US" sz="1700">
                <a:solidFill>
                  <a:prstClr val="black"/>
                </a:solidFill>
                <a:ea typeface="宋体" panose="02010600030101010101" pitchFamily="2" charset="-122"/>
              </a:rPr>
              <a:t>，比如 </a:t>
            </a:r>
            <a:r>
              <a:rPr lang="en-US" altLang="zh-CN" sz="1700">
                <a:solidFill>
                  <a:prstClr val="black"/>
                </a:solidFill>
                <a:ea typeface="宋体" panose="02010600030101010101" pitchFamily="2" charset="-122"/>
              </a:rPr>
              <a:t>A – B </a:t>
            </a:r>
            <a:r>
              <a:rPr lang="zh-CN" altLang="en-US" sz="1700">
                <a:solidFill>
                  <a:prstClr val="black"/>
                </a:solidFill>
                <a:ea typeface="宋体" panose="02010600030101010101" pitchFamily="2" charset="-122"/>
              </a:rPr>
              <a:t>距离 </a:t>
            </a:r>
            <a:r>
              <a:rPr lang="en-US" altLang="zh-CN" sz="1700">
                <a:solidFill>
                  <a:prstClr val="black"/>
                </a:solidFill>
                <a:ea typeface="宋体" panose="02010600030101010101" pitchFamily="2" charset="-122"/>
              </a:rPr>
              <a:t>12</a:t>
            </a:r>
            <a:r>
              <a:rPr lang="zh-CN" altLang="en-US" sz="1700">
                <a:solidFill>
                  <a:prstClr val="black"/>
                </a:solidFill>
                <a:ea typeface="宋体" panose="02010600030101010101" pitchFamily="2" charset="-122"/>
              </a:rPr>
              <a:t>公里</a:t>
            </a:r>
            <a:endParaRPr lang="en-US" altLang="zh-CN" sz="1700">
              <a:solidFill>
                <a:prstClr val="black"/>
              </a:solidFill>
              <a:ea typeface="宋体" panose="02010600030101010101" pitchFamily="2" charset="-122"/>
            </a:endParaRPr>
          </a:p>
          <a:p>
            <a:pPr marL="342900" lvl="0" indent="-342900">
              <a:buFontTx/>
              <a:buAutoNum type="arabicParenR"/>
            </a:pPr>
            <a:r>
              <a:rPr lang="zh-CN" altLang="en-US" sz="1700">
                <a:solidFill>
                  <a:prstClr val="black"/>
                </a:solidFill>
                <a:ea typeface="宋体" panose="02010600030101010101" pitchFamily="2" charset="-122"/>
              </a:rPr>
              <a:t>问：如何修路保证各个站点都能连通，并且总的修建公路总里程最短</a:t>
            </a:r>
            <a:r>
              <a:rPr lang="en-US" altLang="zh-CN" sz="1700">
                <a:solidFill>
                  <a:prstClr val="black"/>
                </a:solidFill>
                <a:ea typeface="宋体" panose="02010600030101010101" pitchFamily="2" charset="-122"/>
              </a:rPr>
              <a:t>?</a:t>
            </a:r>
            <a:r>
              <a:rPr lang="zh-CN" altLang="en-US" sz="1700">
                <a:solidFill>
                  <a:prstClr val="black"/>
                </a:solidFill>
                <a:ea typeface="宋体" panose="02010600030101010101" pitchFamily="2" charset="-122"/>
              </a:rPr>
              <a:t> </a:t>
            </a:r>
            <a:endParaRPr lang="en-US" altLang="zh-CN" sz="1700">
              <a:solidFill>
                <a:prstClr val="black"/>
              </a:solidFill>
              <a:ea typeface="宋体" panose="02010600030101010101" pitchFamily="2" charset="-122"/>
            </a:endParaRPr>
          </a:p>
          <a:p>
            <a:endParaRPr lang="en-US" altLang="zh-CN" smtClean="0">
              <a:ea typeface="宋体" panose="02010600030101010101" pitchFamily="2" charset="-122"/>
            </a:endParaRPr>
          </a:p>
        </p:txBody>
      </p:sp>
      <p:pic>
        <p:nvPicPr>
          <p:cNvPr id="5"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37989" y="2302763"/>
            <a:ext cx="2448272" cy="17736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迪</a:t>
            </a:r>
            <a:r>
              <a:rPr lang="zh-CN" altLang="en-US" sz="2200" b="1"/>
              <a:t>杰斯特拉算</a:t>
            </a:r>
            <a:r>
              <a:rPr lang="zh-CN" altLang="en-US" sz="2200" b="1" smtClean="0"/>
              <a:t>法</a:t>
            </a:r>
            <a:endParaRPr lang="en-US" altLang="zh-CN" sz="2200" b="1"/>
          </a:p>
        </p:txBody>
      </p:sp>
      <p:sp>
        <p:nvSpPr>
          <p:cNvPr id="2" name="TextBox 1"/>
          <p:cNvSpPr txBox="1"/>
          <p:nvPr/>
        </p:nvSpPr>
        <p:spPr>
          <a:xfrm>
            <a:off x="665981" y="1224111"/>
            <a:ext cx="8424936" cy="4401205"/>
          </a:xfrm>
          <a:prstGeom prst="rect">
            <a:avLst/>
          </a:prstGeom>
          <a:noFill/>
        </p:spPr>
        <p:txBody>
          <a:bodyPr wrap="square" rtlCol="0">
            <a:spAutoFit/>
          </a:bodyPr>
          <a:lstStyle/>
          <a:p>
            <a:r>
              <a:rPr lang="zh-CN" altLang="en-US" sz="2000" b="1" smtClean="0">
                <a:solidFill>
                  <a:srgbClr val="0070C0"/>
                </a:solidFill>
                <a:ea typeface="宋体" panose="02010600030101010101" pitchFamily="2" charset="-122"/>
              </a:rPr>
              <a:t>应用场景</a:t>
            </a:r>
            <a:r>
              <a:rPr lang="en-US" altLang="zh-CN" sz="2000" b="1" smtClean="0">
                <a:solidFill>
                  <a:srgbClr val="0070C0"/>
                </a:solidFill>
                <a:ea typeface="宋体" panose="02010600030101010101" pitchFamily="2" charset="-122"/>
              </a:rPr>
              <a:t>-</a:t>
            </a:r>
            <a:r>
              <a:rPr lang="zh-CN" altLang="en-US" sz="2000" b="1">
                <a:solidFill>
                  <a:srgbClr val="0070C0"/>
                </a:solidFill>
                <a:ea typeface="宋体" panose="02010600030101010101" pitchFamily="2" charset="-122"/>
              </a:rPr>
              <a:t>最</a:t>
            </a:r>
            <a:r>
              <a:rPr lang="zh-CN" altLang="en-US" sz="2000" b="1" smtClean="0">
                <a:solidFill>
                  <a:srgbClr val="0070C0"/>
                </a:solidFill>
                <a:ea typeface="宋体" panose="02010600030101010101" pitchFamily="2" charset="-122"/>
              </a:rPr>
              <a:t>短路径问题</a:t>
            </a:r>
            <a:endParaRPr lang="en-US" altLang="zh-CN" sz="2000" b="1" smtClean="0">
              <a:solidFill>
                <a:srgbClr val="0070C0"/>
              </a:solidFill>
              <a:ea typeface="宋体" panose="02010600030101010101" pitchFamily="2" charset="-122"/>
            </a:endParaRPr>
          </a:p>
          <a:p>
            <a:endParaRPr lang="en-US" altLang="zh-CN">
              <a:ea typeface="宋体" panose="02010600030101010101" pitchFamily="2" charset="-122"/>
            </a:endParaRPr>
          </a:p>
          <a:p>
            <a:r>
              <a:rPr lang="zh-CN" altLang="en-US" smtClean="0">
                <a:ea typeface="宋体" panose="02010600030101010101" pitchFamily="2" charset="-122"/>
              </a:rPr>
              <a:t>看一个应用场景和问题：</a:t>
            </a:r>
            <a:br>
              <a:rPr lang="en-US" altLang="zh-CN" smtClean="0">
                <a:ea typeface="宋体" panose="02010600030101010101" pitchFamily="2" charset="-122"/>
              </a:rPr>
            </a:br>
            <a:endParaRPr lang="en-US" altLang="zh-CN" smtClean="0">
              <a:ea typeface="宋体" panose="02010600030101010101" pitchFamily="2" charset="-122"/>
            </a:endParaRPr>
          </a:p>
          <a:p>
            <a:endParaRPr lang="en-US" altLang="zh-CN">
              <a:ea typeface="宋体" panose="02010600030101010101" pitchFamily="2" charset="-122"/>
            </a:endParaRPr>
          </a:p>
          <a:p>
            <a:endParaRPr lang="en-US" altLang="zh-CN" smtClean="0">
              <a:ea typeface="宋体" panose="02010600030101010101" pitchFamily="2" charset="-122"/>
            </a:endParaRPr>
          </a:p>
          <a:p>
            <a:endParaRPr lang="en-US" altLang="zh-CN">
              <a:ea typeface="宋体" panose="02010600030101010101" pitchFamily="2" charset="-122"/>
            </a:endParaRPr>
          </a:p>
          <a:p>
            <a:endParaRPr lang="en-US" altLang="zh-CN" smtClean="0">
              <a:ea typeface="宋体" panose="02010600030101010101" pitchFamily="2" charset="-122"/>
            </a:endParaRPr>
          </a:p>
          <a:p>
            <a:endParaRPr lang="en-US" altLang="zh-CN">
              <a:ea typeface="宋体" panose="02010600030101010101" pitchFamily="2" charset="-122"/>
            </a:endParaRPr>
          </a:p>
          <a:p>
            <a:endParaRPr lang="en-US" altLang="zh-CN">
              <a:ea typeface="宋体" panose="02010600030101010101" pitchFamily="2" charset="-122"/>
            </a:endParaRPr>
          </a:p>
          <a:p>
            <a:endParaRPr lang="en-US" altLang="zh-CN" smtClean="0">
              <a:ea typeface="宋体" panose="02010600030101010101" pitchFamily="2" charset="-122"/>
            </a:endParaRPr>
          </a:p>
          <a:p>
            <a:pPr marL="342900" indent="-342900">
              <a:buAutoNum type="arabicParenR"/>
            </a:pPr>
            <a:r>
              <a:rPr lang="zh-CN" altLang="en-US" sz="1600" smtClean="0">
                <a:ea typeface="宋体" panose="02010600030101010101" pitchFamily="2" charset="-122"/>
              </a:rPr>
              <a:t>战争时期，胜利乡有</a:t>
            </a:r>
            <a:r>
              <a:rPr lang="en-US" altLang="zh-CN" sz="1600" smtClean="0">
                <a:ea typeface="宋体" panose="02010600030101010101" pitchFamily="2" charset="-122"/>
              </a:rPr>
              <a:t>7</a:t>
            </a:r>
            <a:r>
              <a:rPr lang="zh-CN" altLang="en-US" sz="1600" smtClean="0">
                <a:ea typeface="宋体" panose="02010600030101010101" pitchFamily="2" charset="-122"/>
              </a:rPr>
              <a:t>个村庄</a:t>
            </a:r>
            <a:r>
              <a:rPr lang="en-US" altLang="zh-CN" sz="1600">
                <a:ea typeface="宋体" panose="02010600030101010101" pitchFamily="2" charset="-122"/>
              </a:rPr>
              <a:t>(A, B, C, D, E, F, G) </a:t>
            </a:r>
            <a:r>
              <a:rPr lang="zh-CN" altLang="en-US" sz="1600" smtClean="0">
                <a:ea typeface="宋体" panose="02010600030101010101" pitchFamily="2" charset="-122"/>
              </a:rPr>
              <a:t>，现在有六个邮差，从</a:t>
            </a:r>
            <a:r>
              <a:rPr lang="en-US" altLang="zh-CN" sz="1600" smtClean="0">
                <a:ea typeface="宋体" panose="02010600030101010101" pitchFamily="2" charset="-122"/>
              </a:rPr>
              <a:t>G</a:t>
            </a:r>
            <a:r>
              <a:rPr lang="zh-CN" altLang="en-US" sz="1600" smtClean="0">
                <a:ea typeface="宋体" panose="02010600030101010101" pitchFamily="2" charset="-122"/>
              </a:rPr>
              <a:t>点出发</a:t>
            </a:r>
            <a:r>
              <a:rPr lang="zh-CN" altLang="en-US" sz="1600">
                <a:ea typeface="宋体" panose="02010600030101010101" pitchFamily="2" charset="-122"/>
              </a:rPr>
              <a:t>，</a:t>
            </a:r>
            <a:r>
              <a:rPr lang="zh-CN" altLang="en-US" sz="1600" smtClean="0">
                <a:ea typeface="宋体" panose="02010600030101010101" pitchFamily="2" charset="-122"/>
              </a:rPr>
              <a:t>需要分别把</a:t>
            </a:r>
            <a:r>
              <a:rPr lang="zh-CN" altLang="en-US" sz="1600">
                <a:ea typeface="宋体" panose="02010600030101010101" pitchFamily="2" charset="-122"/>
              </a:rPr>
              <a:t>邮</a:t>
            </a:r>
            <a:r>
              <a:rPr lang="zh-CN" altLang="en-US" sz="1600" smtClean="0">
                <a:ea typeface="宋体" panose="02010600030101010101" pitchFamily="2" charset="-122"/>
              </a:rPr>
              <a:t>件分别送到 </a:t>
            </a:r>
            <a:r>
              <a:rPr lang="en-US" altLang="zh-CN" sz="1600" smtClean="0">
                <a:ea typeface="宋体" panose="02010600030101010101" pitchFamily="2" charset="-122"/>
              </a:rPr>
              <a:t>A, B, C , D, E, F </a:t>
            </a:r>
            <a:r>
              <a:rPr lang="zh-CN" altLang="en-US" sz="1600" smtClean="0">
                <a:ea typeface="宋体" panose="02010600030101010101" pitchFamily="2" charset="-122"/>
              </a:rPr>
              <a:t>六个村庄</a:t>
            </a:r>
            <a:endParaRPr lang="en-US" altLang="zh-CN" sz="1600" smtClean="0">
              <a:ea typeface="宋体" panose="02010600030101010101" pitchFamily="2" charset="-122"/>
            </a:endParaRPr>
          </a:p>
          <a:p>
            <a:pPr marL="342900" indent="-342900">
              <a:buAutoNum type="arabicParenR"/>
            </a:pPr>
            <a:r>
              <a:rPr lang="zh-CN" altLang="en-US" sz="1600">
                <a:ea typeface="宋体" panose="02010600030101010101" pitchFamily="2" charset="-122"/>
              </a:rPr>
              <a:t>各</a:t>
            </a:r>
            <a:r>
              <a:rPr lang="zh-CN" altLang="en-US" sz="1600" smtClean="0">
                <a:ea typeface="宋体" panose="02010600030101010101" pitchFamily="2" charset="-122"/>
              </a:rPr>
              <a:t>个村庄的</a:t>
            </a:r>
            <a:r>
              <a:rPr lang="zh-CN" altLang="en-US" sz="1600">
                <a:ea typeface="宋体" panose="02010600030101010101" pitchFamily="2" charset="-122"/>
              </a:rPr>
              <a:t>距离</a:t>
            </a:r>
            <a:r>
              <a:rPr lang="zh-CN" altLang="en-US" sz="1600" smtClean="0">
                <a:ea typeface="宋体" panose="02010600030101010101" pitchFamily="2" charset="-122"/>
              </a:rPr>
              <a:t>用边线表示</a:t>
            </a:r>
            <a:r>
              <a:rPr lang="en-US" altLang="zh-CN" sz="1600" smtClean="0">
                <a:ea typeface="宋体" panose="02010600030101010101" pitchFamily="2" charset="-122"/>
              </a:rPr>
              <a:t>(</a:t>
            </a:r>
            <a:r>
              <a:rPr lang="zh-CN" altLang="en-US" sz="1600" smtClean="0">
                <a:ea typeface="宋体" panose="02010600030101010101" pitchFamily="2" charset="-122"/>
              </a:rPr>
              <a:t>权</a:t>
            </a:r>
            <a:r>
              <a:rPr lang="en-US" altLang="zh-CN" sz="1600" smtClean="0">
                <a:ea typeface="宋体" panose="02010600030101010101" pitchFamily="2" charset="-122"/>
              </a:rPr>
              <a:t>) </a:t>
            </a:r>
            <a:r>
              <a:rPr lang="zh-CN" altLang="en-US" sz="1600" smtClean="0">
                <a:ea typeface="宋体" panose="02010600030101010101" pitchFamily="2" charset="-122"/>
              </a:rPr>
              <a:t>，比如 </a:t>
            </a:r>
            <a:r>
              <a:rPr lang="en-US" altLang="zh-CN" sz="1600" smtClean="0">
                <a:ea typeface="宋体" panose="02010600030101010101" pitchFamily="2" charset="-122"/>
              </a:rPr>
              <a:t>A – B </a:t>
            </a:r>
            <a:r>
              <a:rPr lang="zh-CN" altLang="en-US" sz="1600" smtClean="0">
                <a:ea typeface="宋体" panose="02010600030101010101" pitchFamily="2" charset="-122"/>
              </a:rPr>
              <a:t>距离 </a:t>
            </a:r>
            <a:r>
              <a:rPr lang="en-US" altLang="zh-CN" sz="1600" smtClean="0">
                <a:ea typeface="宋体" panose="02010600030101010101" pitchFamily="2" charset="-122"/>
              </a:rPr>
              <a:t>5</a:t>
            </a:r>
            <a:r>
              <a:rPr lang="zh-CN" altLang="en-US" sz="1600" smtClean="0">
                <a:ea typeface="宋体" panose="02010600030101010101" pitchFamily="2" charset="-122"/>
              </a:rPr>
              <a:t>公里</a:t>
            </a:r>
            <a:endParaRPr lang="en-US" altLang="zh-CN" sz="1600" smtClean="0">
              <a:ea typeface="宋体" panose="02010600030101010101" pitchFamily="2" charset="-122"/>
            </a:endParaRPr>
          </a:p>
          <a:p>
            <a:pPr marL="342900" indent="-342900">
              <a:buAutoNum type="arabicParenR"/>
            </a:pPr>
            <a:r>
              <a:rPr lang="zh-CN" altLang="en-US" sz="1600" smtClean="0">
                <a:ea typeface="宋体" panose="02010600030101010101" pitchFamily="2" charset="-122"/>
              </a:rPr>
              <a:t>问：</a:t>
            </a:r>
            <a:r>
              <a:rPr lang="zh-CN" altLang="en-US" sz="1600">
                <a:ea typeface="宋体" panose="02010600030101010101" pitchFamily="2" charset="-122"/>
              </a:rPr>
              <a:t>如</a:t>
            </a:r>
            <a:r>
              <a:rPr lang="zh-CN" altLang="en-US" sz="1600" smtClean="0">
                <a:ea typeface="宋体" panose="02010600030101010101" pitchFamily="2" charset="-122"/>
              </a:rPr>
              <a:t>何计算出</a:t>
            </a:r>
            <a:r>
              <a:rPr lang="en-US" altLang="zh-CN" sz="1600" smtClean="0">
                <a:ea typeface="宋体" panose="02010600030101010101" pitchFamily="2" charset="-122"/>
              </a:rPr>
              <a:t>G</a:t>
            </a:r>
            <a:r>
              <a:rPr lang="zh-CN" altLang="en-US" sz="1600" smtClean="0">
                <a:ea typeface="宋体" panose="02010600030101010101" pitchFamily="2" charset="-122"/>
              </a:rPr>
              <a:t>村庄到 其它各个村庄的最短距离</a:t>
            </a:r>
            <a:r>
              <a:rPr lang="en-US" altLang="zh-CN" sz="1600" smtClean="0">
                <a:ea typeface="宋体" panose="02010600030101010101" pitchFamily="2" charset="-122"/>
              </a:rPr>
              <a:t>?</a:t>
            </a:r>
            <a:r>
              <a:rPr lang="zh-CN" altLang="en-US" sz="1600" smtClean="0">
                <a:ea typeface="宋体" panose="02010600030101010101" pitchFamily="2" charset="-122"/>
              </a:rPr>
              <a:t> </a:t>
            </a:r>
            <a:endParaRPr lang="en-US" altLang="zh-CN" sz="1600" smtClean="0">
              <a:ea typeface="宋体" panose="02010600030101010101" pitchFamily="2" charset="-122"/>
            </a:endParaRPr>
          </a:p>
          <a:p>
            <a:pPr marL="342900" indent="-342900">
              <a:buAutoNum type="arabicParenR"/>
            </a:pPr>
            <a:r>
              <a:rPr lang="zh-CN" altLang="en-US" sz="1600">
                <a:ea typeface="宋体" panose="02010600030101010101" pitchFamily="2" charset="-122"/>
              </a:rPr>
              <a:t>如果从其它</a:t>
            </a:r>
            <a:r>
              <a:rPr lang="zh-CN" altLang="en-US" sz="1600" smtClean="0">
                <a:ea typeface="宋体" panose="02010600030101010101" pitchFamily="2" charset="-122"/>
              </a:rPr>
              <a:t>点出</a:t>
            </a:r>
            <a:r>
              <a:rPr lang="zh-CN" altLang="en-US" sz="1600">
                <a:ea typeface="宋体" panose="02010600030101010101" pitchFamily="2" charset="-122"/>
              </a:rPr>
              <a:t>发到各个点的最短距离又是多</a:t>
            </a:r>
            <a:r>
              <a:rPr lang="zh-CN" altLang="en-US" sz="1600" smtClean="0">
                <a:ea typeface="宋体" panose="02010600030101010101" pitchFamily="2" charset="-122"/>
              </a:rPr>
              <a:t>少</a:t>
            </a:r>
            <a:r>
              <a:rPr lang="en-US" altLang="zh-CN" sz="1600" smtClean="0">
                <a:ea typeface="宋体" panose="02010600030101010101" pitchFamily="2" charset="-122"/>
              </a:rPr>
              <a:t>?</a:t>
            </a:r>
            <a:endParaRPr lang="en-US" altLang="zh-CN" sz="1600" smtClean="0">
              <a:ea typeface="宋体" panose="02010600030101010101" pitchFamily="2" charset="-122"/>
            </a:endParaRPr>
          </a:p>
        </p:txBody>
      </p:sp>
      <p:pic>
        <p:nvPicPr>
          <p:cNvPr id="20" name="图片 19"/>
          <p:cNvPicPr>
            <a:picLocks noChangeAspect="1"/>
          </p:cNvPicPr>
          <p:nvPr/>
        </p:nvPicPr>
        <p:blipFill>
          <a:blip r:embed="rId1"/>
          <a:stretch>
            <a:fillRect/>
          </a:stretch>
        </p:blipFill>
        <p:spPr>
          <a:xfrm>
            <a:off x="735618" y="2232223"/>
            <a:ext cx="2666667" cy="1685714"/>
          </a:xfrm>
          <a:prstGeom prst="rect">
            <a:avLst/>
          </a:prstGeom>
        </p:spPr>
      </p:pic>
      <p:graphicFrame>
        <p:nvGraphicFramePr>
          <p:cNvPr id="4" name="对象 3"/>
          <p:cNvGraphicFramePr>
            <a:graphicFrameLocks noChangeAspect="1"/>
          </p:cNvGraphicFramePr>
          <p:nvPr/>
        </p:nvGraphicFramePr>
        <p:xfrm>
          <a:off x="3660164" y="3408329"/>
          <a:ext cx="591509" cy="509608"/>
        </p:xfrm>
        <a:graphic>
          <a:graphicData uri="http://schemas.openxmlformats.org/presentationml/2006/ole">
            <mc:AlternateContent xmlns:mc="http://schemas.openxmlformats.org/markup-compatibility/2006">
              <mc:Choice xmlns:v="urn:schemas-microsoft-com:vml" Requires="v">
                <p:oleObj spid="_x0000_s130142" name="包装程序外壳对象" showAsIcon="1" r:id="rId2" imgW="609600" imgH="523875" progId="Package">
                  <p:embed/>
                </p:oleObj>
              </mc:Choice>
              <mc:Fallback>
                <p:oleObj name="包装程序外壳对象" showAsIcon="1" r:id="rId2" imgW="609600" imgH="523875" progId="Package">
                  <p:embed/>
                  <p:pic>
                    <p:nvPicPr>
                      <p:cNvPr id="0" name="图片 130141"/>
                      <p:cNvPicPr/>
                      <p:nvPr/>
                    </p:nvPicPr>
                    <p:blipFill>
                      <a:blip r:embed="rId3"/>
                      <a:stretch>
                        <a:fillRect/>
                      </a:stretch>
                    </p:blipFill>
                    <p:spPr>
                      <a:xfrm>
                        <a:off x="3660164" y="3408329"/>
                        <a:ext cx="591509" cy="509608"/>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迪</a:t>
            </a:r>
            <a:r>
              <a:rPr lang="zh-CN" altLang="en-US" sz="2200" b="1"/>
              <a:t>杰斯特拉算法</a:t>
            </a:r>
            <a:endParaRPr lang="en-US" altLang="zh-CN" sz="2200" b="1"/>
          </a:p>
        </p:txBody>
      </p:sp>
      <p:sp>
        <p:nvSpPr>
          <p:cNvPr id="2" name="TextBox 1"/>
          <p:cNvSpPr txBox="1"/>
          <p:nvPr/>
        </p:nvSpPr>
        <p:spPr>
          <a:xfrm>
            <a:off x="665981" y="1224111"/>
            <a:ext cx="8424936" cy="1506855"/>
          </a:xfrm>
          <a:prstGeom prst="rect">
            <a:avLst/>
          </a:prstGeom>
          <a:noFill/>
        </p:spPr>
        <p:txBody>
          <a:bodyPr wrap="square" rtlCol="0">
            <a:spAutoFit/>
          </a:bodyPr>
          <a:lstStyle/>
          <a:p>
            <a:r>
              <a:rPr lang="zh-CN" altLang="en-US" sz="2000" b="1" smtClean="0">
                <a:solidFill>
                  <a:srgbClr val="0070C0"/>
                </a:solidFill>
                <a:ea typeface="宋体" panose="02010600030101010101" pitchFamily="2" charset="-122"/>
              </a:rPr>
              <a:t>迪</a:t>
            </a:r>
            <a:r>
              <a:rPr lang="zh-CN" altLang="en-US" sz="2000" b="1">
                <a:solidFill>
                  <a:srgbClr val="0070C0"/>
                </a:solidFill>
                <a:ea typeface="宋体" panose="02010600030101010101" pitchFamily="2" charset="-122"/>
              </a:rPr>
              <a:t>杰斯特拉</a:t>
            </a:r>
            <a:r>
              <a:rPr lang="en-US" altLang="zh-CN" sz="2000" b="1">
                <a:solidFill>
                  <a:srgbClr val="0070C0"/>
                </a:solidFill>
                <a:ea typeface="宋体" panose="02010600030101010101" pitchFamily="2" charset="-122"/>
              </a:rPr>
              <a:t>(Dijkstra)</a:t>
            </a:r>
            <a:r>
              <a:rPr lang="zh-CN" altLang="en-US" sz="2000" b="1">
                <a:solidFill>
                  <a:srgbClr val="0070C0"/>
                </a:solidFill>
                <a:ea typeface="宋体" panose="02010600030101010101" pitchFamily="2" charset="-122"/>
              </a:rPr>
              <a:t>算</a:t>
            </a:r>
            <a:r>
              <a:rPr lang="zh-CN" altLang="en-US" sz="2000" b="1" smtClean="0">
                <a:solidFill>
                  <a:srgbClr val="0070C0"/>
                </a:solidFill>
                <a:ea typeface="宋体" panose="02010600030101010101" pitchFamily="2" charset="-122"/>
              </a:rPr>
              <a:t>法介绍</a:t>
            </a:r>
            <a:endParaRPr lang="en-US" altLang="zh-CN" sz="2000" b="1" smtClean="0">
              <a:solidFill>
                <a:srgbClr val="0070C0"/>
              </a:solidFill>
              <a:ea typeface="宋体" panose="02010600030101010101" pitchFamily="2" charset="-122"/>
            </a:endParaRPr>
          </a:p>
          <a:p>
            <a:endParaRPr lang="en-US" altLang="zh-CN">
              <a:ea typeface="宋体" panose="02010600030101010101" pitchFamily="2" charset="-122"/>
            </a:endParaRPr>
          </a:p>
          <a:p>
            <a:r>
              <a:rPr lang="zh-CN" altLang="en-US" smtClean="0"/>
              <a:t>迪</a:t>
            </a:r>
            <a:r>
              <a:rPr lang="zh-CN" altLang="en-US"/>
              <a:t>杰斯特拉</a:t>
            </a:r>
            <a:r>
              <a:rPr lang="en-US" altLang="zh-CN"/>
              <a:t>(Dijkstra)</a:t>
            </a:r>
            <a:r>
              <a:rPr lang="zh-CN" altLang="en-US"/>
              <a:t>算法是</a:t>
            </a:r>
            <a:r>
              <a:rPr lang="zh-CN" altLang="en-US" b="1"/>
              <a:t>典型最短路径算法</a:t>
            </a:r>
            <a:r>
              <a:rPr lang="zh-CN" altLang="en-US"/>
              <a:t>，用于计算一</a:t>
            </a:r>
            <a:r>
              <a:rPr lang="zh-CN" altLang="en-US" smtClean="0"/>
              <a:t>个结点</a:t>
            </a:r>
            <a:r>
              <a:rPr lang="zh-CN" altLang="en-US"/>
              <a:t>到其</a:t>
            </a:r>
            <a:r>
              <a:rPr lang="zh-CN" altLang="en-US" smtClean="0"/>
              <a:t>他结点</a:t>
            </a:r>
            <a:r>
              <a:rPr lang="zh-CN" altLang="en-US"/>
              <a:t>的最短路径。 </a:t>
            </a:r>
            <a:r>
              <a:rPr lang="zh-CN" altLang="en-US" smtClean="0"/>
              <a:t>它</a:t>
            </a:r>
            <a:r>
              <a:rPr lang="zh-CN" altLang="en-US"/>
              <a:t>的主要特点是以起始点为中心向外层层扩展</a:t>
            </a:r>
            <a:r>
              <a:rPr lang="en-US" altLang="zh-CN"/>
              <a:t>(</a:t>
            </a:r>
            <a:r>
              <a:rPr lang="zh-CN" altLang="en-US" b="1"/>
              <a:t>广度优先</a:t>
            </a:r>
            <a:r>
              <a:rPr lang="zh-CN" altLang="en-US"/>
              <a:t>搜索思想</a:t>
            </a:r>
            <a:r>
              <a:rPr lang="en-US" altLang="zh-CN"/>
              <a:t>)</a:t>
            </a:r>
            <a:r>
              <a:rPr lang="zh-CN" altLang="en-US"/>
              <a:t>，直到扩展到终点为止</a:t>
            </a:r>
            <a:r>
              <a:rPr lang="zh-CN" altLang="en-US" b="1" smtClean="0"/>
              <a:t>。</a:t>
            </a:r>
            <a:endParaRPr lang="en-US" altLang="zh-CN" smtClean="0">
              <a:ea typeface="宋体" panose="02010600030101010101" pitchFamily="2" charset="-122"/>
            </a:endParaRPr>
          </a:p>
        </p:txBody>
      </p:sp>
    </p:spTree>
  </p:cSld>
  <p:clrMapOvr>
    <a:masterClrMapping/>
  </p:clrMapOvr>
  <p:timing>
    <p:tnLst>
      <p:par>
        <p:cTn id="1" dur="indefinite" restart="never" nodeType="tmRoot"/>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680" y="755015"/>
            <a:ext cx="2811145" cy="395605"/>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迪</a:t>
            </a:r>
            <a:r>
              <a:rPr lang="zh-CN" altLang="en-US" sz="2200" b="1"/>
              <a:t>杰斯特拉算法</a:t>
            </a:r>
            <a:endParaRPr lang="en-US" altLang="zh-CN" sz="2200" b="1"/>
          </a:p>
        </p:txBody>
      </p:sp>
      <p:sp>
        <p:nvSpPr>
          <p:cNvPr id="2" name="TextBox 1"/>
          <p:cNvSpPr txBox="1"/>
          <p:nvPr/>
        </p:nvSpPr>
        <p:spPr>
          <a:xfrm>
            <a:off x="665981" y="1224111"/>
            <a:ext cx="8424936" cy="4001095"/>
          </a:xfrm>
          <a:prstGeom prst="rect">
            <a:avLst/>
          </a:prstGeom>
          <a:noFill/>
        </p:spPr>
        <p:txBody>
          <a:bodyPr wrap="square" rtlCol="0">
            <a:spAutoFit/>
          </a:bodyPr>
          <a:lstStyle/>
          <a:p>
            <a:r>
              <a:rPr lang="zh-CN" altLang="en-US" sz="2000" b="1" smtClean="0">
                <a:solidFill>
                  <a:srgbClr val="0070C0"/>
                </a:solidFill>
                <a:ea typeface="宋体" panose="02010600030101010101" pitchFamily="2" charset="-122"/>
              </a:rPr>
              <a:t>迪</a:t>
            </a:r>
            <a:r>
              <a:rPr lang="zh-CN" altLang="en-US" sz="2000" b="1">
                <a:solidFill>
                  <a:srgbClr val="0070C0"/>
                </a:solidFill>
                <a:ea typeface="宋体" panose="02010600030101010101" pitchFamily="2" charset="-122"/>
              </a:rPr>
              <a:t>杰斯特拉</a:t>
            </a:r>
            <a:r>
              <a:rPr lang="en-US" altLang="zh-CN" sz="2000" b="1">
                <a:solidFill>
                  <a:srgbClr val="0070C0"/>
                </a:solidFill>
                <a:ea typeface="宋体" panose="02010600030101010101" pitchFamily="2" charset="-122"/>
              </a:rPr>
              <a:t>(Dijkstra)</a:t>
            </a:r>
            <a:r>
              <a:rPr lang="zh-CN" altLang="en-US" sz="2000" b="1">
                <a:solidFill>
                  <a:srgbClr val="0070C0"/>
                </a:solidFill>
                <a:ea typeface="宋体" panose="02010600030101010101" pitchFamily="2" charset="-122"/>
              </a:rPr>
              <a:t>算</a:t>
            </a:r>
            <a:r>
              <a:rPr lang="zh-CN" altLang="en-US" sz="2000" b="1" smtClean="0">
                <a:solidFill>
                  <a:srgbClr val="0070C0"/>
                </a:solidFill>
                <a:ea typeface="宋体" panose="02010600030101010101" pitchFamily="2" charset="-122"/>
              </a:rPr>
              <a:t>法过程</a:t>
            </a:r>
            <a:endParaRPr lang="en-US" altLang="zh-CN" sz="2000" b="1" smtClean="0"/>
          </a:p>
          <a:p>
            <a:pPr marL="342900" indent="-342900">
              <a:buAutoNum type="arabicParenR"/>
            </a:pPr>
            <a:endParaRPr lang="en-US" altLang="zh-CN" b="1" smtClean="0"/>
          </a:p>
          <a:p>
            <a:r>
              <a:rPr lang="zh-CN" altLang="en-US"/>
              <a:t>设置出发顶点为</a:t>
            </a:r>
            <a:r>
              <a:rPr lang="en-US" altLang="zh-CN"/>
              <a:t>v</a:t>
            </a:r>
            <a:r>
              <a:rPr lang="zh-CN" altLang="en-US"/>
              <a:t>，顶点集合</a:t>
            </a:r>
            <a:r>
              <a:rPr lang="en-US" altLang="zh-CN"/>
              <a:t>V{v1,v2,vi...}</a:t>
            </a:r>
            <a:r>
              <a:rPr lang="zh-CN" altLang="en-US"/>
              <a:t>，</a:t>
            </a:r>
            <a:r>
              <a:rPr lang="en-US" altLang="zh-CN"/>
              <a:t>v</a:t>
            </a:r>
            <a:r>
              <a:rPr lang="zh-CN" altLang="en-US"/>
              <a:t>到</a:t>
            </a:r>
            <a:r>
              <a:rPr lang="en-US" altLang="zh-CN"/>
              <a:t>V</a:t>
            </a:r>
            <a:r>
              <a:rPr lang="zh-CN" altLang="en-US"/>
              <a:t>中各顶点的距离构成距离集合</a:t>
            </a:r>
            <a:r>
              <a:rPr lang="en-US" altLang="zh-CN"/>
              <a:t>Dis</a:t>
            </a:r>
            <a:r>
              <a:rPr lang="zh-CN" altLang="en-US"/>
              <a:t>，</a:t>
            </a:r>
            <a:r>
              <a:rPr lang="en-US" altLang="zh-CN"/>
              <a:t>Dis{d1,d2,di...}</a:t>
            </a:r>
            <a:r>
              <a:rPr lang="zh-CN" altLang="en-US"/>
              <a:t>，</a:t>
            </a:r>
            <a:r>
              <a:rPr lang="en-US" altLang="zh-CN"/>
              <a:t>Dis</a:t>
            </a:r>
            <a:r>
              <a:rPr lang="zh-CN" altLang="en-US"/>
              <a:t>集合记录着</a:t>
            </a:r>
            <a:r>
              <a:rPr lang="en-US" altLang="zh-CN"/>
              <a:t>v</a:t>
            </a:r>
            <a:r>
              <a:rPr lang="zh-CN" altLang="en-US"/>
              <a:t>到图中各顶点的距离</a:t>
            </a:r>
            <a:r>
              <a:rPr lang="en-US" altLang="zh-CN"/>
              <a:t>(</a:t>
            </a:r>
            <a:r>
              <a:rPr lang="zh-CN" altLang="en-US"/>
              <a:t>到自身可以看作</a:t>
            </a:r>
            <a:r>
              <a:rPr lang="en-US" altLang="zh-CN"/>
              <a:t>0</a:t>
            </a:r>
            <a:r>
              <a:rPr lang="zh-CN" altLang="en-US"/>
              <a:t>，</a:t>
            </a:r>
            <a:r>
              <a:rPr lang="en-US" altLang="zh-CN"/>
              <a:t>v</a:t>
            </a:r>
            <a:r>
              <a:rPr lang="zh-CN" altLang="en-US"/>
              <a:t>到</a:t>
            </a:r>
            <a:r>
              <a:rPr lang="en-US" altLang="zh-CN"/>
              <a:t>vi</a:t>
            </a:r>
            <a:r>
              <a:rPr lang="zh-CN" altLang="en-US"/>
              <a:t>距离对应为</a:t>
            </a:r>
            <a:r>
              <a:rPr lang="en-US" altLang="zh-CN"/>
              <a:t>di</a:t>
            </a:r>
            <a:r>
              <a:rPr lang="en-US" altLang="zh-CN" smtClean="0"/>
              <a:t>)</a:t>
            </a:r>
            <a:endParaRPr lang="en-US" altLang="zh-CN" smtClean="0"/>
          </a:p>
          <a:p>
            <a:pPr marL="342900" indent="-342900">
              <a:buAutoNum type="arabicParenR"/>
            </a:pPr>
            <a:r>
              <a:rPr lang="zh-CN" altLang="en-US" smtClean="0"/>
              <a:t>从</a:t>
            </a:r>
            <a:r>
              <a:rPr lang="en-US" altLang="zh-CN"/>
              <a:t>Dis</a:t>
            </a:r>
            <a:r>
              <a:rPr lang="zh-CN" altLang="en-US"/>
              <a:t>中选择值最小的</a:t>
            </a:r>
            <a:r>
              <a:rPr lang="en-US" altLang="zh-CN"/>
              <a:t>di</a:t>
            </a:r>
            <a:r>
              <a:rPr lang="zh-CN" altLang="en-US"/>
              <a:t>并移出</a:t>
            </a:r>
            <a:r>
              <a:rPr lang="en-US" altLang="zh-CN"/>
              <a:t>Dis</a:t>
            </a:r>
            <a:r>
              <a:rPr lang="zh-CN" altLang="en-US"/>
              <a:t>集合，同时移出</a:t>
            </a:r>
            <a:r>
              <a:rPr lang="en-US" altLang="zh-CN"/>
              <a:t>V</a:t>
            </a:r>
            <a:r>
              <a:rPr lang="zh-CN" altLang="en-US"/>
              <a:t>集合中对应的顶点</a:t>
            </a:r>
            <a:r>
              <a:rPr lang="en-US" altLang="zh-CN"/>
              <a:t>vi</a:t>
            </a:r>
            <a:r>
              <a:rPr lang="zh-CN" altLang="en-US"/>
              <a:t>，此时的</a:t>
            </a:r>
            <a:r>
              <a:rPr lang="en-US" altLang="zh-CN"/>
              <a:t>v</a:t>
            </a:r>
            <a:r>
              <a:rPr lang="zh-CN" altLang="en-US"/>
              <a:t>到</a:t>
            </a:r>
            <a:r>
              <a:rPr lang="en-US" altLang="zh-CN"/>
              <a:t>vi</a:t>
            </a:r>
            <a:r>
              <a:rPr lang="zh-CN" altLang="en-US"/>
              <a:t>即为最短路</a:t>
            </a:r>
            <a:r>
              <a:rPr lang="zh-CN" altLang="en-US" smtClean="0"/>
              <a:t>径</a:t>
            </a:r>
            <a:endParaRPr lang="en-US" altLang="zh-CN" smtClean="0"/>
          </a:p>
          <a:p>
            <a:pPr marL="342900" indent="-342900">
              <a:buAutoNum type="arabicParenR"/>
            </a:pPr>
            <a:endParaRPr lang="en-US" altLang="zh-CN" smtClean="0">
              <a:ea typeface="宋体" panose="02010600030101010101" pitchFamily="2" charset="-122"/>
            </a:endParaRPr>
          </a:p>
          <a:p>
            <a:pPr marL="342900" indent="-342900">
              <a:buAutoNum type="arabicParenR"/>
            </a:pPr>
            <a:r>
              <a:rPr lang="zh-CN" altLang="en-US" smtClean="0"/>
              <a:t>更</a:t>
            </a:r>
            <a:r>
              <a:rPr lang="zh-CN" altLang="en-US"/>
              <a:t>新</a:t>
            </a:r>
            <a:r>
              <a:rPr lang="en-US" altLang="zh-CN"/>
              <a:t>Dis</a:t>
            </a:r>
            <a:r>
              <a:rPr lang="zh-CN" altLang="en-US"/>
              <a:t>集合，更新规则为：比较</a:t>
            </a:r>
            <a:r>
              <a:rPr lang="en-US" altLang="zh-CN"/>
              <a:t>v</a:t>
            </a:r>
            <a:r>
              <a:rPr lang="zh-CN" altLang="en-US"/>
              <a:t>到</a:t>
            </a:r>
            <a:r>
              <a:rPr lang="en-US" altLang="zh-CN"/>
              <a:t>V</a:t>
            </a:r>
            <a:r>
              <a:rPr lang="zh-CN" altLang="en-US"/>
              <a:t>集合中顶点的距离值，与</a:t>
            </a:r>
            <a:r>
              <a:rPr lang="en-US" altLang="zh-CN"/>
              <a:t>v</a:t>
            </a:r>
            <a:r>
              <a:rPr lang="zh-CN" altLang="en-US"/>
              <a:t>通过</a:t>
            </a:r>
            <a:r>
              <a:rPr lang="en-US" altLang="zh-CN"/>
              <a:t>vi</a:t>
            </a:r>
            <a:r>
              <a:rPr lang="zh-CN" altLang="en-US"/>
              <a:t>到</a:t>
            </a:r>
            <a:r>
              <a:rPr lang="en-US" altLang="zh-CN"/>
              <a:t>V</a:t>
            </a:r>
            <a:r>
              <a:rPr lang="zh-CN" altLang="en-US"/>
              <a:t>集合中顶点的距离值，保留值较小的一个</a:t>
            </a:r>
            <a:r>
              <a:rPr lang="en-US" altLang="zh-CN"/>
              <a:t>(</a:t>
            </a:r>
            <a:r>
              <a:rPr lang="zh-CN" altLang="en-US"/>
              <a:t>同时也应该更新顶点的前驱节点为</a:t>
            </a:r>
            <a:r>
              <a:rPr lang="en-US" altLang="zh-CN"/>
              <a:t>vi</a:t>
            </a:r>
            <a:r>
              <a:rPr lang="zh-CN" altLang="en-US"/>
              <a:t>，表明是通过</a:t>
            </a:r>
            <a:r>
              <a:rPr lang="en-US" altLang="zh-CN"/>
              <a:t>vi</a:t>
            </a:r>
            <a:r>
              <a:rPr lang="zh-CN" altLang="en-US"/>
              <a:t>到达的</a:t>
            </a:r>
            <a:r>
              <a:rPr lang="en-US" altLang="zh-CN"/>
              <a:t>)</a:t>
            </a:r>
            <a:endParaRPr lang="en-US" altLang="zh-CN" smtClean="0">
              <a:ea typeface="宋体" panose="02010600030101010101" pitchFamily="2" charset="-122"/>
            </a:endParaRPr>
          </a:p>
          <a:p>
            <a:pPr marL="342900" indent="-342900">
              <a:buAutoNum type="arabicParenR"/>
            </a:pPr>
            <a:r>
              <a:rPr lang="zh-CN" altLang="en-US"/>
              <a:t>重复执行两步骤，直到最短路径顶点为目标顶点即可结束</a:t>
            </a:r>
            <a:endParaRPr lang="en-US" altLang="zh-CN" smtClean="0">
              <a:ea typeface="宋体" panose="02010600030101010101" pitchFamily="2" charset="-122"/>
            </a:endParaRPr>
          </a:p>
          <a:p>
            <a:endParaRPr lang="en-US" altLang="zh-CN">
              <a:ea typeface="宋体" panose="02010600030101010101" pitchFamily="2" charset="-122"/>
            </a:endParaRPr>
          </a:p>
          <a:p>
            <a:endParaRPr lang="en-US" altLang="zh-CN" smtClean="0">
              <a:ea typeface="宋体" panose="02010600030101010101" pitchFamily="2" charset="-122"/>
            </a:endParaRPr>
          </a:p>
        </p:txBody>
      </p:sp>
    </p:spTree>
  </p:cSld>
  <p:clrMapOvr>
    <a:masterClrMapping/>
  </p:clrMapOvr>
  <p:timing>
    <p:tnLst>
      <p:par>
        <p:cT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迪</a:t>
            </a:r>
            <a:r>
              <a:rPr lang="zh-CN" altLang="en-US" sz="2200" b="1"/>
              <a:t>杰斯特拉算法</a:t>
            </a:r>
            <a:endParaRPr lang="en-US" altLang="zh-CN" sz="2200" b="1"/>
          </a:p>
        </p:txBody>
      </p:sp>
      <p:sp>
        <p:nvSpPr>
          <p:cNvPr id="2" name="TextBox 1"/>
          <p:cNvSpPr txBox="1"/>
          <p:nvPr/>
        </p:nvSpPr>
        <p:spPr>
          <a:xfrm>
            <a:off x="665981" y="1224111"/>
            <a:ext cx="8424936" cy="4123055"/>
          </a:xfrm>
          <a:prstGeom prst="rect">
            <a:avLst/>
          </a:prstGeom>
          <a:noFill/>
        </p:spPr>
        <p:txBody>
          <a:bodyPr wrap="square" rtlCol="0">
            <a:spAutoFit/>
          </a:bodyPr>
          <a:lstStyle/>
          <a:p>
            <a:r>
              <a:rPr lang="zh-CN" altLang="en-US" sz="2000" b="1" smtClean="0">
                <a:solidFill>
                  <a:srgbClr val="0070C0"/>
                </a:solidFill>
                <a:ea typeface="宋体" panose="02010600030101010101" pitchFamily="2" charset="-122"/>
              </a:rPr>
              <a:t>迪</a:t>
            </a:r>
            <a:r>
              <a:rPr lang="zh-CN" altLang="en-US" sz="2000" b="1">
                <a:solidFill>
                  <a:srgbClr val="0070C0"/>
                </a:solidFill>
                <a:ea typeface="宋体" panose="02010600030101010101" pitchFamily="2" charset="-122"/>
              </a:rPr>
              <a:t>杰斯特拉</a:t>
            </a:r>
            <a:r>
              <a:rPr lang="en-US" altLang="zh-CN" sz="2000" b="1">
                <a:solidFill>
                  <a:srgbClr val="0070C0"/>
                </a:solidFill>
                <a:ea typeface="宋体" panose="02010600030101010101" pitchFamily="2" charset="-122"/>
              </a:rPr>
              <a:t>(Dijkstra)</a:t>
            </a:r>
            <a:r>
              <a:rPr lang="zh-CN" altLang="en-US" sz="2000" b="1">
                <a:solidFill>
                  <a:srgbClr val="0070C0"/>
                </a:solidFill>
                <a:ea typeface="宋体" panose="02010600030101010101" pitchFamily="2" charset="-122"/>
              </a:rPr>
              <a:t>算</a:t>
            </a:r>
            <a:r>
              <a:rPr lang="zh-CN" altLang="en-US" sz="2000" b="1" smtClean="0">
                <a:solidFill>
                  <a:srgbClr val="0070C0"/>
                </a:solidFill>
                <a:ea typeface="宋体" panose="02010600030101010101" pitchFamily="2" charset="-122"/>
              </a:rPr>
              <a:t>法</a:t>
            </a:r>
            <a:r>
              <a:rPr lang="zh-CN" altLang="en-US" sz="2000" b="1">
                <a:solidFill>
                  <a:srgbClr val="0070C0"/>
                </a:solidFill>
                <a:ea typeface="宋体" panose="02010600030101010101" pitchFamily="2" charset="-122"/>
              </a:rPr>
              <a:t>最</a:t>
            </a:r>
            <a:r>
              <a:rPr lang="zh-CN" altLang="en-US" sz="2000" b="1" smtClean="0">
                <a:solidFill>
                  <a:srgbClr val="0070C0"/>
                </a:solidFill>
                <a:ea typeface="宋体" panose="02010600030101010101" pitchFamily="2" charset="-122"/>
              </a:rPr>
              <a:t>佳应用</a:t>
            </a:r>
            <a:r>
              <a:rPr lang="en-US" altLang="zh-CN" sz="2000" b="1" smtClean="0">
                <a:solidFill>
                  <a:srgbClr val="0070C0"/>
                </a:solidFill>
                <a:ea typeface="宋体" panose="02010600030101010101" pitchFamily="2" charset="-122"/>
              </a:rPr>
              <a:t>-</a:t>
            </a:r>
            <a:r>
              <a:rPr lang="zh-CN" altLang="en-US" sz="2000" b="1" smtClean="0">
                <a:solidFill>
                  <a:srgbClr val="0070C0"/>
                </a:solidFill>
                <a:ea typeface="宋体" panose="02010600030101010101" pitchFamily="2" charset="-122"/>
              </a:rPr>
              <a:t>最短路径</a:t>
            </a:r>
            <a:endParaRPr lang="en-US" altLang="zh-CN" sz="2000" b="1" smtClean="0"/>
          </a:p>
          <a:p>
            <a:endParaRPr lang="en-US" altLang="zh-CN" smtClean="0">
              <a:ea typeface="宋体" panose="02010600030101010101" pitchFamily="2" charset="-122"/>
            </a:endParaRPr>
          </a:p>
          <a:p>
            <a:endParaRPr lang="en-US" altLang="zh-CN">
              <a:ea typeface="宋体" panose="02010600030101010101" pitchFamily="2" charset="-122"/>
            </a:endParaRPr>
          </a:p>
          <a:p>
            <a:endParaRPr lang="en-US" altLang="zh-CN" smtClean="0">
              <a:ea typeface="宋体" panose="02010600030101010101" pitchFamily="2" charset="-122"/>
            </a:endParaRPr>
          </a:p>
          <a:p>
            <a:endParaRPr lang="en-US" altLang="zh-CN">
              <a:ea typeface="宋体" panose="02010600030101010101" pitchFamily="2" charset="-122"/>
            </a:endParaRPr>
          </a:p>
          <a:p>
            <a:endParaRPr lang="en-US" altLang="zh-CN" smtClean="0">
              <a:ea typeface="宋体" panose="02010600030101010101" pitchFamily="2" charset="-122"/>
            </a:endParaRPr>
          </a:p>
          <a:p>
            <a:endParaRPr lang="en-US" altLang="zh-CN">
              <a:ea typeface="宋体" panose="02010600030101010101" pitchFamily="2" charset="-122"/>
            </a:endParaRPr>
          </a:p>
          <a:p>
            <a:endParaRPr lang="en-US" altLang="zh-CN" smtClean="0">
              <a:ea typeface="宋体" panose="02010600030101010101" pitchFamily="2" charset="-122"/>
            </a:endParaRPr>
          </a:p>
          <a:p>
            <a:endParaRPr lang="en-US" altLang="zh-CN">
              <a:ea typeface="宋体" panose="02010600030101010101" pitchFamily="2" charset="-122"/>
            </a:endParaRPr>
          </a:p>
          <a:p>
            <a:endParaRPr lang="en-US" altLang="zh-CN" smtClean="0">
              <a:ea typeface="宋体" panose="02010600030101010101" pitchFamily="2" charset="-122"/>
            </a:endParaRPr>
          </a:p>
          <a:p>
            <a:pPr marL="342900" indent="-342900">
              <a:buAutoNum type="arabicParenR"/>
            </a:pPr>
            <a:r>
              <a:rPr lang="zh-CN" altLang="en-US" sz="1600" smtClean="0">
                <a:ea typeface="宋体" panose="02010600030101010101" pitchFamily="2" charset="-122"/>
              </a:rPr>
              <a:t>战</a:t>
            </a:r>
            <a:r>
              <a:rPr lang="zh-CN" altLang="en-US" sz="1600">
                <a:ea typeface="宋体" panose="02010600030101010101" pitchFamily="2" charset="-122"/>
              </a:rPr>
              <a:t>争时期，胜利乡有</a:t>
            </a:r>
            <a:r>
              <a:rPr lang="en-US" altLang="zh-CN" sz="1600">
                <a:ea typeface="宋体" panose="02010600030101010101" pitchFamily="2" charset="-122"/>
              </a:rPr>
              <a:t>7</a:t>
            </a:r>
            <a:r>
              <a:rPr lang="zh-CN" altLang="en-US" sz="1600">
                <a:ea typeface="宋体" panose="02010600030101010101" pitchFamily="2" charset="-122"/>
              </a:rPr>
              <a:t>个村庄</a:t>
            </a:r>
            <a:r>
              <a:rPr lang="en-US" altLang="zh-CN" sz="1600">
                <a:ea typeface="宋体" panose="02010600030101010101" pitchFamily="2" charset="-122"/>
              </a:rPr>
              <a:t>(A, B, C, D, E, F, G) </a:t>
            </a:r>
            <a:r>
              <a:rPr lang="zh-CN" altLang="en-US" sz="1600">
                <a:ea typeface="宋体" panose="02010600030101010101" pitchFamily="2" charset="-122"/>
              </a:rPr>
              <a:t>，现在有六个邮差，从</a:t>
            </a:r>
            <a:r>
              <a:rPr lang="en-US" altLang="zh-CN" sz="1600">
                <a:ea typeface="宋体" panose="02010600030101010101" pitchFamily="2" charset="-122"/>
              </a:rPr>
              <a:t>G</a:t>
            </a:r>
            <a:r>
              <a:rPr lang="zh-CN" altLang="en-US" sz="1600">
                <a:ea typeface="宋体" panose="02010600030101010101" pitchFamily="2" charset="-122"/>
              </a:rPr>
              <a:t>点出发，需要分别把邮件分别送到 </a:t>
            </a:r>
            <a:r>
              <a:rPr lang="en-US" altLang="zh-CN" sz="1600">
                <a:ea typeface="宋体" panose="02010600030101010101" pitchFamily="2" charset="-122"/>
              </a:rPr>
              <a:t>A, B, C , D, E, F </a:t>
            </a:r>
            <a:r>
              <a:rPr lang="zh-CN" altLang="en-US" sz="1600">
                <a:ea typeface="宋体" panose="02010600030101010101" pitchFamily="2" charset="-122"/>
              </a:rPr>
              <a:t>六个村庄</a:t>
            </a:r>
            <a:endParaRPr lang="en-US" altLang="zh-CN" sz="1600">
              <a:ea typeface="宋体" panose="02010600030101010101" pitchFamily="2" charset="-122"/>
            </a:endParaRPr>
          </a:p>
          <a:p>
            <a:pPr marL="342900" indent="-342900">
              <a:buAutoNum type="arabicParenR"/>
            </a:pPr>
            <a:r>
              <a:rPr lang="zh-CN" altLang="en-US" sz="1600">
                <a:ea typeface="宋体" panose="02010600030101010101" pitchFamily="2" charset="-122"/>
              </a:rPr>
              <a:t>各个村庄的距离用边线表示</a:t>
            </a:r>
            <a:r>
              <a:rPr lang="en-US" altLang="zh-CN" sz="1600">
                <a:ea typeface="宋体" panose="02010600030101010101" pitchFamily="2" charset="-122"/>
              </a:rPr>
              <a:t>(</a:t>
            </a:r>
            <a:r>
              <a:rPr lang="zh-CN" altLang="en-US" sz="1600">
                <a:ea typeface="宋体" panose="02010600030101010101" pitchFamily="2" charset="-122"/>
              </a:rPr>
              <a:t>权</a:t>
            </a:r>
            <a:r>
              <a:rPr lang="en-US" altLang="zh-CN" sz="1600">
                <a:ea typeface="宋体" panose="02010600030101010101" pitchFamily="2" charset="-122"/>
              </a:rPr>
              <a:t>) </a:t>
            </a:r>
            <a:r>
              <a:rPr lang="zh-CN" altLang="en-US" sz="1600">
                <a:ea typeface="宋体" panose="02010600030101010101" pitchFamily="2" charset="-122"/>
              </a:rPr>
              <a:t>，比如 </a:t>
            </a:r>
            <a:r>
              <a:rPr lang="en-US" altLang="zh-CN" sz="1600">
                <a:ea typeface="宋体" panose="02010600030101010101" pitchFamily="2" charset="-122"/>
              </a:rPr>
              <a:t>A – B </a:t>
            </a:r>
            <a:r>
              <a:rPr lang="zh-CN" altLang="en-US" sz="1600">
                <a:ea typeface="宋体" panose="02010600030101010101" pitchFamily="2" charset="-122"/>
              </a:rPr>
              <a:t>距离 </a:t>
            </a:r>
            <a:r>
              <a:rPr lang="en-US" altLang="zh-CN" sz="1600">
                <a:ea typeface="宋体" panose="02010600030101010101" pitchFamily="2" charset="-122"/>
              </a:rPr>
              <a:t>5</a:t>
            </a:r>
            <a:r>
              <a:rPr lang="zh-CN" altLang="en-US" sz="1600">
                <a:ea typeface="宋体" panose="02010600030101010101" pitchFamily="2" charset="-122"/>
              </a:rPr>
              <a:t>公里</a:t>
            </a:r>
            <a:endParaRPr lang="en-US" altLang="zh-CN" sz="1600">
              <a:ea typeface="宋体" panose="02010600030101010101" pitchFamily="2" charset="-122"/>
            </a:endParaRPr>
          </a:p>
          <a:p>
            <a:pPr marL="342900" indent="-342900">
              <a:buAutoNum type="arabicParenR"/>
            </a:pPr>
            <a:r>
              <a:rPr lang="zh-CN" altLang="en-US" sz="1600">
                <a:ea typeface="宋体" panose="02010600030101010101" pitchFamily="2" charset="-122"/>
              </a:rPr>
              <a:t>问：如何计算出</a:t>
            </a:r>
            <a:r>
              <a:rPr lang="en-US" altLang="zh-CN" sz="1600">
                <a:ea typeface="宋体" panose="02010600030101010101" pitchFamily="2" charset="-122"/>
              </a:rPr>
              <a:t>G</a:t>
            </a:r>
            <a:r>
              <a:rPr lang="zh-CN" altLang="en-US" sz="1600">
                <a:ea typeface="宋体" panose="02010600030101010101" pitchFamily="2" charset="-122"/>
              </a:rPr>
              <a:t>村庄到 其它各个村庄的最短距离</a:t>
            </a:r>
            <a:r>
              <a:rPr lang="en-US" altLang="zh-CN" sz="1600">
                <a:ea typeface="宋体" panose="02010600030101010101" pitchFamily="2" charset="-122"/>
              </a:rPr>
              <a:t>?</a:t>
            </a:r>
            <a:r>
              <a:rPr lang="zh-CN" altLang="en-US" sz="1600">
                <a:ea typeface="宋体" panose="02010600030101010101" pitchFamily="2" charset="-122"/>
              </a:rPr>
              <a:t> </a:t>
            </a:r>
            <a:endParaRPr lang="en-US" altLang="zh-CN" sz="1600" smtClean="0">
              <a:ea typeface="宋体" panose="02010600030101010101" pitchFamily="2" charset="-122"/>
            </a:endParaRPr>
          </a:p>
          <a:p>
            <a:pPr marL="342900" indent="-342900">
              <a:buAutoNum type="arabicParenR"/>
            </a:pPr>
            <a:r>
              <a:rPr lang="zh-CN" altLang="en-US" sz="1600">
                <a:ea typeface="宋体" panose="02010600030101010101" pitchFamily="2" charset="-122"/>
              </a:rPr>
              <a:t>如</a:t>
            </a:r>
            <a:r>
              <a:rPr lang="zh-CN" altLang="en-US" sz="1600" smtClean="0">
                <a:ea typeface="宋体" panose="02010600030101010101" pitchFamily="2" charset="-122"/>
              </a:rPr>
              <a:t>果从</a:t>
            </a:r>
            <a:r>
              <a:rPr lang="zh-CN" altLang="en-US" sz="1600" u="sng" smtClean="0">
                <a:ea typeface="宋体" panose="02010600030101010101" pitchFamily="2" charset="-122"/>
              </a:rPr>
              <a:t>其它点出发到各个点的最短距离</a:t>
            </a:r>
            <a:r>
              <a:rPr lang="zh-CN" altLang="en-US" sz="1600" smtClean="0">
                <a:ea typeface="宋体" panose="02010600030101010101" pitchFamily="2" charset="-122"/>
              </a:rPr>
              <a:t>又是多少</a:t>
            </a:r>
            <a:r>
              <a:rPr lang="en-US" altLang="zh-CN" sz="1600" smtClean="0">
                <a:ea typeface="宋体" panose="02010600030101010101" pitchFamily="2" charset="-122"/>
              </a:rPr>
              <a:t>?	</a:t>
            </a:r>
            <a:r>
              <a:rPr lang="zh-CN" altLang="en-US" sz="1600" smtClean="0">
                <a:ea typeface="宋体" panose="02010600030101010101" pitchFamily="2" charset="-122"/>
              </a:rPr>
              <a:t>适合使用弗洛伊德算法</a:t>
            </a:r>
            <a:endParaRPr lang="zh-CN" altLang="en-US" sz="1600" smtClean="0">
              <a:ea typeface="宋体" panose="02010600030101010101" pitchFamily="2" charset="-122"/>
            </a:endParaRPr>
          </a:p>
        </p:txBody>
      </p:sp>
      <p:pic>
        <p:nvPicPr>
          <p:cNvPr id="4" name="图片 3"/>
          <p:cNvPicPr>
            <a:picLocks noChangeAspect="1"/>
          </p:cNvPicPr>
          <p:nvPr/>
        </p:nvPicPr>
        <p:blipFill>
          <a:blip r:embed="rId1"/>
          <a:stretch>
            <a:fillRect/>
          </a:stretch>
        </p:blipFill>
        <p:spPr>
          <a:xfrm>
            <a:off x="735618" y="2016199"/>
            <a:ext cx="2666667" cy="1685714"/>
          </a:xfrm>
          <a:prstGeom prst="rect">
            <a:avLst/>
          </a:prstGeom>
        </p:spPr>
      </p:pic>
      <p:sp>
        <p:nvSpPr>
          <p:cNvPr id="8" name="TextBox 7"/>
          <p:cNvSpPr txBox="1"/>
          <p:nvPr/>
        </p:nvSpPr>
        <p:spPr>
          <a:xfrm>
            <a:off x="4886054" y="2304231"/>
            <a:ext cx="3547766" cy="646331"/>
          </a:xfrm>
          <a:prstGeom prst="rect">
            <a:avLst/>
          </a:prstGeom>
          <a:noFill/>
        </p:spPr>
        <p:txBody>
          <a:bodyPr wrap="none" rtlCol="0">
            <a:spAutoFit/>
          </a:bodyPr>
          <a:lstStyle/>
          <a:p>
            <a:r>
              <a:rPr lang="en-US" altLang="zh-CN"/>
              <a:t>A(2)B(3)C(9)D(10)E(4)F(6)G(0</a:t>
            </a:r>
            <a:r>
              <a:rPr lang="en-US" altLang="zh-CN" smtClean="0"/>
              <a:t>)</a:t>
            </a:r>
            <a:endParaRPr lang="en-US" altLang="zh-CN" smtClean="0"/>
          </a:p>
          <a:p>
            <a:r>
              <a:rPr lang="en-US" altLang="zh-CN"/>
              <a:t>A(7) B(12) C(0) D(17) E(8) F(13) G(9)</a:t>
            </a:r>
            <a:endParaRPr lang="zh-CN" altLang="en-US"/>
          </a:p>
        </p:txBody>
      </p:sp>
    </p:spTree>
  </p:cSld>
  <p:clrMapOvr>
    <a:masterClrMapping/>
  </p:clrMapOvr>
  <p:timing>
    <p:tnLst>
      <p:par>
        <p:cTn id="1" dur="indefinite" restart="never" nodeType="tmRoot"/>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弗</a:t>
            </a:r>
            <a:r>
              <a:rPr lang="zh-CN" altLang="en-US" sz="2200" b="1"/>
              <a:t>洛伊德</a:t>
            </a:r>
            <a:r>
              <a:rPr lang="zh-CN" altLang="en-US" sz="2200" b="1" smtClean="0"/>
              <a:t>算</a:t>
            </a:r>
            <a:r>
              <a:rPr lang="zh-CN" altLang="en-US" sz="2200" b="1"/>
              <a:t>法</a:t>
            </a:r>
            <a:endParaRPr lang="en-US" altLang="zh-CN" sz="2200" b="1"/>
          </a:p>
        </p:txBody>
      </p:sp>
      <p:sp>
        <p:nvSpPr>
          <p:cNvPr id="2" name="TextBox 1"/>
          <p:cNvSpPr txBox="1"/>
          <p:nvPr/>
        </p:nvSpPr>
        <p:spPr>
          <a:xfrm>
            <a:off x="658361" y="1151721"/>
            <a:ext cx="5904656" cy="4307840"/>
          </a:xfrm>
          <a:prstGeom prst="rect">
            <a:avLst/>
          </a:prstGeom>
          <a:noFill/>
        </p:spPr>
        <p:txBody>
          <a:bodyPr wrap="square" rtlCol="0">
            <a:spAutoFit/>
          </a:bodyPr>
          <a:lstStyle/>
          <a:p>
            <a:r>
              <a:rPr lang="zh-CN" altLang="en-US" sz="2000" b="1">
                <a:solidFill>
                  <a:srgbClr val="0070C0"/>
                </a:solidFill>
                <a:ea typeface="宋体" panose="02010600030101010101" pitchFamily="2" charset="-122"/>
              </a:rPr>
              <a:t>弗洛伊德</a:t>
            </a:r>
            <a:r>
              <a:rPr lang="en-US" altLang="zh-CN" sz="2000" b="1" smtClean="0">
                <a:solidFill>
                  <a:srgbClr val="0070C0"/>
                </a:solidFill>
                <a:ea typeface="宋体" panose="02010600030101010101" pitchFamily="2" charset="-122"/>
              </a:rPr>
              <a:t>(Floyd)</a:t>
            </a:r>
            <a:r>
              <a:rPr lang="zh-CN" altLang="en-US" sz="2000" b="1">
                <a:solidFill>
                  <a:srgbClr val="0070C0"/>
                </a:solidFill>
                <a:ea typeface="宋体" panose="02010600030101010101" pitchFamily="2" charset="-122"/>
              </a:rPr>
              <a:t>算</a:t>
            </a:r>
            <a:r>
              <a:rPr lang="zh-CN" altLang="en-US" sz="2000" b="1" smtClean="0">
                <a:solidFill>
                  <a:srgbClr val="0070C0"/>
                </a:solidFill>
                <a:ea typeface="宋体" panose="02010600030101010101" pitchFamily="2" charset="-122"/>
              </a:rPr>
              <a:t>法介绍</a:t>
            </a:r>
            <a:endParaRPr lang="en-US" altLang="zh-CN" sz="2000" b="1" smtClean="0">
              <a:solidFill>
                <a:srgbClr val="0070C0"/>
              </a:solidFill>
              <a:ea typeface="宋体" panose="02010600030101010101" pitchFamily="2" charset="-122"/>
            </a:endParaRPr>
          </a:p>
          <a:p>
            <a:endParaRPr lang="en-US" altLang="zh-CN">
              <a:ea typeface="宋体" panose="02010600030101010101" pitchFamily="2" charset="-122"/>
            </a:endParaRPr>
          </a:p>
          <a:p>
            <a:pPr marL="342900" indent="-342900">
              <a:buAutoNum type="arabicParenR"/>
            </a:pPr>
            <a:r>
              <a:rPr lang="zh-CN" altLang="en-US"/>
              <a:t>和</a:t>
            </a:r>
            <a:r>
              <a:rPr lang="en-US" altLang="zh-CN"/>
              <a:t>Dijkstra</a:t>
            </a:r>
            <a:r>
              <a:rPr lang="zh-CN" altLang="en-US"/>
              <a:t>算法一样，弗洛伊德</a:t>
            </a:r>
            <a:r>
              <a:rPr lang="en-US" altLang="zh-CN"/>
              <a:t>(Floyd)</a:t>
            </a:r>
            <a:r>
              <a:rPr lang="zh-CN" altLang="en-US"/>
              <a:t>算法也是一种用于寻找给定的加权图中顶点间最短路径的算法。该算法名称以创始人之一、</a:t>
            </a:r>
            <a:r>
              <a:rPr lang="en-US" altLang="zh-CN"/>
              <a:t>1978</a:t>
            </a:r>
            <a:r>
              <a:rPr lang="zh-CN" altLang="en-US"/>
              <a:t>年图灵奖获得者、斯坦福大学计算机科学系教授</a:t>
            </a:r>
            <a:r>
              <a:rPr lang="zh-CN" altLang="en-US" b="1"/>
              <a:t>罗伯特</a:t>
            </a:r>
            <a:r>
              <a:rPr lang="en-US" altLang="zh-CN" b="1"/>
              <a:t>·</a:t>
            </a:r>
            <a:r>
              <a:rPr lang="zh-CN" altLang="en-US" b="1"/>
              <a:t>弗洛伊德</a:t>
            </a:r>
            <a:r>
              <a:rPr lang="zh-CN" altLang="en-US"/>
              <a:t>命名</a:t>
            </a:r>
            <a:endParaRPr lang="en-US" altLang="zh-CN" smtClean="0"/>
          </a:p>
          <a:p>
            <a:pPr marL="342900" indent="-342900">
              <a:buAutoNum type="arabicParenR"/>
            </a:pPr>
            <a:r>
              <a:rPr lang="zh-CN" altLang="en-US" smtClean="0"/>
              <a:t>弗</a:t>
            </a:r>
            <a:r>
              <a:rPr lang="zh-CN" altLang="en-US"/>
              <a:t>洛伊德算</a:t>
            </a:r>
            <a:r>
              <a:rPr lang="zh-CN" altLang="en-US" smtClean="0"/>
              <a:t>法</a:t>
            </a:r>
            <a:r>
              <a:rPr lang="en-US" altLang="zh-CN"/>
              <a:t>(Floyd)</a:t>
            </a:r>
            <a:r>
              <a:rPr lang="zh-CN" altLang="en-US" smtClean="0"/>
              <a:t>计</a:t>
            </a:r>
            <a:r>
              <a:rPr lang="zh-CN" altLang="en-US"/>
              <a:t>算图中各个顶点之间的最短路</a:t>
            </a:r>
            <a:r>
              <a:rPr lang="zh-CN" altLang="en-US" smtClean="0"/>
              <a:t>径</a:t>
            </a:r>
            <a:endParaRPr lang="en-US" altLang="zh-CN" smtClean="0"/>
          </a:p>
          <a:p>
            <a:pPr marL="342900" indent="-342900">
              <a:buAutoNum type="arabicParenR"/>
            </a:pPr>
            <a:r>
              <a:rPr lang="zh-CN" altLang="en-US" smtClean="0"/>
              <a:t>迪</a:t>
            </a:r>
            <a:r>
              <a:rPr lang="zh-CN" altLang="en-US"/>
              <a:t>杰斯特拉算法用于计算图中某一个顶点到其他顶点的最短路径</a:t>
            </a:r>
            <a:r>
              <a:rPr lang="zh-CN" altLang="en-US" smtClean="0"/>
              <a:t>。</a:t>
            </a:r>
            <a:endParaRPr lang="en-US" altLang="zh-CN" smtClean="0"/>
          </a:p>
          <a:p>
            <a:pPr marL="342900" indent="-342900">
              <a:buAutoNum type="arabicParenR"/>
            </a:pPr>
            <a:r>
              <a:rPr lang="zh-CN" altLang="en-US" sz="2000" b="1"/>
              <a:t>弗洛伊德算</a:t>
            </a:r>
            <a:r>
              <a:rPr lang="zh-CN" altLang="en-US" sz="2000" b="1" smtClean="0"/>
              <a:t>法 </a:t>
            </a:r>
            <a:r>
              <a:rPr lang="en-US" altLang="zh-CN" sz="2000" b="1" smtClean="0"/>
              <a:t>VS </a:t>
            </a:r>
            <a:r>
              <a:rPr lang="zh-CN" altLang="en-US" sz="2000" b="1" smtClean="0"/>
              <a:t>迪</a:t>
            </a:r>
            <a:r>
              <a:rPr lang="zh-CN" altLang="en-US" sz="2000" b="1"/>
              <a:t>杰斯特拉算</a:t>
            </a:r>
            <a:r>
              <a:rPr lang="zh-CN" altLang="en-US" sz="2000" b="1" smtClean="0"/>
              <a:t>法</a:t>
            </a:r>
            <a:r>
              <a:rPr lang="zh-CN" altLang="en-US" smtClean="0"/>
              <a:t>：迪</a:t>
            </a:r>
            <a:r>
              <a:rPr lang="zh-CN" altLang="en-US"/>
              <a:t>杰斯特拉算法通过</a:t>
            </a:r>
            <a:r>
              <a:rPr lang="zh-CN" altLang="en-US" b="1"/>
              <a:t>选定的被访问顶</a:t>
            </a:r>
            <a:r>
              <a:rPr lang="zh-CN" altLang="en-US" b="1" smtClean="0"/>
              <a:t>点</a:t>
            </a:r>
            <a:r>
              <a:rPr lang="zh-CN" altLang="en-US" smtClean="0"/>
              <a:t>，求</a:t>
            </a:r>
            <a:r>
              <a:rPr lang="zh-CN" altLang="en-US"/>
              <a:t>出从出</a:t>
            </a:r>
            <a:r>
              <a:rPr lang="zh-CN" altLang="en-US" b="1"/>
              <a:t>发访问顶点到其他顶点的最短路径</a:t>
            </a:r>
            <a:r>
              <a:rPr lang="zh-CN" altLang="en-US"/>
              <a:t>；弗洛伊德算法中</a:t>
            </a:r>
            <a:r>
              <a:rPr lang="zh-CN" altLang="en-US" b="1">
                <a:solidFill>
                  <a:srgbClr val="EA0000"/>
                </a:solidFill>
              </a:rPr>
              <a:t>每一个顶点都是出发访问点</a:t>
            </a:r>
            <a:r>
              <a:rPr lang="zh-CN" altLang="en-US"/>
              <a:t>，所以需要将每一个顶点看做被访问顶点</a:t>
            </a:r>
            <a:r>
              <a:rPr lang="zh-CN" altLang="en-US" smtClean="0"/>
              <a:t>，</a:t>
            </a:r>
            <a:r>
              <a:rPr lang="zh-CN" altLang="en-US"/>
              <a:t>求出</a:t>
            </a:r>
            <a:r>
              <a:rPr lang="zh-CN" altLang="en-US" smtClean="0"/>
              <a:t>从</a:t>
            </a:r>
            <a:r>
              <a:rPr lang="zh-CN" altLang="en-US" b="1">
                <a:solidFill>
                  <a:srgbClr val="EA0000"/>
                </a:solidFill>
              </a:rPr>
              <a:t>每一个顶点</a:t>
            </a:r>
            <a:r>
              <a:rPr lang="zh-CN" altLang="en-US" b="1" smtClean="0">
                <a:solidFill>
                  <a:srgbClr val="EA0000"/>
                </a:solidFill>
              </a:rPr>
              <a:t>到</a:t>
            </a:r>
            <a:r>
              <a:rPr lang="zh-CN" altLang="en-US" b="1">
                <a:solidFill>
                  <a:srgbClr val="EA0000"/>
                </a:solidFill>
              </a:rPr>
              <a:t>其他顶点的最短路</a:t>
            </a:r>
            <a:r>
              <a:rPr lang="zh-CN" altLang="en-US" b="1" smtClean="0">
                <a:solidFill>
                  <a:srgbClr val="EA0000"/>
                </a:solidFill>
              </a:rPr>
              <a:t>径</a:t>
            </a:r>
            <a:r>
              <a:rPr lang="zh-CN" altLang="en-US" smtClean="0"/>
              <a:t>。</a:t>
            </a:r>
            <a:endParaRPr lang="en-US" altLang="zh-CN" smtClean="0">
              <a:ea typeface="宋体" panose="02010600030101010101" pitchFamily="2" charset="-122"/>
            </a:endParaRPr>
          </a:p>
        </p:txBody>
      </p:sp>
      <p:pic>
        <p:nvPicPr>
          <p:cNvPr id="4" name="图片 3"/>
          <p:cNvPicPr>
            <a:picLocks noChangeAspect="1"/>
          </p:cNvPicPr>
          <p:nvPr/>
        </p:nvPicPr>
        <p:blipFill>
          <a:blip r:embed="rId1"/>
          <a:stretch>
            <a:fillRect/>
          </a:stretch>
        </p:blipFill>
        <p:spPr>
          <a:xfrm>
            <a:off x="6893498" y="3835988"/>
            <a:ext cx="2364633" cy="1494786"/>
          </a:xfrm>
          <a:prstGeom prst="rect">
            <a:avLst/>
          </a:prstGeom>
        </p:spPr>
      </p:pic>
    </p:spTree>
  </p:cSld>
  <p:clrMapOvr>
    <a:masterClrMapping/>
  </p:clrMapOvr>
  <p:timing>
    <p:tnLst>
      <p:par>
        <p:cTn id="1" dur="indefinite" restart="never" nodeType="tmRoot"/>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a:t>弗洛伊德</a:t>
            </a:r>
            <a:r>
              <a:rPr lang="zh-CN" altLang="en-US" sz="2200" b="1" smtClean="0"/>
              <a:t>算</a:t>
            </a:r>
            <a:r>
              <a:rPr lang="zh-CN" altLang="en-US" sz="2200" b="1"/>
              <a:t>法</a:t>
            </a:r>
            <a:endParaRPr lang="en-US" altLang="zh-CN" sz="2200" b="1"/>
          </a:p>
        </p:txBody>
      </p:sp>
      <p:sp>
        <p:nvSpPr>
          <p:cNvPr id="2" name="TextBox 1"/>
          <p:cNvSpPr txBox="1"/>
          <p:nvPr/>
        </p:nvSpPr>
        <p:spPr>
          <a:xfrm>
            <a:off x="665981" y="1224111"/>
            <a:ext cx="8424936" cy="3170099"/>
          </a:xfrm>
          <a:prstGeom prst="rect">
            <a:avLst/>
          </a:prstGeom>
          <a:noFill/>
        </p:spPr>
        <p:txBody>
          <a:bodyPr wrap="square" rtlCol="0">
            <a:spAutoFit/>
          </a:bodyPr>
          <a:lstStyle/>
          <a:p>
            <a:r>
              <a:rPr lang="zh-CN" altLang="en-US" sz="2000" b="1">
                <a:solidFill>
                  <a:srgbClr val="0070C0"/>
                </a:solidFill>
                <a:ea typeface="宋体" panose="02010600030101010101" pitchFamily="2" charset="-122"/>
              </a:rPr>
              <a:t>弗洛伊德</a:t>
            </a:r>
            <a:r>
              <a:rPr lang="en-US" altLang="zh-CN" sz="2000" b="1" smtClean="0">
                <a:solidFill>
                  <a:srgbClr val="0070C0"/>
                </a:solidFill>
                <a:ea typeface="宋体" panose="02010600030101010101" pitchFamily="2" charset="-122"/>
              </a:rPr>
              <a:t>(Floyd)</a:t>
            </a:r>
            <a:r>
              <a:rPr lang="zh-CN" altLang="en-US" sz="2000" b="1">
                <a:solidFill>
                  <a:srgbClr val="0070C0"/>
                </a:solidFill>
                <a:ea typeface="宋体" panose="02010600030101010101" pitchFamily="2" charset="-122"/>
              </a:rPr>
              <a:t>算</a:t>
            </a:r>
            <a:r>
              <a:rPr lang="zh-CN" altLang="en-US" sz="2000" b="1" smtClean="0">
                <a:solidFill>
                  <a:srgbClr val="0070C0"/>
                </a:solidFill>
                <a:ea typeface="宋体" panose="02010600030101010101" pitchFamily="2" charset="-122"/>
              </a:rPr>
              <a:t>法图解分析</a:t>
            </a:r>
            <a:endParaRPr lang="en-US" altLang="zh-CN" sz="2000" b="1" smtClean="0"/>
          </a:p>
          <a:p>
            <a:pPr marL="342900" indent="-342900">
              <a:buAutoNum type="arabicParenR"/>
            </a:pPr>
            <a:endParaRPr lang="en-US" altLang="zh-CN" b="1" smtClean="0"/>
          </a:p>
          <a:p>
            <a:pPr marL="342900" indent="-342900">
              <a:buAutoNum type="arabicParenR"/>
            </a:pPr>
            <a:r>
              <a:rPr lang="zh-CN" altLang="en-US" smtClean="0"/>
              <a:t>设</a:t>
            </a:r>
            <a:r>
              <a:rPr lang="zh-CN" altLang="en-US"/>
              <a:t>置顶点</a:t>
            </a:r>
            <a:r>
              <a:rPr lang="en-US" altLang="zh-CN"/>
              <a:t>vi</a:t>
            </a:r>
            <a:r>
              <a:rPr lang="zh-CN" altLang="en-US"/>
              <a:t>到顶点</a:t>
            </a:r>
            <a:r>
              <a:rPr lang="en-US" altLang="zh-CN"/>
              <a:t>vk</a:t>
            </a:r>
            <a:r>
              <a:rPr lang="zh-CN" altLang="en-US"/>
              <a:t>的最短路径已知为</a:t>
            </a:r>
            <a:r>
              <a:rPr lang="en-US" altLang="zh-CN"/>
              <a:t>Lik</a:t>
            </a:r>
            <a:r>
              <a:rPr lang="zh-CN" altLang="en-US"/>
              <a:t>，顶点</a:t>
            </a:r>
            <a:r>
              <a:rPr lang="en-US" altLang="zh-CN"/>
              <a:t>vk</a:t>
            </a:r>
            <a:r>
              <a:rPr lang="zh-CN" altLang="en-US"/>
              <a:t>到</a:t>
            </a:r>
            <a:r>
              <a:rPr lang="en-US" altLang="zh-CN"/>
              <a:t>vj</a:t>
            </a:r>
            <a:r>
              <a:rPr lang="zh-CN" altLang="en-US"/>
              <a:t>的最短路径已知为</a:t>
            </a:r>
            <a:r>
              <a:rPr lang="en-US" altLang="zh-CN"/>
              <a:t>Lkj</a:t>
            </a:r>
            <a:r>
              <a:rPr lang="zh-CN" altLang="en-US"/>
              <a:t>，顶点</a:t>
            </a:r>
            <a:r>
              <a:rPr lang="en-US" altLang="zh-CN"/>
              <a:t>vi</a:t>
            </a:r>
            <a:r>
              <a:rPr lang="zh-CN" altLang="en-US"/>
              <a:t>到</a:t>
            </a:r>
            <a:r>
              <a:rPr lang="en-US" altLang="zh-CN"/>
              <a:t>vj</a:t>
            </a:r>
            <a:r>
              <a:rPr lang="zh-CN" altLang="en-US"/>
              <a:t>的路径为</a:t>
            </a:r>
            <a:r>
              <a:rPr lang="en-US" altLang="zh-CN"/>
              <a:t>Lij</a:t>
            </a:r>
            <a:r>
              <a:rPr lang="zh-CN" altLang="en-US"/>
              <a:t>，则</a:t>
            </a:r>
            <a:r>
              <a:rPr lang="en-US" altLang="zh-CN"/>
              <a:t>vi</a:t>
            </a:r>
            <a:r>
              <a:rPr lang="zh-CN" altLang="en-US"/>
              <a:t>到</a:t>
            </a:r>
            <a:r>
              <a:rPr lang="en-US" altLang="zh-CN"/>
              <a:t>vj</a:t>
            </a:r>
            <a:r>
              <a:rPr lang="zh-CN" altLang="en-US"/>
              <a:t>的最短路径为：</a:t>
            </a:r>
            <a:r>
              <a:rPr lang="en-US" altLang="zh-CN"/>
              <a:t>min((Lik+Lkj),Lij)</a:t>
            </a:r>
            <a:r>
              <a:rPr lang="zh-CN" altLang="en-US"/>
              <a:t>，</a:t>
            </a:r>
            <a:r>
              <a:rPr lang="en-US" altLang="zh-CN"/>
              <a:t>vk</a:t>
            </a:r>
            <a:r>
              <a:rPr lang="zh-CN" altLang="en-US"/>
              <a:t>的取值为图中所有顶点，则可获得</a:t>
            </a:r>
            <a:r>
              <a:rPr lang="en-US" altLang="zh-CN"/>
              <a:t>vi</a:t>
            </a:r>
            <a:r>
              <a:rPr lang="zh-CN" altLang="en-US"/>
              <a:t>到</a:t>
            </a:r>
            <a:r>
              <a:rPr lang="en-US" altLang="zh-CN"/>
              <a:t>vj</a:t>
            </a:r>
            <a:r>
              <a:rPr lang="zh-CN" altLang="en-US"/>
              <a:t>的最短路</a:t>
            </a:r>
            <a:r>
              <a:rPr lang="zh-CN" altLang="en-US" smtClean="0"/>
              <a:t>径</a:t>
            </a:r>
            <a:endParaRPr lang="en-US" altLang="zh-CN" smtClean="0"/>
          </a:p>
          <a:p>
            <a:pPr marL="342900" indent="-342900">
              <a:buAutoNum type="arabicParenR"/>
            </a:pPr>
            <a:r>
              <a:rPr lang="zh-CN" altLang="en-US"/>
              <a:t>至于</a:t>
            </a:r>
            <a:r>
              <a:rPr lang="en-US" altLang="zh-CN"/>
              <a:t>vi</a:t>
            </a:r>
            <a:r>
              <a:rPr lang="zh-CN" altLang="en-US"/>
              <a:t>到</a:t>
            </a:r>
            <a:r>
              <a:rPr lang="en-US" altLang="zh-CN"/>
              <a:t>vk</a:t>
            </a:r>
            <a:r>
              <a:rPr lang="zh-CN" altLang="en-US"/>
              <a:t>的最短路径</a:t>
            </a:r>
            <a:r>
              <a:rPr lang="en-US" altLang="zh-CN"/>
              <a:t>Lik</a:t>
            </a:r>
            <a:r>
              <a:rPr lang="zh-CN" altLang="en-US"/>
              <a:t>或者</a:t>
            </a:r>
            <a:r>
              <a:rPr lang="en-US" altLang="zh-CN"/>
              <a:t>vk</a:t>
            </a:r>
            <a:r>
              <a:rPr lang="zh-CN" altLang="en-US"/>
              <a:t>到</a:t>
            </a:r>
            <a:r>
              <a:rPr lang="en-US" altLang="zh-CN"/>
              <a:t>vj</a:t>
            </a:r>
            <a:r>
              <a:rPr lang="zh-CN" altLang="en-US"/>
              <a:t>的最短路径</a:t>
            </a:r>
            <a:r>
              <a:rPr lang="en-US" altLang="zh-CN"/>
              <a:t>Lkj</a:t>
            </a:r>
            <a:r>
              <a:rPr lang="zh-CN" altLang="en-US"/>
              <a:t>，是以同样的方式获</a:t>
            </a:r>
            <a:r>
              <a:rPr lang="zh-CN" altLang="en-US" smtClean="0"/>
              <a:t>得</a:t>
            </a:r>
            <a:endParaRPr lang="en-US" altLang="zh-CN" smtClean="0"/>
          </a:p>
          <a:p>
            <a:pPr marL="342900" indent="-342900">
              <a:buAutoNum type="arabicParenR"/>
            </a:pPr>
            <a:endParaRPr lang="en-US" altLang="zh-CN"/>
          </a:p>
          <a:p>
            <a:pPr marL="342900" indent="-342900">
              <a:buAutoNum type="arabicParenR"/>
            </a:pPr>
            <a:r>
              <a:rPr lang="zh-CN" altLang="en-US" smtClean="0"/>
              <a:t>弗</a:t>
            </a:r>
            <a:r>
              <a:rPr lang="zh-CN" altLang="en-US"/>
              <a:t>洛伊德</a:t>
            </a:r>
            <a:r>
              <a:rPr lang="en-US" altLang="zh-CN"/>
              <a:t>(Floyd)</a:t>
            </a:r>
            <a:r>
              <a:rPr lang="zh-CN" altLang="en-US"/>
              <a:t>算法图解分</a:t>
            </a:r>
            <a:r>
              <a:rPr lang="zh-CN" altLang="en-US" smtClean="0"/>
              <a:t>析</a:t>
            </a:r>
            <a:r>
              <a:rPr lang="en-US" altLang="zh-CN" smtClean="0"/>
              <a:t>-</a:t>
            </a:r>
            <a:r>
              <a:rPr lang="zh-CN" altLang="en-US"/>
              <a:t>举</a:t>
            </a:r>
            <a:r>
              <a:rPr lang="zh-CN" altLang="en-US" smtClean="0"/>
              <a:t>例说明</a:t>
            </a:r>
            <a:endParaRPr lang="zh-CN" altLang="en-US"/>
          </a:p>
          <a:p>
            <a:pPr marL="342900" indent="-342900">
              <a:buAutoNum type="arabicParenR"/>
            </a:pPr>
            <a:endParaRPr lang="en-US" altLang="zh-CN" smtClean="0"/>
          </a:p>
          <a:p>
            <a:endParaRPr lang="en-US" altLang="zh-CN">
              <a:ea typeface="宋体" panose="02010600030101010101" pitchFamily="2" charset="-122"/>
            </a:endParaRPr>
          </a:p>
          <a:p>
            <a:endParaRPr lang="en-US" altLang="zh-CN" smtClean="0">
              <a:ea typeface="宋体" panose="02010600030101010101" pitchFamily="2" charset="-122"/>
            </a:endParaRPr>
          </a:p>
        </p:txBody>
      </p:sp>
      <p:sp>
        <p:nvSpPr>
          <p:cNvPr id="3" name="文本框 2"/>
          <p:cNvSpPr txBox="1"/>
          <p:nvPr/>
        </p:nvSpPr>
        <p:spPr>
          <a:xfrm>
            <a:off x="4983480" y="3787140"/>
            <a:ext cx="3295015" cy="645160"/>
          </a:xfrm>
          <a:prstGeom prst="rect">
            <a:avLst/>
          </a:prstGeom>
          <a:noFill/>
        </p:spPr>
        <p:txBody>
          <a:bodyPr wrap="square" rtlCol="0">
            <a:spAutoFit/>
          </a:bodyPr>
          <a:p>
            <a:r>
              <a:rPr lang="zh-CN" altLang="en-US"/>
              <a:t>弗洛伊德算法的时间复杂度比较高</a:t>
            </a:r>
            <a:r>
              <a:rPr lang="en-US" altLang="zh-CN"/>
              <a:t>:n^3</a:t>
            </a:r>
            <a:endParaRPr lang="en-US" altLang="zh-CN"/>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Josephu</a:t>
            </a:r>
            <a:r>
              <a:rPr lang="zh-CN" altLang="en-US" sz="2200" b="1" smtClean="0"/>
              <a:t>问</a:t>
            </a:r>
            <a:r>
              <a:rPr lang="zh-CN" altLang="en-US" sz="2200" b="1"/>
              <a:t>题</a:t>
            </a:r>
            <a:endParaRPr lang="en-US" altLang="zh-CN" sz="2200" b="1"/>
          </a:p>
        </p:txBody>
      </p:sp>
      <p:sp>
        <p:nvSpPr>
          <p:cNvPr id="2" name="TextBox 1"/>
          <p:cNvSpPr txBox="1"/>
          <p:nvPr/>
        </p:nvSpPr>
        <p:spPr>
          <a:xfrm>
            <a:off x="665981" y="1224111"/>
            <a:ext cx="8136904" cy="2585323"/>
          </a:xfrm>
          <a:prstGeom prst="rect">
            <a:avLst/>
          </a:prstGeom>
          <a:noFill/>
        </p:spPr>
        <p:txBody>
          <a:bodyPr wrap="square" rtlCol="0">
            <a:spAutoFit/>
          </a:bodyPr>
          <a:lstStyle/>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zh-CN" altLang="en-US"/>
          </a:p>
        </p:txBody>
      </p:sp>
      <p:sp>
        <p:nvSpPr>
          <p:cNvPr id="13" name="TextBox 12"/>
          <p:cNvSpPr txBox="1"/>
          <p:nvPr/>
        </p:nvSpPr>
        <p:spPr>
          <a:xfrm>
            <a:off x="665981" y="1656159"/>
            <a:ext cx="7992888" cy="2800767"/>
          </a:xfrm>
          <a:prstGeom prst="rect">
            <a:avLst/>
          </a:prstGeom>
          <a:solidFill>
            <a:schemeClr val="bg1">
              <a:lumMod val="95000"/>
            </a:schemeClr>
          </a:solidFill>
        </p:spPr>
        <p:txBody>
          <a:bodyPr wrap="square" rtlCol="0">
            <a:spAutoFit/>
          </a:bodyPr>
          <a:lstStyle/>
          <a:p>
            <a:pPr marL="285750" indent="-285750">
              <a:buFont typeface="Wingdings" panose="05000000000000000000" pitchFamily="2" charset="2"/>
              <a:buChar char="Ø"/>
            </a:pPr>
            <a:r>
              <a:rPr lang="en-US" altLang="zh-CN" sz="1600" b="1">
                <a:ea typeface="宋体" panose="02010600030101010101" pitchFamily="2" charset="-122"/>
              </a:rPr>
              <a:t>Josephu  </a:t>
            </a:r>
            <a:r>
              <a:rPr lang="zh-CN" altLang="en-US" sz="1600" b="1">
                <a:ea typeface="宋体" panose="02010600030101010101" pitchFamily="2" charset="-122"/>
              </a:rPr>
              <a:t>问题</a:t>
            </a:r>
            <a:endParaRPr lang="zh-CN" altLang="en-US" sz="1600" b="1">
              <a:ea typeface="宋体" panose="02010600030101010101" pitchFamily="2" charset="-122"/>
            </a:endParaRPr>
          </a:p>
          <a:p>
            <a:r>
              <a:rPr lang="en-US" altLang="zh-CN" sz="1600">
                <a:ea typeface="宋体" panose="02010600030101010101" pitchFamily="2" charset="-122"/>
              </a:rPr>
              <a:t>Josephu  </a:t>
            </a:r>
            <a:r>
              <a:rPr lang="zh-CN" altLang="en-US" sz="1600">
                <a:ea typeface="宋体" panose="02010600030101010101" pitchFamily="2" charset="-122"/>
              </a:rPr>
              <a:t>问题为：设编号为</a:t>
            </a:r>
            <a:r>
              <a:rPr lang="en-US" altLang="zh-CN" sz="1600">
                <a:ea typeface="宋体" panose="02010600030101010101" pitchFamily="2" charset="-122"/>
              </a:rPr>
              <a:t>1</a:t>
            </a:r>
            <a:r>
              <a:rPr lang="zh-CN" altLang="en-US" sz="1600">
                <a:ea typeface="宋体" panose="02010600030101010101" pitchFamily="2" charset="-122"/>
              </a:rPr>
              <a:t>，</a:t>
            </a:r>
            <a:r>
              <a:rPr lang="en-US" altLang="zh-CN" sz="1600">
                <a:ea typeface="宋体" panose="02010600030101010101" pitchFamily="2" charset="-122"/>
              </a:rPr>
              <a:t>2</a:t>
            </a:r>
            <a:r>
              <a:rPr lang="zh-CN" altLang="en-US" sz="1600">
                <a:ea typeface="宋体" panose="02010600030101010101" pitchFamily="2" charset="-122"/>
              </a:rPr>
              <a:t>，</a:t>
            </a:r>
            <a:r>
              <a:rPr lang="en-US" altLang="zh-CN" sz="1600">
                <a:ea typeface="宋体" panose="02010600030101010101" pitchFamily="2" charset="-122"/>
              </a:rPr>
              <a:t>… n</a:t>
            </a:r>
            <a:r>
              <a:rPr lang="zh-CN" altLang="en-US" sz="1600">
                <a:ea typeface="宋体" panose="02010600030101010101" pitchFamily="2" charset="-122"/>
              </a:rPr>
              <a:t>的</a:t>
            </a:r>
            <a:r>
              <a:rPr lang="en-US" altLang="zh-CN" sz="1600">
                <a:ea typeface="宋体" panose="02010600030101010101" pitchFamily="2" charset="-122"/>
              </a:rPr>
              <a:t>n</a:t>
            </a:r>
            <a:r>
              <a:rPr lang="zh-CN" altLang="en-US" sz="1600">
                <a:ea typeface="宋体" panose="02010600030101010101" pitchFamily="2" charset="-122"/>
              </a:rPr>
              <a:t>个人围坐一圈，约定编号为</a:t>
            </a:r>
            <a:r>
              <a:rPr lang="en-US" altLang="zh-CN" sz="1600">
                <a:ea typeface="宋体" panose="02010600030101010101" pitchFamily="2" charset="-122"/>
              </a:rPr>
              <a:t>k</a:t>
            </a:r>
            <a:r>
              <a:rPr lang="zh-CN" altLang="en-US" sz="1600">
                <a:ea typeface="宋体" panose="02010600030101010101" pitchFamily="2" charset="-122"/>
              </a:rPr>
              <a:t>（</a:t>
            </a:r>
            <a:r>
              <a:rPr lang="en-US" altLang="zh-CN" sz="1600">
                <a:ea typeface="宋体" panose="02010600030101010101" pitchFamily="2" charset="-122"/>
              </a:rPr>
              <a:t>1&lt;=k&lt;=n</a:t>
            </a:r>
            <a:r>
              <a:rPr lang="zh-CN" altLang="en-US" sz="1600">
                <a:ea typeface="宋体" panose="02010600030101010101" pitchFamily="2" charset="-122"/>
              </a:rPr>
              <a:t>）的人从</a:t>
            </a:r>
            <a:r>
              <a:rPr lang="en-US" altLang="zh-CN" sz="1600">
                <a:ea typeface="宋体" panose="02010600030101010101" pitchFamily="2" charset="-122"/>
              </a:rPr>
              <a:t>1</a:t>
            </a:r>
            <a:r>
              <a:rPr lang="zh-CN" altLang="en-US" sz="1600">
                <a:ea typeface="宋体" panose="02010600030101010101" pitchFamily="2" charset="-122"/>
              </a:rPr>
              <a:t>开始报数，数到</a:t>
            </a:r>
            <a:r>
              <a:rPr lang="en-US" altLang="zh-CN" sz="1600">
                <a:ea typeface="宋体" panose="02010600030101010101" pitchFamily="2" charset="-122"/>
              </a:rPr>
              <a:t>m </a:t>
            </a:r>
            <a:r>
              <a:rPr lang="zh-CN" altLang="en-US" sz="1600">
                <a:ea typeface="宋体" panose="02010600030101010101" pitchFamily="2" charset="-122"/>
              </a:rPr>
              <a:t>的那个人出列，它的下一位又从</a:t>
            </a:r>
            <a:r>
              <a:rPr lang="en-US" altLang="zh-CN" sz="1600">
                <a:ea typeface="宋体" panose="02010600030101010101" pitchFamily="2" charset="-122"/>
              </a:rPr>
              <a:t>1</a:t>
            </a:r>
            <a:r>
              <a:rPr lang="zh-CN" altLang="en-US" sz="1600">
                <a:ea typeface="宋体" panose="02010600030101010101" pitchFamily="2" charset="-122"/>
              </a:rPr>
              <a:t>开始报数，数到</a:t>
            </a:r>
            <a:r>
              <a:rPr lang="en-US" altLang="zh-CN" sz="1600">
                <a:ea typeface="宋体" panose="02010600030101010101" pitchFamily="2" charset="-122"/>
              </a:rPr>
              <a:t>m</a:t>
            </a:r>
            <a:r>
              <a:rPr lang="zh-CN" altLang="en-US" sz="1600">
                <a:ea typeface="宋体" panose="02010600030101010101" pitchFamily="2" charset="-122"/>
              </a:rPr>
              <a:t>的那个人又出列，依次类推，直到所有人出列为止，由此产生一个出队编号的序列</a:t>
            </a:r>
            <a:r>
              <a:rPr lang="zh-CN" altLang="en-US" sz="1600" smtClean="0">
                <a:ea typeface="宋体" panose="02010600030101010101" pitchFamily="2" charset="-122"/>
              </a:rPr>
              <a:t>。</a:t>
            </a:r>
            <a:endParaRPr lang="en-US" altLang="zh-CN" sz="1600" smtClean="0">
              <a:ea typeface="宋体" panose="02010600030101010101" pitchFamily="2" charset="-122"/>
            </a:endParaRPr>
          </a:p>
          <a:p>
            <a:endParaRPr lang="zh-CN" altLang="en-US" sz="1600">
              <a:ea typeface="宋体" panose="02010600030101010101" pitchFamily="2" charset="-122"/>
            </a:endParaRPr>
          </a:p>
          <a:p>
            <a:pPr marL="285750" indent="-285750">
              <a:buFont typeface="Wingdings" panose="05000000000000000000" pitchFamily="2" charset="2"/>
              <a:buChar char="Ø"/>
            </a:pPr>
            <a:r>
              <a:rPr lang="zh-CN" altLang="en-US" sz="1600" b="1" smtClean="0">
                <a:ea typeface="宋体" panose="02010600030101010101" pitchFamily="2" charset="-122"/>
              </a:rPr>
              <a:t>提示</a:t>
            </a:r>
            <a:endParaRPr lang="en-US" altLang="zh-CN" sz="1600">
              <a:ea typeface="宋体" panose="02010600030101010101" pitchFamily="2" charset="-122"/>
            </a:endParaRPr>
          </a:p>
          <a:p>
            <a:r>
              <a:rPr lang="zh-CN" altLang="en-US" sz="1600" smtClean="0">
                <a:ea typeface="宋体" panose="02010600030101010101" pitchFamily="2" charset="-122"/>
              </a:rPr>
              <a:t>用</a:t>
            </a:r>
            <a:r>
              <a:rPr lang="zh-CN" altLang="en-US" sz="1600">
                <a:ea typeface="宋体" panose="02010600030101010101" pitchFamily="2" charset="-122"/>
              </a:rPr>
              <a:t>一个不带头结点的循环链表来处理</a:t>
            </a:r>
            <a:r>
              <a:rPr lang="en-US" altLang="zh-CN" sz="1600">
                <a:ea typeface="宋体" panose="02010600030101010101" pitchFamily="2" charset="-122"/>
              </a:rPr>
              <a:t>Josephu </a:t>
            </a:r>
            <a:r>
              <a:rPr lang="zh-CN" altLang="en-US" sz="1600">
                <a:ea typeface="宋体" panose="02010600030101010101" pitchFamily="2" charset="-122"/>
              </a:rPr>
              <a:t>问题：先构成一个有</a:t>
            </a:r>
            <a:r>
              <a:rPr lang="en-US" altLang="zh-CN" sz="1600">
                <a:ea typeface="宋体" panose="02010600030101010101" pitchFamily="2" charset="-122"/>
              </a:rPr>
              <a:t>n</a:t>
            </a:r>
            <a:r>
              <a:rPr lang="zh-CN" altLang="en-US" sz="1600">
                <a:ea typeface="宋体" panose="02010600030101010101" pitchFamily="2" charset="-122"/>
              </a:rPr>
              <a:t>个结点的单循环链表，然后</a:t>
            </a:r>
            <a:r>
              <a:rPr lang="zh-CN" altLang="en-US" sz="1600" smtClean="0">
                <a:ea typeface="宋体" panose="02010600030101010101" pitchFamily="2" charset="-122"/>
              </a:rPr>
              <a:t>由</a:t>
            </a:r>
            <a:r>
              <a:rPr lang="en-US" altLang="zh-CN" sz="1600" smtClean="0">
                <a:ea typeface="宋体" panose="02010600030101010101" pitchFamily="2" charset="-122"/>
              </a:rPr>
              <a:t>k</a:t>
            </a:r>
            <a:r>
              <a:rPr lang="zh-CN" altLang="en-US" sz="1600">
                <a:ea typeface="宋体" panose="02010600030101010101" pitchFamily="2" charset="-122"/>
              </a:rPr>
              <a:t>结点起从</a:t>
            </a:r>
            <a:r>
              <a:rPr lang="en-US" altLang="zh-CN" sz="1600">
                <a:ea typeface="宋体" panose="02010600030101010101" pitchFamily="2" charset="-122"/>
              </a:rPr>
              <a:t>1</a:t>
            </a:r>
            <a:r>
              <a:rPr lang="zh-CN" altLang="en-US" sz="1600">
                <a:ea typeface="宋体" panose="02010600030101010101" pitchFamily="2" charset="-122"/>
              </a:rPr>
              <a:t>开始计数，计到</a:t>
            </a:r>
            <a:r>
              <a:rPr lang="en-US" altLang="zh-CN" sz="1600">
                <a:ea typeface="宋体" panose="02010600030101010101" pitchFamily="2" charset="-122"/>
              </a:rPr>
              <a:t>m</a:t>
            </a:r>
            <a:r>
              <a:rPr lang="zh-CN" altLang="en-US" sz="1600">
                <a:ea typeface="宋体" panose="02010600030101010101" pitchFamily="2" charset="-122"/>
              </a:rPr>
              <a:t>时，对应结点从链表中删除，然后再从被删除结点的下一个结点又从</a:t>
            </a:r>
            <a:r>
              <a:rPr lang="en-US" altLang="zh-CN" sz="1600">
                <a:ea typeface="宋体" panose="02010600030101010101" pitchFamily="2" charset="-122"/>
              </a:rPr>
              <a:t>1</a:t>
            </a:r>
            <a:r>
              <a:rPr lang="zh-CN" altLang="en-US" sz="1600">
                <a:ea typeface="宋体" panose="02010600030101010101" pitchFamily="2" charset="-122"/>
              </a:rPr>
              <a:t>开始计</a:t>
            </a:r>
            <a:r>
              <a:rPr lang="zh-CN" altLang="en-US" sz="1600" smtClean="0">
                <a:ea typeface="宋体" panose="02010600030101010101" pitchFamily="2" charset="-122"/>
              </a:rPr>
              <a:t>数，</a:t>
            </a:r>
            <a:r>
              <a:rPr lang="zh-CN" altLang="en-US" sz="1600">
                <a:ea typeface="宋体" panose="02010600030101010101" pitchFamily="2" charset="-122"/>
              </a:rPr>
              <a:t>直到最后一个结点从链表中删除算法结束</a:t>
            </a:r>
            <a:r>
              <a:rPr lang="zh-CN" altLang="en-US" sz="1600" smtClean="0">
                <a:ea typeface="宋体" panose="02010600030101010101" pitchFamily="2" charset="-122"/>
              </a:rPr>
              <a:t>。</a:t>
            </a:r>
            <a:endParaRPr lang="en-US" altLang="zh-CN" sz="1600" smtClean="0">
              <a:ea typeface="宋体" panose="02010600030101010101" pitchFamily="2" charset="-122"/>
            </a:endParaRPr>
          </a:p>
          <a:p>
            <a:endParaRPr lang="en-US" altLang="zh-CN" sz="1600">
              <a:ea typeface="宋体" panose="02010600030101010101" pitchFamily="2" charset="-122"/>
            </a:endParaRPr>
          </a:p>
          <a:p>
            <a:pPr marL="285750" indent="-285750">
              <a:buFont typeface="Wingdings" panose="05000000000000000000" pitchFamily="2" charset="2"/>
              <a:buChar char="Ø"/>
            </a:pPr>
            <a:r>
              <a:rPr lang="zh-CN" altLang="en-US" sz="1600" b="1" smtClean="0"/>
              <a:t>示意图说明</a:t>
            </a:r>
            <a:endParaRPr lang="zh-CN" altLang="en-US" sz="1600" b="1"/>
          </a:p>
        </p:txBody>
      </p:sp>
    </p:spTree>
  </p:cSld>
  <p:clrMapOvr>
    <a:masterClrMapping/>
  </p:clrMapOvr>
  <p:timing>
    <p:tnLst>
      <p:par>
        <p:cTn id="1" dur="indefinite" restart="never" nodeType="tmRoot"/>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弗</a:t>
            </a:r>
            <a:r>
              <a:rPr lang="zh-CN" altLang="en-US" sz="2200" b="1"/>
              <a:t>洛伊德算</a:t>
            </a:r>
            <a:r>
              <a:rPr lang="zh-CN" altLang="en-US" sz="2200" b="1" smtClean="0"/>
              <a:t>法</a:t>
            </a:r>
            <a:endParaRPr lang="en-US" altLang="zh-CN" sz="2200" b="1"/>
          </a:p>
        </p:txBody>
      </p:sp>
      <p:sp>
        <p:nvSpPr>
          <p:cNvPr id="2" name="TextBox 1"/>
          <p:cNvSpPr txBox="1"/>
          <p:nvPr/>
        </p:nvSpPr>
        <p:spPr>
          <a:xfrm>
            <a:off x="665981" y="1224111"/>
            <a:ext cx="8424936" cy="3631763"/>
          </a:xfrm>
          <a:prstGeom prst="rect">
            <a:avLst/>
          </a:prstGeom>
          <a:noFill/>
        </p:spPr>
        <p:txBody>
          <a:bodyPr wrap="square" rtlCol="0">
            <a:spAutoFit/>
          </a:bodyPr>
          <a:lstStyle/>
          <a:p>
            <a:r>
              <a:rPr lang="zh-CN" altLang="en-US" sz="2000" b="1">
                <a:solidFill>
                  <a:srgbClr val="0070C0"/>
                </a:solidFill>
                <a:ea typeface="宋体" panose="02010600030101010101" pitchFamily="2" charset="-122"/>
              </a:rPr>
              <a:t>弗洛伊德</a:t>
            </a:r>
            <a:r>
              <a:rPr lang="en-US" altLang="zh-CN" sz="2000" b="1" smtClean="0">
                <a:solidFill>
                  <a:srgbClr val="0070C0"/>
                </a:solidFill>
                <a:ea typeface="宋体" panose="02010600030101010101" pitchFamily="2" charset="-122"/>
              </a:rPr>
              <a:t>(Floyd)</a:t>
            </a:r>
            <a:r>
              <a:rPr lang="zh-CN" altLang="en-US" sz="2000" b="1">
                <a:solidFill>
                  <a:srgbClr val="0070C0"/>
                </a:solidFill>
                <a:ea typeface="宋体" panose="02010600030101010101" pitchFamily="2" charset="-122"/>
              </a:rPr>
              <a:t>算</a:t>
            </a:r>
            <a:r>
              <a:rPr lang="zh-CN" altLang="en-US" sz="2000" b="1" smtClean="0">
                <a:solidFill>
                  <a:srgbClr val="0070C0"/>
                </a:solidFill>
                <a:ea typeface="宋体" panose="02010600030101010101" pitchFamily="2" charset="-122"/>
              </a:rPr>
              <a:t>法</a:t>
            </a:r>
            <a:r>
              <a:rPr lang="zh-CN" altLang="en-US" sz="2000" b="1">
                <a:solidFill>
                  <a:srgbClr val="0070C0"/>
                </a:solidFill>
                <a:ea typeface="宋体" panose="02010600030101010101" pitchFamily="2" charset="-122"/>
              </a:rPr>
              <a:t>最</a:t>
            </a:r>
            <a:r>
              <a:rPr lang="zh-CN" altLang="en-US" sz="2000" b="1" smtClean="0">
                <a:solidFill>
                  <a:srgbClr val="0070C0"/>
                </a:solidFill>
                <a:ea typeface="宋体" panose="02010600030101010101" pitchFamily="2" charset="-122"/>
              </a:rPr>
              <a:t>佳应用</a:t>
            </a:r>
            <a:r>
              <a:rPr lang="en-US" altLang="zh-CN" sz="2000" b="1" smtClean="0">
                <a:solidFill>
                  <a:srgbClr val="0070C0"/>
                </a:solidFill>
                <a:ea typeface="宋体" panose="02010600030101010101" pitchFamily="2" charset="-122"/>
              </a:rPr>
              <a:t>-</a:t>
            </a:r>
            <a:r>
              <a:rPr lang="zh-CN" altLang="en-US" sz="2000" b="1" smtClean="0">
                <a:solidFill>
                  <a:srgbClr val="0070C0"/>
                </a:solidFill>
                <a:ea typeface="宋体" panose="02010600030101010101" pitchFamily="2" charset="-122"/>
              </a:rPr>
              <a:t>最短路径</a:t>
            </a:r>
            <a:endParaRPr lang="en-US" altLang="zh-CN" sz="2000" b="1" smtClean="0"/>
          </a:p>
          <a:p>
            <a:endParaRPr lang="en-US" altLang="zh-CN" smtClean="0">
              <a:ea typeface="宋体" panose="02010600030101010101" pitchFamily="2" charset="-122"/>
            </a:endParaRPr>
          </a:p>
          <a:p>
            <a:endParaRPr lang="en-US" altLang="zh-CN">
              <a:ea typeface="宋体" panose="02010600030101010101" pitchFamily="2" charset="-122"/>
            </a:endParaRPr>
          </a:p>
          <a:p>
            <a:endParaRPr lang="en-US" altLang="zh-CN" smtClean="0">
              <a:ea typeface="宋体" panose="02010600030101010101" pitchFamily="2" charset="-122"/>
            </a:endParaRPr>
          </a:p>
          <a:p>
            <a:endParaRPr lang="en-US" altLang="zh-CN">
              <a:ea typeface="宋体" panose="02010600030101010101" pitchFamily="2" charset="-122"/>
            </a:endParaRPr>
          </a:p>
          <a:p>
            <a:endParaRPr lang="en-US" altLang="zh-CN" smtClean="0">
              <a:ea typeface="宋体" panose="02010600030101010101" pitchFamily="2" charset="-122"/>
            </a:endParaRPr>
          </a:p>
          <a:p>
            <a:endParaRPr lang="en-US" altLang="zh-CN">
              <a:ea typeface="宋体" panose="02010600030101010101" pitchFamily="2" charset="-122"/>
            </a:endParaRPr>
          </a:p>
          <a:p>
            <a:endParaRPr lang="en-US" altLang="zh-CN" smtClean="0">
              <a:ea typeface="宋体" panose="02010600030101010101" pitchFamily="2" charset="-122"/>
            </a:endParaRPr>
          </a:p>
          <a:p>
            <a:endParaRPr lang="en-US" altLang="zh-CN">
              <a:ea typeface="宋体" panose="02010600030101010101" pitchFamily="2" charset="-122"/>
            </a:endParaRPr>
          </a:p>
          <a:p>
            <a:endParaRPr lang="en-US" altLang="zh-CN" smtClean="0">
              <a:ea typeface="宋体" panose="02010600030101010101" pitchFamily="2" charset="-122"/>
            </a:endParaRPr>
          </a:p>
          <a:p>
            <a:pPr marL="342900" indent="-342900">
              <a:buAutoNum type="arabicParenR"/>
            </a:pPr>
            <a:r>
              <a:rPr lang="zh-CN" altLang="en-US" sz="1600" smtClean="0">
                <a:ea typeface="宋体" panose="02010600030101010101" pitchFamily="2" charset="-122"/>
              </a:rPr>
              <a:t>胜</a:t>
            </a:r>
            <a:r>
              <a:rPr lang="zh-CN" altLang="en-US" sz="1600">
                <a:ea typeface="宋体" panose="02010600030101010101" pitchFamily="2" charset="-122"/>
              </a:rPr>
              <a:t>利乡有</a:t>
            </a:r>
            <a:r>
              <a:rPr lang="en-US" altLang="zh-CN" sz="1600">
                <a:ea typeface="宋体" panose="02010600030101010101" pitchFamily="2" charset="-122"/>
              </a:rPr>
              <a:t>7</a:t>
            </a:r>
            <a:r>
              <a:rPr lang="zh-CN" altLang="en-US" sz="1600">
                <a:ea typeface="宋体" panose="02010600030101010101" pitchFamily="2" charset="-122"/>
              </a:rPr>
              <a:t>个村庄</a:t>
            </a:r>
            <a:r>
              <a:rPr lang="en-US" altLang="zh-CN" sz="1600">
                <a:ea typeface="宋体" panose="02010600030101010101" pitchFamily="2" charset="-122"/>
              </a:rPr>
              <a:t>(A, B, C, D, E, F, G</a:t>
            </a:r>
            <a:r>
              <a:rPr lang="en-US" altLang="zh-CN" sz="1600" smtClean="0">
                <a:ea typeface="宋体" panose="02010600030101010101" pitchFamily="2" charset="-122"/>
              </a:rPr>
              <a:t>)</a:t>
            </a:r>
            <a:endParaRPr lang="en-US" altLang="zh-CN" sz="1600">
              <a:ea typeface="宋体" panose="02010600030101010101" pitchFamily="2" charset="-122"/>
            </a:endParaRPr>
          </a:p>
          <a:p>
            <a:pPr marL="342900" indent="-342900">
              <a:buAutoNum type="arabicParenR"/>
            </a:pPr>
            <a:r>
              <a:rPr lang="zh-CN" altLang="en-US" sz="1600">
                <a:ea typeface="宋体" panose="02010600030101010101" pitchFamily="2" charset="-122"/>
              </a:rPr>
              <a:t>各个村庄的距离用边线表示</a:t>
            </a:r>
            <a:r>
              <a:rPr lang="en-US" altLang="zh-CN" sz="1600">
                <a:ea typeface="宋体" panose="02010600030101010101" pitchFamily="2" charset="-122"/>
              </a:rPr>
              <a:t>(</a:t>
            </a:r>
            <a:r>
              <a:rPr lang="zh-CN" altLang="en-US" sz="1600">
                <a:ea typeface="宋体" panose="02010600030101010101" pitchFamily="2" charset="-122"/>
              </a:rPr>
              <a:t>权</a:t>
            </a:r>
            <a:r>
              <a:rPr lang="en-US" altLang="zh-CN" sz="1600">
                <a:ea typeface="宋体" panose="02010600030101010101" pitchFamily="2" charset="-122"/>
              </a:rPr>
              <a:t>) </a:t>
            </a:r>
            <a:r>
              <a:rPr lang="zh-CN" altLang="en-US" sz="1600">
                <a:ea typeface="宋体" panose="02010600030101010101" pitchFamily="2" charset="-122"/>
              </a:rPr>
              <a:t>，比如 </a:t>
            </a:r>
            <a:r>
              <a:rPr lang="en-US" altLang="zh-CN" sz="1600">
                <a:ea typeface="宋体" panose="02010600030101010101" pitchFamily="2" charset="-122"/>
              </a:rPr>
              <a:t>A – B </a:t>
            </a:r>
            <a:r>
              <a:rPr lang="zh-CN" altLang="en-US" sz="1600">
                <a:ea typeface="宋体" panose="02010600030101010101" pitchFamily="2" charset="-122"/>
              </a:rPr>
              <a:t>距离 </a:t>
            </a:r>
            <a:r>
              <a:rPr lang="en-US" altLang="zh-CN" sz="1600">
                <a:ea typeface="宋体" panose="02010600030101010101" pitchFamily="2" charset="-122"/>
              </a:rPr>
              <a:t>5</a:t>
            </a:r>
            <a:r>
              <a:rPr lang="zh-CN" altLang="en-US" sz="1600">
                <a:ea typeface="宋体" panose="02010600030101010101" pitchFamily="2" charset="-122"/>
              </a:rPr>
              <a:t>公里</a:t>
            </a:r>
            <a:endParaRPr lang="en-US" altLang="zh-CN" sz="1600">
              <a:ea typeface="宋体" panose="02010600030101010101" pitchFamily="2" charset="-122"/>
            </a:endParaRPr>
          </a:p>
          <a:p>
            <a:pPr marL="342900" indent="-342900">
              <a:buAutoNum type="arabicParenR"/>
            </a:pPr>
            <a:r>
              <a:rPr lang="zh-CN" altLang="en-US" sz="1600">
                <a:ea typeface="宋体" panose="02010600030101010101" pitchFamily="2" charset="-122"/>
              </a:rPr>
              <a:t>问：如何计算</a:t>
            </a:r>
            <a:r>
              <a:rPr lang="zh-CN" altLang="en-US" sz="1600" smtClean="0">
                <a:ea typeface="宋体" panose="02010600030101010101" pitchFamily="2" charset="-122"/>
              </a:rPr>
              <a:t>出</a:t>
            </a:r>
            <a:r>
              <a:rPr lang="zh-CN" altLang="en-US" sz="1600" b="1" smtClean="0">
                <a:ea typeface="宋体" panose="02010600030101010101" pitchFamily="2" charset="-122"/>
              </a:rPr>
              <a:t>各村</a:t>
            </a:r>
            <a:r>
              <a:rPr lang="zh-CN" altLang="en-US" sz="1600" b="1">
                <a:ea typeface="宋体" panose="02010600030101010101" pitchFamily="2" charset="-122"/>
              </a:rPr>
              <a:t>庄</a:t>
            </a:r>
            <a:r>
              <a:rPr lang="zh-CN" altLang="en-US" sz="1600" smtClean="0">
                <a:ea typeface="宋体" panose="02010600030101010101" pitchFamily="2" charset="-122"/>
              </a:rPr>
              <a:t>到 </a:t>
            </a:r>
            <a:r>
              <a:rPr lang="zh-CN" altLang="en-US" sz="1600" b="1">
                <a:ea typeface="宋体" panose="02010600030101010101" pitchFamily="2" charset="-122"/>
              </a:rPr>
              <a:t>其它</a:t>
            </a:r>
            <a:r>
              <a:rPr lang="zh-CN" altLang="en-US" sz="1600" b="1" smtClean="0">
                <a:ea typeface="宋体" panose="02010600030101010101" pitchFamily="2" charset="-122"/>
              </a:rPr>
              <a:t>各村庄</a:t>
            </a:r>
            <a:r>
              <a:rPr lang="zh-CN" altLang="en-US" sz="1600" smtClean="0">
                <a:ea typeface="宋体" panose="02010600030101010101" pitchFamily="2" charset="-122"/>
              </a:rPr>
              <a:t>的</a:t>
            </a:r>
            <a:r>
              <a:rPr lang="zh-CN" altLang="en-US" sz="1600">
                <a:ea typeface="宋体" panose="02010600030101010101" pitchFamily="2" charset="-122"/>
              </a:rPr>
              <a:t>最短距离</a:t>
            </a:r>
            <a:r>
              <a:rPr lang="en-US" altLang="zh-CN" sz="1600">
                <a:ea typeface="宋体" panose="02010600030101010101" pitchFamily="2" charset="-122"/>
              </a:rPr>
              <a:t>?</a:t>
            </a:r>
            <a:r>
              <a:rPr lang="zh-CN" altLang="en-US" sz="1600">
                <a:ea typeface="宋体" panose="02010600030101010101" pitchFamily="2" charset="-122"/>
              </a:rPr>
              <a:t> </a:t>
            </a:r>
            <a:endParaRPr lang="en-US" altLang="zh-CN" sz="1600" smtClean="0">
              <a:ea typeface="宋体" panose="02010600030101010101" pitchFamily="2" charset="-122"/>
            </a:endParaRPr>
          </a:p>
        </p:txBody>
      </p:sp>
      <p:pic>
        <p:nvPicPr>
          <p:cNvPr id="4" name="图片 3"/>
          <p:cNvPicPr>
            <a:picLocks noChangeAspect="1"/>
          </p:cNvPicPr>
          <p:nvPr/>
        </p:nvPicPr>
        <p:blipFill>
          <a:blip r:embed="rId1"/>
          <a:stretch>
            <a:fillRect/>
          </a:stretch>
        </p:blipFill>
        <p:spPr>
          <a:xfrm>
            <a:off x="735618" y="2016199"/>
            <a:ext cx="2666667" cy="1685714"/>
          </a:xfrm>
          <a:prstGeom prst="rect">
            <a:avLst/>
          </a:prstGeom>
        </p:spPr>
      </p:pic>
    </p:spTree>
  </p:cSld>
  <p:clrMapOvr>
    <a:masterClrMapping/>
  </p:clrMapOvr>
  <p:timing>
    <p:tnLst>
      <p:par>
        <p:cTn id="1" dur="indefinite" restart="never" nodeType="tmRoot"/>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马</a:t>
            </a:r>
            <a:r>
              <a:rPr lang="zh-CN" altLang="en-US" sz="2200" b="1"/>
              <a:t>踏棋盘</a:t>
            </a:r>
            <a:r>
              <a:rPr lang="zh-CN" altLang="en-US" sz="2200" b="1" smtClean="0"/>
              <a:t>算法</a:t>
            </a:r>
            <a:endParaRPr lang="en-US" altLang="zh-CN" sz="2200" b="1"/>
          </a:p>
        </p:txBody>
      </p:sp>
      <p:sp>
        <p:nvSpPr>
          <p:cNvPr id="2" name="TextBox 1"/>
          <p:cNvSpPr txBox="1"/>
          <p:nvPr/>
        </p:nvSpPr>
        <p:spPr>
          <a:xfrm>
            <a:off x="665981" y="1224111"/>
            <a:ext cx="4624637" cy="2539157"/>
          </a:xfrm>
          <a:prstGeom prst="rect">
            <a:avLst/>
          </a:prstGeom>
          <a:noFill/>
        </p:spPr>
        <p:txBody>
          <a:bodyPr wrap="square" rtlCol="0">
            <a:spAutoFit/>
          </a:bodyPr>
          <a:lstStyle/>
          <a:p>
            <a:r>
              <a:rPr lang="zh-CN" altLang="en-US" sz="2000" b="1" smtClean="0">
                <a:solidFill>
                  <a:srgbClr val="0070C0"/>
                </a:solidFill>
                <a:ea typeface="宋体" panose="02010600030101010101" pitchFamily="2" charset="-122"/>
              </a:rPr>
              <a:t>马</a:t>
            </a:r>
            <a:r>
              <a:rPr lang="zh-CN" altLang="en-US" sz="2000" b="1">
                <a:solidFill>
                  <a:srgbClr val="0070C0"/>
                </a:solidFill>
                <a:ea typeface="宋体" panose="02010600030101010101" pitchFamily="2" charset="-122"/>
              </a:rPr>
              <a:t>踏棋</a:t>
            </a:r>
            <a:r>
              <a:rPr lang="zh-CN" altLang="en-US" sz="2000" b="1" smtClean="0">
                <a:solidFill>
                  <a:srgbClr val="0070C0"/>
                </a:solidFill>
                <a:ea typeface="宋体" panose="02010600030101010101" pitchFamily="2" charset="-122"/>
              </a:rPr>
              <a:t>盘算法介绍和游戏演示</a:t>
            </a:r>
            <a:endParaRPr lang="en-US" altLang="zh-CN" sz="2000" b="1" smtClean="0"/>
          </a:p>
          <a:p>
            <a:endParaRPr lang="en-US" altLang="zh-CN" smtClean="0">
              <a:ea typeface="宋体" panose="02010600030101010101" pitchFamily="2" charset="-122"/>
            </a:endParaRPr>
          </a:p>
          <a:p>
            <a:pPr marL="342900" indent="-342900">
              <a:buAutoNum type="arabicParenR"/>
            </a:pPr>
            <a:r>
              <a:rPr lang="zh-CN" altLang="en-US" sz="1700" smtClean="0"/>
              <a:t>马</a:t>
            </a:r>
            <a:r>
              <a:rPr lang="zh-CN" altLang="en-US" sz="1700"/>
              <a:t>踏棋盘算</a:t>
            </a:r>
            <a:r>
              <a:rPr lang="zh-CN" altLang="en-US" sz="1700" smtClean="0"/>
              <a:t>法</a:t>
            </a:r>
            <a:r>
              <a:rPr lang="zh-CN" altLang="en-US" sz="1700"/>
              <a:t>也</a:t>
            </a:r>
            <a:r>
              <a:rPr lang="zh-CN" altLang="en-US" sz="1700" smtClean="0"/>
              <a:t>被称为骑</a:t>
            </a:r>
            <a:r>
              <a:rPr lang="zh-CN" altLang="en-US" sz="1700"/>
              <a:t>士周游问</a:t>
            </a:r>
            <a:r>
              <a:rPr lang="zh-CN" altLang="en-US" sz="1700" smtClean="0"/>
              <a:t>题</a:t>
            </a:r>
            <a:endParaRPr lang="en-US" altLang="zh-CN" sz="1700"/>
          </a:p>
          <a:p>
            <a:pPr marL="342900" indent="-342900">
              <a:buAutoNum type="arabicParenR"/>
            </a:pPr>
            <a:r>
              <a:rPr lang="zh-CN" altLang="en-US" sz="1700" smtClean="0"/>
              <a:t>将</a:t>
            </a:r>
            <a:r>
              <a:rPr lang="zh-CN" altLang="en-US" sz="1700"/>
              <a:t>马随机放在国际象棋的</a:t>
            </a:r>
            <a:r>
              <a:rPr lang="en-US" altLang="zh-CN" sz="1700"/>
              <a:t>8×8</a:t>
            </a:r>
            <a:r>
              <a:rPr lang="zh-CN" altLang="en-US" sz="1700"/>
              <a:t>棋盘</a:t>
            </a:r>
            <a:r>
              <a:rPr lang="en-US" altLang="zh-CN" sz="1700"/>
              <a:t>Board[0</a:t>
            </a:r>
            <a:r>
              <a:rPr lang="zh-CN" altLang="en-US" sz="1700"/>
              <a:t>～</a:t>
            </a:r>
            <a:r>
              <a:rPr lang="en-US" altLang="zh-CN" sz="1700"/>
              <a:t>7][0</a:t>
            </a:r>
            <a:r>
              <a:rPr lang="zh-CN" altLang="en-US" sz="1700"/>
              <a:t>～</a:t>
            </a:r>
            <a:r>
              <a:rPr lang="en-US" altLang="zh-CN" sz="1700"/>
              <a:t>7]</a:t>
            </a:r>
            <a:r>
              <a:rPr lang="zh-CN" altLang="en-US" sz="1700"/>
              <a:t>的某个方格中，马按走棋规</a:t>
            </a:r>
            <a:r>
              <a:rPr lang="zh-CN" altLang="en-US" sz="1700" smtClean="0"/>
              <a:t>则</a:t>
            </a:r>
            <a:r>
              <a:rPr lang="en-US" altLang="zh-CN" sz="1700" smtClean="0"/>
              <a:t>(</a:t>
            </a:r>
            <a:r>
              <a:rPr lang="zh-CN" altLang="en-US" sz="1700" b="1" smtClean="0"/>
              <a:t>马走日字</a:t>
            </a:r>
            <a:r>
              <a:rPr lang="en-US" altLang="zh-CN" sz="1700" smtClean="0"/>
              <a:t>)</a:t>
            </a:r>
            <a:r>
              <a:rPr lang="zh-CN" altLang="en-US" sz="1700" smtClean="0"/>
              <a:t>进</a:t>
            </a:r>
            <a:r>
              <a:rPr lang="zh-CN" altLang="en-US" sz="1700"/>
              <a:t>行移动。要求每个方格只进入一次，走遍棋盘上全部</a:t>
            </a:r>
            <a:r>
              <a:rPr lang="en-US" altLang="zh-CN" sz="1700"/>
              <a:t>64</a:t>
            </a:r>
            <a:r>
              <a:rPr lang="zh-CN" altLang="en-US" sz="1700"/>
              <a:t>个方</a:t>
            </a:r>
            <a:r>
              <a:rPr lang="zh-CN" altLang="en-US" sz="1700" smtClean="0"/>
              <a:t>格</a:t>
            </a:r>
            <a:endParaRPr lang="en-US" altLang="zh-CN" sz="1700"/>
          </a:p>
          <a:p>
            <a:pPr marL="342900" indent="-342900">
              <a:buAutoNum type="arabicParenR"/>
            </a:pPr>
            <a:r>
              <a:rPr lang="zh-CN" altLang="en-US"/>
              <a:t>游</a:t>
            </a:r>
            <a:r>
              <a:rPr lang="zh-CN" altLang="en-US" smtClean="0"/>
              <a:t>戏演示</a:t>
            </a:r>
            <a:r>
              <a:rPr lang="en-US" altLang="zh-CN"/>
              <a:t>: </a:t>
            </a:r>
            <a:r>
              <a:rPr lang="en-US" altLang="zh-CN" sz="1200">
                <a:hlinkClick r:id="rId1"/>
              </a:rPr>
              <a:t>http://</a:t>
            </a:r>
            <a:r>
              <a:rPr lang="en-US" altLang="zh-CN" sz="1200" smtClean="0">
                <a:hlinkClick r:id="rId1"/>
              </a:rPr>
              <a:t>www.4399.com/flash/146267_2.htm</a:t>
            </a:r>
            <a:r>
              <a:rPr lang="en-US" altLang="zh-CN" sz="1200" smtClean="0"/>
              <a:t> </a:t>
            </a:r>
            <a:endParaRPr lang="zh-CN" altLang="en-US" sz="1200"/>
          </a:p>
          <a:p>
            <a:endParaRPr lang="en-US" altLang="zh-CN">
              <a:ea typeface="宋体" panose="02010600030101010101" pitchFamily="2" charset="-122"/>
            </a:endParaRPr>
          </a:p>
        </p:txBody>
      </p:sp>
      <p:pic>
        <p:nvPicPr>
          <p:cNvPr id="134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65433" y="1800173"/>
            <a:ext cx="3240360" cy="32526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41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8029" y="3619554"/>
            <a:ext cx="1880270" cy="18844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马</a:t>
            </a:r>
            <a:r>
              <a:rPr lang="zh-CN" altLang="en-US" sz="2200" b="1"/>
              <a:t>踏棋盘</a:t>
            </a:r>
            <a:r>
              <a:rPr lang="zh-CN" altLang="en-US" sz="2200" b="1" smtClean="0"/>
              <a:t>算法</a:t>
            </a:r>
            <a:endParaRPr lang="en-US" altLang="zh-CN" sz="2200" b="1"/>
          </a:p>
        </p:txBody>
      </p:sp>
      <p:sp>
        <p:nvSpPr>
          <p:cNvPr id="2" name="TextBox 1"/>
          <p:cNvSpPr txBox="1"/>
          <p:nvPr/>
        </p:nvSpPr>
        <p:spPr>
          <a:xfrm>
            <a:off x="665981" y="1224111"/>
            <a:ext cx="5184576" cy="3799840"/>
          </a:xfrm>
          <a:prstGeom prst="rect">
            <a:avLst/>
          </a:prstGeom>
          <a:noFill/>
        </p:spPr>
        <p:txBody>
          <a:bodyPr wrap="square" rtlCol="0">
            <a:spAutoFit/>
          </a:bodyPr>
          <a:lstStyle/>
          <a:p>
            <a:r>
              <a:rPr lang="zh-CN" altLang="en-US" sz="2000" b="1" smtClean="0">
                <a:solidFill>
                  <a:srgbClr val="0070C0"/>
                </a:solidFill>
                <a:ea typeface="宋体" panose="02010600030101010101" pitchFamily="2" charset="-122"/>
              </a:rPr>
              <a:t>马</a:t>
            </a:r>
            <a:r>
              <a:rPr lang="zh-CN" altLang="en-US" sz="2000" b="1">
                <a:solidFill>
                  <a:srgbClr val="0070C0"/>
                </a:solidFill>
                <a:ea typeface="宋体" panose="02010600030101010101" pitchFamily="2" charset="-122"/>
              </a:rPr>
              <a:t>踏棋</a:t>
            </a:r>
            <a:r>
              <a:rPr lang="zh-CN" altLang="en-US" sz="2000" b="1" smtClean="0">
                <a:solidFill>
                  <a:srgbClr val="0070C0"/>
                </a:solidFill>
                <a:ea typeface="宋体" panose="02010600030101010101" pitchFamily="2" charset="-122"/>
              </a:rPr>
              <a:t>盘</a:t>
            </a:r>
            <a:r>
              <a:rPr lang="zh-CN" altLang="en-US" sz="2000" b="1">
                <a:solidFill>
                  <a:srgbClr val="0070C0"/>
                </a:solidFill>
                <a:ea typeface="宋体" panose="02010600030101010101" pitchFamily="2" charset="-122"/>
              </a:rPr>
              <a:t>游</a:t>
            </a:r>
            <a:r>
              <a:rPr lang="zh-CN" altLang="en-US" sz="2000" b="1" smtClean="0">
                <a:solidFill>
                  <a:srgbClr val="0070C0"/>
                </a:solidFill>
                <a:ea typeface="宋体" panose="02010600030101010101" pitchFamily="2" charset="-122"/>
              </a:rPr>
              <a:t>戏代码实现</a:t>
            </a:r>
            <a:endParaRPr lang="en-US" altLang="zh-CN" smtClean="0">
              <a:ea typeface="宋体" panose="02010600030101010101" pitchFamily="2" charset="-122"/>
            </a:endParaRPr>
          </a:p>
          <a:p>
            <a:pPr marL="342900" indent="-342900">
              <a:buAutoNum type="arabicParenR"/>
            </a:pPr>
            <a:r>
              <a:rPr lang="zh-CN" altLang="en-US" sz="1700" smtClean="0"/>
              <a:t>马</a:t>
            </a:r>
            <a:r>
              <a:rPr lang="zh-CN" altLang="en-US" sz="1700"/>
              <a:t>踏棋盘问</a:t>
            </a:r>
            <a:r>
              <a:rPr lang="zh-CN" altLang="en-US" sz="1700" smtClean="0"/>
              <a:t>题</a:t>
            </a:r>
            <a:r>
              <a:rPr lang="en-US" altLang="zh-CN" sz="1700" smtClean="0"/>
              <a:t>(</a:t>
            </a:r>
            <a:r>
              <a:rPr lang="zh-CN" altLang="en-US" sz="1700"/>
              <a:t>骑士周游问题</a:t>
            </a:r>
            <a:r>
              <a:rPr lang="en-US" altLang="zh-CN" sz="1700"/>
              <a:t>)</a:t>
            </a:r>
            <a:r>
              <a:rPr lang="zh-CN" altLang="en-US" sz="1700"/>
              <a:t>实际上是</a:t>
            </a:r>
            <a:r>
              <a:rPr lang="zh-CN" altLang="en-US" sz="1700" u="sng"/>
              <a:t>图的深度优先搜索</a:t>
            </a:r>
            <a:r>
              <a:rPr lang="en-US" altLang="zh-CN" sz="1700"/>
              <a:t>(DFS)</a:t>
            </a:r>
            <a:r>
              <a:rPr lang="zh-CN" altLang="en-US" sz="1700"/>
              <a:t>的应</a:t>
            </a:r>
            <a:r>
              <a:rPr lang="zh-CN" altLang="en-US" sz="1700" smtClean="0"/>
              <a:t>用。</a:t>
            </a:r>
            <a:endParaRPr lang="en-US" altLang="zh-CN" sz="1700" smtClean="0"/>
          </a:p>
          <a:p>
            <a:pPr marL="342900" indent="-342900">
              <a:buAutoNum type="arabicParenR"/>
            </a:pPr>
            <a:endParaRPr lang="en-US" altLang="zh-CN" sz="1700"/>
          </a:p>
          <a:p>
            <a:pPr marL="342900" indent="-342900">
              <a:buAutoNum type="arabicParenR"/>
            </a:pPr>
            <a:r>
              <a:rPr lang="zh-CN" altLang="en-US" sz="1700"/>
              <a:t>如</a:t>
            </a:r>
            <a:r>
              <a:rPr lang="zh-CN" altLang="en-US" sz="1700" smtClean="0"/>
              <a:t>果使</a:t>
            </a:r>
            <a:r>
              <a:rPr lang="zh-CN" altLang="en-US" sz="1700"/>
              <a:t>用回溯（就是深度优先搜索</a:t>
            </a:r>
            <a:r>
              <a:rPr lang="zh-CN" altLang="en-US" sz="1700" smtClean="0"/>
              <a:t>）来解决，</a:t>
            </a:r>
            <a:r>
              <a:rPr lang="zh-CN" altLang="en-US" sz="1700"/>
              <a:t>假如</a:t>
            </a:r>
            <a:r>
              <a:rPr lang="zh-CN" altLang="en-US" sz="1700" smtClean="0"/>
              <a:t>马儿踏了</a:t>
            </a:r>
            <a:r>
              <a:rPr lang="en-US" altLang="zh-CN" sz="1700" smtClean="0"/>
              <a:t>53</a:t>
            </a:r>
            <a:r>
              <a:rPr lang="zh-CN" altLang="en-US" sz="1700" smtClean="0"/>
              <a:t>个点，如图：</a:t>
            </a:r>
            <a:r>
              <a:rPr lang="zh-CN" altLang="en-US" sz="1700"/>
              <a:t>走到了第</a:t>
            </a:r>
            <a:r>
              <a:rPr lang="en-US" altLang="zh-CN" sz="1700"/>
              <a:t>53</a:t>
            </a:r>
            <a:r>
              <a:rPr lang="zh-CN" altLang="en-US" sz="1700"/>
              <a:t>个，坐标（</a:t>
            </a:r>
            <a:r>
              <a:rPr lang="en-US" altLang="zh-CN" sz="1700"/>
              <a:t>1,0</a:t>
            </a:r>
            <a:r>
              <a:rPr lang="zh-CN" altLang="en-US" sz="1700"/>
              <a:t>），发现已经走到尽头，没办法，那就只能回退了，查看其他的路径，就在棋盘上不停的回溯</a:t>
            </a:r>
            <a:r>
              <a:rPr lang="en-US" altLang="zh-CN" sz="1700" smtClean="0"/>
              <a:t>……</a:t>
            </a:r>
            <a:r>
              <a:rPr lang="zh-CN" altLang="en-US" sz="1700"/>
              <a:t> </a:t>
            </a:r>
            <a:r>
              <a:rPr lang="zh-CN" altLang="en-US" sz="1700" smtClean="0"/>
              <a:t>，</a:t>
            </a:r>
            <a:r>
              <a:rPr lang="zh-CN" altLang="en-US" sz="1700"/>
              <a:t>思路</a:t>
            </a:r>
            <a:r>
              <a:rPr lang="zh-CN" altLang="en-US" sz="1700" smtClean="0"/>
              <a:t>分析</a:t>
            </a:r>
            <a:r>
              <a:rPr lang="en-US" altLang="zh-CN" sz="1700" smtClean="0"/>
              <a:t>+</a:t>
            </a:r>
            <a:r>
              <a:rPr lang="zh-CN" altLang="en-US" sz="1700" smtClean="0"/>
              <a:t>代码实现</a:t>
            </a:r>
            <a:endParaRPr lang="en-US" altLang="zh-CN" sz="1700" smtClean="0"/>
          </a:p>
          <a:p>
            <a:pPr marL="342900" indent="-342900">
              <a:buAutoNum type="arabicParenR"/>
            </a:pPr>
            <a:endParaRPr lang="en-US" altLang="zh-CN" sz="1700"/>
          </a:p>
          <a:p>
            <a:pPr marL="342900" indent="-342900">
              <a:buAutoNum type="arabicParenR"/>
            </a:pPr>
            <a:r>
              <a:rPr lang="zh-CN" altLang="en-US" sz="1700" smtClean="0"/>
              <a:t>分析第一种方式的问题，并使用</a:t>
            </a:r>
            <a:r>
              <a:rPr lang="zh-CN" altLang="en-US" sz="1700"/>
              <a:t>贪心算法（</a:t>
            </a:r>
            <a:r>
              <a:rPr lang="en-US" altLang="zh-CN" sz="1700"/>
              <a:t>greedyalgorithm</a:t>
            </a:r>
            <a:r>
              <a:rPr lang="zh-CN" altLang="en-US" sz="1700" smtClean="0"/>
              <a:t>）进行优化。解决马踏棋盘问题</a:t>
            </a:r>
            <a:r>
              <a:rPr lang="en-US" altLang="zh-CN" sz="1700" smtClean="0"/>
              <a:t>.</a:t>
            </a:r>
            <a:endParaRPr lang="en-US" altLang="zh-CN" sz="1700" smtClean="0">
              <a:ea typeface="宋体" panose="02010600030101010101" pitchFamily="2" charset="-122"/>
            </a:endParaRPr>
          </a:p>
          <a:p>
            <a:pPr marL="342900" indent="-342900">
              <a:buAutoNum type="arabicParenR"/>
            </a:pPr>
            <a:r>
              <a:rPr lang="zh-CN" altLang="en-US" sz="1700">
                <a:ea typeface="宋体" panose="02010600030101010101" pitchFamily="2" charset="-122"/>
              </a:rPr>
              <a:t>使</a:t>
            </a:r>
            <a:r>
              <a:rPr lang="zh-CN" altLang="en-US" sz="1700" smtClean="0">
                <a:ea typeface="宋体" panose="02010600030101010101" pitchFamily="2" charset="-122"/>
              </a:rPr>
              <a:t>用前面的游戏来验证算法是否正确。</a:t>
            </a:r>
            <a:endParaRPr lang="en-US" altLang="zh-CN" sz="1700" smtClean="0"/>
          </a:p>
        </p:txBody>
      </p:sp>
      <p:pic>
        <p:nvPicPr>
          <p:cNvPr id="134148"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198946" y="936079"/>
            <a:ext cx="2603939" cy="24032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54613" y="3456701"/>
            <a:ext cx="2031276" cy="20357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21965" y="1152103"/>
            <a:ext cx="8496944" cy="3939540"/>
          </a:xfrm>
          <a:prstGeom prst="rect">
            <a:avLst/>
          </a:prstGeom>
          <a:solidFill>
            <a:schemeClr val="bg1">
              <a:lumMod val="95000"/>
            </a:schemeClr>
          </a:solidFill>
        </p:spPr>
        <p:txBody>
          <a:bodyPr wrap="square" rtlCol="0">
            <a:spAutoFit/>
          </a:bodyPr>
          <a:lstStyle/>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r>
              <a:rPr lang="zh-CN" altLang="en-US" sz="2800" b="1" smtClean="0"/>
              <a:t>数据结构和算法</a:t>
            </a:r>
            <a:endParaRPr lang="en-US" altLang="zh-CN" sz="2800" b="1" smtClean="0"/>
          </a:p>
          <a:p>
            <a:r>
              <a:rPr lang="en-US" altLang="zh-CN" sz="2400" b="1" smtClean="0">
                <a:solidFill>
                  <a:schemeClr val="bg1">
                    <a:lumMod val="65000"/>
                  </a:schemeClr>
                </a:solidFill>
              </a:rPr>
              <a:t>--</a:t>
            </a:r>
            <a:r>
              <a:rPr lang="zh-CN" altLang="en-US" sz="2400" b="1">
                <a:solidFill>
                  <a:schemeClr val="bg1">
                    <a:lumMod val="65000"/>
                  </a:schemeClr>
                </a:solidFill>
              </a:rPr>
              <a:t>栈</a:t>
            </a:r>
            <a:endParaRPr lang="en-US" altLang="zh-CN" sz="2400" b="1">
              <a:solidFill>
                <a:schemeClr val="bg1">
                  <a:lumMod val="65000"/>
                </a:schemeClr>
              </a:solidFill>
            </a:endParaRPr>
          </a:p>
          <a:p>
            <a:endParaRPr lang="zh-CN" altLang="en-US"/>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栈的一个实际需求</a:t>
            </a:r>
            <a:endParaRPr lang="en-US" altLang="zh-CN" sz="2200" b="1"/>
          </a:p>
        </p:txBody>
      </p:sp>
      <p:sp>
        <p:nvSpPr>
          <p:cNvPr id="2" name="TextBox 1"/>
          <p:cNvSpPr txBox="1"/>
          <p:nvPr/>
        </p:nvSpPr>
        <p:spPr>
          <a:xfrm>
            <a:off x="665981" y="1224111"/>
            <a:ext cx="8136904" cy="4092575"/>
          </a:xfrm>
          <a:prstGeom prst="rect">
            <a:avLst/>
          </a:prstGeom>
          <a:noFill/>
        </p:spPr>
        <p:txBody>
          <a:bodyPr wrap="square" rtlCol="0">
            <a:spAutoFit/>
          </a:bodyPr>
          <a:lstStyle/>
          <a:p>
            <a:endParaRPr lang="en-US" altLang="zh-CN" sz="2000"/>
          </a:p>
          <a:p>
            <a:endParaRPr lang="en-US" altLang="zh-CN"/>
          </a:p>
          <a:p>
            <a:r>
              <a:rPr lang="zh-CN" altLang="en-US" smtClean="0"/>
              <a:t>请输入一个表达式</a:t>
            </a:r>
            <a:endParaRPr lang="en-US" altLang="zh-CN" smtClean="0"/>
          </a:p>
          <a:p>
            <a:r>
              <a:rPr lang="zh-CN" altLang="en-US" smtClean="0"/>
              <a:t>计算式</a:t>
            </a:r>
            <a:r>
              <a:rPr lang="en-US" altLang="zh-CN" smtClean="0"/>
              <a:t>:[</a:t>
            </a:r>
            <a:r>
              <a:rPr lang="en-US" altLang="zh-CN" b="1" smtClean="0"/>
              <a:t>7*2*2-5+1-5+3-3</a:t>
            </a:r>
            <a:r>
              <a:rPr lang="en-US" altLang="zh-CN" smtClean="0"/>
              <a:t>] </a:t>
            </a:r>
            <a:r>
              <a:rPr lang="zh-CN" altLang="en-US" b="1" smtClean="0">
                <a:solidFill>
                  <a:srgbClr val="0070C0"/>
                </a:solidFill>
              </a:rPr>
              <a:t>点击计算</a:t>
            </a:r>
            <a:r>
              <a:rPr lang="en-US" altLang="zh-CN" b="1" smtClean="0">
                <a:solidFill>
                  <a:srgbClr val="0070C0"/>
                </a:solidFill>
              </a:rPr>
              <a:t>【</a:t>
            </a:r>
            <a:r>
              <a:rPr lang="zh-CN" altLang="en-US" b="1" smtClean="0">
                <a:solidFill>
                  <a:srgbClr val="0070C0"/>
                </a:solidFill>
              </a:rPr>
              <a:t>如下图</a:t>
            </a:r>
            <a:r>
              <a:rPr lang="en-US" altLang="zh-CN" b="1" smtClean="0">
                <a:solidFill>
                  <a:srgbClr val="0070C0"/>
                </a:solidFill>
              </a:rPr>
              <a:t>】</a:t>
            </a:r>
            <a:endParaRPr lang="en-US" altLang="zh-CN" b="1">
              <a:solidFill>
                <a:srgbClr val="0070C0"/>
              </a:solidFill>
            </a:endParaRPr>
          </a:p>
          <a:p>
            <a:endParaRPr lang="en-US" altLang="zh-CN" smtClean="0"/>
          </a:p>
          <a:p>
            <a:endParaRPr lang="en-US" altLang="zh-CN" smtClean="0"/>
          </a:p>
          <a:p>
            <a:endParaRPr lang="en-US" altLang="zh-CN" smtClean="0"/>
          </a:p>
          <a:p>
            <a:endParaRPr lang="en-US" altLang="zh-CN" smtClean="0"/>
          </a:p>
          <a:p>
            <a:endParaRPr lang="en-US" altLang="zh-CN"/>
          </a:p>
          <a:p>
            <a:endParaRPr lang="en-US" altLang="zh-CN" smtClean="0"/>
          </a:p>
          <a:p>
            <a:r>
              <a:rPr lang="zh-CN" altLang="en-US" smtClean="0"/>
              <a:t>请问</a:t>
            </a:r>
            <a:r>
              <a:rPr lang="en-US" altLang="zh-CN" smtClean="0"/>
              <a:t>: </a:t>
            </a:r>
            <a:r>
              <a:rPr lang="zh-CN" altLang="en-US" smtClean="0"/>
              <a:t>计算机底层是如何运算得到结果的？ </a:t>
            </a:r>
            <a:r>
              <a:rPr lang="zh-CN" altLang="en-US"/>
              <a:t>注</a:t>
            </a:r>
            <a:r>
              <a:rPr lang="zh-CN" altLang="en-US" smtClean="0"/>
              <a:t>意不是简单的把算式列出运算</a:t>
            </a:r>
            <a:r>
              <a:rPr lang="en-US" altLang="zh-CN" smtClean="0"/>
              <a:t>,</a:t>
            </a:r>
            <a:r>
              <a:rPr lang="zh-CN" altLang="en-US" smtClean="0"/>
              <a:t>因为</a:t>
            </a:r>
            <a:r>
              <a:rPr lang="zh-CN" altLang="en-US" b="1" smtClean="0">
                <a:solidFill>
                  <a:srgbClr val="FF0000"/>
                </a:solidFill>
              </a:rPr>
              <a:t>对计算机而言，它接收到的就是一个</a:t>
            </a:r>
            <a:r>
              <a:rPr lang="zh-CN" altLang="en-US" sz="2400" b="1" smtClean="0">
                <a:solidFill>
                  <a:srgbClr val="0070C0"/>
                </a:solidFill>
              </a:rPr>
              <a:t>字符串</a:t>
            </a:r>
            <a:r>
              <a:rPr lang="zh-CN" altLang="en-US" b="1" smtClean="0"/>
              <a:t>，我们讨论的是这个问题</a:t>
            </a:r>
            <a:r>
              <a:rPr lang="zh-CN" altLang="en-US" smtClean="0"/>
              <a:t>。</a:t>
            </a:r>
            <a:r>
              <a:rPr lang="en-US" altLang="zh-CN" smtClean="0"/>
              <a:t>-&gt; </a:t>
            </a:r>
            <a:r>
              <a:rPr lang="zh-CN" altLang="en-US" b="1" smtClean="0"/>
              <a:t>栈</a:t>
            </a:r>
            <a:endParaRPr lang="en-US" altLang="zh-CN" b="1" smtClean="0"/>
          </a:p>
          <a:p>
            <a:endParaRPr lang="en-US" altLang="zh-CN"/>
          </a:p>
        </p:txBody>
      </p:sp>
      <p:pic>
        <p:nvPicPr>
          <p:cNvPr id="4" name="Picture 8"/>
          <p:cNvPicPr>
            <a:picLocks noChangeAspect="1"/>
          </p:cNvPicPr>
          <p:nvPr/>
        </p:nvPicPr>
        <p:blipFill>
          <a:blip r:embed="rId1"/>
          <a:stretch>
            <a:fillRect/>
          </a:stretch>
        </p:blipFill>
        <p:spPr>
          <a:xfrm>
            <a:off x="809997" y="2448247"/>
            <a:ext cx="3960812" cy="1522413"/>
          </a:xfrm>
          <a:prstGeom prst="rect">
            <a:avLst/>
          </a:prstGeom>
          <a:noFill/>
          <a:ln w="9525">
            <a:solidFill>
              <a:schemeClr val="accent1"/>
            </a:solidFill>
          </a:ln>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栈的介绍</a:t>
            </a:r>
            <a:endParaRPr lang="en-US" altLang="zh-CN" sz="2200" b="1"/>
          </a:p>
        </p:txBody>
      </p:sp>
      <p:sp>
        <p:nvSpPr>
          <p:cNvPr id="2" name="TextBox 1"/>
          <p:cNvSpPr txBox="1"/>
          <p:nvPr/>
        </p:nvSpPr>
        <p:spPr>
          <a:xfrm>
            <a:off x="665981" y="1224111"/>
            <a:ext cx="8136904" cy="3169285"/>
          </a:xfrm>
          <a:prstGeom prst="rect">
            <a:avLst/>
          </a:prstGeom>
          <a:noFill/>
        </p:spPr>
        <p:txBody>
          <a:bodyPr wrap="square" rtlCol="0">
            <a:spAutoFit/>
          </a:bodyPr>
          <a:lstStyle/>
          <a:p>
            <a:endParaRPr lang="en-US" altLang="zh-CN" sz="2000"/>
          </a:p>
          <a:p>
            <a:endParaRPr lang="en-US" altLang="zh-CN"/>
          </a:p>
          <a:p>
            <a:pPr marL="342900" indent="-342900">
              <a:buAutoNum type="arabicParenR"/>
            </a:pPr>
            <a:r>
              <a:rPr lang="zh-CN" altLang="en-US" smtClean="0"/>
              <a:t>栈的英文为</a:t>
            </a:r>
            <a:r>
              <a:rPr lang="en-US" altLang="zh-CN" smtClean="0"/>
              <a:t>(stack)</a:t>
            </a:r>
            <a:endParaRPr lang="en-US" altLang="zh-CN" smtClean="0"/>
          </a:p>
          <a:p>
            <a:pPr marL="342900" indent="-342900">
              <a:buAutoNum type="arabicParenR"/>
            </a:pPr>
            <a:r>
              <a:rPr lang="zh-CN" altLang="en-US" smtClean="0"/>
              <a:t>栈是一</a:t>
            </a:r>
            <a:r>
              <a:rPr lang="zh-CN" altLang="en-US"/>
              <a:t>个</a:t>
            </a:r>
            <a:r>
              <a:rPr lang="zh-CN" altLang="en-US" b="1"/>
              <a:t>先入后出</a:t>
            </a:r>
            <a:r>
              <a:rPr lang="en-US" altLang="zh-CN"/>
              <a:t>(FILO-First In Last Out)</a:t>
            </a:r>
            <a:r>
              <a:rPr lang="zh-CN" altLang="en-US"/>
              <a:t>的有序列表</a:t>
            </a:r>
            <a:r>
              <a:rPr lang="zh-CN" altLang="en-US" smtClean="0"/>
              <a:t>。</a:t>
            </a:r>
            <a:endParaRPr lang="en-US" altLang="zh-CN"/>
          </a:p>
          <a:p>
            <a:pPr marL="342900" indent="-342900">
              <a:buAutoNum type="arabicParenR"/>
            </a:pPr>
            <a:r>
              <a:rPr lang="zh-CN" altLang="en-US" smtClean="0"/>
              <a:t>栈</a:t>
            </a:r>
            <a:r>
              <a:rPr lang="en-US" altLang="zh-CN"/>
              <a:t>(stack)</a:t>
            </a:r>
            <a:r>
              <a:rPr lang="zh-CN" altLang="en-US"/>
              <a:t>是限制线性表中元素的插入和删除</a:t>
            </a:r>
            <a:r>
              <a:rPr lang="zh-CN" altLang="en-US" b="1"/>
              <a:t>只能在线性表的同一端</a:t>
            </a:r>
            <a:r>
              <a:rPr lang="zh-CN" altLang="en-US"/>
              <a:t>进行的一种特殊线性表。</a:t>
            </a:r>
            <a:r>
              <a:rPr lang="zh-CN" altLang="en-US">
                <a:solidFill>
                  <a:srgbClr val="FF0000"/>
                </a:solidFill>
              </a:rPr>
              <a:t>允许插入和删除的一端，为变化的一端</a:t>
            </a:r>
            <a:r>
              <a:rPr lang="zh-CN" altLang="en-US"/>
              <a:t>，称为</a:t>
            </a:r>
            <a:r>
              <a:rPr lang="zh-CN" altLang="en-US" b="1">
                <a:solidFill>
                  <a:srgbClr val="FF0000"/>
                </a:solidFill>
              </a:rPr>
              <a:t>栈顶</a:t>
            </a:r>
            <a:r>
              <a:rPr lang="en-US" altLang="zh-CN"/>
              <a:t>(Top)</a:t>
            </a:r>
            <a:r>
              <a:rPr lang="zh-CN" altLang="en-US"/>
              <a:t>，另一端为</a:t>
            </a:r>
            <a:r>
              <a:rPr lang="zh-CN" altLang="en-US" b="1"/>
              <a:t>固定的一端，</a:t>
            </a:r>
            <a:r>
              <a:rPr lang="zh-CN" altLang="en-US"/>
              <a:t>称为</a:t>
            </a:r>
            <a:r>
              <a:rPr lang="zh-CN" altLang="en-US" b="1"/>
              <a:t>栈底</a:t>
            </a:r>
            <a:r>
              <a:rPr lang="en-US" altLang="zh-CN"/>
              <a:t>(Bottom)</a:t>
            </a:r>
            <a:r>
              <a:rPr lang="zh-CN" altLang="en-US" smtClean="0"/>
              <a:t>。</a:t>
            </a:r>
            <a:endParaRPr lang="en-US" altLang="zh-CN"/>
          </a:p>
          <a:p>
            <a:pPr marL="342900" indent="-342900">
              <a:buAutoNum type="arabicParenR"/>
            </a:pPr>
            <a:r>
              <a:rPr lang="zh-CN" altLang="en-US" smtClean="0"/>
              <a:t>根据栈</a:t>
            </a:r>
            <a:r>
              <a:rPr lang="zh-CN" altLang="en-US"/>
              <a:t>的定义可知，最先放入栈中元素在栈底，最后放入的元素在栈顶，而删除元素刚好相反，最后放入的元素最先删除，最先放入的元素最后删除</a:t>
            </a:r>
            <a:endParaRPr lang="en-US" altLang="zh-CN"/>
          </a:p>
          <a:p>
            <a:endParaRPr lang="en-US" altLang="zh-CN" smtClean="0"/>
          </a:p>
          <a:p>
            <a:endParaRPr lang="zh-CN" altLang="en-US"/>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栈的介绍</a:t>
            </a:r>
            <a:endParaRPr lang="en-US" altLang="zh-CN" sz="2200" b="1"/>
          </a:p>
        </p:txBody>
      </p:sp>
      <p:sp>
        <p:nvSpPr>
          <p:cNvPr id="2" name="TextBox 1"/>
          <p:cNvSpPr txBox="1"/>
          <p:nvPr/>
        </p:nvSpPr>
        <p:spPr>
          <a:xfrm>
            <a:off x="701541" y="1224111"/>
            <a:ext cx="8136904" cy="3447098"/>
          </a:xfrm>
          <a:prstGeom prst="rect">
            <a:avLst/>
          </a:prstGeom>
          <a:noFill/>
        </p:spPr>
        <p:txBody>
          <a:bodyPr wrap="square" rtlCol="0">
            <a:spAutoFit/>
          </a:bodyPr>
          <a:lstStyle/>
          <a:p>
            <a:endParaRPr lang="en-US" altLang="zh-CN" sz="2000"/>
          </a:p>
          <a:p>
            <a:pPr marL="342900" indent="-342900">
              <a:buAutoNum type="arabicParenR" startAt="5"/>
            </a:pPr>
            <a:r>
              <a:rPr lang="zh-CN" altLang="en-US" smtClean="0"/>
              <a:t>出栈</a:t>
            </a:r>
            <a:r>
              <a:rPr lang="en-US" altLang="zh-CN" smtClean="0"/>
              <a:t>(pop)</a:t>
            </a:r>
            <a:r>
              <a:rPr lang="zh-CN" altLang="en-US" smtClean="0"/>
              <a:t>和入栈</a:t>
            </a:r>
            <a:r>
              <a:rPr lang="en-US" altLang="zh-CN" smtClean="0"/>
              <a:t>(push)</a:t>
            </a:r>
            <a:r>
              <a:rPr lang="zh-CN" altLang="en-US" smtClean="0"/>
              <a:t>的概念</a:t>
            </a:r>
            <a:r>
              <a:rPr lang="en-US" altLang="zh-CN" smtClean="0"/>
              <a:t>(</a:t>
            </a:r>
            <a:r>
              <a:rPr lang="zh-CN" altLang="en-US" smtClean="0"/>
              <a:t>如图所示</a:t>
            </a:r>
            <a:r>
              <a:rPr lang="en-US" altLang="zh-CN" smtClean="0"/>
              <a:t>)</a:t>
            </a:r>
            <a:endParaRPr lang="en-US" altLang="zh-CN" smtClean="0"/>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zh-CN" altLang="en-US"/>
          </a:p>
        </p:txBody>
      </p:sp>
      <p:pic>
        <p:nvPicPr>
          <p:cNvPr id="614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8440" y="2232223"/>
            <a:ext cx="3919909" cy="2036983"/>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94373" y="2250579"/>
            <a:ext cx="5802411" cy="1853852"/>
          </a:xfrm>
          <a:prstGeom prst="rect">
            <a:avLst/>
          </a:prstGeom>
          <a:solidFill>
            <a:srgbClr val="FF0000"/>
          </a:solidFill>
          <a:ln>
            <a:solidFill>
              <a:srgbClr val="EA0000"/>
            </a:solidFill>
          </a:ln>
          <a:effectLst/>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栈的应用场景</a:t>
            </a:r>
            <a:endParaRPr lang="en-US" altLang="zh-CN" sz="2200" b="1"/>
          </a:p>
        </p:txBody>
      </p:sp>
      <p:sp>
        <p:nvSpPr>
          <p:cNvPr id="2" name="TextBox 1"/>
          <p:cNvSpPr txBox="1"/>
          <p:nvPr/>
        </p:nvSpPr>
        <p:spPr>
          <a:xfrm>
            <a:off x="665981" y="1224111"/>
            <a:ext cx="8136904" cy="3416320"/>
          </a:xfrm>
          <a:prstGeom prst="rect">
            <a:avLst/>
          </a:prstGeom>
          <a:noFill/>
        </p:spPr>
        <p:txBody>
          <a:bodyPr wrap="square" rtlCol="0">
            <a:spAutoFit/>
          </a:bodyPr>
          <a:lstStyle/>
          <a:p>
            <a:endParaRPr lang="en-US" altLang="zh-CN"/>
          </a:p>
          <a:p>
            <a:pPr marL="342900" indent="-342900">
              <a:buAutoNum type="arabicParenR"/>
            </a:pPr>
            <a:r>
              <a:rPr lang="zh-CN" altLang="en-US" smtClean="0"/>
              <a:t>子</a:t>
            </a:r>
            <a:r>
              <a:rPr lang="zh-CN" altLang="en-US"/>
              <a:t>程序的调用：在跳往子程序前，会先将下个指令的地址存到堆栈中，直到子程序执行完后再将地址取出，以回到原来的程序中</a:t>
            </a:r>
            <a:r>
              <a:rPr lang="zh-CN" altLang="en-US" smtClean="0"/>
              <a:t>。 </a:t>
            </a:r>
            <a:r>
              <a:rPr lang="zh-CN" altLang="en-US"/>
              <a:t>	</a:t>
            </a:r>
            <a:endParaRPr lang="en-US" altLang="zh-CN" smtClean="0"/>
          </a:p>
          <a:p>
            <a:pPr marL="342900" indent="-342900">
              <a:buAutoNum type="arabicParenR"/>
            </a:pPr>
            <a:r>
              <a:rPr lang="zh-CN" altLang="en-US" smtClean="0"/>
              <a:t>处</a:t>
            </a:r>
            <a:r>
              <a:rPr lang="zh-CN" altLang="en-US"/>
              <a:t>理递归调用：和子程序的调用类似，只是除了储存下一个指令的地址外，也将参数、区域变量等数据存入堆栈中</a:t>
            </a:r>
            <a:r>
              <a:rPr lang="zh-CN" altLang="en-US" smtClean="0"/>
              <a:t>。</a:t>
            </a:r>
            <a:endParaRPr lang="en-US" altLang="zh-CN" smtClean="0"/>
          </a:p>
          <a:p>
            <a:pPr marL="342900" indent="-342900">
              <a:buAutoNum type="arabicParenR"/>
            </a:pPr>
            <a:r>
              <a:rPr lang="zh-CN" altLang="en-US" smtClean="0"/>
              <a:t>表</a:t>
            </a:r>
            <a:r>
              <a:rPr lang="zh-CN" altLang="en-US"/>
              <a:t>达式的转</a:t>
            </a:r>
            <a:r>
              <a:rPr lang="zh-CN" altLang="en-US" smtClean="0"/>
              <a:t>换</a:t>
            </a:r>
            <a:r>
              <a:rPr lang="en-US" altLang="zh-CN" smtClean="0"/>
              <a:t>[</a:t>
            </a:r>
            <a:r>
              <a:rPr lang="zh-CN" altLang="en-US" smtClean="0"/>
              <a:t>中缀表达式转后缀表达式</a:t>
            </a:r>
            <a:r>
              <a:rPr lang="en-US" altLang="zh-CN" smtClean="0"/>
              <a:t>]</a:t>
            </a:r>
            <a:r>
              <a:rPr lang="zh-CN" altLang="en-US" smtClean="0"/>
              <a:t>与</a:t>
            </a:r>
            <a:r>
              <a:rPr lang="zh-CN" altLang="en-US"/>
              <a:t>求</a:t>
            </a:r>
            <a:r>
              <a:rPr lang="zh-CN" altLang="en-US" smtClean="0"/>
              <a:t>值</a:t>
            </a:r>
            <a:r>
              <a:rPr lang="en-US" altLang="zh-CN" smtClean="0"/>
              <a:t>(</a:t>
            </a:r>
            <a:r>
              <a:rPr lang="zh-CN" altLang="en-US" smtClean="0"/>
              <a:t>实际解决</a:t>
            </a:r>
            <a:r>
              <a:rPr lang="en-US" altLang="zh-CN" smtClean="0"/>
              <a:t>)</a:t>
            </a:r>
            <a:r>
              <a:rPr lang="zh-CN" altLang="en-US" smtClean="0"/>
              <a:t>。</a:t>
            </a:r>
            <a:endParaRPr lang="en-US" altLang="zh-CN" smtClean="0"/>
          </a:p>
          <a:p>
            <a:pPr marL="342900" indent="-342900">
              <a:buAutoNum type="arabicParenR"/>
            </a:pPr>
            <a:r>
              <a:rPr lang="zh-CN" altLang="en-US" smtClean="0"/>
              <a:t>二</a:t>
            </a:r>
            <a:r>
              <a:rPr lang="zh-CN" altLang="en-US"/>
              <a:t>叉树的遍历</a:t>
            </a:r>
            <a:r>
              <a:rPr lang="zh-CN" altLang="en-US" smtClean="0"/>
              <a:t>。</a:t>
            </a:r>
            <a:endParaRPr lang="en-US" altLang="zh-CN" smtClean="0"/>
          </a:p>
          <a:p>
            <a:pPr marL="342900" indent="-342900">
              <a:buAutoNum type="arabicParenR"/>
            </a:pPr>
            <a:r>
              <a:rPr lang="zh-CN" altLang="en-US" smtClean="0"/>
              <a:t>图</a:t>
            </a:r>
            <a:r>
              <a:rPr lang="zh-CN" altLang="en-US"/>
              <a:t>形的深度优先</a:t>
            </a:r>
            <a:r>
              <a:rPr lang="en-US" altLang="zh-CN"/>
              <a:t>(depth</a:t>
            </a:r>
            <a:r>
              <a:rPr lang="zh-CN" altLang="en-US"/>
              <a:t>一</a:t>
            </a:r>
            <a:r>
              <a:rPr lang="en-US" altLang="zh-CN"/>
              <a:t>first)</a:t>
            </a:r>
            <a:r>
              <a:rPr lang="zh-CN" altLang="en-US"/>
              <a:t>搜索法。</a:t>
            </a:r>
            <a:endParaRPr lang="zh-CN" altLang="en-US"/>
          </a:p>
          <a:p>
            <a:endParaRPr lang="en-US" altLang="zh-CN" smtClean="0"/>
          </a:p>
          <a:p>
            <a:endParaRPr lang="en-US" altLang="zh-CN"/>
          </a:p>
          <a:p>
            <a:endParaRPr lang="en-US" altLang="zh-CN" smtClean="0"/>
          </a:p>
          <a:p>
            <a:endParaRPr lang="zh-CN" altLang="en-US"/>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栈的快速入门</a:t>
            </a:r>
            <a:endParaRPr lang="en-US" altLang="zh-CN" sz="2200" b="1"/>
          </a:p>
        </p:txBody>
      </p:sp>
      <p:sp>
        <p:nvSpPr>
          <p:cNvPr id="2" name="TextBox 1"/>
          <p:cNvSpPr txBox="1"/>
          <p:nvPr/>
        </p:nvSpPr>
        <p:spPr>
          <a:xfrm>
            <a:off x="665981" y="1224111"/>
            <a:ext cx="8136904" cy="3969385"/>
          </a:xfrm>
          <a:prstGeom prst="rect">
            <a:avLst/>
          </a:prstGeom>
          <a:noFill/>
        </p:spPr>
        <p:txBody>
          <a:bodyPr wrap="square" rtlCol="0">
            <a:spAutoFit/>
          </a:bodyPr>
          <a:lstStyle/>
          <a:p>
            <a:endParaRPr lang="en-US" altLang="zh-CN" smtClean="0"/>
          </a:p>
          <a:p>
            <a:pPr marL="342900" indent="-342900">
              <a:buAutoNum type="arabicParenR"/>
            </a:pPr>
            <a:r>
              <a:rPr lang="zh-CN" altLang="en-US" smtClean="0"/>
              <a:t>用</a:t>
            </a:r>
            <a:r>
              <a:rPr lang="zh-CN" altLang="en-US" b="1"/>
              <a:t>数组模拟栈</a:t>
            </a:r>
            <a:r>
              <a:rPr lang="zh-CN" altLang="en-US"/>
              <a:t>的使</a:t>
            </a:r>
            <a:r>
              <a:rPr lang="zh-CN" altLang="en-US" smtClean="0"/>
              <a:t>用，由于栈</a:t>
            </a:r>
            <a:r>
              <a:rPr lang="zh-CN" altLang="en-US"/>
              <a:t>是一种有序列表</a:t>
            </a:r>
            <a:r>
              <a:rPr lang="zh-CN" altLang="en-US" smtClean="0"/>
              <a:t>，</a:t>
            </a:r>
            <a:br>
              <a:rPr lang="en-US" altLang="zh-CN" smtClean="0"/>
            </a:br>
            <a:r>
              <a:rPr lang="zh-CN" altLang="en-US" smtClean="0"/>
              <a:t>当</a:t>
            </a:r>
            <a:r>
              <a:rPr lang="zh-CN" altLang="en-US"/>
              <a:t>然可以使用数组的结构来储</a:t>
            </a:r>
            <a:r>
              <a:rPr lang="zh-CN" altLang="en-US" smtClean="0"/>
              <a:t>存栈</a:t>
            </a:r>
            <a:r>
              <a:rPr lang="zh-CN" altLang="en-US"/>
              <a:t>的数据内</a:t>
            </a:r>
            <a:r>
              <a:rPr lang="zh-CN" altLang="en-US" smtClean="0"/>
              <a:t>容，</a:t>
            </a:r>
            <a:br>
              <a:rPr lang="en-US" altLang="zh-CN" smtClean="0"/>
            </a:br>
            <a:r>
              <a:rPr lang="zh-CN" altLang="en-US" smtClean="0"/>
              <a:t>下面我们就用数组模拟栈的</a:t>
            </a:r>
            <a:r>
              <a:rPr lang="zh-CN" altLang="en-US" b="1" smtClean="0"/>
              <a:t>出栈</a:t>
            </a:r>
            <a:r>
              <a:rPr lang="zh-CN" altLang="en-US" smtClean="0"/>
              <a:t>，</a:t>
            </a:r>
            <a:r>
              <a:rPr lang="zh-CN" altLang="en-US" b="1" smtClean="0"/>
              <a:t>入栈</a:t>
            </a:r>
            <a:r>
              <a:rPr lang="zh-CN" altLang="en-US" smtClean="0"/>
              <a:t>等操作。</a:t>
            </a:r>
            <a:endParaRPr lang="en-US" altLang="zh-CN" smtClean="0"/>
          </a:p>
          <a:p>
            <a:pPr marL="342900" indent="-342900">
              <a:buAutoNum type="arabicParenR"/>
            </a:pPr>
            <a:endParaRPr lang="en-US" altLang="zh-CN"/>
          </a:p>
          <a:p>
            <a:pPr marL="342900" indent="-342900">
              <a:buAutoNum type="arabicParenR"/>
            </a:pPr>
            <a:r>
              <a:rPr lang="zh-CN" altLang="en-US" smtClean="0"/>
              <a:t>实现思路分析</a:t>
            </a:r>
            <a:r>
              <a:rPr lang="en-US" altLang="zh-CN" smtClean="0"/>
              <a:t>,</a:t>
            </a:r>
            <a:r>
              <a:rPr lang="zh-CN" altLang="en-US" smtClean="0"/>
              <a:t>并画出示意图</a:t>
            </a:r>
            <a:endParaRPr lang="en-US" altLang="zh-CN" smtClean="0"/>
          </a:p>
          <a:p>
            <a:pPr marL="342900" indent="-342900">
              <a:buAutoNum type="arabicParenR"/>
            </a:pPr>
            <a:endParaRPr lang="en-US" altLang="zh-CN"/>
          </a:p>
          <a:p>
            <a:pPr marL="342900" indent="-342900">
              <a:buAutoNum type="arabicParenR"/>
            </a:pPr>
            <a:endParaRPr lang="en-US" altLang="zh-CN" smtClean="0"/>
          </a:p>
          <a:p>
            <a:pPr marL="342900" indent="-342900">
              <a:buAutoNum type="arabicParenR"/>
            </a:pPr>
            <a:endParaRPr lang="en-US" altLang="zh-CN"/>
          </a:p>
          <a:p>
            <a:pPr marL="342900" indent="-342900">
              <a:buAutoNum type="arabicParenR"/>
            </a:pPr>
            <a:endParaRPr lang="en-US" altLang="zh-CN" smtClean="0"/>
          </a:p>
          <a:p>
            <a:pPr marL="342900" indent="-342900">
              <a:buAutoNum type="arabicParenR"/>
            </a:pPr>
            <a:endParaRPr lang="en-US" altLang="zh-CN"/>
          </a:p>
          <a:p>
            <a:pPr marL="342900" indent="-342900">
              <a:buAutoNum type="arabicParenR"/>
            </a:pPr>
            <a:endParaRPr lang="en-US" altLang="zh-CN" smtClean="0"/>
          </a:p>
          <a:p>
            <a:pPr marL="342900" indent="-342900">
              <a:buAutoNum type="arabicParenR"/>
            </a:pPr>
            <a:endParaRPr lang="en-US" altLang="zh-CN" smtClean="0"/>
          </a:p>
          <a:p>
            <a:pPr marL="342900" indent="-342900">
              <a:buAutoNum type="arabicParenR"/>
            </a:pPr>
            <a:r>
              <a:rPr lang="zh-CN" altLang="en-US" b="1"/>
              <a:t>课堂</a:t>
            </a:r>
            <a:r>
              <a:rPr lang="zh-CN" altLang="en-US" b="1" smtClean="0"/>
              <a:t>练习</a:t>
            </a:r>
            <a:r>
              <a:rPr lang="zh-CN" altLang="en-US" smtClean="0"/>
              <a:t>，将老师写的程序改成</a:t>
            </a:r>
            <a:r>
              <a:rPr lang="zh-CN" altLang="en-US"/>
              <a:t>使</a:t>
            </a:r>
            <a:r>
              <a:rPr lang="zh-CN" altLang="en-US" smtClean="0"/>
              <a:t>用</a:t>
            </a:r>
            <a:r>
              <a:rPr lang="zh-CN" altLang="en-US" b="1" smtClean="0"/>
              <a:t>链表来模拟栈</a:t>
            </a:r>
            <a:r>
              <a:rPr lang="en-US" altLang="zh-CN" smtClean="0"/>
              <a:t>.</a:t>
            </a:r>
            <a:endParaRPr lang="zh-CN" altLang="en-US"/>
          </a:p>
        </p:txBody>
      </p:sp>
      <p:pic>
        <p:nvPicPr>
          <p:cNvPr id="4" name="Picture 8" descr="Snap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93973" y="2963634"/>
            <a:ext cx="3800028" cy="12669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6" name="对象 5"/>
          <p:cNvGraphicFramePr>
            <a:graphicFrameLocks noChangeAspect="1"/>
          </p:cNvGraphicFramePr>
          <p:nvPr/>
        </p:nvGraphicFramePr>
        <p:xfrm>
          <a:off x="3757087" y="3778001"/>
          <a:ext cx="556300" cy="426021"/>
        </p:xfrm>
        <a:graphic>
          <a:graphicData uri="http://schemas.openxmlformats.org/presentationml/2006/ole">
            <mc:AlternateContent xmlns:mc="http://schemas.openxmlformats.org/markup-compatibility/2006">
              <mc:Choice xmlns:v="urn:schemas-microsoft-com:vml" Requires="v">
                <p:oleObj spid="_x0000_s17192" name="包装程序外壳对象" showAsIcon="1" r:id="rId2" imgW="685800" imgH="523875" progId="Package">
                  <p:embed/>
                </p:oleObj>
              </mc:Choice>
              <mc:Fallback>
                <p:oleObj name="包装程序外壳对象" showAsIcon="1" r:id="rId2" imgW="685800" imgH="523875" progId="Package">
                  <p:embed/>
                  <p:pic>
                    <p:nvPicPr>
                      <p:cNvPr id="0" name="图片 17191"/>
                      <p:cNvPicPr/>
                      <p:nvPr/>
                    </p:nvPicPr>
                    <p:blipFill>
                      <a:blip r:embed="rId3"/>
                      <a:stretch>
                        <a:fillRect/>
                      </a:stretch>
                    </p:blipFill>
                    <p:spPr>
                      <a:xfrm>
                        <a:off x="3757087" y="3778001"/>
                        <a:ext cx="556300" cy="426021"/>
                      </a:xfrm>
                      <a:prstGeom prst="rect">
                        <a:avLst/>
                      </a:prstGeom>
                    </p:spPr>
                  </p:pic>
                </p:oleObj>
              </mc:Fallback>
            </mc:AlternateContent>
          </a:graphicData>
        </a:graphic>
      </p:graphicFrame>
      <p:graphicFrame>
        <p:nvGraphicFramePr>
          <p:cNvPr id="9" name="对象 8"/>
          <p:cNvGraphicFramePr>
            <a:graphicFrameLocks noChangeAspect="1"/>
          </p:cNvGraphicFramePr>
          <p:nvPr/>
        </p:nvGraphicFramePr>
        <p:xfrm>
          <a:off x="9288847" y="4699393"/>
          <a:ext cx="504056" cy="386012"/>
        </p:xfrm>
        <a:graphic>
          <a:graphicData uri="http://schemas.openxmlformats.org/presentationml/2006/ole">
            <mc:AlternateContent xmlns:mc="http://schemas.openxmlformats.org/markup-compatibility/2006">
              <mc:Choice xmlns:v="urn:schemas-microsoft-com:vml" Requires="v">
                <p:oleObj spid="_x0000_s17194" name="包装程序外壳对象" showAsIcon="1" r:id="rId4" imgW="685800" imgH="523875" progId="Package">
                  <p:embed/>
                </p:oleObj>
              </mc:Choice>
              <mc:Fallback>
                <p:oleObj name="包装程序外壳对象" showAsIcon="1" r:id="rId4" imgW="685800" imgH="523875" progId="Package">
                  <p:embed/>
                  <p:pic>
                    <p:nvPicPr>
                      <p:cNvPr id="0" name="图片 17193"/>
                      <p:cNvPicPr/>
                      <p:nvPr/>
                    </p:nvPicPr>
                    <p:blipFill>
                      <a:blip r:embed="rId5"/>
                      <a:stretch>
                        <a:fillRect/>
                      </a:stretch>
                    </p:blipFill>
                    <p:spPr>
                      <a:xfrm>
                        <a:off x="9288847" y="4699393"/>
                        <a:ext cx="504056" cy="386012"/>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21965" y="1152103"/>
            <a:ext cx="8496944" cy="3939540"/>
          </a:xfrm>
          <a:prstGeom prst="rect">
            <a:avLst/>
          </a:prstGeom>
          <a:solidFill>
            <a:schemeClr val="bg1">
              <a:lumMod val="95000"/>
            </a:schemeClr>
          </a:solidFill>
        </p:spPr>
        <p:txBody>
          <a:bodyPr wrap="square" rtlCol="0">
            <a:spAutoFit/>
          </a:bodyPr>
          <a:lstStyle/>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r>
              <a:rPr lang="zh-CN" altLang="en-US" sz="2800" b="1" smtClean="0"/>
              <a:t>数据结构和算法</a:t>
            </a:r>
            <a:endParaRPr lang="en-US" altLang="zh-CN" sz="2800" b="1" smtClean="0"/>
          </a:p>
          <a:p>
            <a:r>
              <a:rPr lang="en-US" altLang="zh-CN" sz="2400" b="1" smtClean="0">
                <a:solidFill>
                  <a:schemeClr val="bg1">
                    <a:lumMod val="65000"/>
                  </a:schemeClr>
                </a:solidFill>
              </a:rPr>
              <a:t>--</a:t>
            </a:r>
            <a:r>
              <a:rPr lang="zh-CN" altLang="en-US" sz="2400" b="1">
                <a:solidFill>
                  <a:schemeClr val="bg1">
                    <a:lumMod val="65000"/>
                  </a:schemeClr>
                </a:solidFill>
              </a:rPr>
              <a:t>稀</a:t>
            </a:r>
            <a:r>
              <a:rPr lang="zh-CN" altLang="en-US" sz="2400" b="1" smtClean="0">
                <a:solidFill>
                  <a:schemeClr val="bg1">
                    <a:lumMod val="65000"/>
                  </a:schemeClr>
                </a:solidFill>
              </a:rPr>
              <a:t>疏数组和队列</a:t>
            </a:r>
            <a:endParaRPr lang="en-US" altLang="zh-CN" sz="2400" b="1">
              <a:solidFill>
                <a:schemeClr val="bg1">
                  <a:lumMod val="65000"/>
                </a:schemeClr>
              </a:solidFill>
            </a:endParaRPr>
          </a:p>
          <a:p>
            <a:endParaRPr lang="zh-CN" altLang="en-US"/>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栈</a:t>
            </a:r>
            <a:r>
              <a:rPr lang="zh-CN" altLang="en-US" sz="2200" b="1"/>
              <a:t>实现综合计算器</a:t>
            </a:r>
            <a:endParaRPr lang="en-US" altLang="zh-CN" sz="2200" b="1"/>
          </a:p>
        </p:txBody>
      </p:sp>
      <p:sp>
        <p:nvSpPr>
          <p:cNvPr id="2" name="TextBox 1"/>
          <p:cNvSpPr txBox="1"/>
          <p:nvPr/>
        </p:nvSpPr>
        <p:spPr>
          <a:xfrm>
            <a:off x="305941" y="1224111"/>
            <a:ext cx="8136904" cy="3724096"/>
          </a:xfrm>
          <a:prstGeom prst="rect">
            <a:avLst/>
          </a:prstGeom>
          <a:noFill/>
        </p:spPr>
        <p:txBody>
          <a:bodyPr wrap="square" rtlCol="0">
            <a:spAutoFit/>
          </a:bodyPr>
          <a:lstStyle/>
          <a:p>
            <a:endParaRPr lang="en-US" altLang="zh-CN" smtClean="0"/>
          </a:p>
          <a:p>
            <a:r>
              <a:rPr lang="zh-CN" altLang="en-US" smtClean="0"/>
              <a:t>使</a:t>
            </a:r>
            <a:r>
              <a:rPr lang="zh-CN" altLang="en-US"/>
              <a:t>用栈来实现综合计算器</a:t>
            </a:r>
            <a:r>
              <a:rPr lang="en-US" altLang="zh-CN"/>
              <a:t>-</a:t>
            </a:r>
            <a:r>
              <a:rPr lang="zh-CN" altLang="en-US"/>
              <a:t>自定义优先</a:t>
            </a:r>
            <a:r>
              <a:rPr lang="zh-CN" altLang="en-US" smtClean="0"/>
              <a:t>级</a:t>
            </a:r>
            <a:r>
              <a:rPr lang="en-US" altLang="zh-CN" smtClean="0"/>
              <a:t>[priority]</a:t>
            </a:r>
            <a:endParaRPr lang="zh-CN" altLang="en-US"/>
          </a:p>
          <a:p>
            <a:pPr marL="342900" indent="-342900">
              <a:buAutoNum type="arabicParenR"/>
            </a:pPr>
            <a:endParaRPr lang="en-US" altLang="zh-CN" smtClean="0"/>
          </a:p>
          <a:p>
            <a:pPr marL="342900" indent="-342900">
              <a:buAutoNum type="arabicParenR"/>
            </a:pPr>
            <a:endParaRPr lang="en-US" altLang="zh-CN"/>
          </a:p>
          <a:p>
            <a:pPr marL="342900" indent="-342900">
              <a:buAutoNum type="arabicParenR"/>
            </a:pPr>
            <a:endParaRPr lang="en-US" altLang="zh-CN" smtClean="0"/>
          </a:p>
          <a:p>
            <a:endParaRPr lang="en-US" altLang="zh-CN" smtClean="0"/>
          </a:p>
          <a:p>
            <a:pPr marL="285750" indent="-285750">
              <a:buFont typeface="Wingdings" panose="05000000000000000000" pitchFamily="2" charset="2"/>
              <a:buChar char="Ø"/>
            </a:pPr>
            <a:r>
              <a:rPr lang="zh-CN" altLang="en-US" b="1"/>
              <a:t>简化思</a:t>
            </a:r>
            <a:r>
              <a:rPr lang="zh-CN" altLang="en-US" b="1" smtClean="0"/>
              <a:t>路</a:t>
            </a:r>
            <a:r>
              <a:rPr lang="en-US" altLang="zh-CN" smtClean="0"/>
              <a:t>:</a:t>
            </a:r>
            <a:endParaRPr lang="en-US" altLang="zh-CN"/>
          </a:p>
          <a:p>
            <a:pPr marL="342900" indent="-342900">
              <a:buAutoNum type="arabicParenR"/>
            </a:pPr>
            <a:r>
              <a:rPr lang="en-US" altLang="zh-CN" smtClean="0"/>
              <a:t>3+2*6-2  </a:t>
            </a:r>
            <a:endParaRPr lang="en-US" altLang="zh-CN" smtClean="0"/>
          </a:p>
          <a:p>
            <a:pPr marL="342900" indent="-342900">
              <a:buAutoNum type="arabicParenR"/>
            </a:pPr>
            <a:r>
              <a:rPr lang="en-US" altLang="zh-CN" smtClean="0"/>
              <a:t>30+2*6-2 </a:t>
            </a:r>
            <a:endParaRPr lang="en-US" altLang="zh-CN" smtClean="0"/>
          </a:p>
          <a:p>
            <a:pPr marL="342900" indent="-342900">
              <a:buAutoNum type="arabicParenR"/>
            </a:pPr>
            <a:r>
              <a:rPr lang="en-US" altLang="zh-CN" b="1" smtClean="0"/>
              <a:t>7*2*2-5+1-5+3-4</a:t>
            </a:r>
            <a:endParaRPr lang="en-US" altLang="zh-CN" b="1" smtClean="0"/>
          </a:p>
          <a:p>
            <a:pPr marL="342900" indent="-342900">
              <a:buAutoNum type="arabicParenR"/>
            </a:pPr>
            <a:endParaRPr lang="en-US" altLang="zh-CN" b="1"/>
          </a:p>
          <a:p>
            <a:pPr marL="285750" indent="-285750">
              <a:buFont typeface="Wingdings" panose="05000000000000000000" pitchFamily="2" charset="2"/>
              <a:buChar char="Ø"/>
            </a:pPr>
            <a:r>
              <a:rPr lang="zh-CN" altLang="en-US" b="1"/>
              <a:t>课</a:t>
            </a:r>
            <a:r>
              <a:rPr lang="zh-CN" altLang="en-US" b="1" smtClean="0"/>
              <a:t>后练习题</a:t>
            </a:r>
            <a:endParaRPr lang="en-US" altLang="zh-CN" b="1" smtClean="0"/>
          </a:p>
          <a:p>
            <a:r>
              <a:rPr lang="en-US" altLang="zh-CN" b="1" smtClean="0"/>
              <a:t>      </a:t>
            </a:r>
            <a:r>
              <a:rPr lang="zh-CN" altLang="en-US" b="1" smtClean="0"/>
              <a:t>加入小括号</a:t>
            </a:r>
            <a:r>
              <a:rPr lang="en-US" altLang="zh-CN" b="1"/>
              <a:t>.	</a:t>
            </a:r>
            <a:endParaRPr lang="en-US" altLang="zh-CN" smtClean="0"/>
          </a:p>
        </p:txBody>
      </p:sp>
      <p:pic>
        <p:nvPicPr>
          <p:cNvPr id="717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77950" y="2016199"/>
            <a:ext cx="3384376" cy="8938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8" name="对象 7"/>
          <p:cNvGraphicFramePr>
            <a:graphicFrameLocks noChangeAspect="1"/>
          </p:cNvGraphicFramePr>
          <p:nvPr/>
        </p:nvGraphicFramePr>
        <p:xfrm>
          <a:off x="6210598" y="5535232"/>
          <a:ext cx="432048" cy="330867"/>
        </p:xfrm>
        <a:graphic>
          <a:graphicData uri="http://schemas.openxmlformats.org/presentationml/2006/ole">
            <mc:AlternateContent xmlns:mc="http://schemas.openxmlformats.org/markup-compatibility/2006">
              <mc:Choice xmlns:v="urn:schemas-microsoft-com:vml" Requires="v">
                <p:oleObj spid="_x0000_s155724" name="包装程序外壳对象" showAsIcon="1" r:id="rId2" imgW="685800" imgH="523875" progId="Package">
                  <p:embed/>
                </p:oleObj>
              </mc:Choice>
              <mc:Fallback>
                <p:oleObj name="包装程序外壳对象" showAsIcon="1" r:id="rId2" imgW="685800" imgH="523875" progId="Package">
                  <p:embed/>
                  <p:pic>
                    <p:nvPicPr>
                      <p:cNvPr id="0" name="图片 155723"/>
                      <p:cNvPicPr/>
                      <p:nvPr/>
                    </p:nvPicPr>
                    <p:blipFill>
                      <a:blip r:embed="rId3"/>
                      <a:stretch>
                        <a:fillRect/>
                      </a:stretch>
                    </p:blipFill>
                    <p:spPr>
                      <a:xfrm>
                        <a:off x="6210598" y="5535232"/>
                        <a:ext cx="432048" cy="330867"/>
                      </a:xfrm>
                      <a:prstGeom prst="rect">
                        <a:avLst/>
                      </a:prstGeom>
                    </p:spPr>
                  </p:pic>
                </p:oleObj>
              </mc:Fallback>
            </mc:AlternateContent>
          </a:graphicData>
        </a:graphic>
      </p:graphicFrame>
      <p:graphicFrame>
        <p:nvGraphicFramePr>
          <p:cNvPr id="10" name="对象 9"/>
          <p:cNvGraphicFramePr>
            <a:graphicFrameLocks noChangeAspect="1"/>
          </p:cNvGraphicFramePr>
          <p:nvPr/>
        </p:nvGraphicFramePr>
        <p:xfrm>
          <a:off x="8960290" y="5256559"/>
          <a:ext cx="441204" cy="337879"/>
        </p:xfrm>
        <a:graphic>
          <a:graphicData uri="http://schemas.openxmlformats.org/presentationml/2006/ole">
            <mc:AlternateContent xmlns:mc="http://schemas.openxmlformats.org/markup-compatibility/2006">
              <mc:Choice xmlns:v="urn:schemas-microsoft-com:vml" Requires="v">
                <p:oleObj spid="_x0000_s155726" name="包装程序外壳对象" showAsIcon="1" r:id="rId4" imgW="685800" imgH="523875" progId="Package">
                  <p:embed/>
                </p:oleObj>
              </mc:Choice>
              <mc:Fallback>
                <p:oleObj name="包装程序外壳对象" showAsIcon="1" r:id="rId4" imgW="685800" imgH="523875" progId="Package">
                  <p:embed/>
                  <p:pic>
                    <p:nvPicPr>
                      <p:cNvPr id="0" name="图片 155725"/>
                      <p:cNvPicPr/>
                      <p:nvPr/>
                    </p:nvPicPr>
                    <p:blipFill>
                      <a:blip r:embed="rId5"/>
                      <a:stretch>
                        <a:fillRect/>
                      </a:stretch>
                    </p:blipFill>
                    <p:spPr>
                      <a:xfrm>
                        <a:off x="8960290" y="5256559"/>
                        <a:ext cx="441204" cy="337879"/>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前</a:t>
            </a:r>
            <a:r>
              <a:rPr lang="zh-CN" altLang="en-US" sz="2200" b="1"/>
              <a:t>缀、中缀、后缀表达式</a:t>
            </a:r>
            <a:r>
              <a:rPr lang="en-US" altLang="zh-CN" sz="2200" b="1"/>
              <a:t>(</a:t>
            </a:r>
            <a:r>
              <a:rPr lang="zh-CN" altLang="en-US" sz="2200" b="1"/>
              <a:t>逆波兰表达式</a:t>
            </a:r>
            <a:r>
              <a:rPr lang="en-US" altLang="zh-CN" sz="2200" b="1"/>
              <a:t>)</a:t>
            </a:r>
            <a:endParaRPr lang="en-US" altLang="zh-CN" sz="2200" b="1"/>
          </a:p>
        </p:txBody>
      </p:sp>
      <p:sp>
        <p:nvSpPr>
          <p:cNvPr id="2" name="TextBox 1"/>
          <p:cNvSpPr txBox="1"/>
          <p:nvPr/>
        </p:nvSpPr>
        <p:spPr>
          <a:xfrm>
            <a:off x="305941" y="1224111"/>
            <a:ext cx="8136904" cy="2339102"/>
          </a:xfrm>
          <a:prstGeom prst="rect">
            <a:avLst/>
          </a:prstGeom>
          <a:noFill/>
        </p:spPr>
        <p:txBody>
          <a:bodyPr wrap="square" rtlCol="0">
            <a:spAutoFit/>
          </a:bodyPr>
          <a:lstStyle/>
          <a:p>
            <a:r>
              <a:rPr lang="zh-CN" altLang="en-US" sz="2000" b="1" smtClean="0">
                <a:solidFill>
                  <a:srgbClr val="0070C0"/>
                </a:solidFill>
              </a:rPr>
              <a:t>前缀表达式</a:t>
            </a:r>
            <a:r>
              <a:rPr lang="en-US" altLang="zh-CN" sz="2000" b="1" smtClean="0">
                <a:solidFill>
                  <a:srgbClr val="0070C0"/>
                </a:solidFill>
              </a:rPr>
              <a:t>(</a:t>
            </a:r>
            <a:r>
              <a:rPr lang="zh-CN" altLang="en-US" sz="2000" b="1" smtClean="0">
                <a:solidFill>
                  <a:srgbClr val="0070C0"/>
                </a:solidFill>
              </a:rPr>
              <a:t>波兰表达式</a:t>
            </a:r>
            <a:r>
              <a:rPr lang="en-US" altLang="zh-CN" sz="2000" b="1" smtClean="0">
                <a:solidFill>
                  <a:srgbClr val="0070C0"/>
                </a:solidFill>
              </a:rPr>
              <a:t>)</a:t>
            </a:r>
            <a:endParaRPr lang="en-US" altLang="zh-CN" smtClean="0"/>
          </a:p>
          <a:p>
            <a:endParaRPr lang="en-US" altLang="zh-CN"/>
          </a:p>
          <a:p>
            <a:pPr marL="342900" indent="-342900">
              <a:buAutoNum type="arabicParenR"/>
            </a:pPr>
            <a:r>
              <a:rPr lang="zh-CN" altLang="en-US" smtClean="0"/>
              <a:t>前</a:t>
            </a:r>
            <a:r>
              <a:rPr lang="zh-CN" altLang="en-US"/>
              <a:t>缀表达式又称波兰式，</a:t>
            </a:r>
            <a:r>
              <a:rPr lang="zh-CN" altLang="en-US" b="1"/>
              <a:t>前缀表达式的运算符位于操作数之</a:t>
            </a:r>
            <a:r>
              <a:rPr lang="zh-CN" altLang="en-US" b="1" smtClean="0"/>
              <a:t>前</a:t>
            </a:r>
            <a:endParaRPr lang="en-US" altLang="zh-CN" b="1" smtClean="0"/>
          </a:p>
          <a:p>
            <a:pPr marL="342900" indent="-342900">
              <a:buAutoNum type="arabicParenR"/>
            </a:pPr>
            <a:r>
              <a:rPr lang="zh-CN" altLang="en-US" b="1"/>
              <a:t>举</a:t>
            </a:r>
            <a:r>
              <a:rPr lang="zh-CN" altLang="en-US" b="1" smtClean="0"/>
              <a:t>例说明： </a:t>
            </a:r>
            <a:r>
              <a:rPr lang="en-US" altLang="zh-CN"/>
              <a:t>(3+4)×</a:t>
            </a:r>
            <a:r>
              <a:rPr lang="en-US" altLang="zh-CN" smtClean="0"/>
              <a:t>5-6 </a:t>
            </a:r>
            <a:r>
              <a:rPr lang="zh-CN" altLang="en-US" smtClean="0"/>
              <a:t>对应的前缀表达式就是 </a:t>
            </a:r>
            <a:r>
              <a:rPr lang="en-US" altLang="zh-CN" b="1"/>
              <a:t>- × + 3 4 5 </a:t>
            </a:r>
            <a:r>
              <a:rPr lang="en-US" altLang="zh-CN" b="1" smtClean="0"/>
              <a:t>6</a:t>
            </a:r>
            <a:endParaRPr lang="en-US" altLang="zh-CN" b="1" smtClean="0"/>
          </a:p>
          <a:p>
            <a:endParaRPr lang="en-US" altLang="zh-CN" b="1"/>
          </a:p>
          <a:p>
            <a:endParaRPr lang="en-US" altLang="zh-CN" b="1" smtClean="0"/>
          </a:p>
          <a:p>
            <a:endParaRPr lang="zh-CN" altLang="en-US"/>
          </a:p>
          <a:p>
            <a:r>
              <a:rPr lang="en-US" altLang="zh-CN" b="1"/>
              <a:t>	</a:t>
            </a:r>
            <a:endParaRPr lang="en-US" altLang="zh-CN" smtClean="0"/>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前</a:t>
            </a:r>
            <a:r>
              <a:rPr lang="zh-CN" altLang="en-US" sz="2200" b="1"/>
              <a:t>缀、中缀、后缀表达式</a:t>
            </a:r>
            <a:r>
              <a:rPr lang="en-US" altLang="zh-CN" sz="2200" b="1"/>
              <a:t>(</a:t>
            </a:r>
            <a:r>
              <a:rPr lang="zh-CN" altLang="en-US" sz="2200" b="1"/>
              <a:t>逆波兰表达式</a:t>
            </a:r>
            <a:r>
              <a:rPr lang="en-US" altLang="zh-CN" sz="2200" b="1"/>
              <a:t>)</a:t>
            </a:r>
            <a:endParaRPr lang="en-US" altLang="zh-CN" sz="2200" b="1"/>
          </a:p>
        </p:txBody>
      </p:sp>
      <p:sp>
        <p:nvSpPr>
          <p:cNvPr id="2" name="TextBox 1"/>
          <p:cNvSpPr txBox="1"/>
          <p:nvPr/>
        </p:nvSpPr>
        <p:spPr>
          <a:xfrm>
            <a:off x="305941" y="1224111"/>
            <a:ext cx="8928992" cy="4278094"/>
          </a:xfrm>
          <a:prstGeom prst="rect">
            <a:avLst/>
          </a:prstGeom>
          <a:noFill/>
        </p:spPr>
        <p:txBody>
          <a:bodyPr wrap="square" rtlCol="0">
            <a:spAutoFit/>
          </a:bodyPr>
          <a:lstStyle/>
          <a:p>
            <a:r>
              <a:rPr lang="zh-CN" altLang="en-US" sz="2000" b="1" smtClean="0">
                <a:solidFill>
                  <a:srgbClr val="0070C0"/>
                </a:solidFill>
              </a:rPr>
              <a:t>前</a:t>
            </a:r>
            <a:r>
              <a:rPr lang="zh-CN" altLang="en-US" sz="2000" b="1">
                <a:solidFill>
                  <a:srgbClr val="0070C0"/>
                </a:solidFill>
              </a:rPr>
              <a:t>缀表达式的计算机求值</a:t>
            </a:r>
            <a:endParaRPr lang="zh-CN" altLang="en-US" sz="2000" b="1">
              <a:solidFill>
                <a:srgbClr val="0070C0"/>
              </a:solidFill>
            </a:endParaRPr>
          </a:p>
          <a:p>
            <a:endParaRPr lang="en-US" altLang="zh-CN" smtClean="0"/>
          </a:p>
          <a:p>
            <a:r>
              <a:rPr lang="zh-CN" altLang="en-US"/>
              <a:t>从右至左扫描表达式，遇到数字时，将数字压入堆栈，遇到运算符时，弹出栈顶的两个数，用运算符对它们做相应的计算（栈顶元素 和</a:t>
            </a:r>
            <a:r>
              <a:rPr lang="en-US" altLang="zh-CN" smtClean="0"/>
              <a:t> </a:t>
            </a:r>
            <a:r>
              <a:rPr lang="zh-CN" altLang="en-US"/>
              <a:t>次顶元素），并将结果入栈；重复上述过程直到表达式最左端，最后运算得出的值即为表达式的结</a:t>
            </a:r>
            <a:r>
              <a:rPr lang="zh-CN" altLang="en-US" smtClean="0"/>
              <a:t>果</a:t>
            </a:r>
            <a:endParaRPr lang="en-US" altLang="zh-CN" smtClean="0"/>
          </a:p>
          <a:p>
            <a:endParaRPr lang="en-US" altLang="zh-CN"/>
          </a:p>
          <a:p>
            <a:r>
              <a:rPr lang="zh-CN" altLang="en-US"/>
              <a:t>例如</a:t>
            </a:r>
            <a:r>
              <a:rPr lang="en-US" altLang="zh-CN" smtClean="0"/>
              <a:t>:</a:t>
            </a:r>
            <a:r>
              <a:rPr lang="en-US" altLang="zh-CN" b="1"/>
              <a:t> </a:t>
            </a:r>
            <a:r>
              <a:rPr lang="en-US" altLang="zh-CN"/>
              <a:t>(3+4)×5-6 </a:t>
            </a:r>
            <a:r>
              <a:rPr lang="zh-CN" altLang="en-US"/>
              <a:t>对应的前缀表达式就是 </a:t>
            </a:r>
            <a:r>
              <a:rPr lang="en-US" altLang="zh-CN" b="1"/>
              <a:t>- × + 3 4 5 </a:t>
            </a:r>
            <a:r>
              <a:rPr lang="en-US" altLang="zh-CN" b="1" smtClean="0"/>
              <a:t>6 , </a:t>
            </a:r>
            <a:r>
              <a:rPr lang="zh-CN" altLang="en-US" b="1" smtClean="0"/>
              <a:t>针对前缀表达式求值步骤</a:t>
            </a:r>
            <a:r>
              <a:rPr lang="zh-CN" altLang="en-US" b="1"/>
              <a:t>如</a:t>
            </a:r>
            <a:r>
              <a:rPr lang="zh-CN" altLang="en-US" b="1" smtClean="0"/>
              <a:t>下</a:t>
            </a:r>
            <a:r>
              <a:rPr lang="en-US" altLang="zh-CN" b="1" smtClean="0"/>
              <a:t>:</a:t>
            </a:r>
            <a:endParaRPr lang="en-US" altLang="zh-CN" b="1" smtClean="0"/>
          </a:p>
          <a:p>
            <a:endParaRPr lang="en-US" altLang="zh-CN" b="1"/>
          </a:p>
          <a:p>
            <a:pPr marL="342900" indent="-342900">
              <a:buAutoNum type="arabicParenR"/>
            </a:pPr>
            <a:r>
              <a:rPr lang="zh-CN" altLang="en-US" smtClean="0"/>
              <a:t>从</a:t>
            </a:r>
            <a:r>
              <a:rPr lang="zh-CN" altLang="en-US" b="1"/>
              <a:t>右至左扫描</a:t>
            </a:r>
            <a:r>
              <a:rPr lang="zh-CN" altLang="en-US"/>
              <a:t>，将</a:t>
            </a:r>
            <a:r>
              <a:rPr lang="en-US" altLang="zh-CN"/>
              <a:t>6</a:t>
            </a:r>
            <a:r>
              <a:rPr lang="zh-CN" altLang="en-US"/>
              <a:t>、</a:t>
            </a:r>
            <a:r>
              <a:rPr lang="en-US" altLang="zh-CN"/>
              <a:t>5</a:t>
            </a:r>
            <a:r>
              <a:rPr lang="zh-CN" altLang="en-US"/>
              <a:t>、</a:t>
            </a:r>
            <a:r>
              <a:rPr lang="en-US" altLang="zh-CN"/>
              <a:t>4</a:t>
            </a:r>
            <a:r>
              <a:rPr lang="zh-CN" altLang="en-US"/>
              <a:t>、</a:t>
            </a:r>
            <a:r>
              <a:rPr lang="en-US" altLang="zh-CN"/>
              <a:t>3</a:t>
            </a:r>
            <a:r>
              <a:rPr lang="zh-CN" altLang="en-US"/>
              <a:t>压入堆</a:t>
            </a:r>
            <a:r>
              <a:rPr lang="zh-CN" altLang="en-US" smtClean="0"/>
              <a:t>栈</a:t>
            </a:r>
            <a:endParaRPr lang="en-US" altLang="zh-CN" smtClean="0"/>
          </a:p>
          <a:p>
            <a:pPr marL="342900" indent="-342900">
              <a:buAutoNum type="arabicParenR"/>
            </a:pPr>
            <a:r>
              <a:rPr lang="zh-CN" altLang="en-US" smtClean="0"/>
              <a:t>遇</a:t>
            </a:r>
            <a:r>
              <a:rPr lang="zh-CN" altLang="en-US"/>
              <a:t>到</a:t>
            </a:r>
            <a:r>
              <a:rPr lang="en-US" altLang="zh-CN"/>
              <a:t>+</a:t>
            </a:r>
            <a:r>
              <a:rPr lang="zh-CN" altLang="en-US"/>
              <a:t>运算符，因此弹出</a:t>
            </a:r>
            <a:r>
              <a:rPr lang="en-US" altLang="zh-CN"/>
              <a:t>3</a:t>
            </a:r>
            <a:r>
              <a:rPr lang="zh-CN" altLang="en-US"/>
              <a:t>和</a:t>
            </a:r>
            <a:r>
              <a:rPr lang="en-US" altLang="zh-CN"/>
              <a:t>4</a:t>
            </a:r>
            <a:r>
              <a:rPr lang="zh-CN" altLang="en-US"/>
              <a:t>（</a:t>
            </a:r>
            <a:r>
              <a:rPr lang="en-US" altLang="zh-CN"/>
              <a:t>3</a:t>
            </a:r>
            <a:r>
              <a:rPr lang="zh-CN" altLang="en-US"/>
              <a:t>为栈顶元素，</a:t>
            </a:r>
            <a:r>
              <a:rPr lang="en-US" altLang="zh-CN"/>
              <a:t>4</a:t>
            </a:r>
            <a:r>
              <a:rPr lang="zh-CN" altLang="en-US"/>
              <a:t>为次顶元</a:t>
            </a:r>
            <a:r>
              <a:rPr lang="zh-CN" altLang="en-US" smtClean="0"/>
              <a:t>素），</a:t>
            </a:r>
            <a:r>
              <a:rPr lang="zh-CN" altLang="en-US"/>
              <a:t>计算出</a:t>
            </a:r>
            <a:r>
              <a:rPr lang="en-US" altLang="zh-CN"/>
              <a:t>3+4</a:t>
            </a:r>
            <a:r>
              <a:rPr lang="zh-CN" altLang="en-US"/>
              <a:t>的值，得</a:t>
            </a:r>
            <a:r>
              <a:rPr lang="en-US" altLang="zh-CN"/>
              <a:t>7</a:t>
            </a:r>
            <a:r>
              <a:rPr lang="zh-CN" altLang="en-US"/>
              <a:t>，再将</a:t>
            </a:r>
            <a:r>
              <a:rPr lang="en-US" altLang="zh-CN"/>
              <a:t>7</a:t>
            </a:r>
            <a:r>
              <a:rPr lang="zh-CN" altLang="en-US"/>
              <a:t>入</a:t>
            </a:r>
            <a:r>
              <a:rPr lang="zh-CN" altLang="en-US" smtClean="0"/>
              <a:t>栈</a:t>
            </a:r>
            <a:endParaRPr lang="en-US" altLang="zh-CN" smtClean="0"/>
          </a:p>
          <a:p>
            <a:pPr marL="342900" indent="-342900">
              <a:buAutoNum type="arabicParenR"/>
            </a:pPr>
            <a:r>
              <a:rPr lang="zh-CN" altLang="en-US" smtClean="0"/>
              <a:t>接</a:t>
            </a:r>
            <a:r>
              <a:rPr lang="zh-CN" altLang="en-US"/>
              <a:t>下来是</a:t>
            </a:r>
            <a:r>
              <a:rPr lang="en-US" altLang="zh-CN"/>
              <a:t>×</a:t>
            </a:r>
            <a:r>
              <a:rPr lang="zh-CN" altLang="en-US"/>
              <a:t>运算符，因此弹出</a:t>
            </a:r>
            <a:r>
              <a:rPr lang="en-US" altLang="zh-CN"/>
              <a:t>7</a:t>
            </a:r>
            <a:r>
              <a:rPr lang="zh-CN" altLang="en-US"/>
              <a:t>和</a:t>
            </a:r>
            <a:r>
              <a:rPr lang="en-US" altLang="zh-CN"/>
              <a:t>5</a:t>
            </a:r>
            <a:r>
              <a:rPr lang="zh-CN" altLang="en-US"/>
              <a:t>，计算出</a:t>
            </a:r>
            <a:r>
              <a:rPr lang="en-US" altLang="zh-CN"/>
              <a:t>7×5=35</a:t>
            </a:r>
            <a:r>
              <a:rPr lang="zh-CN" altLang="en-US"/>
              <a:t>，将</a:t>
            </a:r>
            <a:r>
              <a:rPr lang="en-US" altLang="zh-CN"/>
              <a:t>35</a:t>
            </a:r>
            <a:r>
              <a:rPr lang="zh-CN" altLang="en-US"/>
              <a:t>入</a:t>
            </a:r>
            <a:r>
              <a:rPr lang="zh-CN" altLang="en-US" smtClean="0"/>
              <a:t>栈</a:t>
            </a:r>
            <a:endParaRPr lang="en-US" altLang="zh-CN" smtClean="0"/>
          </a:p>
          <a:p>
            <a:pPr marL="342900" indent="-342900">
              <a:buAutoNum type="arabicParenR"/>
            </a:pPr>
            <a:r>
              <a:rPr lang="zh-CN" altLang="en-US" smtClean="0"/>
              <a:t>最</a:t>
            </a:r>
            <a:r>
              <a:rPr lang="zh-CN" altLang="en-US"/>
              <a:t>后是</a:t>
            </a:r>
            <a:r>
              <a:rPr lang="en-US" altLang="zh-CN"/>
              <a:t>-</a:t>
            </a:r>
            <a:r>
              <a:rPr lang="zh-CN" altLang="en-US"/>
              <a:t>运算符，计算出</a:t>
            </a:r>
            <a:r>
              <a:rPr lang="en-US" altLang="zh-CN"/>
              <a:t>35-6</a:t>
            </a:r>
            <a:r>
              <a:rPr lang="zh-CN" altLang="en-US"/>
              <a:t>的值，即</a:t>
            </a:r>
            <a:r>
              <a:rPr lang="en-US" altLang="zh-CN"/>
              <a:t>29</a:t>
            </a:r>
            <a:r>
              <a:rPr lang="zh-CN" altLang="en-US"/>
              <a:t>，由此得出最终结果</a:t>
            </a:r>
            <a:endParaRPr lang="zh-CN" altLang="en-US"/>
          </a:p>
          <a:p>
            <a:endParaRPr lang="zh-CN" altLang="en-US"/>
          </a:p>
          <a:p>
            <a:r>
              <a:rPr lang="en-US" altLang="zh-CN" b="1"/>
              <a:t>	</a:t>
            </a:r>
            <a:endParaRPr lang="en-US" altLang="zh-CN" smtClean="0"/>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前</a:t>
            </a:r>
            <a:r>
              <a:rPr lang="zh-CN" altLang="en-US" sz="2200" b="1"/>
              <a:t>缀、中缀、后缀表达式</a:t>
            </a:r>
            <a:r>
              <a:rPr lang="en-US" altLang="zh-CN" sz="2200" b="1"/>
              <a:t>(</a:t>
            </a:r>
            <a:r>
              <a:rPr lang="zh-CN" altLang="en-US" sz="2200" b="1"/>
              <a:t>逆波兰表达式</a:t>
            </a:r>
            <a:r>
              <a:rPr lang="en-US" altLang="zh-CN" sz="2200" b="1"/>
              <a:t>)</a:t>
            </a:r>
            <a:endParaRPr lang="en-US" altLang="zh-CN" sz="2200" b="1"/>
          </a:p>
        </p:txBody>
      </p:sp>
      <p:sp>
        <p:nvSpPr>
          <p:cNvPr id="2" name="TextBox 1"/>
          <p:cNvSpPr txBox="1"/>
          <p:nvPr/>
        </p:nvSpPr>
        <p:spPr>
          <a:xfrm>
            <a:off x="305941" y="1224111"/>
            <a:ext cx="8928992" cy="2616101"/>
          </a:xfrm>
          <a:prstGeom prst="rect">
            <a:avLst/>
          </a:prstGeom>
          <a:noFill/>
        </p:spPr>
        <p:txBody>
          <a:bodyPr wrap="square" rtlCol="0">
            <a:spAutoFit/>
          </a:bodyPr>
          <a:lstStyle/>
          <a:p>
            <a:r>
              <a:rPr lang="zh-CN" altLang="en-US" sz="2000" b="1" smtClean="0">
                <a:solidFill>
                  <a:srgbClr val="0070C0"/>
                </a:solidFill>
              </a:rPr>
              <a:t>中缀表达式</a:t>
            </a:r>
            <a:endParaRPr lang="zh-CN" altLang="en-US" sz="2000" b="1">
              <a:solidFill>
                <a:srgbClr val="0070C0"/>
              </a:solidFill>
            </a:endParaRPr>
          </a:p>
          <a:p>
            <a:endParaRPr lang="en-US" altLang="zh-CN" smtClean="0"/>
          </a:p>
          <a:p>
            <a:pPr marL="342900" indent="-342900">
              <a:buAutoNum type="arabicParenR"/>
            </a:pPr>
            <a:r>
              <a:rPr lang="zh-CN" altLang="en-US" smtClean="0"/>
              <a:t>中</a:t>
            </a:r>
            <a:r>
              <a:rPr lang="zh-CN" altLang="en-US"/>
              <a:t>缀表达式就是</a:t>
            </a:r>
            <a:r>
              <a:rPr lang="zh-CN" altLang="en-US" b="1"/>
              <a:t>常见的运算表达式</a:t>
            </a:r>
            <a:r>
              <a:rPr lang="zh-CN" altLang="en-US"/>
              <a:t>，如</a:t>
            </a:r>
            <a:r>
              <a:rPr lang="en-US" altLang="zh-CN"/>
              <a:t>(3+4)×</a:t>
            </a:r>
            <a:r>
              <a:rPr lang="en-US" altLang="zh-CN" smtClean="0"/>
              <a:t>5-6</a:t>
            </a:r>
            <a:endParaRPr lang="en-US" altLang="zh-CN" smtClean="0"/>
          </a:p>
          <a:p>
            <a:pPr marL="342900" indent="-342900">
              <a:buAutoNum type="arabicParenR"/>
            </a:pPr>
            <a:endParaRPr lang="en-US" altLang="zh-CN"/>
          </a:p>
          <a:p>
            <a:pPr marL="342900" indent="-342900">
              <a:buAutoNum type="arabicParenR"/>
            </a:pPr>
            <a:r>
              <a:rPr lang="zh-CN" altLang="en-US" smtClean="0"/>
              <a:t>中缀表达式的求值是我们人最熟悉的，但是对计算机来说却不好操作</a:t>
            </a:r>
            <a:r>
              <a:rPr lang="en-US" altLang="zh-CN" smtClean="0"/>
              <a:t>(</a:t>
            </a:r>
            <a:r>
              <a:rPr lang="zh-CN" altLang="en-US" sz="1400" smtClean="0"/>
              <a:t>前面我们讲的案例就能看的这个问题</a:t>
            </a:r>
            <a:r>
              <a:rPr lang="en-US" altLang="zh-CN" smtClean="0"/>
              <a:t>)</a:t>
            </a:r>
            <a:r>
              <a:rPr lang="zh-CN" altLang="en-US" smtClean="0"/>
              <a:t>，因此，在计算结果时，往往会将中缀表达式转成其它表达式来操作</a:t>
            </a:r>
            <a:r>
              <a:rPr lang="en-US" altLang="zh-CN" smtClean="0"/>
              <a:t>(</a:t>
            </a:r>
            <a:r>
              <a:rPr lang="zh-CN" altLang="en-US" smtClean="0"/>
              <a:t>一般转成后缀表达式</a:t>
            </a:r>
            <a:r>
              <a:rPr lang="en-US" altLang="zh-CN" smtClean="0"/>
              <a:t>.)</a:t>
            </a:r>
            <a:endParaRPr lang="en-US" altLang="zh-CN"/>
          </a:p>
          <a:p>
            <a:endParaRPr lang="zh-CN" altLang="en-US"/>
          </a:p>
          <a:p>
            <a:r>
              <a:rPr lang="en-US" altLang="zh-CN" b="1"/>
              <a:t>	</a:t>
            </a:r>
            <a:endParaRPr lang="en-US" altLang="zh-CN" smtClean="0"/>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前</a:t>
            </a:r>
            <a:r>
              <a:rPr lang="zh-CN" altLang="en-US" sz="2200" b="1"/>
              <a:t>缀、中缀、后缀表达式</a:t>
            </a:r>
            <a:r>
              <a:rPr lang="en-US" altLang="zh-CN" sz="2200" b="1"/>
              <a:t>(</a:t>
            </a:r>
            <a:r>
              <a:rPr lang="zh-CN" altLang="en-US" sz="2200" b="1"/>
              <a:t>逆波兰表达式</a:t>
            </a:r>
            <a:r>
              <a:rPr lang="en-US" altLang="zh-CN" sz="2200" b="1"/>
              <a:t>)</a:t>
            </a:r>
            <a:endParaRPr lang="en-US" altLang="zh-CN" sz="2200" b="1"/>
          </a:p>
        </p:txBody>
      </p:sp>
      <p:sp>
        <p:nvSpPr>
          <p:cNvPr id="2" name="TextBox 1"/>
          <p:cNvSpPr txBox="1"/>
          <p:nvPr/>
        </p:nvSpPr>
        <p:spPr>
          <a:xfrm>
            <a:off x="305941" y="1224111"/>
            <a:ext cx="8928992" cy="3170099"/>
          </a:xfrm>
          <a:prstGeom prst="rect">
            <a:avLst/>
          </a:prstGeom>
          <a:noFill/>
        </p:spPr>
        <p:txBody>
          <a:bodyPr wrap="square" rtlCol="0">
            <a:spAutoFit/>
          </a:bodyPr>
          <a:lstStyle/>
          <a:p>
            <a:r>
              <a:rPr lang="zh-CN" altLang="en-US" sz="2000" b="1">
                <a:solidFill>
                  <a:srgbClr val="0070C0"/>
                </a:solidFill>
              </a:rPr>
              <a:t>后</a:t>
            </a:r>
            <a:r>
              <a:rPr lang="zh-CN" altLang="en-US" sz="2000" b="1" smtClean="0">
                <a:solidFill>
                  <a:srgbClr val="0070C0"/>
                </a:solidFill>
              </a:rPr>
              <a:t>缀表达式</a:t>
            </a:r>
            <a:endParaRPr lang="zh-CN" altLang="en-US" sz="2000" b="1">
              <a:solidFill>
                <a:srgbClr val="0070C0"/>
              </a:solidFill>
            </a:endParaRPr>
          </a:p>
          <a:p>
            <a:endParaRPr lang="en-US" altLang="zh-CN" smtClean="0"/>
          </a:p>
          <a:p>
            <a:pPr marL="342900" indent="-342900">
              <a:buAutoNum type="arabicParenR"/>
            </a:pPr>
            <a:r>
              <a:rPr lang="zh-CN" altLang="en-US" smtClean="0"/>
              <a:t>后</a:t>
            </a:r>
            <a:r>
              <a:rPr lang="zh-CN" altLang="en-US"/>
              <a:t>缀表达式又称</a:t>
            </a:r>
            <a:r>
              <a:rPr lang="zh-CN" altLang="en-US" b="1"/>
              <a:t>逆波兰表达式</a:t>
            </a:r>
            <a:r>
              <a:rPr lang="en-US" altLang="zh-CN"/>
              <a:t>,</a:t>
            </a:r>
            <a:r>
              <a:rPr lang="zh-CN" altLang="en-US"/>
              <a:t>与前缀表达式相似，只是运算符位于操作数之后</a:t>
            </a:r>
            <a:endParaRPr lang="en-US" altLang="zh-CN" smtClean="0"/>
          </a:p>
          <a:p>
            <a:pPr marL="342900" indent="-342900">
              <a:buAutoNum type="arabicParenR"/>
            </a:pPr>
            <a:endParaRPr lang="en-US" altLang="zh-CN"/>
          </a:p>
          <a:p>
            <a:pPr marL="342900" indent="-342900">
              <a:buAutoNum type="arabicParenR"/>
            </a:pPr>
            <a:r>
              <a:rPr lang="zh-CN" altLang="en-US" smtClean="0"/>
              <a:t>中举例说明：</a:t>
            </a:r>
            <a:r>
              <a:rPr lang="en-US" altLang="zh-CN"/>
              <a:t> (3+4)×5-6 </a:t>
            </a:r>
            <a:r>
              <a:rPr lang="zh-CN" altLang="en-US"/>
              <a:t>对应</a:t>
            </a:r>
            <a:r>
              <a:rPr lang="zh-CN" altLang="en-US" smtClean="0"/>
              <a:t>的</a:t>
            </a:r>
            <a:r>
              <a:rPr lang="zh-CN" altLang="en-US"/>
              <a:t>后</a:t>
            </a:r>
            <a:r>
              <a:rPr lang="zh-CN" altLang="en-US" smtClean="0"/>
              <a:t>缀</a:t>
            </a:r>
            <a:r>
              <a:rPr lang="zh-CN" altLang="en-US"/>
              <a:t>表达式就</a:t>
            </a:r>
            <a:r>
              <a:rPr lang="zh-CN" altLang="en-US" smtClean="0"/>
              <a:t>是</a:t>
            </a:r>
            <a:r>
              <a:rPr lang="zh-CN" altLang="en-US"/>
              <a:t> </a:t>
            </a:r>
            <a:r>
              <a:rPr lang="en-US" altLang="zh-CN" b="1" smtClean="0"/>
              <a:t>3 </a:t>
            </a:r>
            <a:r>
              <a:rPr lang="en-US" altLang="zh-CN" b="1"/>
              <a:t>4 + 5 × 6 </a:t>
            </a:r>
            <a:r>
              <a:rPr lang="en-US" altLang="zh-CN" b="1" smtClean="0"/>
              <a:t>–</a:t>
            </a:r>
            <a:endParaRPr lang="en-US" altLang="zh-CN" b="1" smtClean="0"/>
          </a:p>
          <a:p>
            <a:pPr marL="342900" indent="-342900">
              <a:buAutoNum type="arabicParenR"/>
            </a:pPr>
            <a:endParaRPr lang="en-US" altLang="zh-CN" b="1"/>
          </a:p>
          <a:p>
            <a:pPr marL="342900" indent="-342900">
              <a:buAutoNum type="arabicParenR"/>
            </a:pPr>
            <a:r>
              <a:rPr lang="zh-CN" altLang="en-US" b="1"/>
              <a:t>再</a:t>
            </a:r>
            <a:r>
              <a:rPr lang="zh-CN" altLang="en-US" b="1" smtClean="0"/>
              <a:t>比如</a:t>
            </a:r>
            <a:r>
              <a:rPr lang="en-US" altLang="zh-CN" b="1" smtClean="0"/>
              <a:t>:</a:t>
            </a:r>
            <a:endParaRPr lang="en-US" altLang="zh-CN" b="1" smtClean="0"/>
          </a:p>
          <a:p>
            <a:endParaRPr lang="en-US" altLang="zh-CN" b="1"/>
          </a:p>
          <a:p>
            <a:endParaRPr lang="en-US" altLang="zh-CN"/>
          </a:p>
          <a:p>
            <a:endParaRPr lang="zh-CN" altLang="en-US"/>
          </a:p>
          <a:p>
            <a:r>
              <a:rPr lang="en-US" altLang="zh-CN" b="1"/>
              <a:t>	</a:t>
            </a:r>
            <a:endParaRPr lang="en-US" altLang="zh-CN" smtClean="0"/>
          </a:p>
        </p:txBody>
      </p:sp>
      <p:graphicFrame>
        <p:nvGraphicFramePr>
          <p:cNvPr id="4" name="表格 3"/>
          <p:cNvGraphicFramePr>
            <a:graphicFrameLocks noGrp="1"/>
          </p:cNvGraphicFramePr>
          <p:nvPr/>
        </p:nvGraphicFramePr>
        <p:xfrm>
          <a:off x="737988" y="3594645"/>
          <a:ext cx="4320481" cy="1337310"/>
        </p:xfrm>
        <a:graphic>
          <a:graphicData uri="http://schemas.openxmlformats.org/drawingml/2006/table">
            <a:tbl>
              <a:tblPr>
                <a:tableStyleId>{5C22544A-7EE6-4342-B048-85BDC9FD1C3A}</a:tableStyleId>
              </a:tblPr>
              <a:tblGrid>
                <a:gridCol w="1901838"/>
                <a:gridCol w="2418643"/>
              </a:tblGrid>
              <a:tr h="216979">
                <a:tc>
                  <a:txBody>
                    <a:bodyPr/>
                    <a:lstStyle/>
                    <a:p>
                      <a:pPr algn="l" fontAlgn="ctr"/>
                      <a:r>
                        <a:rPr lang="zh-CN" altLang="en-US" sz="1400" u="none" strike="noStrike">
                          <a:effectLst/>
                        </a:rPr>
                        <a:t>正常的表达式</a:t>
                      </a:r>
                      <a:endParaRPr lang="zh-CN" altLang="en-US" sz="1400" b="0" i="0" u="none" strike="noStrike">
                        <a:solidFill>
                          <a:srgbClr val="333333"/>
                        </a:solidFill>
                        <a:effectLst/>
                        <a:latin typeface="Arial" panose="020B0604020202020204"/>
                      </a:endParaRPr>
                    </a:p>
                  </a:txBody>
                  <a:tcPr marL="9525" marR="9525" marT="9525" marB="0" anchor="ctr"/>
                </a:tc>
                <a:tc>
                  <a:txBody>
                    <a:bodyPr/>
                    <a:lstStyle/>
                    <a:p>
                      <a:pPr algn="l" fontAlgn="ctr"/>
                      <a:r>
                        <a:rPr lang="zh-CN" altLang="en-US" sz="1400" u="none" strike="noStrike">
                          <a:effectLst/>
                        </a:rPr>
                        <a:t>逆波兰表达式</a:t>
                      </a:r>
                      <a:endParaRPr lang="zh-CN" altLang="en-US" sz="1400" b="0" i="0" u="none" strike="noStrike">
                        <a:solidFill>
                          <a:srgbClr val="333333"/>
                        </a:solidFill>
                        <a:effectLst/>
                        <a:latin typeface="Arial" panose="020B0604020202020204"/>
                      </a:endParaRPr>
                    </a:p>
                  </a:txBody>
                  <a:tcPr marL="9525" marR="9525" marT="9525" marB="0" anchor="ctr"/>
                </a:tc>
              </a:tr>
              <a:tr h="216979">
                <a:tc>
                  <a:txBody>
                    <a:bodyPr/>
                    <a:lstStyle/>
                    <a:p>
                      <a:pPr algn="l" fontAlgn="ctr"/>
                      <a:r>
                        <a:rPr lang="en-US" sz="1400" u="none" strike="noStrike">
                          <a:effectLst/>
                        </a:rPr>
                        <a:t>a+b</a:t>
                      </a:r>
                      <a:endParaRPr lang="en-US" sz="1400" b="0" i="0" u="none" strike="noStrike">
                        <a:solidFill>
                          <a:srgbClr val="333333"/>
                        </a:solidFill>
                        <a:effectLst/>
                        <a:latin typeface="Arial" panose="020B0604020202020204"/>
                      </a:endParaRPr>
                    </a:p>
                  </a:txBody>
                  <a:tcPr marL="9525" marR="9525" marT="9525" marB="0" anchor="ctr"/>
                </a:tc>
                <a:tc>
                  <a:txBody>
                    <a:bodyPr/>
                    <a:lstStyle/>
                    <a:p>
                      <a:pPr algn="l" fontAlgn="ctr"/>
                      <a:r>
                        <a:rPr lang="en-US" sz="1400" u="none" strike="noStrike" smtClean="0">
                          <a:effectLst/>
                        </a:rPr>
                        <a:t>a</a:t>
                      </a:r>
                      <a:r>
                        <a:rPr lang="en-US" sz="1400" u="none" strike="noStrike" baseline="0" smtClean="0">
                          <a:effectLst/>
                        </a:rPr>
                        <a:t> </a:t>
                      </a:r>
                      <a:r>
                        <a:rPr lang="en-US" sz="1400" u="none" strike="noStrike" smtClean="0">
                          <a:effectLst/>
                        </a:rPr>
                        <a:t>b</a:t>
                      </a:r>
                      <a:r>
                        <a:rPr lang="en-US" sz="1400" u="none" strike="noStrike" baseline="0" smtClean="0">
                          <a:effectLst/>
                        </a:rPr>
                        <a:t> </a:t>
                      </a:r>
                      <a:r>
                        <a:rPr lang="en-US" sz="1400" u="none" strike="noStrike" smtClean="0">
                          <a:effectLst/>
                        </a:rPr>
                        <a:t>+</a:t>
                      </a:r>
                      <a:endParaRPr lang="en-US" sz="1400" b="0" i="0" u="none" strike="noStrike">
                        <a:solidFill>
                          <a:srgbClr val="333333"/>
                        </a:solidFill>
                        <a:effectLst/>
                        <a:latin typeface="Arial" panose="020B0604020202020204"/>
                      </a:endParaRPr>
                    </a:p>
                  </a:txBody>
                  <a:tcPr marL="9525" marR="9525" marT="9525" marB="0" anchor="ctr"/>
                </a:tc>
              </a:tr>
              <a:tr h="216979">
                <a:tc>
                  <a:txBody>
                    <a:bodyPr/>
                    <a:lstStyle/>
                    <a:p>
                      <a:pPr algn="l" fontAlgn="ctr"/>
                      <a:r>
                        <a:rPr lang="en-US" sz="1400" u="none" strike="noStrike">
                          <a:effectLst/>
                        </a:rPr>
                        <a:t>a+(b-c)</a:t>
                      </a:r>
                      <a:endParaRPr lang="en-US" sz="1400" b="0" i="0" u="none" strike="noStrike">
                        <a:solidFill>
                          <a:srgbClr val="333333"/>
                        </a:solidFill>
                        <a:effectLst/>
                        <a:latin typeface="Arial" panose="020B0604020202020204"/>
                      </a:endParaRPr>
                    </a:p>
                  </a:txBody>
                  <a:tcPr marL="9525" marR="9525" marT="9525" marB="0" anchor="ctr"/>
                </a:tc>
                <a:tc>
                  <a:txBody>
                    <a:bodyPr/>
                    <a:lstStyle/>
                    <a:p>
                      <a:pPr algn="l" fontAlgn="ctr"/>
                      <a:r>
                        <a:rPr lang="en-US" sz="1400" u="none" strike="noStrike" smtClean="0">
                          <a:effectLst/>
                        </a:rPr>
                        <a:t>a</a:t>
                      </a:r>
                      <a:r>
                        <a:rPr lang="en-US" sz="1400" u="none" strike="noStrike" baseline="0" smtClean="0">
                          <a:effectLst/>
                        </a:rPr>
                        <a:t> </a:t>
                      </a:r>
                      <a:r>
                        <a:rPr lang="en-US" sz="1400" u="none" strike="noStrike" smtClean="0">
                          <a:effectLst/>
                        </a:rPr>
                        <a:t>b</a:t>
                      </a:r>
                      <a:r>
                        <a:rPr lang="en-US" sz="1400" u="none" strike="noStrike" baseline="0" smtClean="0">
                          <a:effectLst/>
                        </a:rPr>
                        <a:t> </a:t>
                      </a:r>
                      <a:r>
                        <a:rPr lang="en-US" sz="1400" u="none" strike="noStrike" smtClean="0">
                          <a:effectLst/>
                        </a:rPr>
                        <a:t>c</a:t>
                      </a:r>
                      <a:r>
                        <a:rPr lang="en-US" sz="1400" u="none" strike="noStrike" baseline="0" smtClean="0">
                          <a:effectLst/>
                        </a:rPr>
                        <a:t> </a:t>
                      </a:r>
                      <a:r>
                        <a:rPr lang="en-US" sz="1400" u="none" strike="noStrike" smtClean="0">
                          <a:effectLst/>
                        </a:rPr>
                        <a:t>-</a:t>
                      </a:r>
                      <a:r>
                        <a:rPr lang="en-US" sz="1400" u="none" strike="noStrike" baseline="0" smtClean="0">
                          <a:effectLst/>
                        </a:rPr>
                        <a:t> </a:t>
                      </a:r>
                      <a:r>
                        <a:rPr lang="en-US" sz="1400" u="none" strike="noStrike" smtClean="0">
                          <a:effectLst/>
                        </a:rPr>
                        <a:t>+</a:t>
                      </a:r>
                      <a:endParaRPr lang="en-US" sz="1400" b="0" i="0" u="none" strike="noStrike">
                        <a:solidFill>
                          <a:srgbClr val="333333"/>
                        </a:solidFill>
                        <a:effectLst/>
                        <a:latin typeface="Arial" panose="020B0604020202020204"/>
                      </a:endParaRPr>
                    </a:p>
                  </a:txBody>
                  <a:tcPr marL="9525" marR="9525" marT="9525" marB="0" anchor="ctr"/>
                </a:tc>
              </a:tr>
              <a:tr h="216979">
                <a:tc>
                  <a:txBody>
                    <a:bodyPr/>
                    <a:lstStyle/>
                    <a:p>
                      <a:pPr algn="l" fontAlgn="ctr"/>
                      <a:r>
                        <a:rPr lang="en-US" sz="1400" u="none" strike="noStrike">
                          <a:effectLst/>
                        </a:rPr>
                        <a:t>a+(b-c)*d</a:t>
                      </a:r>
                      <a:endParaRPr lang="en-US" sz="1400" b="0" i="0" u="none" strike="noStrike">
                        <a:solidFill>
                          <a:srgbClr val="333333"/>
                        </a:solidFill>
                        <a:effectLst/>
                        <a:latin typeface="Arial" panose="020B0604020202020204"/>
                      </a:endParaRPr>
                    </a:p>
                  </a:txBody>
                  <a:tcPr marL="9525" marR="9525" marT="9525" marB="0" anchor="ctr"/>
                </a:tc>
                <a:tc>
                  <a:txBody>
                    <a:bodyPr/>
                    <a:lstStyle/>
                    <a:p>
                      <a:pPr algn="l" fontAlgn="ctr"/>
                      <a:r>
                        <a:rPr lang="en-US" sz="1400" u="none" strike="noStrike" smtClean="0">
                          <a:effectLst/>
                        </a:rPr>
                        <a:t>a</a:t>
                      </a:r>
                      <a:r>
                        <a:rPr lang="en-US" sz="1400" u="none" strike="noStrike" baseline="0" smtClean="0">
                          <a:effectLst/>
                        </a:rPr>
                        <a:t> </a:t>
                      </a:r>
                      <a:r>
                        <a:rPr lang="en-US" sz="1400" u="none" strike="noStrike" smtClean="0">
                          <a:effectLst/>
                        </a:rPr>
                        <a:t>b</a:t>
                      </a:r>
                      <a:r>
                        <a:rPr lang="en-US" sz="1400" u="none" strike="noStrike" baseline="0" smtClean="0">
                          <a:effectLst/>
                        </a:rPr>
                        <a:t> </a:t>
                      </a:r>
                      <a:r>
                        <a:rPr lang="en-US" sz="1400" u="none" strike="noStrike" smtClean="0">
                          <a:effectLst/>
                        </a:rPr>
                        <a:t>c</a:t>
                      </a:r>
                      <a:r>
                        <a:rPr lang="en-US" sz="1400" u="none" strike="noStrike" baseline="0" smtClean="0">
                          <a:effectLst/>
                        </a:rPr>
                        <a:t> </a:t>
                      </a:r>
                      <a:r>
                        <a:rPr lang="en-US" sz="1400" u="none" strike="noStrike" smtClean="0">
                          <a:effectLst/>
                        </a:rPr>
                        <a:t>–</a:t>
                      </a:r>
                      <a:r>
                        <a:rPr lang="en-US" sz="1400" u="none" strike="noStrike" baseline="0" smtClean="0">
                          <a:effectLst/>
                        </a:rPr>
                        <a:t> </a:t>
                      </a:r>
                      <a:r>
                        <a:rPr lang="en-US" sz="1400" u="none" strike="noStrike" smtClean="0">
                          <a:effectLst/>
                        </a:rPr>
                        <a:t>d</a:t>
                      </a:r>
                      <a:r>
                        <a:rPr lang="en-US" sz="1400" u="none" strike="noStrike" baseline="0" smtClean="0">
                          <a:effectLst/>
                        </a:rPr>
                        <a:t> </a:t>
                      </a:r>
                      <a:r>
                        <a:rPr lang="en-US" sz="1400" u="none" strike="noStrike" smtClean="0">
                          <a:effectLst/>
                        </a:rPr>
                        <a:t>*</a:t>
                      </a:r>
                      <a:r>
                        <a:rPr lang="en-US" sz="1400" u="none" strike="noStrike" baseline="0" smtClean="0">
                          <a:effectLst/>
                        </a:rPr>
                        <a:t> </a:t>
                      </a:r>
                      <a:r>
                        <a:rPr lang="en-US" sz="1400" u="none" strike="noStrike" smtClean="0">
                          <a:effectLst/>
                        </a:rPr>
                        <a:t>+</a:t>
                      </a:r>
                      <a:endParaRPr lang="en-US" sz="1400" b="0" i="0" u="none" strike="noStrike">
                        <a:solidFill>
                          <a:srgbClr val="333333"/>
                        </a:solidFill>
                        <a:effectLst/>
                        <a:latin typeface="Arial" panose="020B0604020202020204"/>
                      </a:endParaRPr>
                    </a:p>
                  </a:txBody>
                  <a:tcPr marL="9525" marR="9525" marT="9525" marB="0" anchor="ctr"/>
                </a:tc>
              </a:tr>
              <a:tr h="216979">
                <a:tc>
                  <a:txBody>
                    <a:bodyPr/>
                    <a:lstStyle/>
                    <a:p>
                      <a:pPr algn="l" fontAlgn="ctr"/>
                      <a:r>
                        <a:rPr lang="en-US" sz="1400" u="none" strike="noStrike">
                          <a:effectLst/>
                        </a:rPr>
                        <a:t>a+d*(b-c)</a:t>
                      </a:r>
                      <a:endParaRPr lang="en-US" sz="1400" b="0" i="0" u="none" strike="noStrike">
                        <a:solidFill>
                          <a:srgbClr val="333333"/>
                        </a:solidFill>
                        <a:effectLst/>
                        <a:latin typeface="Arial" panose="020B0604020202020204"/>
                      </a:endParaRPr>
                    </a:p>
                  </a:txBody>
                  <a:tcPr marL="9525" marR="9525" marT="9525" marB="0" anchor="ctr"/>
                </a:tc>
                <a:tc>
                  <a:txBody>
                    <a:bodyPr/>
                    <a:lstStyle/>
                    <a:p>
                      <a:pPr algn="l" fontAlgn="ctr"/>
                      <a:r>
                        <a:rPr lang="en-US" sz="1400" u="none" strike="noStrike" smtClean="0">
                          <a:effectLst/>
                        </a:rPr>
                        <a:t>a</a:t>
                      </a:r>
                      <a:r>
                        <a:rPr lang="en-US" sz="1400" u="none" strike="noStrike" baseline="0" smtClean="0">
                          <a:effectLst/>
                        </a:rPr>
                        <a:t> </a:t>
                      </a:r>
                      <a:r>
                        <a:rPr lang="en-US" sz="1400" u="none" strike="noStrike" smtClean="0">
                          <a:effectLst/>
                        </a:rPr>
                        <a:t>d</a:t>
                      </a:r>
                      <a:r>
                        <a:rPr lang="en-US" sz="1400" u="none" strike="noStrike" baseline="0" smtClean="0">
                          <a:effectLst/>
                        </a:rPr>
                        <a:t> </a:t>
                      </a:r>
                      <a:r>
                        <a:rPr lang="en-US" sz="1400" u="none" strike="noStrike" smtClean="0">
                          <a:effectLst/>
                        </a:rPr>
                        <a:t>b</a:t>
                      </a:r>
                      <a:r>
                        <a:rPr lang="en-US" sz="1400" u="none" strike="noStrike" baseline="0" smtClean="0">
                          <a:effectLst/>
                        </a:rPr>
                        <a:t> </a:t>
                      </a:r>
                      <a:r>
                        <a:rPr lang="en-US" sz="1400" u="none" strike="noStrike" smtClean="0">
                          <a:effectLst/>
                        </a:rPr>
                        <a:t>c</a:t>
                      </a:r>
                      <a:r>
                        <a:rPr lang="en-US" sz="1400" u="none" strike="noStrike" baseline="0" smtClean="0">
                          <a:effectLst/>
                        </a:rPr>
                        <a:t> </a:t>
                      </a:r>
                      <a:r>
                        <a:rPr lang="en-US" sz="1400" u="none" strike="noStrike" smtClean="0">
                          <a:effectLst/>
                        </a:rPr>
                        <a:t>-</a:t>
                      </a:r>
                      <a:r>
                        <a:rPr lang="en-US" sz="1400" u="none" strike="noStrike" baseline="0" smtClean="0">
                          <a:effectLst/>
                        </a:rPr>
                        <a:t> </a:t>
                      </a:r>
                      <a:r>
                        <a:rPr lang="en-US" sz="1400" u="none" strike="noStrike" smtClean="0">
                          <a:effectLst/>
                        </a:rPr>
                        <a:t>*</a:t>
                      </a:r>
                      <a:r>
                        <a:rPr lang="en-US" sz="1400" u="none" strike="noStrike" baseline="0" smtClean="0">
                          <a:effectLst/>
                        </a:rPr>
                        <a:t> </a:t>
                      </a:r>
                      <a:r>
                        <a:rPr lang="en-US" sz="1400" u="none" strike="noStrike" smtClean="0">
                          <a:effectLst/>
                        </a:rPr>
                        <a:t>+</a:t>
                      </a:r>
                      <a:endParaRPr lang="en-US" sz="1400" b="0" i="0" u="none" strike="noStrike">
                        <a:solidFill>
                          <a:srgbClr val="333333"/>
                        </a:solidFill>
                        <a:effectLst/>
                        <a:latin typeface="Arial" panose="020B0604020202020204"/>
                      </a:endParaRPr>
                    </a:p>
                  </a:txBody>
                  <a:tcPr marL="9525" marR="9525" marT="9525" marB="0" anchor="ctr"/>
                </a:tc>
              </a:tr>
              <a:tr h="216979">
                <a:tc>
                  <a:txBody>
                    <a:bodyPr/>
                    <a:lstStyle/>
                    <a:p>
                      <a:pPr algn="l" fontAlgn="ctr"/>
                      <a:r>
                        <a:rPr lang="en-US" sz="1400" u="none" strike="noStrike">
                          <a:effectLst/>
                        </a:rPr>
                        <a:t>a=1+3</a:t>
                      </a:r>
                      <a:endParaRPr lang="en-US" sz="1400" b="0" i="0" u="none" strike="noStrike">
                        <a:solidFill>
                          <a:srgbClr val="333333"/>
                        </a:solidFill>
                        <a:effectLst/>
                        <a:latin typeface="Arial" panose="020B0604020202020204"/>
                      </a:endParaRPr>
                    </a:p>
                  </a:txBody>
                  <a:tcPr marL="9525" marR="9525" marT="9525" marB="0" anchor="ctr"/>
                </a:tc>
                <a:tc>
                  <a:txBody>
                    <a:bodyPr/>
                    <a:lstStyle/>
                    <a:p>
                      <a:pPr algn="l" fontAlgn="ctr"/>
                      <a:r>
                        <a:rPr lang="en-US" sz="1400" u="none" strike="noStrike" smtClean="0">
                          <a:effectLst/>
                        </a:rPr>
                        <a:t>a</a:t>
                      </a:r>
                      <a:r>
                        <a:rPr lang="en-US" sz="1400" u="none" strike="noStrike" baseline="0" smtClean="0">
                          <a:effectLst/>
                        </a:rPr>
                        <a:t> </a:t>
                      </a:r>
                      <a:r>
                        <a:rPr lang="en-US" sz="1400" u="none" strike="noStrike" smtClean="0">
                          <a:effectLst/>
                        </a:rPr>
                        <a:t>1</a:t>
                      </a:r>
                      <a:r>
                        <a:rPr lang="en-US" sz="1400" u="none" strike="noStrike" baseline="0" smtClean="0">
                          <a:effectLst/>
                        </a:rPr>
                        <a:t> </a:t>
                      </a:r>
                      <a:r>
                        <a:rPr lang="en-US" sz="1400" u="none" strike="noStrike" smtClean="0">
                          <a:effectLst/>
                        </a:rPr>
                        <a:t>3</a:t>
                      </a:r>
                      <a:r>
                        <a:rPr lang="en-US" sz="1400" u="none" strike="noStrike" baseline="0" smtClean="0">
                          <a:effectLst/>
                        </a:rPr>
                        <a:t> </a:t>
                      </a:r>
                      <a:r>
                        <a:rPr lang="en-US" sz="1400" u="none" strike="noStrike" smtClean="0">
                          <a:effectLst/>
                        </a:rPr>
                        <a:t>+</a:t>
                      </a:r>
                      <a:r>
                        <a:rPr lang="en-US" sz="1400" u="none" strike="noStrike" baseline="0" smtClean="0">
                          <a:effectLst/>
                        </a:rPr>
                        <a:t> </a:t>
                      </a:r>
                      <a:r>
                        <a:rPr lang="en-US" sz="1400" u="none" strike="noStrike" smtClean="0">
                          <a:effectLst/>
                        </a:rPr>
                        <a:t>=</a:t>
                      </a:r>
                      <a:endParaRPr lang="en-US" sz="1400" b="0" i="0" u="none" strike="noStrike">
                        <a:solidFill>
                          <a:srgbClr val="333333"/>
                        </a:solidFill>
                        <a:effectLst/>
                        <a:latin typeface="Arial" panose="020B0604020202020204"/>
                      </a:endParaRPr>
                    </a:p>
                  </a:txBody>
                  <a:tcPr marL="9525" marR="9525" marT="9525" marB="0" anchor="ctr"/>
                </a:tc>
              </a:tr>
            </a:tbl>
          </a:graphicData>
        </a:graphic>
      </p:graphicFrame>
      <p:sp>
        <p:nvSpPr>
          <p:cNvPr id="3" name="文本框 2"/>
          <p:cNvSpPr txBox="1"/>
          <p:nvPr/>
        </p:nvSpPr>
        <p:spPr>
          <a:xfrm>
            <a:off x="5742940" y="3445510"/>
            <a:ext cx="2124075" cy="645160"/>
          </a:xfrm>
          <a:prstGeom prst="rect">
            <a:avLst/>
          </a:prstGeom>
          <a:noFill/>
        </p:spPr>
        <p:txBody>
          <a:bodyPr wrap="square" rtlCol="0">
            <a:spAutoFit/>
          </a:bodyPr>
          <a:p>
            <a:r>
              <a:rPr lang="zh-CN" altLang="en-US"/>
              <a:t>后缀表达式是计算机最好操作的</a:t>
            </a:r>
            <a:endParaRPr lang="zh-CN" altLang="en-US"/>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前</a:t>
            </a:r>
            <a:r>
              <a:rPr lang="zh-CN" altLang="en-US" sz="2200" b="1"/>
              <a:t>缀、中缀、后缀表达式</a:t>
            </a:r>
            <a:r>
              <a:rPr lang="en-US" altLang="zh-CN" sz="2200" b="1"/>
              <a:t>(</a:t>
            </a:r>
            <a:r>
              <a:rPr lang="zh-CN" altLang="en-US" sz="2200" b="1"/>
              <a:t>逆波兰表达式</a:t>
            </a:r>
            <a:r>
              <a:rPr lang="en-US" altLang="zh-CN" sz="2200" b="1"/>
              <a:t>)</a:t>
            </a:r>
            <a:endParaRPr lang="en-US" altLang="zh-CN" sz="2200" b="1"/>
          </a:p>
        </p:txBody>
      </p:sp>
      <p:sp>
        <p:nvSpPr>
          <p:cNvPr id="2" name="TextBox 1"/>
          <p:cNvSpPr txBox="1"/>
          <p:nvPr/>
        </p:nvSpPr>
        <p:spPr>
          <a:xfrm>
            <a:off x="305941" y="1224111"/>
            <a:ext cx="8928992" cy="4093428"/>
          </a:xfrm>
          <a:prstGeom prst="rect">
            <a:avLst/>
          </a:prstGeom>
          <a:noFill/>
        </p:spPr>
        <p:txBody>
          <a:bodyPr wrap="square" rtlCol="0">
            <a:spAutoFit/>
          </a:bodyPr>
          <a:lstStyle/>
          <a:p>
            <a:r>
              <a:rPr lang="zh-CN" altLang="en-US" sz="2000" b="1">
                <a:solidFill>
                  <a:srgbClr val="0070C0"/>
                </a:solidFill>
              </a:rPr>
              <a:t>后</a:t>
            </a:r>
            <a:r>
              <a:rPr lang="zh-CN" altLang="en-US" sz="2000" b="1" smtClean="0">
                <a:solidFill>
                  <a:srgbClr val="0070C0"/>
                </a:solidFill>
              </a:rPr>
              <a:t>缀</a:t>
            </a:r>
            <a:r>
              <a:rPr lang="zh-CN" altLang="en-US" sz="2000" b="1">
                <a:solidFill>
                  <a:srgbClr val="0070C0"/>
                </a:solidFill>
              </a:rPr>
              <a:t>表达式的计算机求值</a:t>
            </a:r>
            <a:endParaRPr lang="zh-CN" altLang="en-US" sz="2000" b="1">
              <a:solidFill>
                <a:srgbClr val="0070C0"/>
              </a:solidFill>
            </a:endParaRPr>
          </a:p>
          <a:p>
            <a:endParaRPr lang="en-US" altLang="zh-CN" smtClean="0"/>
          </a:p>
          <a:p>
            <a:r>
              <a:rPr lang="zh-CN" altLang="en-US" b="1" smtClean="0"/>
              <a:t>从</a:t>
            </a:r>
            <a:r>
              <a:rPr lang="zh-CN" altLang="en-US" b="1"/>
              <a:t>左至右</a:t>
            </a:r>
            <a:r>
              <a:rPr lang="zh-CN" altLang="en-US"/>
              <a:t>扫描表达式，遇到数字时，将数字压入堆栈，遇到运算符时，弹出栈顶的两个数，用运算符对它们做相应的计算（次顶元素 和</a:t>
            </a:r>
            <a:r>
              <a:rPr lang="en-US" altLang="zh-CN" smtClean="0"/>
              <a:t> </a:t>
            </a:r>
            <a:r>
              <a:rPr lang="zh-CN" altLang="en-US"/>
              <a:t>栈顶元素），并将结果入栈；重复上述过程直到表达式最右端，最后运算得出的值即为表达式的结果</a:t>
            </a:r>
            <a:endParaRPr lang="en-US" altLang="zh-CN" smtClean="0"/>
          </a:p>
          <a:p>
            <a:endParaRPr lang="en-US" altLang="zh-CN"/>
          </a:p>
          <a:p>
            <a:r>
              <a:rPr lang="zh-CN" altLang="en-US"/>
              <a:t>例如</a:t>
            </a:r>
            <a:r>
              <a:rPr lang="en-US" altLang="zh-CN" smtClean="0"/>
              <a:t>:</a:t>
            </a:r>
            <a:r>
              <a:rPr lang="en-US" altLang="zh-CN" b="1"/>
              <a:t> </a:t>
            </a:r>
            <a:r>
              <a:rPr lang="en-US" altLang="zh-CN"/>
              <a:t>(3+4)×5-6 </a:t>
            </a:r>
            <a:r>
              <a:rPr lang="zh-CN" altLang="en-US"/>
              <a:t>对应</a:t>
            </a:r>
            <a:r>
              <a:rPr lang="zh-CN" altLang="en-US" smtClean="0"/>
              <a:t>的</a:t>
            </a:r>
            <a:r>
              <a:rPr lang="zh-CN" altLang="en-US"/>
              <a:t>后</a:t>
            </a:r>
            <a:r>
              <a:rPr lang="zh-CN" altLang="en-US" smtClean="0"/>
              <a:t>缀</a:t>
            </a:r>
            <a:r>
              <a:rPr lang="zh-CN" altLang="en-US"/>
              <a:t>表达式就是 </a:t>
            </a:r>
            <a:r>
              <a:rPr lang="en-US" altLang="zh-CN" b="1"/>
              <a:t>3 4 + 5 × 6 -</a:t>
            </a:r>
            <a:r>
              <a:rPr lang="en-US" altLang="zh-CN" b="1" smtClean="0"/>
              <a:t> , </a:t>
            </a:r>
            <a:r>
              <a:rPr lang="zh-CN" altLang="en-US" b="1" smtClean="0"/>
              <a:t>针对</a:t>
            </a:r>
            <a:r>
              <a:rPr lang="zh-CN" altLang="en-US" b="1"/>
              <a:t>后</a:t>
            </a:r>
            <a:r>
              <a:rPr lang="zh-CN" altLang="en-US" b="1" smtClean="0"/>
              <a:t>缀表达式求值步骤</a:t>
            </a:r>
            <a:r>
              <a:rPr lang="zh-CN" altLang="en-US" b="1"/>
              <a:t>如</a:t>
            </a:r>
            <a:r>
              <a:rPr lang="zh-CN" altLang="en-US" b="1" smtClean="0"/>
              <a:t>下</a:t>
            </a:r>
            <a:r>
              <a:rPr lang="en-US" altLang="zh-CN" b="1" smtClean="0"/>
              <a:t>:</a:t>
            </a:r>
            <a:endParaRPr lang="en-US" altLang="zh-CN" b="1" smtClean="0"/>
          </a:p>
          <a:p>
            <a:endParaRPr lang="en-US" altLang="zh-CN" b="1"/>
          </a:p>
          <a:p>
            <a:pPr marL="342900" indent="-342900">
              <a:buAutoNum type="arabicParenR"/>
            </a:pPr>
            <a:r>
              <a:rPr lang="zh-CN" altLang="en-US" sz="1600" smtClean="0"/>
              <a:t>从</a:t>
            </a:r>
            <a:r>
              <a:rPr lang="zh-CN" altLang="en-US" sz="1600"/>
              <a:t>左至右扫描，将</a:t>
            </a:r>
            <a:r>
              <a:rPr lang="en-US" altLang="zh-CN" sz="1600"/>
              <a:t>3</a:t>
            </a:r>
            <a:r>
              <a:rPr lang="zh-CN" altLang="en-US" sz="1600"/>
              <a:t>和</a:t>
            </a:r>
            <a:r>
              <a:rPr lang="en-US" altLang="zh-CN" sz="1600"/>
              <a:t>4</a:t>
            </a:r>
            <a:r>
              <a:rPr lang="zh-CN" altLang="en-US" sz="1600"/>
              <a:t>压入堆栈</a:t>
            </a:r>
            <a:r>
              <a:rPr lang="zh-CN" altLang="en-US" sz="1600" smtClean="0"/>
              <a:t>；</a:t>
            </a:r>
            <a:endParaRPr lang="en-US" altLang="zh-CN" sz="1600" smtClean="0"/>
          </a:p>
          <a:p>
            <a:pPr marL="342900" indent="-342900">
              <a:buAutoNum type="arabicParenR"/>
            </a:pPr>
            <a:r>
              <a:rPr lang="zh-CN" altLang="en-US" sz="1600" smtClean="0"/>
              <a:t>遇</a:t>
            </a:r>
            <a:r>
              <a:rPr lang="zh-CN" altLang="en-US" sz="1600"/>
              <a:t>到</a:t>
            </a:r>
            <a:r>
              <a:rPr lang="en-US" altLang="zh-CN" sz="1600"/>
              <a:t>+</a:t>
            </a:r>
            <a:r>
              <a:rPr lang="zh-CN" altLang="en-US" sz="1600"/>
              <a:t>运算符，因此弹出</a:t>
            </a:r>
            <a:r>
              <a:rPr lang="en-US" altLang="zh-CN" sz="1600"/>
              <a:t>4</a:t>
            </a:r>
            <a:r>
              <a:rPr lang="zh-CN" altLang="en-US" sz="1600"/>
              <a:t>和</a:t>
            </a:r>
            <a:r>
              <a:rPr lang="en-US" altLang="zh-CN" sz="1600"/>
              <a:t>3</a:t>
            </a:r>
            <a:r>
              <a:rPr lang="zh-CN" altLang="en-US" sz="1600"/>
              <a:t>（</a:t>
            </a:r>
            <a:r>
              <a:rPr lang="en-US" altLang="zh-CN" sz="1600"/>
              <a:t>4</a:t>
            </a:r>
            <a:r>
              <a:rPr lang="zh-CN" altLang="en-US" sz="1600"/>
              <a:t>为栈顶元素，</a:t>
            </a:r>
            <a:r>
              <a:rPr lang="en-US" altLang="zh-CN" sz="1600"/>
              <a:t>3</a:t>
            </a:r>
            <a:r>
              <a:rPr lang="zh-CN" altLang="en-US" sz="1600"/>
              <a:t>为次顶元</a:t>
            </a:r>
            <a:r>
              <a:rPr lang="zh-CN" altLang="en-US" sz="1600" smtClean="0"/>
              <a:t>素），</a:t>
            </a:r>
            <a:r>
              <a:rPr lang="zh-CN" altLang="en-US" sz="1600"/>
              <a:t>计算出</a:t>
            </a:r>
            <a:r>
              <a:rPr lang="en-US" altLang="zh-CN" sz="1600"/>
              <a:t>3+4</a:t>
            </a:r>
            <a:r>
              <a:rPr lang="zh-CN" altLang="en-US" sz="1600"/>
              <a:t>的值，得</a:t>
            </a:r>
            <a:r>
              <a:rPr lang="en-US" altLang="zh-CN" sz="1600"/>
              <a:t>7</a:t>
            </a:r>
            <a:r>
              <a:rPr lang="zh-CN" altLang="en-US" sz="1600"/>
              <a:t>，再将</a:t>
            </a:r>
            <a:r>
              <a:rPr lang="en-US" altLang="zh-CN" sz="1600"/>
              <a:t>7</a:t>
            </a:r>
            <a:r>
              <a:rPr lang="zh-CN" altLang="en-US" sz="1600"/>
              <a:t>入栈</a:t>
            </a:r>
            <a:r>
              <a:rPr lang="zh-CN" altLang="en-US" sz="1600" smtClean="0"/>
              <a:t>；</a:t>
            </a:r>
            <a:endParaRPr lang="en-US" altLang="zh-CN" sz="1600" smtClean="0"/>
          </a:p>
          <a:p>
            <a:pPr marL="342900" indent="-342900">
              <a:buAutoNum type="arabicParenR"/>
            </a:pPr>
            <a:r>
              <a:rPr lang="zh-CN" altLang="en-US" sz="1600" smtClean="0"/>
              <a:t>将</a:t>
            </a:r>
            <a:r>
              <a:rPr lang="en-US" altLang="zh-CN" sz="1600"/>
              <a:t>5</a:t>
            </a:r>
            <a:r>
              <a:rPr lang="zh-CN" altLang="en-US" sz="1600"/>
              <a:t>入栈</a:t>
            </a:r>
            <a:r>
              <a:rPr lang="zh-CN" altLang="en-US" sz="1600" smtClean="0"/>
              <a:t>；</a:t>
            </a:r>
            <a:endParaRPr lang="en-US" altLang="zh-CN" sz="1600" smtClean="0"/>
          </a:p>
          <a:p>
            <a:pPr marL="342900" indent="-342900">
              <a:buAutoNum type="arabicParenR"/>
            </a:pPr>
            <a:r>
              <a:rPr lang="zh-CN" altLang="en-US" sz="1600" smtClean="0"/>
              <a:t>接</a:t>
            </a:r>
            <a:r>
              <a:rPr lang="zh-CN" altLang="en-US" sz="1600"/>
              <a:t>下来是</a:t>
            </a:r>
            <a:r>
              <a:rPr lang="en-US" altLang="zh-CN" sz="1600"/>
              <a:t>×</a:t>
            </a:r>
            <a:r>
              <a:rPr lang="zh-CN" altLang="en-US" sz="1600"/>
              <a:t>运算符，因此弹出</a:t>
            </a:r>
            <a:r>
              <a:rPr lang="en-US" altLang="zh-CN" sz="1600"/>
              <a:t>5</a:t>
            </a:r>
            <a:r>
              <a:rPr lang="zh-CN" altLang="en-US" sz="1600"/>
              <a:t>和</a:t>
            </a:r>
            <a:r>
              <a:rPr lang="en-US" altLang="zh-CN" sz="1600"/>
              <a:t>7</a:t>
            </a:r>
            <a:r>
              <a:rPr lang="zh-CN" altLang="en-US" sz="1600"/>
              <a:t>，计算出</a:t>
            </a:r>
            <a:r>
              <a:rPr lang="en-US" altLang="zh-CN" sz="1600"/>
              <a:t>7×5=35</a:t>
            </a:r>
            <a:r>
              <a:rPr lang="zh-CN" altLang="en-US" sz="1600"/>
              <a:t>，将</a:t>
            </a:r>
            <a:r>
              <a:rPr lang="en-US" altLang="zh-CN" sz="1600"/>
              <a:t>35</a:t>
            </a:r>
            <a:r>
              <a:rPr lang="zh-CN" altLang="en-US" sz="1600"/>
              <a:t>入栈</a:t>
            </a:r>
            <a:r>
              <a:rPr lang="zh-CN" altLang="en-US" sz="1600" smtClean="0"/>
              <a:t>；</a:t>
            </a:r>
            <a:endParaRPr lang="en-US" altLang="zh-CN" sz="1600" smtClean="0"/>
          </a:p>
          <a:p>
            <a:pPr marL="342900" indent="-342900">
              <a:buAutoNum type="arabicParenR"/>
            </a:pPr>
            <a:r>
              <a:rPr lang="zh-CN" altLang="en-US" sz="1600" smtClean="0"/>
              <a:t>将</a:t>
            </a:r>
            <a:r>
              <a:rPr lang="en-US" altLang="zh-CN" sz="1600"/>
              <a:t>6</a:t>
            </a:r>
            <a:r>
              <a:rPr lang="zh-CN" altLang="en-US" sz="1600"/>
              <a:t>入栈</a:t>
            </a:r>
            <a:r>
              <a:rPr lang="zh-CN" altLang="en-US" sz="1600" smtClean="0"/>
              <a:t>；</a:t>
            </a:r>
            <a:endParaRPr lang="en-US" altLang="zh-CN" sz="1600" smtClean="0"/>
          </a:p>
          <a:p>
            <a:pPr marL="342900" indent="-342900">
              <a:buAutoNum type="arabicParenR"/>
            </a:pPr>
            <a:r>
              <a:rPr lang="zh-CN" altLang="en-US" sz="1600" smtClean="0"/>
              <a:t>最</a:t>
            </a:r>
            <a:r>
              <a:rPr lang="zh-CN" altLang="en-US" sz="1600"/>
              <a:t>后是</a:t>
            </a:r>
            <a:r>
              <a:rPr lang="en-US" altLang="zh-CN" sz="1600"/>
              <a:t>-</a:t>
            </a:r>
            <a:r>
              <a:rPr lang="zh-CN" altLang="en-US" sz="1600"/>
              <a:t>运算符，计算出</a:t>
            </a:r>
            <a:r>
              <a:rPr lang="en-US" altLang="zh-CN" sz="1600"/>
              <a:t>35-6</a:t>
            </a:r>
            <a:r>
              <a:rPr lang="zh-CN" altLang="en-US" sz="1600"/>
              <a:t>的值，即</a:t>
            </a:r>
            <a:r>
              <a:rPr lang="en-US" altLang="zh-CN" sz="1600"/>
              <a:t>29</a:t>
            </a:r>
            <a:r>
              <a:rPr lang="zh-CN" altLang="en-US" sz="1600"/>
              <a:t>，由此得出最终结</a:t>
            </a:r>
            <a:r>
              <a:rPr lang="zh-CN" altLang="en-US" sz="1600" smtClean="0"/>
              <a:t>果</a:t>
            </a:r>
            <a:r>
              <a:rPr lang="en-US" altLang="zh-CN" b="1"/>
              <a:t>	</a:t>
            </a:r>
            <a:endParaRPr lang="en-US" altLang="zh-CN" smtClean="0"/>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逆</a:t>
            </a:r>
            <a:r>
              <a:rPr lang="zh-CN" altLang="en-US" sz="2200" b="1"/>
              <a:t>波兰计算器</a:t>
            </a:r>
            <a:endParaRPr lang="en-US" altLang="zh-CN" sz="2200" b="1"/>
          </a:p>
        </p:txBody>
      </p:sp>
      <p:sp>
        <p:nvSpPr>
          <p:cNvPr id="2" name="TextBox 1"/>
          <p:cNvSpPr txBox="1"/>
          <p:nvPr/>
        </p:nvSpPr>
        <p:spPr>
          <a:xfrm>
            <a:off x="305941" y="1224111"/>
            <a:ext cx="8928992" cy="2893100"/>
          </a:xfrm>
          <a:prstGeom prst="rect">
            <a:avLst/>
          </a:prstGeom>
          <a:noFill/>
        </p:spPr>
        <p:txBody>
          <a:bodyPr wrap="square" rtlCol="0">
            <a:spAutoFit/>
          </a:bodyPr>
          <a:lstStyle/>
          <a:p>
            <a:endParaRPr lang="zh-CN" altLang="en-US" sz="2000" b="1">
              <a:solidFill>
                <a:srgbClr val="0070C0"/>
              </a:solidFill>
            </a:endParaRPr>
          </a:p>
          <a:p>
            <a:endParaRPr lang="en-US" altLang="zh-CN" smtClean="0"/>
          </a:p>
          <a:p>
            <a:r>
              <a:rPr lang="zh-CN" altLang="en-US" b="1" smtClean="0"/>
              <a:t>我们完成一个逆波兰计算器，要求完成如下任务</a:t>
            </a:r>
            <a:r>
              <a:rPr lang="en-US" altLang="zh-CN" b="1" smtClean="0"/>
              <a:t>:</a:t>
            </a:r>
            <a:endParaRPr lang="en-US" altLang="zh-CN" b="1" smtClean="0"/>
          </a:p>
          <a:p>
            <a:endParaRPr lang="en-US" altLang="zh-CN" b="1" smtClean="0"/>
          </a:p>
          <a:p>
            <a:pPr marL="342900" indent="-342900">
              <a:buAutoNum type="arabicParenR"/>
            </a:pPr>
            <a:r>
              <a:rPr lang="zh-CN" altLang="en-US" b="1" smtClean="0"/>
              <a:t>输入一个逆波兰表达式</a:t>
            </a:r>
            <a:r>
              <a:rPr lang="en-US" altLang="zh-CN" b="1" smtClean="0"/>
              <a:t>(</a:t>
            </a:r>
            <a:r>
              <a:rPr lang="zh-CN" altLang="en-US" b="1" smtClean="0"/>
              <a:t>后缀表达式</a:t>
            </a:r>
            <a:r>
              <a:rPr lang="en-US" altLang="zh-CN" b="1" smtClean="0"/>
              <a:t>)</a:t>
            </a:r>
            <a:r>
              <a:rPr lang="zh-CN" altLang="en-US" b="1" smtClean="0"/>
              <a:t>，使用栈</a:t>
            </a:r>
            <a:r>
              <a:rPr lang="en-US" altLang="zh-CN" b="1" smtClean="0"/>
              <a:t>(Stack), </a:t>
            </a:r>
            <a:r>
              <a:rPr lang="zh-CN" altLang="en-US" b="1" smtClean="0"/>
              <a:t>计算其结果</a:t>
            </a:r>
            <a:endParaRPr lang="en-US" altLang="zh-CN" b="1" smtClean="0"/>
          </a:p>
          <a:p>
            <a:pPr marL="342900" indent="-342900">
              <a:buAutoNum type="arabicParenR"/>
            </a:pPr>
            <a:r>
              <a:rPr lang="zh-CN" altLang="en-US" b="1"/>
              <a:t>支</a:t>
            </a:r>
            <a:r>
              <a:rPr lang="zh-CN" altLang="en-US" b="1" smtClean="0"/>
              <a:t>持</a:t>
            </a:r>
            <a:r>
              <a:rPr lang="zh-CN" altLang="en-US" b="1"/>
              <a:t>小括</a:t>
            </a:r>
            <a:r>
              <a:rPr lang="zh-CN" altLang="en-US" b="1" smtClean="0"/>
              <a:t>号和多位数整数，因为这里我们主要讲的是数据结构，因此计算器进行简化，只支持对整数的计算。</a:t>
            </a:r>
            <a:endParaRPr lang="en-US" altLang="zh-CN" b="1" smtClean="0"/>
          </a:p>
          <a:p>
            <a:pPr marL="342900" indent="-342900">
              <a:buAutoNum type="arabicParenR"/>
            </a:pPr>
            <a:r>
              <a:rPr lang="zh-CN" altLang="en-US" b="1"/>
              <a:t>思</a:t>
            </a:r>
            <a:r>
              <a:rPr lang="zh-CN" altLang="en-US" b="1" smtClean="0"/>
              <a:t>路分析</a:t>
            </a:r>
            <a:endParaRPr lang="en-US" altLang="zh-CN" b="1" smtClean="0"/>
          </a:p>
          <a:p>
            <a:pPr marL="342900" indent="-342900">
              <a:buAutoNum type="arabicParenR"/>
            </a:pPr>
            <a:r>
              <a:rPr lang="zh-CN" altLang="en-US" b="1"/>
              <a:t>代</a:t>
            </a:r>
            <a:r>
              <a:rPr lang="zh-CN" altLang="en-US" b="1" smtClean="0"/>
              <a:t>码完成</a:t>
            </a:r>
            <a:endParaRPr lang="en-US" altLang="zh-CN" smtClean="0"/>
          </a:p>
          <a:p>
            <a:r>
              <a:rPr lang="en-US" altLang="zh-CN" b="1"/>
              <a:t>	</a:t>
            </a:r>
            <a:endParaRPr lang="en-US" altLang="zh-CN" smtClean="0"/>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中</a:t>
            </a:r>
            <a:r>
              <a:rPr lang="zh-CN" altLang="en-US" sz="2200" b="1"/>
              <a:t>缀表达式转换为后缀表达式</a:t>
            </a:r>
            <a:endParaRPr lang="en-US" altLang="zh-CN" sz="2200" b="1"/>
          </a:p>
        </p:txBody>
      </p:sp>
      <p:sp>
        <p:nvSpPr>
          <p:cNvPr id="2" name="TextBox 1"/>
          <p:cNvSpPr txBox="1"/>
          <p:nvPr/>
        </p:nvSpPr>
        <p:spPr>
          <a:xfrm>
            <a:off x="305941" y="1224111"/>
            <a:ext cx="8928992" cy="3693319"/>
          </a:xfrm>
          <a:prstGeom prst="rect">
            <a:avLst/>
          </a:prstGeom>
          <a:noFill/>
        </p:spPr>
        <p:txBody>
          <a:bodyPr wrap="square" rtlCol="0">
            <a:spAutoFit/>
          </a:bodyPr>
          <a:lstStyle/>
          <a:p>
            <a:endParaRPr lang="en-US" altLang="zh-CN" smtClean="0"/>
          </a:p>
          <a:p>
            <a:r>
              <a:rPr lang="zh-CN" altLang="en-US" smtClean="0"/>
              <a:t>大家看到，后缀表达式适合计算式进行运算，但是人却不太容易写出来，尤其是表达式很长的情况下，因此在开发中，我们需要将 </a:t>
            </a:r>
            <a:r>
              <a:rPr lang="zh-CN" altLang="en-US" b="1"/>
              <a:t>中</a:t>
            </a:r>
            <a:r>
              <a:rPr lang="zh-CN" altLang="en-US" b="1" smtClean="0"/>
              <a:t>缀表达式</a:t>
            </a:r>
            <a:r>
              <a:rPr lang="zh-CN" altLang="en-US" smtClean="0"/>
              <a:t>转成</a:t>
            </a:r>
            <a:r>
              <a:rPr lang="zh-CN" altLang="en-US" b="1" smtClean="0"/>
              <a:t>后缀表达式</a:t>
            </a:r>
            <a:r>
              <a:rPr lang="zh-CN" altLang="en-US" smtClean="0"/>
              <a:t>。</a:t>
            </a:r>
            <a:endParaRPr lang="en-US" altLang="zh-CN" smtClean="0"/>
          </a:p>
          <a:p>
            <a:endParaRPr lang="en-US" altLang="zh-CN" b="1" smtClean="0"/>
          </a:p>
          <a:p>
            <a:r>
              <a:rPr lang="zh-CN" altLang="en-US" sz="2000" b="1">
                <a:solidFill>
                  <a:srgbClr val="0070C0"/>
                </a:solidFill>
              </a:rPr>
              <a:t>具</a:t>
            </a:r>
            <a:r>
              <a:rPr lang="zh-CN" altLang="en-US" sz="2000" b="1" smtClean="0">
                <a:solidFill>
                  <a:srgbClr val="0070C0"/>
                </a:solidFill>
              </a:rPr>
              <a:t>体步骤如下</a:t>
            </a:r>
            <a:r>
              <a:rPr lang="en-US" altLang="zh-CN" sz="2000" b="1" smtClean="0">
                <a:solidFill>
                  <a:srgbClr val="0070C0"/>
                </a:solidFill>
              </a:rPr>
              <a:t>:</a:t>
            </a:r>
            <a:endParaRPr lang="en-US" altLang="zh-CN" sz="2000" b="1" smtClean="0">
              <a:solidFill>
                <a:srgbClr val="0070C0"/>
              </a:solidFill>
            </a:endParaRPr>
          </a:p>
          <a:p>
            <a:pPr marL="342900" indent="-342900">
              <a:buAutoNum type="arabicParenR"/>
            </a:pPr>
            <a:r>
              <a:rPr lang="zh-CN" altLang="en-US" smtClean="0"/>
              <a:t>初</a:t>
            </a:r>
            <a:r>
              <a:rPr lang="zh-CN" altLang="en-US"/>
              <a:t>始化两个栈：运算符栈</a:t>
            </a:r>
            <a:r>
              <a:rPr lang="en-US" altLang="zh-CN"/>
              <a:t>s1</a:t>
            </a:r>
            <a:r>
              <a:rPr lang="zh-CN" altLang="en-US"/>
              <a:t>和储存中间结果的栈</a:t>
            </a:r>
            <a:r>
              <a:rPr lang="en-US" altLang="zh-CN"/>
              <a:t>s2</a:t>
            </a:r>
            <a:r>
              <a:rPr lang="zh-CN" altLang="en-US" smtClean="0"/>
              <a:t>；</a:t>
            </a:r>
            <a:endParaRPr lang="en-US" altLang="zh-CN" smtClean="0"/>
          </a:p>
          <a:p>
            <a:pPr marL="342900" indent="-342900">
              <a:buAutoNum type="arabicParenR"/>
            </a:pPr>
            <a:r>
              <a:rPr lang="zh-CN" altLang="en-US" smtClean="0"/>
              <a:t>从</a:t>
            </a:r>
            <a:r>
              <a:rPr lang="zh-CN" altLang="en-US"/>
              <a:t>左至右扫描中缀表达式</a:t>
            </a:r>
            <a:r>
              <a:rPr lang="zh-CN" altLang="en-US" smtClean="0"/>
              <a:t>；</a:t>
            </a:r>
            <a:endParaRPr lang="en-US" altLang="zh-CN" smtClean="0"/>
          </a:p>
          <a:p>
            <a:pPr marL="342900" indent="-342900">
              <a:buAutoNum type="arabicParenR"/>
            </a:pPr>
            <a:r>
              <a:rPr lang="zh-CN" altLang="en-US" smtClean="0"/>
              <a:t>遇</a:t>
            </a:r>
            <a:r>
              <a:rPr lang="zh-CN" altLang="en-US"/>
              <a:t>到操作数时，将其压</a:t>
            </a:r>
            <a:r>
              <a:rPr lang="en-US" altLang="zh-CN"/>
              <a:t>s2</a:t>
            </a:r>
            <a:r>
              <a:rPr lang="zh-CN" altLang="en-US" smtClean="0"/>
              <a:t>；</a:t>
            </a:r>
            <a:endParaRPr lang="en-US" altLang="zh-CN" smtClean="0"/>
          </a:p>
          <a:p>
            <a:pPr marL="342900" indent="-342900">
              <a:buAutoNum type="arabicParenR"/>
            </a:pPr>
            <a:r>
              <a:rPr lang="zh-CN" altLang="en-US" smtClean="0"/>
              <a:t>遇</a:t>
            </a:r>
            <a:r>
              <a:rPr lang="zh-CN" altLang="en-US"/>
              <a:t>到运算符时，比较其与</a:t>
            </a:r>
            <a:r>
              <a:rPr lang="en-US" altLang="zh-CN"/>
              <a:t>s1</a:t>
            </a:r>
            <a:r>
              <a:rPr lang="zh-CN" altLang="en-US"/>
              <a:t>栈顶运算符的优先级：</a:t>
            </a:r>
            <a:endParaRPr lang="zh-CN" altLang="en-US"/>
          </a:p>
          <a:p>
            <a:pPr marL="800100" lvl="1" indent="-342900">
              <a:buAutoNum type="arabicParenBoth"/>
            </a:pPr>
            <a:r>
              <a:rPr lang="zh-CN" altLang="en-US" smtClean="0"/>
              <a:t>如</a:t>
            </a:r>
            <a:r>
              <a:rPr lang="zh-CN" altLang="en-US"/>
              <a:t>果</a:t>
            </a:r>
            <a:r>
              <a:rPr lang="en-US" altLang="zh-CN"/>
              <a:t>s1</a:t>
            </a:r>
            <a:r>
              <a:rPr lang="zh-CN" altLang="en-US"/>
              <a:t>为空，或栈顶运算符为左括号“</a:t>
            </a:r>
            <a:r>
              <a:rPr lang="en-US" altLang="zh-CN"/>
              <a:t>(”</a:t>
            </a:r>
            <a:r>
              <a:rPr lang="zh-CN" altLang="en-US"/>
              <a:t>，则直接将此运算符入栈</a:t>
            </a:r>
            <a:r>
              <a:rPr lang="zh-CN" altLang="en-US" smtClean="0"/>
              <a:t>；</a:t>
            </a:r>
            <a:endParaRPr lang="en-US" altLang="zh-CN" smtClean="0"/>
          </a:p>
          <a:p>
            <a:pPr marL="800100" lvl="1" indent="-342900">
              <a:buAutoNum type="arabicParenBoth"/>
            </a:pPr>
            <a:r>
              <a:rPr lang="zh-CN" altLang="en-US" smtClean="0"/>
              <a:t>否</a:t>
            </a:r>
            <a:r>
              <a:rPr lang="zh-CN" altLang="en-US"/>
              <a:t>则，若优先级比栈顶运算符的高，也将运算符压入</a:t>
            </a:r>
            <a:r>
              <a:rPr lang="en-US" altLang="zh-CN" smtClean="0"/>
              <a:t>s1</a:t>
            </a:r>
            <a:r>
              <a:rPr lang="zh-CN" altLang="en-US" smtClean="0"/>
              <a:t>；</a:t>
            </a:r>
            <a:endParaRPr lang="en-US" altLang="zh-CN" smtClean="0"/>
          </a:p>
          <a:p>
            <a:pPr marL="800100" lvl="1" indent="-342900">
              <a:buAutoNum type="arabicParenBoth"/>
            </a:pPr>
            <a:r>
              <a:rPr lang="zh-CN" altLang="en-US" smtClean="0"/>
              <a:t>否</a:t>
            </a:r>
            <a:r>
              <a:rPr lang="zh-CN" altLang="en-US"/>
              <a:t>则，将</a:t>
            </a:r>
            <a:r>
              <a:rPr lang="en-US" altLang="zh-CN"/>
              <a:t>s1</a:t>
            </a:r>
            <a:r>
              <a:rPr lang="zh-CN" altLang="en-US"/>
              <a:t>栈顶的运算符弹出并压入到</a:t>
            </a:r>
            <a:r>
              <a:rPr lang="en-US" altLang="zh-CN"/>
              <a:t>s2</a:t>
            </a:r>
            <a:r>
              <a:rPr lang="zh-CN" altLang="en-US"/>
              <a:t>中，再次转到</a:t>
            </a:r>
            <a:r>
              <a:rPr lang="en-US" altLang="zh-CN"/>
              <a:t>(4-1)</a:t>
            </a:r>
            <a:r>
              <a:rPr lang="zh-CN" altLang="en-US"/>
              <a:t>与</a:t>
            </a:r>
            <a:r>
              <a:rPr lang="en-US" altLang="zh-CN"/>
              <a:t>s1</a:t>
            </a:r>
            <a:r>
              <a:rPr lang="zh-CN" altLang="en-US"/>
              <a:t>中新的栈顶运算符相比较</a:t>
            </a:r>
            <a:r>
              <a:rPr lang="zh-CN" altLang="en-US" smtClean="0"/>
              <a:t>；</a:t>
            </a:r>
            <a:r>
              <a:rPr lang="en-US" altLang="zh-CN" b="1"/>
              <a:t>	</a:t>
            </a:r>
            <a:endParaRPr lang="en-US" altLang="zh-CN" smtClean="0"/>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中</a:t>
            </a:r>
            <a:r>
              <a:rPr lang="zh-CN" altLang="en-US" sz="2200" b="1"/>
              <a:t>缀表达式转换为后缀表达式</a:t>
            </a:r>
            <a:endParaRPr lang="en-US" altLang="zh-CN" sz="2200" b="1"/>
          </a:p>
        </p:txBody>
      </p:sp>
      <p:sp>
        <p:nvSpPr>
          <p:cNvPr id="2" name="TextBox 1"/>
          <p:cNvSpPr txBox="1"/>
          <p:nvPr/>
        </p:nvSpPr>
        <p:spPr>
          <a:xfrm>
            <a:off x="305941" y="1224111"/>
            <a:ext cx="8928992" cy="2862322"/>
          </a:xfrm>
          <a:prstGeom prst="rect">
            <a:avLst/>
          </a:prstGeom>
          <a:noFill/>
        </p:spPr>
        <p:txBody>
          <a:bodyPr wrap="square" rtlCol="0">
            <a:spAutoFit/>
          </a:bodyPr>
          <a:lstStyle/>
          <a:p>
            <a:endParaRPr lang="en-US" altLang="zh-CN" b="1" smtClean="0"/>
          </a:p>
          <a:p>
            <a:pPr marL="342900" indent="-342900">
              <a:buAutoNum type="arabicParenR" startAt="5"/>
            </a:pPr>
            <a:r>
              <a:rPr lang="zh-CN" altLang="en-US" smtClean="0"/>
              <a:t>遇</a:t>
            </a:r>
            <a:r>
              <a:rPr lang="zh-CN" altLang="en-US"/>
              <a:t>到括号时</a:t>
            </a:r>
            <a:r>
              <a:rPr lang="zh-CN" altLang="en-US" smtClean="0"/>
              <a:t>：</a:t>
            </a:r>
            <a:br>
              <a:rPr lang="en-US" altLang="zh-CN"/>
            </a:br>
            <a:r>
              <a:rPr lang="en-US" altLang="zh-CN" smtClean="0"/>
              <a:t>(1) </a:t>
            </a:r>
            <a:r>
              <a:rPr lang="zh-CN" altLang="en-US" smtClean="0"/>
              <a:t>如</a:t>
            </a:r>
            <a:r>
              <a:rPr lang="zh-CN" altLang="en-US"/>
              <a:t>果是左括号“</a:t>
            </a:r>
            <a:r>
              <a:rPr lang="en-US" altLang="zh-CN"/>
              <a:t>(”</a:t>
            </a:r>
            <a:r>
              <a:rPr lang="zh-CN" altLang="en-US"/>
              <a:t>，则直接压入</a:t>
            </a:r>
            <a:r>
              <a:rPr lang="en-US" altLang="zh-CN" smtClean="0"/>
              <a:t>s1</a:t>
            </a:r>
            <a:br>
              <a:rPr lang="en-US" altLang="zh-CN" smtClean="0"/>
            </a:br>
            <a:r>
              <a:rPr lang="en-US" altLang="zh-CN" smtClean="0"/>
              <a:t>(2) </a:t>
            </a:r>
            <a:r>
              <a:rPr lang="zh-CN" altLang="en-US" smtClean="0"/>
              <a:t>如</a:t>
            </a:r>
            <a:r>
              <a:rPr lang="zh-CN" altLang="en-US"/>
              <a:t>果是右括号“</a:t>
            </a:r>
            <a:r>
              <a:rPr lang="en-US" altLang="zh-CN"/>
              <a:t>)”</a:t>
            </a:r>
            <a:r>
              <a:rPr lang="zh-CN" altLang="en-US"/>
              <a:t>，则依次弹出</a:t>
            </a:r>
            <a:r>
              <a:rPr lang="en-US" altLang="zh-CN"/>
              <a:t>s1</a:t>
            </a:r>
            <a:r>
              <a:rPr lang="zh-CN" altLang="en-US"/>
              <a:t>栈顶的运算符，并压入</a:t>
            </a:r>
            <a:r>
              <a:rPr lang="en-US" altLang="zh-CN"/>
              <a:t>s2</a:t>
            </a:r>
            <a:r>
              <a:rPr lang="zh-CN" altLang="en-US"/>
              <a:t>，直到遇到左括号为止，此时将这一对括号丢弃</a:t>
            </a:r>
            <a:endParaRPr lang="en-US" altLang="zh-CN" smtClean="0"/>
          </a:p>
          <a:p>
            <a:pPr marL="342900" indent="-342900">
              <a:buAutoNum type="arabicParenR" startAt="5"/>
            </a:pPr>
            <a:r>
              <a:rPr lang="zh-CN" altLang="en-US" smtClean="0"/>
              <a:t>重</a:t>
            </a:r>
            <a:r>
              <a:rPr lang="zh-CN" altLang="en-US"/>
              <a:t>复步骤</a:t>
            </a:r>
            <a:r>
              <a:rPr lang="en-US" altLang="zh-CN"/>
              <a:t>2</a:t>
            </a:r>
            <a:r>
              <a:rPr lang="zh-CN" altLang="en-US"/>
              <a:t>至</a:t>
            </a:r>
            <a:r>
              <a:rPr lang="en-US" altLang="zh-CN"/>
              <a:t>5</a:t>
            </a:r>
            <a:r>
              <a:rPr lang="zh-CN" altLang="en-US"/>
              <a:t>，直到表达式的最右</a:t>
            </a:r>
            <a:r>
              <a:rPr lang="zh-CN" altLang="en-US" smtClean="0"/>
              <a:t>边</a:t>
            </a:r>
            <a:endParaRPr lang="en-US" altLang="zh-CN" smtClean="0"/>
          </a:p>
          <a:p>
            <a:pPr marL="342900" indent="-342900">
              <a:buAutoNum type="arabicParenR" startAt="5"/>
            </a:pPr>
            <a:r>
              <a:rPr lang="zh-CN" altLang="en-US"/>
              <a:t>将</a:t>
            </a:r>
            <a:r>
              <a:rPr lang="en-US" altLang="zh-CN"/>
              <a:t>s1</a:t>
            </a:r>
            <a:r>
              <a:rPr lang="zh-CN" altLang="en-US"/>
              <a:t>中剩余的运算符依次弹出并压入</a:t>
            </a:r>
            <a:r>
              <a:rPr lang="en-US" altLang="zh-CN" smtClean="0"/>
              <a:t>s2</a:t>
            </a:r>
            <a:endParaRPr lang="en-US" altLang="zh-CN" smtClean="0"/>
          </a:p>
          <a:p>
            <a:pPr marL="342900" indent="-342900">
              <a:buFontTx/>
              <a:buAutoNum type="arabicParenR" startAt="5"/>
            </a:pPr>
            <a:r>
              <a:rPr lang="zh-CN" altLang="en-US"/>
              <a:t>依次弹出</a:t>
            </a:r>
            <a:r>
              <a:rPr lang="en-US" altLang="zh-CN"/>
              <a:t>s2</a:t>
            </a:r>
            <a:r>
              <a:rPr lang="zh-CN" altLang="en-US"/>
              <a:t>中的元素并输出，</a:t>
            </a:r>
            <a:r>
              <a:rPr lang="zh-CN" altLang="en-US" b="1"/>
              <a:t>结果的逆序即为中缀表达式对应的后缀表达</a:t>
            </a:r>
            <a:r>
              <a:rPr lang="zh-CN" altLang="en-US" b="1" smtClean="0"/>
              <a:t>式</a:t>
            </a:r>
            <a:endParaRPr lang="zh-CN" altLang="en-US"/>
          </a:p>
          <a:p>
            <a:pPr marL="342900" indent="-342900">
              <a:buAutoNum type="arabicParenR" startAt="5"/>
            </a:pPr>
            <a:endParaRPr lang="en-US" altLang="zh-CN" smtClean="0"/>
          </a:p>
          <a:p>
            <a:endParaRPr lang="en-US" altLang="zh-CN" smtClean="0"/>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中</a:t>
            </a:r>
            <a:r>
              <a:rPr lang="zh-CN" altLang="en-US" sz="2200" b="1"/>
              <a:t>缀表达式转换为后缀表达式</a:t>
            </a:r>
            <a:endParaRPr lang="en-US" altLang="zh-CN" sz="2200" b="1"/>
          </a:p>
        </p:txBody>
      </p:sp>
      <p:sp>
        <p:nvSpPr>
          <p:cNvPr id="2" name="TextBox 1"/>
          <p:cNvSpPr txBox="1"/>
          <p:nvPr/>
        </p:nvSpPr>
        <p:spPr>
          <a:xfrm>
            <a:off x="305941" y="1224111"/>
            <a:ext cx="8928992" cy="3170099"/>
          </a:xfrm>
          <a:prstGeom prst="rect">
            <a:avLst/>
          </a:prstGeom>
          <a:noFill/>
        </p:spPr>
        <p:txBody>
          <a:bodyPr wrap="square" rtlCol="0">
            <a:spAutoFit/>
          </a:bodyPr>
          <a:lstStyle/>
          <a:p>
            <a:endParaRPr lang="zh-CN" altLang="en-US" sz="2000" b="1">
              <a:solidFill>
                <a:srgbClr val="0070C0"/>
              </a:solidFill>
            </a:endParaRPr>
          </a:p>
          <a:p>
            <a:r>
              <a:rPr lang="zh-CN" altLang="en-US" sz="2000" b="1">
                <a:solidFill>
                  <a:srgbClr val="0070C0"/>
                </a:solidFill>
              </a:rPr>
              <a:t>举例说明</a:t>
            </a:r>
            <a:r>
              <a:rPr lang="en-US" altLang="zh-CN" sz="2000" b="1">
                <a:solidFill>
                  <a:srgbClr val="0070C0"/>
                </a:solidFill>
              </a:rPr>
              <a:t>:</a:t>
            </a:r>
            <a:endParaRPr lang="en-US" altLang="zh-CN" sz="2000" b="1">
              <a:solidFill>
                <a:srgbClr val="0070C0"/>
              </a:solidFill>
            </a:endParaRPr>
          </a:p>
          <a:p>
            <a:r>
              <a:rPr lang="zh-CN" altLang="en-US" b="1" smtClean="0"/>
              <a:t>将</a:t>
            </a:r>
            <a:r>
              <a:rPr lang="zh-CN" altLang="en-US" b="1"/>
              <a:t>中缀表</a:t>
            </a:r>
            <a:r>
              <a:rPr lang="zh-CN" altLang="en-US" b="1" smtClean="0"/>
              <a:t>达</a:t>
            </a:r>
            <a:br>
              <a:rPr lang="en-US" altLang="zh-CN" b="1" smtClean="0"/>
            </a:br>
            <a:r>
              <a:rPr lang="zh-CN" altLang="en-US" b="1" smtClean="0"/>
              <a:t>式</a:t>
            </a:r>
            <a:r>
              <a:rPr lang="zh-CN" altLang="en-US" b="1"/>
              <a:t>“</a:t>
            </a:r>
            <a:r>
              <a:rPr lang="en-US" altLang="zh-CN" b="1"/>
              <a:t>1+((2+3)×4)-5”</a:t>
            </a:r>
            <a:r>
              <a:rPr lang="zh-CN" altLang="en-US" b="1" smtClean="0"/>
              <a:t>转</a:t>
            </a:r>
            <a:br>
              <a:rPr lang="en-US" altLang="zh-CN" b="1" smtClean="0"/>
            </a:br>
            <a:r>
              <a:rPr lang="zh-CN" altLang="en-US" b="1" smtClean="0"/>
              <a:t>换</a:t>
            </a:r>
            <a:r>
              <a:rPr lang="zh-CN" altLang="en-US" b="1"/>
              <a:t>为后缀表达式的</a:t>
            </a:r>
            <a:r>
              <a:rPr lang="zh-CN" altLang="en-US" b="1" smtClean="0"/>
              <a:t>过</a:t>
            </a:r>
            <a:br>
              <a:rPr lang="en-US" altLang="zh-CN" b="1" smtClean="0"/>
            </a:br>
            <a:r>
              <a:rPr lang="zh-CN" altLang="en-US" b="1" smtClean="0"/>
              <a:t>程</a:t>
            </a:r>
            <a:r>
              <a:rPr lang="zh-CN" altLang="en-US" b="1"/>
              <a:t>如</a:t>
            </a:r>
            <a:r>
              <a:rPr lang="zh-CN" altLang="en-US" b="1" smtClean="0"/>
              <a:t>下</a:t>
            </a:r>
            <a:endParaRPr lang="en-US" altLang="zh-CN" b="1" smtClean="0"/>
          </a:p>
          <a:p>
            <a:endParaRPr lang="en-US" altLang="zh-CN" b="1"/>
          </a:p>
          <a:p>
            <a:r>
              <a:rPr lang="zh-CN" altLang="en-US" b="1"/>
              <a:t>因此结果</a:t>
            </a:r>
            <a:r>
              <a:rPr lang="zh-CN" altLang="en-US" b="1" smtClean="0"/>
              <a:t>为 </a:t>
            </a:r>
            <a:endParaRPr lang="en-US" altLang="zh-CN" b="1" smtClean="0"/>
          </a:p>
          <a:p>
            <a:r>
              <a:rPr lang="en-US" altLang="zh-CN" b="1"/>
              <a:t>"</a:t>
            </a:r>
            <a:r>
              <a:rPr lang="en-US" altLang="zh-CN" b="1" smtClean="0"/>
              <a:t>1 </a:t>
            </a:r>
            <a:r>
              <a:rPr lang="en-US" altLang="zh-CN" b="1"/>
              <a:t>2 3 + 4 × + 5 </a:t>
            </a:r>
            <a:r>
              <a:rPr lang="en-US" altLang="zh-CN" b="1" smtClean="0"/>
              <a:t>–"</a:t>
            </a:r>
            <a:endParaRPr lang="en-US" altLang="zh-CN" b="1" smtClean="0"/>
          </a:p>
          <a:p>
            <a:endParaRPr lang="en-US" altLang="zh-CN" smtClean="0"/>
          </a:p>
          <a:p>
            <a:endParaRPr lang="en-US" altLang="zh-CN" smtClean="0"/>
          </a:p>
        </p:txBody>
      </p:sp>
      <p:graphicFrame>
        <p:nvGraphicFramePr>
          <p:cNvPr id="3" name="表格 2"/>
          <p:cNvGraphicFramePr>
            <a:graphicFrameLocks noGrp="1"/>
          </p:cNvGraphicFramePr>
          <p:nvPr/>
        </p:nvGraphicFramePr>
        <p:xfrm>
          <a:off x="3258269" y="1311273"/>
          <a:ext cx="6048672" cy="4360220"/>
        </p:xfrm>
        <a:graphic>
          <a:graphicData uri="http://schemas.openxmlformats.org/drawingml/2006/table">
            <a:tbl>
              <a:tblPr/>
              <a:tblGrid>
                <a:gridCol w="1152128"/>
                <a:gridCol w="1224136"/>
                <a:gridCol w="1152128"/>
                <a:gridCol w="2520280"/>
              </a:tblGrid>
              <a:tr h="213401">
                <a:tc>
                  <a:txBody>
                    <a:bodyPr/>
                    <a:lstStyle/>
                    <a:p>
                      <a:r>
                        <a:rPr lang="zh-CN" altLang="en-US" sz="1100">
                          <a:effectLst/>
                        </a:rPr>
                        <a:t>扫描到的元素</a:t>
                      </a:r>
                      <a:endParaRPr lang="zh-CN" altLang="en-US" sz="1100">
                        <a:effectLst/>
                      </a:endParaRP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AFAFA"/>
                    </a:solidFill>
                  </a:tcPr>
                </a:tc>
                <a:tc>
                  <a:txBody>
                    <a:bodyPr/>
                    <a:lstStyle/>
                    <a:p>
                      <a:r>
                        <a:rPr lang="en-US" sz="1100">
                          <a:effectLst/>
                        </a:rPr>
                        <a:t>s2(</a:t>
                      </a:r>
                      <a:r>
                        <a:rPr lang="zh-CN" altLang="en-US" sz="1100">
                          <a:effectLst/>
                        </a:rPr>
                        <a:t>栈底</a:t>
                      </a:r>
                      <a:r>
                        <a:rPr lang="en-US" altLang="zh-CN" sz="1100">
                          <a:effectLst/>
                        </a:rPr>
                        <a:t>-&gt;</a:t>
                      </a:r>
                      <a:r>
                        <a:rPr lang="zh-CN" altLang="en-US" sz="1100">
                          <a:effectLst/>
                        </a:rPr>
                        <a:t>栈顶</a:t>
                      </a:r>
                      <a:r>
                        <a:rPr lang="en-US" altLang="zh-CN" sz="1100">
                          <a:effectLst/>
                        </a:rPr>
                        <a:t>)</a:t>
                      </a:r>
                      <a:endParaRPr lang="en-US" altLang="zh-CN" sz="1100">
                        <a:effectLst/>
                      </a:endParaRP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AFAFA"/>
                    </a:solidFill>
                  </a:tcPr>
                </a:tc>
                <a:tc>
                  <a:txBody>
                    <a:bodyPr/>
                    <a:lstStyle/>
                    <a:p>
                      <a:r>
                        <a:rPr lang="en-US" sz="1100">
                          <a:effectLst/>
                        </a:rPr>
                        <a:t>s1 (</a:t>
                      </a:r>
                      <a:r>
                        <a:rPr lang="zh-CN" altLang="en-US" sz="1100">
                          <a:effectLst/>
                        </a:rPr>
                        <a:t>栈底</a:t>
                      </a:r>
                      <a:r>
                        <a:rPr lang="en-US" altLang="zh-CN" sz="1100">
                          <a:effectLst/>
                        </a:rPr>
                        <a:t>-&gt;</a:t>
                      </a:r>
                      <a:r>
                        <a:rPr lang="zh-CN" altLang="en-US" sz="1100">
                          <a:effectLst/>
                        </a:rPr>
                        <a:t>栈顶</a:t>
                      </a:r>
                      <a:r>
                        <a:rPr lang="en-US" altLang="zh-CN" sz="1100">
                          <a:effectLst/>
                        </a:rPr>
                        <a:t>)</a:t>
                      </a:r>
                      <a:endParaRPr lang="en-US" altLang="zh-CN" sz="1100">
                        <a:effectLst/>
                      </a:endParaRP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AFAFA"/>
                    </a:solidFill>
                  </a:tcPr>
                </a:tc>
                <a:tc>
                  <a:txBody>
                    <a:bodyPr/>
                    <a:lstStyle/>
                    <a:p>
                      <a:r>
                        <a:rPr lang="zh-CN" altLang="en-US" sz="1100">
                          <a:effectLst/>
                        </a:rPr>
                        <a:t>说明</a:t>
                      </a:r>
                      <a:endParaRPr lang="zh-CN" altLang="en-US" sz="1100">
                        <a:effectLst/>
                      </a:endParaRP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AFAFA"/>
                    </a:solidFill>
                  </a:tcPr>
                </a:tc>
              </a:tr>
              <a:tr h="213401">
                <a:tc>
                  <a:txBody>
                    <a:bodyPr/>
                    <a:lstStyle/>
                    <a:p>
                      <a:r>
                        <a:rPr lang="en-US" altLang="zh-CN" sz="1100">
                          <a:effectLst/>
                        </a:rPr>
                        <a:t>1</a:t>
                      </a:r>
                      <a:endParaRPr lang="en-US" altLang="zh-CN" sz="1100">
                        <a:effectLst/>
                      </a:endParaRP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en-US" altLang="zh-CN" sz="1100">
                          <a:effectLst/>
                        </a:rPr>
                        <a:t>1</a:t>
                      </a:r>
                      <a:endParaRPr lang="en-US" altLang="zh-CN" sz="1100">
                        <a:effectLst/>
                      </a:endParaRP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zh-CN" altLang="en-US" sz="1100">
                          <a:effectLst/>
                        </a:rPr>
                        <a:t>空</a:t>
                      </a:r>
                      <a:endParaRPr lang="zh-CN" altLang="en-US" sz="1100">
                        <a:effectLst/>
                      </a:endParaRP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zh-CN" altLang="en-US" sz="1100">
                          <a:effectLst/>
                        </a:rPr>
                        <a:t>数字，直接入栈</a:t>
                      </a:r>
                      <a:endParaRPr lang="zh-CN" altLang="en-US" sz="1100">
                        <a:effectLst/>
                      </a:endParaRP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r>
              <a:tr h="350586">
                <a:tc>
                  <a:txBody>
                    <a:bodyPr/>
                    <a:lstStyle/>
                    <a:p>
                      <a:r>
                        <a:rPr lang="en-US" altLang="zh-CN" sz="1100">
                          <a:effectLst/>
                        </a:rPr>
                        <a:t>+</a:t>
                      </a:r>
                      <a:endParaRPr lang="en-US" altLang="zh-CN" sz="1100">
                        <a:effectLst/>
                      </a:endParaRP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en-US" altLang="zh-CN" sz="1100">
                          <a:effectLst/>
                        </a:rPr>
                        <a:t>1</a:t>
                      </a:r>
                      <a:endParaRPr lang="en-US" altLang="zh-CN" sz="1100">
                        <a:effectLst/>
                      </a:endParaRP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en-US" altLang="zh-CN" sz="1100">
                          <a:effectLst/>
                        </a:rPr>
                        <a:t>+</a:t>
                      </a:r>
                      <a:endParaRPr lang="en-US" altLang="zh-CN" sz="1100">
                        <a:effectLst/>
                      </a:endParaRP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en-US" sz="1100">
                          <a:effectLst/>
                        </a:rPr>
                        <a:t>s1</a:t>
                      </a:r>
                      <a:r>
                        <a:rPr lang="zh-CN" altLang="en-US" sz="1100">
                          <a:effectLst/>
                        </a:rPr>
                        <a:t>为空，运算符直接入栈</a:t>
                      </a:r>
                      <a:endParaRPr lang="zh-CN" altLang="en-US" sz="1100">
                        <a:effectLst/>
                      </a:endParaRP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r>
              <a:tr h="213401">
                <a:tc>
                  <a:txBody>
                    <a:bodyPr/>
                    <a:lstStyle/>
                    <a:p>
                      <a:r>
                        <a:rPr lang="en-US" altLang="zh-CN" sz="1100">
                          <a:effectLst/>
                        </a:rPr>
                        <a:t>(</a:t>
                      </a:r>
                      <a:endParaRPr lang="en-US" altLang="zh-CN" sz="1100">
                        <a:effectLst/>
                      </a:endParaRP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en-US" altLang="zh-CN" sz="1100">
                          <a:effectLst/>
                        </a:rPr>
                        <a:t>1</a:t>
                      </a:r>
                      <a:endParaRPr lang="en-US" altLang="zh-CN" sz="1100">
                        <a:effectLst/>
                      </a:endParaRP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en-US" altLang="zh-CN" sz="1100">
                          <a:effectLst/>
                        </a:rPr>
                        <a:t>+ (</a:t>
                      </a:r>
                      <a:endParaRPr lang="en-US" altLang="zh-CN" sz="1100">
                        <a:effectLst/>
                      </a:endParaRP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zh-CN" altLang="en-US" sz="1100">
                          <a:effectLst/>
                        </a:rPr>
                        <a:t>左括号，直接入栈</a:t>
                      </a:r>
                      <a:endParaRPr lang="zh-CN" altLang="en-US" sz="1100">
                        <a:effectLst/>
                      </a:endParaRP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r>
              <a:tr h="213401">
                <a:tc>
                  <a:txBody>
                    <a:bodyPr/>
                    <a:lstStyle/>
                    <a:p>
                      <a:r>
                        <a:rPr lang="en-US" altLang="zh-CN" sz="1100">
                          <a:effectLst/>
                        </a:rPr>
                        <a:t>(</a:t>
                      </a:r>
                      <a:endParaRPr lang="en-US" altLang="zh-CN" sz="1100">
                        <a:effectLst/>
                      </a:endParaRP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en-US" altLang="zh-CN" sz="1100">
                          <a:effectLst/>
                        </a:rPr>
                        <a:t>1</a:t>
                      </a:r>
                      <a:endParaRPr lang="en-US" altLang="zh-CN" sz="1100">
                        <a:effectLst/>
                      </a:endParaRP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en-US" altLang="zh-CN" sz="1100">
                          <a:effectLst/>
                        </a:rPr>
                        <a:t>+ ( (</a:t>
                      </a:r>
                      <a:endParaRPr lang="en-US" altLang="zh-CN" sz="1100">
                        <a:effectLst/>
                      </a:endParaRP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zh-CN" altLang="en-US" sz="1100">
                          <a:effectLst/>
                        </a:rPr>
                        <a:t>同上</a:t>
                      </a:r>
                      <a:endParaRPr lang="zh-CN" altLang="en-US" sz="1100">
                        <a:effectLst/>
                      </a:endParaRP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r>
              <a:tr h="213401">
                <a:tc>
                  <a:txBody>
                    <a:bodyPr/>
                    <a:lstStyle/>
                    <a:p>
                      <a:r>
                        <a:rPr lang="en-US" altLang="zh-CN" sz="1100">
                          <a:effectLst/>
                        </a:rPr>
                        <a:t>2</a:t>
                      </a:r>
                      <a:endParaRPr lang="en-US" altLang="zh-CN" sz="1100">
                        <a:effectLst/>
                      </a:endParaRP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en-US" altLang="zh-CN" sz="1100">
                          <a:effectLst/>
                        </a:rPr>
                        <a:t>1 2</a:t>
                      </a:r>
                      <a:endParaRPr lang="en-US" altLang="zh-CN" sz="1100">
                        <a:effectLst/>
                      </a:endParaRP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en-US" altLang="zh-CN" sz="1100">
                          <a:effectLst/>
                        </a:rPr>
                        <a:t>+ ( (</a:t>
                      </a:r>
                      <a:endParaRPr lang="en-US" altLang="zh-CN" sz="1100">
                        <a:effectLst/>
                      </a:endParaRP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zh-CN" altLang="en-US" sz="1100">
                          <a:effectLst/>
                        </a:rPr>
                        <a:t>数字</a:t>
                      </a:r>
                      <a:endParaRPr lang="zh-CN" altLang="en-US" sz="1100">
                        <a:effectLst/>
                      </a:endParaRP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r>
              <a:tr h="350586">
                <a:tc>
                  <a:txBody>
                    <a:bodyPr/>
                    <a:lstStyle/>
                    <a:p>
                      <a:r>
                        <a:rPr lang="en-US" altLang="zh-CN" sz="1100">
                          <a:effectLst/>
                        </a:rPr>
                        <a:t>+</a:t>
                      </a:r>
                      <a:endParaRPr lang="en-US" altLang="zh-CN" sz="1100">
                        <a:effectLst/>
                      </a:endParaRP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en-US" altLang="zh-CN" sz="1100">
                          <a:effectLst/>
                        </a:rPr>
                        <a:t>1 2</a:t>
                      </a:r>
                      <a:endParaRPr lang="en-US" altLang="zh-CN" sz="1100">
                        <a:effectLst/>
                      </a:endParaRP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en-US" altLang="zh-CN" sz="1100">
                          <a:effectLst/>
                        </a:rPr>
                        <a:t>+ ( ( +</a:t>
                      </a:r>
                      <a:endParaRPr lang="en-US" altLang="zh-CN" sz="1100">
                        <a:effectLst/>
                      </a:endParaRP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en-US" sz="1100">
                          <a:effectLst/>
                        </a:rPr>
                        <a:t>s1</a:t>
                      </a:r>
                      <a:r>
                        <a:rPr lang="zh-CN" altLang="en-US" sz="1100">
                          <a:effectLst/>
                        </a:rPr>
                        <a:t>栈顶为左括号，运算符直接入栈</a:t>
                      </a:r>
                      <a:endParaRPr lang="zh-CN" altLang="en-US" sz="1100">
                        <a:effectLst/>
                      </a:endParaRP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r>
              <a:tr h="213401">
                <a:tc>
                  <a:txBody>
                    <a:bodyPr/>
                    <a:lstStyle/>
                    <a:p>
                      <a:r>
                        <a:rPr lang="en-US" altLang="zh-CN" sz="1100">
                          <a:effectLst/>
                        </a:rPr>
                        <a:t>3</a:t>
                      </a:r>
                      <a:endParaRPr lang="en-US" altLang="zh-CN" sz="1100">
                        <a:effectLst/>
                      </a:endParaRP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en-US" altLang="zh-CN" sz="1100">
                          <a:effectLst/>
                        </a:rPr>
                        <a:t>1 2 3</a:t>
                      </a:r>
                      <a:endParaRPr lang="en-US" altLang="zh-CN" sz="1100">
                        <a:effectLst/>
                      </a:endParaRP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en-US" altLang="zh-CN" sz="1100">
                          <a:effectLst/>
                        </a:rPr>
                        <a:t>+ ( ( +</a:t>
                      </a:r>
                      <a:endParaRPr lang="en-US" altLang="zh-CN" sz="1100">
                        <a:effectLst/>
                      </a:endParaRP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zh-CN" altLang="en-US" sz="1100">
                          <a:effectLst/>
                        </a:rPr>
                        <a:t>数字</a:t>
                      </a:r>
                      <a:endParaRPr lang="zh-CN" altLang="en-US" sz="1100">
                        <a:effectLst/>
                      </a:endParaRP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r>
              <a:tr h="350586">
                <a:tc>
                  <a:txBody>
                    <a:bodyPr/>
                    <a:lstStyle/>
                    <a:p>
                      <a:r>
                        <a:rPr lang="en-US" altLang="zh-CN" sz="1100">
                          <a:effectLst/>
                        </a:rPr>
                        <a:t>)</a:t>
                      </a:r>
                      <a:endParaRPr lang="en-US" altLang="zh-CN" sz="1100">
                        <a:effectLst/>
                      </a:endParaRP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en-US" altLang="zh-CN" sz="1100">
                          <a:effectLst/>
                        </a:rPr>
                        <a:t>1 2 3 +</a:t>
                      </a:r>
                      <a:endParaRPr lang="en-US" altLang="zh-CN" sz="1100">
                        <a:effectLst/>
                      </a:endParaRP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en-US" altLang="zh-CN" sz="1100">
                          <a:effectLst/>
                        </a:rPr>
                        <a:t>+ (</a:t>
                      </a:r>
                      <a:endParaRPr lang="en-US" altLang="zh-CN" sz="1100">
                        <a:effectLst/>
                      </a:endParaRP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zh-CN" altLang="en-US" sz="1100">
                          <a:effectLst/>
                        </a:rPr>
                        <a:t>右括号，弹出运算符直至遇到左括号</a:t>
                      </a:r>
                      <a:endParaRPr lang="zh-CN" altLang="en-US" sz="1100">
                        <a:effectLst/>
                      </a:endParaRP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r>
              <a:tr h="350586">
                <a:tc>
                  <a:txBody>
                    <a:bodyPr/>
                    <a:lstStyle/>
                    <a:p>
                      <a:r>
                        <a:rPr lang="en-US" altLang="zh-CN" sz="1100">
                          <a:effectLst/>
                        </a:rPr>
                        <a:t>×</a:t>
                      </a:r>
                      <a:endParaRPr lang="en-US" altLang="zh-CN" sz="1100">
                        <a:effectLst/>
                      </a:endParaRP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en-US" altLang="zh-CN" sz="1100">
                          <a:effectLst/>
                        </a:rPr>
                        <a:t>1 2 3 +</a:t>
                      </a:r>
                      <a:endParaRPr lang="en-US" altLang="zh-CN" sz="1100">
                        <a:effectLst/>
                      </a:endParaRP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en-US" altLang="zh-CN" sz="1100">
                          <a:effectLst/>
                        </a:rPr>
                        <a:t>+ ( ×</a:t>
                      </a:r>
                      <a:endParaRPr lang="en-US" altLang="zh-CN" sz="1100">
                        <a:effectLst/>
                      </a:endParaRP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en-US" sz="1100">
                          <a:effectLst/>
                        </a:rPr>
                        <a:t>s1</a:t>
                      </a:r>
                      <a:r>
                        <a:rPr lang="zh-CN" altLang="en-US" sz="1100">
                          <a:effectLst/>
                        </a:rPr>
                        <a:t>栈顶为左括号，运算符直接入栈</a:t>
                      </a:r>
                      <a:endParaRPr lang="zh-CN" altLang="en-US" sz="1100">
                        <a:effectLst/>
                      </a:endParaRP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r>
              <a:tr h="213401">
                <a:tc>
                  <a:txBody>
                    <a:bodyPr/>
                    <a:lstStyle/>
                    <a:p>
                      <a:r>
                        <a:rPr lang="en-US" altLang="zh-CN" sz="1100">
                          <a:effectLst/>
                        </a:rPr>
                        <a:t>4</a:t>
                      </a:r>
                      <a:endParaRPr lang="en-US" altLang="zh-CN" sz="1100">
                        <a:effectLst/>
                      </a:endParaRP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en-US" altLang="zh-CN" sz="1100">
                          <a:effectLst/>
                        </a:rPr>
                        <a:t>1 2 3 + 4</a:t>
                      </a:r>
                      <a:endParaRPr lang="en-US" altLang="zh-CN" sz="1100">
                        <a:effectLst/>
                      </a:endParaRP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en-US" altLang="zh-CN" sz="1100">
                          <a:effectLst/>
                        </a:rPr>
                        <a:t>+ ( ×</a:t>
                      </a:r>
                      <a:endParaRPr lang="en-US" altLang="zh-CN" sz="1100">
                        <a:effectLst/>
                      </a:endParaRP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zh-CN" altLang="en-US" sz="1100">
                          <a:effectLst/>
                        </a:rPr>
                        <a:t>数字</a:t>
                      </a:r>
                      <a:endParaRPr lang="zh-CN" altLang="en-US" sz="1100">
                        <a:effectLst/>
                      </a:endParaRP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r>
              <a:tr h="350586">
                <a:tc>
                  <a:txBody>
                    <a:bodyPr/>
                    <a:lstStyle/>
                    <a:p>
                      <a:r>
                        <a:rPr lang="en-US" altLang="zh-CN" sz="1100">
                          <a:effectLst/>
                        </a:rPr>
                        <a:t>)</a:t>
                      </a:r>
                      <a:endParaRPr lang="en-US" altLang="zh-CN" sz="1100">
                        <a:effectLst/>
                      </a:endParaRP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en-US" altLang="zh-CN" sz="1100">
                          <a:effectLst/>
                        </a:rPr>
                        <a:t>1 2 3 + 4 ×</a:t>
                      </a:r>
                      <a:endParaRPr lang="en-US" altLang="zh-CN" sz="1100">
                        <a:effectLst/>
                      </a:endParaRP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en-US" altLang="zh-CN" sz="1100">
                          <a:effectLst/>
                        </a:rPr>
                        <a:t>+</a:t>
                      </a:r>
                      <a:endParaRPr lang="en-US" altLang="zh-CN" sz="1100">
                        <a:effectLst/>
                      </a:endParaRP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zh-CN" altLang="en-US" sz="1100">
                          <a:effectLst/>
                        </a:rPr>
                        <a:t>右括号，弹出运算符直至遇到左括号</a:t>
                      </a:r>
                      <a:endParaRPr lang="zh-CN" altLang="en-US" sz="1100">
                        <a:effectLst/>
                      </a:endParaRP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r>
              <a:tr h="487772">
                <a:tc>
                  <a:txBody>
                    <a:bodyPr/>
                    <a:lstStyle/>
                    <a:p>
                      <a:r>
                        <a:rPr lang="en-US" altLang="zh-CN" sz="1100">
                          <a:effectLst/>
                        </a:rPr>
                        <a:t>-</a:t>
                      </a:r>
                      <a:endParaRPr lang="en-US" altLang="zh-CN" sz="1100">
                        <a:effectLst/>
                      </a:endParaRP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en-US" altLang="zh-CN" sz="1100">
                          <a:effectLst/>
                        </a:rPr>
                        <a:t>1 2 3 + 4 × +</a:t>
                      </a:r>
                      <a:endParaRPr lang="en-US" altLang="zh-CN" sz="1100">
                        <a:effectLst/>
                      </a:endParaRP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en-US" altLang="zh-CN" sz="1100">
                          <a:effectLst/>
                        </a:rPr>
                        <a:t>-</a:t>
                      </a:r>
                      <a:endParaRPr lang="en-US" altLang="zh-CN" sz="1100">
                        <a:effectLst/>
                      </a:endParaRP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en-US" altLang="zh-CN" sz="1100">
                          <a:effectLst/>
                        </a:rPr>
                        <a:t>-</a:t>
                      </a:r>
                      <a:r>
                        <a:rPr lang="zh-CN" altLang="en-US" sz="1100">
                          <a:effectLst/>
                        </a:rPr>
                        <a:t>与</a:t>
                      </a:r>
                      <a:r>
                        <a:rPr lang="en-US" altLang="zh-CN" sz="1100">
                          <a:effectLst/>
                        </a:rPr>
                        <a:t>+</a:t>
                      </a:r>
                      <a:r>
                        <a:rPr lang="zh-CN" altLang="en-US" sz="1100">
                          <a:effectLst/>
                        </a:rPr>
                        <a:t>优先级相同，因此弹出</a:t>
                      </a:r>
                      <a:r>
                        <a:rPr lang="en-US" altLang="zh-CN" sz="1100">
                          <a:effectLst/>
                        </a:rPr>
                        <a:t>+</a:t>
                      </a:r>
                      <a:r>
                        <a:rPr lang="zh-CN" altLang="en-US" sz="1100">
                          <a:effectLst/>
                        </a:rPr>
                        <a:t>，再压入</a:t>
                      </a:r>
                      <a:r>
                        <a:rPr lang="en-US" altLang="zh-CN" sz="1100">
                          <a:effectLst/>
                        </a:rPr>
                        <a:t>-</a:t>
                      </a:r>
                      <a:endParaRPr lang="en-US" altLang="zh-CN" sz="1100">
                        <a:effectLst/>
                      </a:endParaRP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r>
              <a:tr h="213401">
                <a:tc>
                  <a:txBody>
                    <a:bodyPr/>
                    <a:lstStyle/>
                    <a:p>
                      <a:r>
                        <a:rPr lang="en-US" altLang="zh-CN" sz="1100">
                          <a:effectLst/>
                        </a:rPr>
                        <a:t>5</a:t>
                      </a:r>
                      <a:endParaRPr lang="en-US" altLang="zh-CN" sz="1100">
                        <a:effectLst/>
                      </a:endParaRP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en-US" altLang="zh-CN" sz="1100">
                          <a:effectLst/>
                        </a:rPr>
                        <a:t>1 2 3 + 4 × + 5</a:t>
                      </a:r>
                      <a:endParaRPr lang="en-US" altLang="zh-CN" sz="1100">
                        <a:effectLst/>
                      </a:endParaRP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en-US" altLang="zh-CN" sz="1100">
                          <a:effectLst/>
                        </a:rPr>
                        <a:t>-</a:t>
                      </a:r>
                      <a:endParaRPr lang="en-US" altLang="zh-CN" sz="1100">
                        <a:effectLst/>
                      </a:endParaRP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zh-CN" altLang="en-US" sz="1100">
                          <a:effectLst/>
                        </a:rPr>
                        <a:t>数字</a:t>
                      </a:r>
                      <a:endParaRPr lang="zh-CN" altLang="en-US" sz="1100">
                        <a:effectLst/>
                      </a:endParaRP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r>
              <a:tr h="213401">
                <a:tc>
                  <a:txBody>
                    <a:bodyPr/>
                    <a:lstStyle/>
                    <a:p>
                      <a:r>
                        <a:rPr lang="zh-CN" altLang="en-US" sz="1100">
                          <a:effectLst/>
                        </a:rPr>
                        <a:t>到达最右端</a:t>
                      </a:r>
                      <a:endParaRPr lang="zh-CN" altLang="en-US" sz="1100">
                        <a:effectLst/>
                      </a:endParaRP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en-US" altLang="zh-CN" sz="1100" b="1">
                          <a:solidFill>
                            <a:srgbClr val="DA0000"/>
                          </a:solidFill>
                          <a:effectLst/>
                        </a:rPr>
                        <a:t>1 2 3 + 4 × + 5 -</a:t>
                      </a:r>
                      <a:endParaRPr lang="en-US" altLang="zh-CN" sz="1100" b="1">
                        <a:solidFill>
                          <a:srgbClr val="DA0000"/>
                        </a:solidFill>
                        <a:effectLst/>
                      </a:endParaRP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zh-CN" altLang="en-US" sz="1100">
                          <a:effectLst/>
                        </a:rPr>
                        <a:t>空</a:t>
                      </a:r>
                      <a:endParaRPr lang="zh-CN" altLang="en-US" sz="1100">
                        <a:effectLst/>
                      </a:endParaRP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en-US" sz="1100">
                          <a:effectLst/>
                        </a:rPr>
                        <a:t>s1</a:t>
                      </a:r>
                      <a:r>
                        <a:rPr lang="zh-CN" altLang="en-US" sz="1100">
                          <a:effectLst/>
                        </a:rPr>
                        <a:t>中剩余的运算符</a:t>
                      </a:r>
                      <a:endParaRPr lang="zh-CN" altLang="en-US" sz="1100">
                        <a:effectLst/>
                      </a:endParaRP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r>
            </a:tbl>
          </a:graphicData>
        </a:graphic>
      </p:graphicFrame>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稀疏</a:t>
            </a:r>
            <a:r>
              <a:rPr lang="en-US" altLang="zh-CN" sz="2200" b="1" smtClean="0"/>
              <a:t>sparsearray</a:t>
            </a:r>
            <a:r>
              <a:rPr lang="zh-CN" altLang="en-US" sz="2200" b="1" smtClean="0"/>
              <a:t>数组</a:t>
            </a:r>
            <a:endParaRPr lang="en-US" altLang="zh-CN" sz="2200" b="1"/>
          </a:p>
        </p:txBody>
      </p:sp>
      <p:sp>
        <p:nvSpPr>
          <p:cNvPr id="2" name="TextBox 1"/>
          <p:cNvSpPr txBox="1"/>
          <p:nvPr/>
        </p:nvSpPr>
        <p:spPr>
          <a:xfrm>
            <a:off x="665981" y="1368127"/>
            <a:ext cx="8640960" cy="4276725"/>
          </a:xfrm>
          <a:prstGeom prst="rect">
            <a:avLst/>
          </a:prstGeom>
          <a:noFill/>
        </p:spPr>
        <p:txBody>
          <a:bodyPr wrap="square" rtlCol="0">
            <a:spAutoFit/>
          </a:bodyPr>
          <a:lstStyle/>
          <a:p>
            <a:r>
              <a:rPr lang="zh-CN" altLang="en-US" sz="2000" b="1" smtClean="0">
                <a:solidFill>
                  <a:srgbClr val="0070C0"/>
                </a:solidFill>
              </a:rPr>
              <a:t>先看一个实际的需求</a:t>
            </a:r>
            <a:endParaRPr lang="en-US" altLang="zh-CN" sz="2000"/>
          </a:p>
          <a:p>
            <a:endParaRPr lang="en-US" altLang="zh-CN"/>
          </a:p>
          <a:p>
            <a:pPr marL="285750" indent="-285750">
              <a:buFont typeface="Wingdings" panose="05000000000000000000" pitchFamily="2" charset="2"/>
              <a:buChar char="Ø"/>
            </a:pPr>
            <a:r>
              <a:rPr lang="zh-CN" altLang="en-US" smtClean="0"/>
              <a:t>编写的五子棋程序中，有</a:t>
            </a:r>
            <a:r>
              <a:rPr lang="zh-CN" altLang="en-US" b="1" smtClean="0"/>
              <a:t>存盘退出</a:t>
            </a:r>
            <a:r>
              <a:rPr lang="zh-CN" altLang="en-US" smtClean="0"/>
              <a:t>和</a:t>
            </a:r>
            <a:r>
              <a:rPr lang="zh-CN" altLang="en-US" smtClean="0">
                <a:solidFill>
                  <a:srgbClr val="FF0000"/>
                </a:solidFill>
              </a:rPr>
              <a:t>续上盘</a:t>
            </a:r>
            <a:r>
              <a:rPr lang="zh-CN" altLang="en-US" smtClean="0"/>
              <a:t>的功能。</a:t>
            </a:r>
            <a:endParaRPr lang="en-US" altLang="zh-CN" smtClean="0"/>
          </a:p>
          <a:p>
            <a:endParaRPr lang="en-US" altLang="zh-CN" smtClean="0"/>
          </a:p>
          <a:p>
            <a:endParaRPr lang="en-US" altLang="zh-CN"/>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pPr marL="285750" indent="-285750">
              <a:buFont typeface="Wingdings" panose="05000000000000000000" pitchFamily="2" charset="2"/>
              <a:buChar char="Ø"/>
            </a:pPr>
            <a:r>
              <a:rPr lang="zh-CN" altLang="en-US" b="1"/>
              <a:t>分</a:t>
            </a:r>
            <a:r>
              <a:rPr lang="zh-CN" altLang="en-US" b="1" smtClean="0"/>
              <a:t>析问题</a:t>
            </a:r>
            <a:r>
              <a:rPr lang="en-US" altLang="zh-CN" smtClean="0"/>
              <a:t>: </a:t>
            </a:r>
            <a:endParaRPr lang="en-US" altLang="zh-CN" smtClean="0"/>
          </a:p>
          <a:p>
            <a:r>
              <a:rPr lang="zh-CN" altLang="en-US" smtClean="0"/>
              <a:t>因为该二维数组的很多值是默认值</a:t>
            </a:r>
            <a:r>
              <a:rPr lang="en-US" altLang="zh-CN" smtClean="0"/>
              <a:t>0, </a:t>
            </a:r>
            <a:r>
              <a:rPr lang="zh-CN" altLang="en-US" smtClean="0"/>
              <a:t>因此记录了很多没有意义的数据</a:t>
            </a:r>
            <a:r>
              <a:rPr lang="en-US" altLang="zh-CN" smtClean="0"/>
              <a:t>.-&gt;</a:t>
            </a:r>
            <a:r>
              <a:rPr lang="zh-CN" altLang="en-US" smtClean="0"/>
              <a:t>可以十一稀疏数组进行压缩</a:t>
            </a:r>
            <a:r>
              <a:rPr lang="zh-CN" altLang="en-US" smtClean="0"/>
              <a:t>。</a:t>
            </a:r>
            <a:endParaRPr lang="zh-CN" altLang="en-US"/>
          </a:p>
        </p:txBody>
      </p:sp>
      <p:pic>
        <p:nvPicPr>
          <p:cNvPr id="307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65175" y="2376240"/>
            <a:ext cx="2390622" cy="23762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右箭头 2"/>
          <p:cNvSpPr/>
          <p:nvPr/>
        </p:nvSpPr>
        <p:spPr>
          <a:xfrm>
            <a:off x="3258269" y="3744391"/>
            <a:ext cx="2160240" cy="4320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TextBox 3"/>
          <p:cNvSpPr txBox="1"/>
          <p:nvPr/>
        </p:nvSpPr>
        <p:spPr>
          <a:xfrm>
            <a:off x="3186261" y="3240335"/>
            <a:ext cx="2492990" cy="369332"/>
          </a:xfrm>
          <a:prstGeom prst="rect">
            <a:avLst/>
          </a:prstGeom>
          <a:noFill/>
        </p:spPr>
        <p:txBody>
          <a:bodyPr wrap="none" rtlCol="0">
            <a:spAutoFit/>
          </a:bodyPr>
          <a:lstStyle/>
          <a:p>
            <a:r>
              <a:rPr lang="zh-CN" altLang="en-US"/>
              <a:t>使</a:t>
            </a:r>
            <a:r>
              <a:rPr lang="zh-CN" altLang="en-US" smtClean="0"/>
              <a:t>用二维数组记录棋盘</a:t>
            </a:r>
            <a:endParaRPr lang="zh-CN" altLang="en-US"/>
          </a:p>
        </p:txBody>
      </p:sp>
      <p:pic>
        <p:nvPicPr>
          <p:cNvPr id="307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74284" y="2448247"/>
            <a:ext cx="2408521" cy="23762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5" name="对象 4"/>
          <p:cNvGraphicFramePr>
            <a:graphicFrameLocks noChangeAspect="1"/>
          </p:cNvGraphicFramePr>
          <p:nvPr/>
        </p:nvGraphicFramePr>
        <p:xfrm>
          <a:off x="3255797" y="4320455"/>
          <a:ext cx="340741" cy="293561"/>
        </p:xfrm>
        <a:graphic>
          <a:graphicData uri="http://schemas.openxmlformats.org/presentationml/2006/ole">
            <mc:AlternateContent xmlns:mc="http://schemas.openxmlformats.org/markup-compatibility/2006">
              <mc:Choice xmlns:v="urn:schemas-microsoft-com:vml" Requires="v">
                <p:oleObj spid="_x0000_s37246" name="包装程序外壳对象" showAsIcon="1" r:id="rId3" imgW="609600" imgH="523875" progId="Package">
                  <p:embed/>
                </p:oleObj>
              </mc:Choice>
              <mc:Fallback>
                <p:oleObj name="包装程序外壳对象" showAsIcon="1" r:id="rId3" imgW="609600" imgH="523875" progId="Package">
                  <p:embed/>
                  <p:pic>
                    <p:nvPicPr>
                      <p:cNvPr id="0" name="图片 37245"/>
                      <p:cNvPicPr/>
                      <p:nvPr/>
                    </p:nvPicPr>
                    <p:blipFill>
                      <a:blip r:embed="rId4"/>
                      <a:stretch>
                        <a:fillRect/>
                      </a:stretch>
                    </p:blipFill>
                    <p:spPr>
                      <a:xfrm>
                        <a:off x="3255797" y="4320455"/>
                        <a:ext cx="340741" cy="293561"/>
                      </a:xfrm>
                      <a:prstGeom prst="rect">
                        <a:avLst/>
                      </a:prstGeom>
                    </p:spPr>
                  </p:pic>
                </p:oleObj>
              </mc:Fallback>
            </mc:AlternateContent>
          </a:graphicData>
        </a:graphic>
      </p:graphicFrame>
      <p:graphicFrame>
        <p:nvGraphicFramePr>
          <p:cNvPr id="6" name="对象 5"/>
          <p:cNvGraphicFramePr>
            <a:graphicFrameLocks noChangeAspect="1"/>
          </p:cNvGraphicFramePr>
          <p:nvPr/>
        </p:nvGraphicFramePr>
        <p:xfrm>
          <a:off x="8226821" y="4300690"/>
          <a:ext cx="496140" cy="427444"/>
        </p:xfrm>
        <a:graphic>
          <a:graphicData uri="http://schemas.openxmlformats.org/presentationml/2006/ole">
            <mc:AlternateContent xmlns:mc="http://schemas.openxmlformats.org/markup-compatibility/2006">
              <mc:Choice xmlns:v="urn:schemas-microsoft-com:vml" Requires="v">
                <p:oleObj spid="_x0000_s37247" name="包装程序外壳对象" showAsIcon="1" r:id="rId5" imgW="609600" imgH="523875" progId="Package">
                  <p:embed/>
                </p:oleObj>
              </mc:Choice>
              <mc:Fallback>
                <p:oleObj name="包装程序外壳对象" showAsIcon="1" r:id="rId5" imgW="609600" imgH="523875" progId="Package">
                  <p:embed/>
                  <p:pic>
                    <p:nvPicPr>
                      <p:cNvPr id="0" name="图片 37246"/>
                      <p:cNvPicPr/>
                      <p:nvPr/>
                    </p:nvPicPr>
                    <p:blipFill>
                      <a:blip r:embed="rId6"/>
                      <a:stretch>
                        <a:fillRect/>
                      </a:stretch>
                    </p:blipFill>
                    <p:spPr>
                      <a:xfrm>
                        <a:off x="8226821" y="4300690"/>
                        <a:ext cx="496140" cy="427444"/>
                      </a:xfrm>
                      <a:prstGeom prst="rect">
                        <a:avLst/>
                      </a:prstGeom>
                    </p:spPr>
                  </p:pic>
                </p:oleObj>
              </mc:Fallback>
            </mc:AlternateContent>
          </a:graphicData>
        </a:graphic>
      </p:graphicFrame>
      <p:cxnSp>
        <p:nvCxnSpPr>
          <p:cNvPr id="8" name="直接连接符 7"/>
          <p:cNvCxnSpPr/>
          <p:nvPr/>
        </p:nvCxnSpPr>
        <p:spPr>
          <a:xfrm>
            <a:off x="4897120" y="5284470"/>
            <a:ext cx="2681605" cy="4445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逆</a:t>
            </a:r>
            <a:r>
              <a:rPr lang="zh-CN" altLang="en-US" sz="2200" b="1"/>
              <a:t>波兰计算器完整版</a:t>
            </a:r>
            <a:endParaRPr lang="en-US" altLang="zh-CN" sz="2200" b="1"/>
          </a:p>
        </p:txBody>
      </p:sp>
      <p:sp>
        <p:nvSpPr>
          <p:cNvPr id="2" name="TextBox 1"/>
          <p:cNvSpPr txBox="1"/>
          <p:nvPr/>
        </p:nvSpPr>
        <p:spPr>
          <a:xfrm>
            <a:off x="305941" y="1224111"/>
            <a:ext cx="8928992" cy="3139321"/>
          </a:xfrm>
          <a:prstGeom prst="rect">
            <a:avLst/>
          </a:prstGeom>
          <a:noFill/>
        </p:spPr>
        <p:txBody>
          <a:bodyPr wrap="square" rtlCol="0">
            <a:spAutoFit/>
          </a:bodyPr>
          <a:lstStyle/>
          <a:p>
            <a:endParaRPr lang="en-US" altLang="zh-CN" b="1"/>
          </a:p>
          <a:p>
            <a:r>
              <a:rPr lang="zh-CN" altLang="en-US"/>
              <a:t>完整版的逆波兰计算器，功能包</a:t>
            </a:r>
            <a:r>
              <a:rPr lang="zh-CN" altLang="en-US" smtClean="0"/>
              <a:t>括</a:t>
            </a:r>
            <a:endParaRPr lang="en-US" altLang="zh-CN" smtClean="0"/>
          </a:p>
          <a:p>
            <a:pPr marL="342900" indent="-342900">
              <a:buAutoNum type="arabicParenR"/>
            </a:pPr>
            <a:r>
              <a:rPr lang="zh-CN" altLang="en-US" smtClean="0"/>
              <a:t>支</a:t>
            </a:r>
            <a:r>
              <a:rPr lang="zh-CN" altLang="en-US"/>
              <a:t>持 </a:t>
            </a:r>
            <a:r>
              <a:rPr lang="en-US" altLang="zh-CN"/>
              <a:t>+ - * / ( ) </a:t>
            </a:r>
            <a:endParaRPr lang="en-US" altLang="zh-CN" smtClean="0"/>
          </a:p>
          <a:p>
            <a:pPr marL="342900" indent="-342900">
              <a:buAutoNum type="arabicParenR"/>
            </a:pPr>
            <a:r>
              <a:rPr lang="en-US" altLang="zh-CN" smtClean="0"/>
              <a:t> </a:t>
            </a:r>
            <a:r>
              <a:rPr lang="zh-CN" altLang="en-US"/>
              <a:t>多位数，支持小数</a:t>
            </a:r>
            <a:r>
              <a:rPr lang="en-US" altLang="zh-CN" smtClean="0"/>
              <a:t>,</a:t>
            </a:r>
            <a:endParaRPr lang="en-US" altLang="zh-CN" smtClean="0"/>
          </a:p>
          <a:p>
            <a:pPr marL="342900" indent="-342900">
              <a:buAutoNum type="arabicParenR"/>
            </a:pPr>
            <a:r>
              <a:rPr lang="zh-CN" altLang="en-US" smtClean="0"/>
              <a:t>兼</a:t>
            </a:r>
            <a:r>
              <a:rPr lang="zh-CN" altLang="en-US"/>
              <a:t>容处</a:t>
            </a:r>
            <a:r>
              <a:rPr lang="zh-CN" altLang="en-US" smtClean="0"/>
              <a:t>理</a:t>
            </a:r>
            <a:r>
              <a:rPr lang="en-US" altLang="zh-CN" smtClean="0"/>
              <a:t>, </a:t>
            </a:r>
            <a:r>
              <a:rPr lang="zh-CN" altLang="en-US"/>
              <a:t>过</a:t>
            </a:r>
            <a:r>
              <a:rPr lang="zh-CN" altLang="en-US" smtClean="0"/>
              <a:t>滤任</a:t>
            </a:r>
            <a:r>
              <a:rPr lang="zh-CN" altLang="en-US"/>
              <a:t>何空白字符，包括空格、制表符、换页符</a:t>
            </a:r>
            <a:endParaRPr lang="en-US" altLang="zh-CN" smtClean="0"/>
          </a:p>
          <a:p>
            <a:endParaRPr lang="en-US" altLang="zh-CN"/>
          </a:p>
          <a:p>
            <a:r>
              <a:rPr lang="zh-CN" altLang="en-US" smtClean="0"/>
              <a:t>逆</a:t>
            </a:r>
            <a:r>
              <a:rPr lang="zh-CN" altLang="en-US"/>
              <a:t>波兰计算器完整</a:t>
            </a:r>
            <a:r>
              <a:rPr lang="zh-CN" altLang="en-US" smtClean="0"/>
              <a:t>版考虑的因素较多，下面给出完整版代码供同学们学习，其基本思路和前面一样，也是使用到：</a:t>
            </a:r>
            <a:r>
              <a:rPr lang="zh-CN" altLang="en-US" b="1" smtClean="0"/>
              <a:t>中缀表达式转后缀表达式</a:t>
            </a:r>
            <a:r>
              <a:rPr lang="zh-CN" altLang="en-US" smtClean="0"/>
              <a:t>。</a:t>
            </a:r>
            <a:endParaRPr lang="zh-CN" altLang="en-US" smtClean="0"/>
          </a:p>
          <a:p>
            <a:endParaRPr lang="en-US" altLang="zh-CN" smtClean="0"/>
          </a:p>
          <a:p>
            <a:endParaRPr lang="en-US" altLang="zh-CN" smtClean="0"/>
          </a:p>
          <a:p>
            <a:endParaRPr lang="en-US" altLang="zh-CN" smtClean="0"/>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21965" y="1152103"/>
            <a:ext cx="8496944" cy="3939540"/>
          </a:xfrm>
          <a:prstGeom prst="rect">
            <a:avLst/>
          </a:prstGeom>
          <a:solidFill>
            <a:schemeClr val="bg1">
              <a:lumMod val="95000"/>
            </a:schemeClr>
          </a:solidFill>
        </p:spPr>
        <p:txBody>
          <a:bodyPr wrap="square" rtlCol="0">
            <a:spAutoFit/>
          </a:bodyPr>
          <a:lstStyle/>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r>
              <a:rPr lang="zh-CN" altLang="en-US" sz="2800" b="1" smtClean="0"/>
              <a:t>数据结构和算法</a:t>
            </a:r>
            <a:endParaRPr lang="en-US" altLang="zh-CN" sz="2800" b="1" smtClean="0"/>
          </a:p>
          <a:p>
            <a:r>
              <a:rPr lang="en-US" altLang="zh-CN" sz="2400" b="1" smtClean="0">
                <a:solidFill>
                  <a:schemeClr val="bg1">
                    <a:lumMod val="65000"/>
                  </a:schemeClr>
                </a:solidFill>
              </a:rPr>
              <a:t>--</a:t>
            </a:r>
            <a:r>
              <a:rPr lang="zh-CN" altLang="en-US" sz="2400" b="1" smtClean="0">
                <a:solidFill>
                  <a:schemeClr val="bg1">
                    <a:lumMod val="65000"/>
                  </a:schemeClr>
                </a:solidFill>
              </a:rPr>
              <a:t>递归</a:t>
            </a:r>
            <a:endParaRPr lang="en-US" altLang="zh-CN" sz="2400" b="1">
              <a:solidFill>
                <a:schemeClr val="bg1">
                  <a:lumMod val="65000"/>
                </a:schemeClr>
              </a:solidFill>
            </a:endParaRPr>
          </a:p>
          <a:p>
            <a:endParaRPr lang="zh-CN" altLang="en-US"/>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递归应用场景</a:t>
            </a:r>
            <a:endParaRPr lang="en-US" altLang="zh-CN" sz="2200" b="1"/>
          </a:p>
        </p:txBody>
      </p:sp>
      <p:sp>
        <p:nvSpPr>
          <p:cNvPr id="2" name="TextBox 1"/>
          <p:cNvSpPr txBox="1"/>
          <p:nvPr/>
        </p:nvSpPr>
        <p:spPr>
          <a:xfrm>
            <a:off x="665981" y="1224111"/>
            <a:ext cx="8136904" cy="2585323"/>
          </a:xfrm>
          <a:prstGeom prst="rect">
            <a:avLst/>
          </a:prstGeom>
          <a:noFill/>
        </p:spPr>
        <p:txBody>
          <a:bodyPr wrap="square" rtlCol="0">
            <a:spAutoFit/>
          </a:bodyPr>
          <a:lstStyle/>
          <a:p>
            <a:r>
              <a:rPr lang="zh-CN" altLang="en-US" smtClean="0"/>
              <a:t>看个实际应用场景，迷宫问题</a:t>
            </a:r>
            <a:r>
              <a:rPr lang="en-US" altLang="zh-CN" smtClean="0"/>
              <a:t>(</a:t>
            </a:r>
            <a:r>
              <a:rPr lang="zh-CN" altLang="en-US" smtClean="0"/>
              <a:t>回溯</a:t>
            </a:r>
            <a:r>
              <a:rPr lang="en-US" altLang="zh-CN" smtClean="0"/>
              <a:t>)</a:t>
            </a:r>
            <a:r>
              <a:rPr lang="zh-CN" altLang="en-US" smtClean="0"/>
              <a:t>， </a:t>
            </a:r>
            <a:r>
              <a:rPr lang="zh-CN" altLang="en-US"/>
              <a:t>递</a:t>
            </a:r>
            <a:r>
              <a:rPr lang="zh-CN" altLang="en-US" smtClean="0"/>
              <a:t>归</a:t>
            </a:r>
            <a:r>
              <a:rPr lang="en-US" altLang="zh-CN" smtClean="0"/>
              <a:t>(Recursion)</a:t>
            </a:r>
            <a:endParaRPr lang="en-US" altLang="zh-CN"/>
          </a:p>
          <a:p>
            <a:pPr marL="342900" indent="-342900">
              <a:buAutoNum type="arabicParenR"/>
            </a:pPr>
            <a:endParaRPr lang="en-US" altLang="zh-CN" smtClean="0"/>
          </a:p>
          <a:p>
            <a:pPr marL="342900" indent="-342900">
              <a:buAutoNum type="arabicParenR"/>
            </a:pPr>
            <a:endParaRPr lang="en-US" altLang="zh-CN"/>
          </a:p>
          <a:p>
            <a:pPr marL="342900" indent="-342900">
              <a:buAutoNum type="arabicParenR"/>
            </a:pPr>
            <a:endParaRPr lang="en-US" altLang="zh-CN" smtClean="0"/>
          </a:p>
          <a:p>
            <a:pPr marL="342900" indent="-342900">
              <a:buAutoNum type="arabicParenR"/>
            </a:pPr>
            <a:endParaRPr lang="en-US" altLang="zh-CN"/>
          </a:p>
          <a:p>
            <a:pPr marL="342900" indent="-342900">
              <a:buAutoNum type="arabicParenR"/>
            </a:pPr>
            <a:endParaRPr lang="en-US" altLang="zh-CN" smtClean="0"/>
          </a:p>
          <a:p>
            <a:pPr marL="342900" indent="-342900">
              <a:buAutoNum type="arabicParenR"/>
            </a:pPr>
            <a:endParaRPr lang="en-US" altLang="zh-CN"/>
          </a:p>
          <a:p>
            <a:pPr marL="342900" indent="-342900">
              <a:buAutoNum type="arabicParenR"/>
            </a:pPr>
            <a:endParaRPr lang="en-US" altLang="zh-CN" smtClean="0"/>
          </a:p>
          <a:p>
            <a:pPr marL="342900" indent="-342900">
              <a:buAutoNum type="arabicParenR"/>
            </a:pPr>
            <a:endParaRPr lang="en-US" altLang="zh-CN" smtClean="0"/>
          </a:p>
        </p:txBody>
      </p:sp>
      <p:pic>
        <p:nvPicPr>
          <p:cNvPr id="5"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37989" y="1873248"/>
            <a:ext cx="3126878" cy="30952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递归的概念</a:t>
            </a:r>
            <a:endParaRPr lang="en-US" altLang="zh-CN" sz="2200" b="1"/>
          </a:p>
        </p:txBody>
      </p:sp>
      <p:sp>
        <p:nvSpPr>
          <p:cNvPr id="2" name="TextBox 1"/>
          <p:cNvSpPr txBox="1"/>
          <p:nvPr/>
        </p:nvSpPr>
        <p:spPr>
          <a:xfrm>
            <a:off x="665981" y="1224111"/>
            <a:ext cx="8136904" cy="4001095"/>
          </a:xfrm>
          <a:prstGeom prst="rect">
            <a:avLst/>
          </a:prstGeom>
          <a:noFill/>
        </p:spPr>
        <p:txBody>
          <a:bodyPr wrap="square" rtlCol="0">
            <a:spAutoFit/>
          </a:bodyPr>
          <a:lstStyle/>
          <a:p>
            <a:endParaRPr lang="en-US" altLang="zh-CN"/>
          </a:p>
          <a:p>
            <a:endParaRPr lang="en-US" altLang="zh-CN">
              <a:ea typeface="宋体" panose="02010600030101010101" pitchFamily="2" charset="-122"/>
            </a:endParaRPr>
          </a:p>
          <a:p>
            <a:pPr>
              <a:defRPr/>
            </a:pPr>
            <a:r>
              <a:rPr lang="zh-CN" altLang="en-US">
                <a:ea typeface="宋体" panose="02010600030101010101" pitchFamily="2" charset="-122"/>
              </a:rPr>
              <a:t>简单的说</a:t>
            </a:r>
            <a:r>
              <a:rPr lang="en-US" altLang="zh-CN">
                <a:ea typeface="宋体" panose="02010600030101010101" pitchFamily="2" charset="-122"/>
              </a:rPr>
              <a:t>: </a:t>
            </a:r>
            <a:r>
              <a:rPr lang="zh-CN" altLang="en-US">
                <a:ea typeface="宋体" panose="02010600030101010101" pitchFamily="2" charset="-122"/>
              </a:rPr>
              <a:t>递归</a:t>
            </a:r>
            <a:r>
              <a:rPr lang="zh-CN" altLang="en-US" smtClean="0">
                <a:ea typeface="宋体" panose="02010600030101010101" pitchFamily="2" charset="-122"/>
              </a:rPr>
              <a:t>就是方法自</a:t>
            </a:r>
            <a:r>
              <a:rPr lang="zh-CN" altLang="en-US">
                <a:ea typeface="宋体" panose="02010600030101010101" pitchFamily="2" charset="-122"/>
              </a:rPr>
              <a:t>己调用自己</a:t>
            </a:r>
            <a:r>
              <a:rPr lang="en-US" altLang="zh-CN">
                <a:ea typeface="宋体" panose="02010600030101010101" pitchFamily="2" charset="-122"/>
              </a:rPr>
              <a:t>,</a:t>
            </a:r>
            <a:r>
              <a:rPr lang="zh-CN" altLang="en-US">
                <a:ea typeface="宋体" panose="02010600030101010101" pitchFamily="2" charset="-122"/>
              </a:rPr>
              <a:t>每次调用时传入不同的变量</a:t>
            </a:r>
            <a:r>
              <a:rPr lang="en-US" altLang="zh-CN" b="1" smtClean="0">
                <a:ea typeface="宋体" panose="02010600030101010101" pitchFamily="2" charset="-122"/>
              </a:rPr>
              <a:t>.</a:t>
            </a:r>
            <a:r>
              <a:rPr lang="zh-CN" altLang="en-US" b="1">
                <a:ea typeface="宋体" panose="02010600030101010101" pitchFamily="2" charset="-122"/>
              </a:rPr>
              <a:t>递归</a:t>
            </a:r>
            <a:r>
              <a:rPr lang="zh-CN" altLang="en-US" b="1" smtClean="0">
                <a:ea typeface="宋体" panose="02010600030101010101" pitchFamily="2" charset="-122"/>
              </a:rPr>
              <a:t>有</a:t>
            </a:r>
            <a:r>
              <a:rPr lang="zh-CN" altLang="en-US" b="1">
                <a:ea typeface="宋体" panose="02010600030101010101" pitchFamily="2" charset="-122"/>
              </a:rPr>
              <a:t>助于编程者解决复杂的问题</a:t>
            </a:r>
            <a:r>
              <a:rPr lang="en-US" altLang="zh-CN">
                <a:ea typeface="宋体" panose="02010600030101010101" pitchFamily="2" charset="-122"/>
              </a:rPr>
              <a:t>,</a:t>
            </a:r>
            <a:r>
              <a:rPr lang="zh-CN" altLang="en-US">
                <a:ea typeface="宋体" panose="02010600030101010101" pitchFamily="2" charset="-122"/>
              </a:rPr>
              <a:t>同时可以让代码变得简洁</a:t>
            </a:r>
            <a:r>
              <a:rPr lang="zh-CN" altLang="en-US" smtClean="0">
                <a:ea typeface="宋体" panose="02010600030101010101" pitchFamily="2" charset="-122"/>
              </a:rPr>
              <a:t>。</a:t>
            </a:r>
            <a:endParaRPr lang="en-US" altLang="zh-CN" smtClean="0">
              <a:ea typeface="宋体" panose="02010600030101010101" pitchFamily="2" charset="-122"/>
            </a:endParaRPr>
          </a:p>
          <a:p>
            <a:pPr>
              <a:defRPr/>
            </a:pPr>
            <a:endParaRPr lang="en-US" altLang="zh-CN" smtClean="0">
              <a:ea typeface="宋体" panose="02010600030101010101" pitchFamily="2" charset="-122"/>
            </a:endParaRPr>
          </a:p>
          <a:p>
            <a:pPr>
              <a:defRPr/>
            </a:pPr>
            <a:endParaRPr lang="en-US" altLang="zh-CN">
              <a:ea typeface="宋体" panose="02010600030101010101" pitchFamily="2" charset="-122"/>
            </a:endParaRPr>
          </a:p>
          <a:p>
            <a:endParaRPr lang="en-US" altLang="zh-CN" smtClean="0"/>
          </a:p>
          <a:p>
            <a:pPr marL="342900" indent="-342900">
              <a:buAutoNum type="arabicParenR"/>
            </a:pPr>
            <a:endParaRPr lang="en-US" altLang="zh-CN"/>
          </a:p>
          <a:p>
            <a:pPr marL="342900" indent="-342900">
              <a:buAutoNum type="arabicParenR"/>
            </a:pPr>
            <a:endParaRPr lang="en-US" altLang="zh-CN" smtClean="0"/>
          </a:p>
          <a:p>
            <a:pPr marL="342900" indent="-342900">
              <a:buAutoNum type="arabicParenR"/>
            </a:pPr>
            <a:endParaRPr lang="en-US" altLang="zh-CN"/>
          </a:p>
          <a:p>
            <a:pPr marL="342900" indent="-342900">
              <a:buAutoNum type="arabicParenR"/>
            </a:pPr>
            <a:endParaRPr lang="en-US" altLang="zh-CN" smtClean="0"/>
          </a:p>
          <a:p>
            <a:pPr marL="342900" indent="-342900">
              <a:buAutoNum type="arabicParenR"/>
            </a:pPr>
            <a:endParaRPr lang="en-US" altLang="zh-CN"/>
          </a:p>
          <a:p>
            <a:pPr marL="342900" indent="-342900">
              <a:buAutoNum type="arabicParenR"/>
            </a:pPr>
            <a:endParaRPr lang="en-US" altLang="zh-CN" smtClean="0"/>
          </a:p>
          <a:p>
            <a:pPr marL="342900" indent="-342900">
              <a:buAutoNum type="arabicParenR"/>
            </a:pPr>
            <a:endParaRPr lang="en-US" altLang="zh-CN" smtClean="0"/>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递归</a:t>
            </a:r>
            <a:r>
              <a:rPr lang="zh-CN" altLang="en-US" sz="2200" b="1"/>
              <a:t>调</a:t>
            </a:r>
            <a:r>
              <a:rPr lang="zh-CN" altLang="en-US" sz="2200" b="1" smtClean="0"/>
              <a:t>用机制</a:t>
            </a:r>
            <a:endParaRPr lang="en-US" altLang="zh-CN" sz="2200" b="1"/>
          </a:p>
        </p:txBody>
      </p:sp>
      <p:sp>
        <p:nvSpPr>
          <p:cNvPr id="2" name="TextBox 1"/>
          <p:cNvSpPr txBox="1"/>
          <p:nvPr/>
        </p:nvSpPr>
        <p:spPr>
          <a:xfrm>
            <a:off x="665981" y="1224111"/>
            <a:ext cx="8136904" cy="3693319"/>
          </a:xfrm>
          <a:prstGeom prst="rect">
            <a:avLst/>
          </a:prstGeom>
          <a:noFill/>
        </p:spPr>
        <p:txBody>
          <a:bodyPr wrap="square" rtlCol="0">
            <a:spAutoFit/>
          </a:bodyPr>
          <a:lstStyle/>
          <a:p>
            <a:endParaRPr lang="en-US" altLang="zh-CN">
              <a:ea typeface="宋体" panose="02010600030101010101" pitchFamily="2" charset="-122"/>
            </a:endParaRPr>
          </a:p>
          <a:p>
            <a:pPr>
              <a:defRPr/>
            </a:pPr>
            <a:r>
              <a:rPr lang="zh-CN" altLang="en-US" smtClean="0">
                <a:ea typeface="宋体" panose="02010600030101010101" pitchFamily="2" charset="-122"/>
              </a:rPr>
              <a:t>我</a:t>
            </a:r>
            <a:r>
              <a:rPr lang="zh-CN" altLang="en-US">
                <a:ea typeface="宋体" panose="02010600030101010101" pitchFamily="2" charset="-122"/>
              </a:rPr>
              <a:t>列举两个小案例</a:t>
            </a:r>
            <a:r>
              <a:rPr lang="en-US" altLang="zh-CN">
                <a:ea typeface="宋体" panose="02010600030101010101" pitchFamily="2" charset="-122"/>
              </a:rPr>
              <a:t>,</a:t>
            </a:r>
            <a:r>
              <a:rPr lang="zh-CN" altLang="en-US">
                <a:ea typeface="宋体" panose="02010600030101010101" pitchFamily="2" charset="-122"/>
              </a:rPr>
              <a:t>来帮助大家理</a:t>
            </a:r>
            <a:r>
              <a:rPr lang="zh-CN" altLang="en-US" smtClean="0">
                <a:ea typeface="宋体" panose="02010600030101010101" pitchFamily="2" charset="-122"/>
              </a:rPr>
              <a:t>解</a:t>
            </a:r>
            <a:r>
              <a:rPr lang="zh-CN" altLang="en-US">
                <a:ea typeface="宋体" panose="02010600030101010101" pitchFamily="2" charset="-122"/>
              </a:rPr>
              <a:t>递归</a:t>
            </a:r>
            <a:r>
              <a:rPr lang="zh-CN" altLang="en-US" smtClean="0">
                <a:ea typeface="宋体" panose="02010600030101010101" pitchFamily="2" charset="-122"/>
              </a:rPr>
              <a:t>，</a:t>
            </a:r>
            <a:r>
              <a:rPr lang="zh-CN" altLang="en-US">
                <a:ea typeface="宋体" panose="02010600030101010101" pitchFamily="2" charset="-122"/>
              </a:rPr>
              <a:t>部</a:t>
            </a:r>
            <a:r>
              <a:rPr lang="zh-CN" altLang="en-US" smtClean="0">
                <a:ea typeface="宋体" panose="02010600030101010101" pitchFamily="2" charset="-122"/>
              </a:rPr>
              <a:t>分学员已经学习过递归了，这里在给大家回顾一下</a:t>
            </a:r>
            <a:r>
              <a:rPr lang="zh-CN" altLang="en-US" b="1" smtClean="0">
                <a:ea typeface="宋体" panose="02010600030101010101" pitchFamily="2" charset="-122"/>
              </a:rPr>
              <a:t>递归调用机制</a:t>
            </a:r>
            <a:endParaRPr lang="en-US" altLang="zh-CN" b="1">
              <a:ea typeface="宋体" panose="02010600030101010101" pitchFamily="2" charset="-122"/>
            </a:endParaRPr>
          </a:p>
          <a:p>
            <a:pPr marL="342900" indent="-342900">
              <a:buAutoNum type="arabicParenR"/>
              <a:defRPr/>
            </a:pPr>
            <a:r>
              <a:rPr lang="zh-CN" altLang="en-US">
                <a:ea typeface="宋体" panose="02010600030101010101" pitchFamily="2" charset="-122"/>
              </a:rPr>
              <a:t>打印</a:t>
            </a:r>
            <a:r>
              <a:rPr lang="zh-CN" altLang="en-US" smtClean="0">
                <a:ea typeface="宋体" panose="02010600030101010101" pitchFamily="2" charset="-122"/>
              </a:rPr>
              <a:t>问题</a:t>
            </a:r>
            <a:endParaRPr lang="en-US" altLang="zh-CN" smtClean="0">
              <a:ea typeface="宋体" panose="02010600030101010101" pitchFamily="2" charset="-122"/>
            </a:endParaRPr>
          </a:p>
          <a:p>
            <a:pPr marL="342900" indent="-342900">
              <a:buAutoNum type="arabicParenR"/>
              <a:defRPr/>
            </a:pPr>
            <a:r>
              <a:rPr lang="zh-CN" altLang="en-US">
                <a:ea typeface="宋体" panose="02010600030101010101" pitchFamily="2" charset="-122"/>
              </a:rPr>
              <a:t>阶乘</a:t>
            </a:r>
            <a:r>
              <a:rPr lang="zh-CN" altLang="en-US" smtClean="0">
                <a:ea typeface="宋体" panose="02010600030101010101" pitchFamily="2" charset="-122"/>
              </a:rPr>
              <a:t>问</a:t>
            </a:r>
            <a:r>
              <a:rPr lang="zh-CN" altLang="en-US">
                <a:ea typeface="宋体" panose="02010600030101010101" pitchFamily="2" charset="-122"/>
              </a:rPr>
              <a:t>题</a:t>
            </a:r>
            <a:endParaRPr lang="zh-CN" altLang="en-US">
              <a:ea typeface="宋体" panose="02010600030101010101" pitchFamily="2" charset="-122"/>
            </a:endParaRPr>
          </a:p>
          <a:p>
            <a:pPr>
              <a:defRPr/>
            </a:pPr>
            <a:endParaRPr lang="en-US" altLang="zh-CN" smtClean="0">
              <a:ea typeface="宋体" panose="02010600030101010101" pitchFamily="2" charset="-122"/>
            </a:endParaRPr>
          </a:p>
          <a:p>
            <a:endParaRPr lang="en-US" altLang="zh-CN"/>
          </a:p>
          <a:p>
            <a:pPr marL="342900" indent="-342900">
              <a:buAutoNum type="arabicParenR"/>
            </a:pPr>
            <a:endParaRPr lang="en-US" altLang="zh-CN" smtClean="0"/>
          </a:p>
          <a:p>
            <a:pPr marL="342900" indent="-342900">
              <a:buAutoNum type="arabicParenR"/>
            </a:pPr>
            <a:endParaRPr lang="en-US" altLang="zh-CN"/>
          </a:p>
          <a:p>
            <a:pPr marL="342900" indent="-342900">
              <a:buAutoNum type="arabicParenR"/>
            </a:pPr>
            <a:endParaRPr lang="en-US" altLang="zh-CN" smtClean="0"/>
          </a:p>
          <a:p>
            <a:pPr marL="342900" indent="-342900">
              <a:buAutoNum type="arabicParenR"/>
            </a:pPr>
            <a:endParaRPr lang="en-US" altLang="zh-CN"/>
          </a:p>
          <a:p>
            <a:pPr marL="342900" indent="-342900">
              <a:buAutoNum type="arabicParenR"/>
            </a:pPr>
            <a:endParaRPr lang="en-US" altLang="zh-CN" smtClean="0"/>
          </a:p>
          <a:p>
            <a:pPr marL="342900" indent="-342900">
              <a:buAutoNum type="arabicParenR"/>
            </a:pPr>
            <a:endParaRPr lang="en-US" altLang="zh-CN" smtClean="0"/>
          </a:p>
        </p:txBody>
      </p:sp>
      <p:sp>
        <p:nvSpPr>
          <p:cNvPr id="3" name="TextBox 2"/>
          <p:cNvSpPr txBox="1"/>
          <p:nvPr/>
        </p:nvSpPr>
        <p:spPr>
          <a:xfrm>
            <a:off x="809997" y="3224658"/>
            <a:ext cx="2664296" cy="1661993"/>
          </a:xfrm>
          <a:prstGeom prst="rect">
            <a:avLst/>
          </a:prstGeom>
          <a:noFill/>
        </p:spPr>
        <p:txBody>
          <a:bodyPr wrap="square" rtlCol="0">
            <a:spAutoFit/>
          </a:bodyPr>
          <a:lstStyle/>
          <a:p>
            <a:r>
              <a:rPr lang="en-US" altLang="zh-CN" smtClean="0">
                <a:latin typeface="Arial" panose="020B0604020202020204" pitchFamily="34" charset="0"/>
                <a:cs typeface="Arial" panose="020B0604020202020204" pitchFamily="34" charset="0"/>
              </a:rPr>
              <a:t>//</a:t>
            </a:r>
            <a:r>
              <a:rPr lang="zh-CN" altLang="en-US" smtClean="0">
                <a:latin typeface="Arial" panose="020B0604020202020204" pitchFamily="34" charset="0"/>
                <a:cs typeface="Arial" panose="020B0604020202020204" pitchFamily="34" charset="0"/>
              </a:rPr>
              <a:t>输出什么</a:t>
            </a:r>
            <a:r>
              <a:rPr lang="en-US" altLang="zh-CN" smtClean="0">
                <a:latin typeface="Arial" panose="020B0604020202020204" pitchFamily="34" charset="0"/>
                <a:cs typeface="Arial" panose="020B0604020202020204" pitchFamily="34" charset="0"/>
              </a:rPr>
              <a:t>?</a:t>
            </a:r>
            <a:endParaRPr lang="en-US" altLang="zh-CN" smtClean="0">
              <a:latin typeface="Arial" panose="020B0604020202020204" pitchFamily="34" charset="0"/>
              <a:cs typeface="Arial" panose="020B0604020202020204" pitchFamily="34" charset="0"/>
            </a:endParaRPr>
          </a:p>
          <a:p>
            <a:r>
              <a:rPr lang="en-US" altLang="zh-CN" sz="1400" b="1">
                <a:latin typeface="Arial" panose="020B0604020202020204" pitchFamily="34" charset="0"/>
                <a:cs typeface="Arial" panose="020B0604020202020204" pitchFamily="34" charset="0"/>
              </a:rPr>
              <a:t>public static void test(int n) {</a:t>
            </a:r>
            <a:endParaRPr lang="en-US" altLang="zh-CN" sz="1400" b="1">
              <a:latin typeface="Arial" panose="020B0604020202020204" pitchFamily="34" charset="0"/>
              <a:cs typeface="Arial" panose="020B0604020202020204" pitchFamily="34" charset="0"/>
            </a:endParaRPr>
          </a:p>
          <a:p>
            <a:r>
              <a:rPr lang="en-US" altLang="zh-CN" sz="1400" b="1" smtClean="0">
                <a:latin typeface="Arial" panose="020B0604020202020204" pitchFamily="34" charset="0"/>
                <a:cs typeface="Arial" panose="020B0604020202020204" pitchFamily="34" charset="0"/>
              </a:rPr>
              <a:t>if </a:t>
            </a:r>
            <a:r>
              <a:rPr lang="en-US" altLang="zh-CN" sz="1400" b="1">
                <a:latin typeface="Arial" panose="020B0604020202020204" pitchFamily="34" charset="0"/>
                <a:cs typeface="Arial" panose="020B0604020202020204" pitchFamily="34" charset="0"/>
              </a:rPr>
              <a:t>(n &gt; 2) {</a:t>
            </a:r>
            <a:endParaRPr lang="en-US" altLang="zh-CN" sz="1400" b="1">
              <a:latin typeface="Arial" panose="020B0604020202020204" pitchFamily="34" charset="0"/>
              <a:cs typeface="Arial" panose="020B0604020202020204" pitchFamily="34" charset="0"/>
            </a:endParaRPr>
          </a:p>
          <a:p>
            <a:r>
              <a:rPr lang="en-US" altLang="zh-CN" sz="1400" b="1">
                <a:latin typeface="Arial" panose="020B0604020202020204" pitchFamily="34" charset="0"/>
                <a:cs typeface="Arial" panose="020B0604020202020204" pitchFamily="34" charset="0"/>
              </a:rPr>
              <a:t>	test(n - 1);</a:t>
            </a:r>
            <a:endParaRPr lang="en-US" altLang="zh-CN" sz="1400" b="1">
              <a:latin typeface="Arial" panose="020B0604020202020204" pitchFamily="34" charset="0"/>
              <a:cs typeface="Arial" panose="020B0604020202020204" pitchFamily="34" charset="0"/>
            </a:endParaRPr>
          </a:p>
          <a:p>
            <a:r>
              <a:rPr lang="en-US" altLang="zh-CN" sz="1400" b="1" smtClean="0">
                <a:latin typeface="Arial" panose="020B0604020202020204" pitchFamily="34" charset="0"/>
                <a:cs typeface="Arial" panose="020B0604020202020204" pitchFamily="34" charset="0"/>
              </a:rPr>
              <a:t>}</a:t>
            </a:r>
            <a:endParaRPr lang="en-US" altLang="zh-CN" sz="1400" b="1">
              <a:latin typeface="Arial" panose="020B0604020202020204" pitchFamily="34" charset="0"/>
              <a:cs typeface="Arial" panose="020B0604020202020204" pitchFamily="34" charset="0"/>
            </a:endParaRPr>
          </a:p>
          <a:p>
            <a:r>
              <a:rPr lang="en-US" altLang="zh-CN" sz="1400" b="1" smtClean="0">
                <a:latin typeface="Arial" panose="020B0604020202020204" pitchFamily="34" charset="0"/>
                <a:cs typeface="Arial" panose="020B0604020202020204" pitchFamily="34" charset="0"/>
              </a:rPr>
              <a:t>System.out.println</a:t>
            </a:r>
            <a:r>
              <a:rPr lang="en-US" altLang="zh-CN" sz="1400" b="1">
                <a:latin typeface="Arial" panose="020B0604020202020204" pitchFamily="34" charset="0"/>
                <a:cs typeface="Arial" panose="020B0604020202020204" pitchFamily="34" charset="0"/>
              </a:rPr>
              <a:t>("n=" + n);</a:t>
            </a:r>
            <a:endParaRPr lang="en-US" altLang="zh-CN" sz="1400" b="1">
              <a:latin typeface="Arial" panose="020B0604020202020204" pitchFamily="34" charset="0"/>
              <a:cs typeface="Arial" panose="020B0604020202020204" pitchFamily="34" charset="0"/>
            </a:endParaRPr>
          </a:p>
          <a:p>
            <a:r>
              <a:rPr lang="en-US" altLang="zh-CN" sz="1400" b="1">
                <a:latin typeface="Arial" panose="020B0604020202020204" pitchFamily="34" charset="0"/>
                <a:cs typeface="Arial" panose="020B0604020202020204" pitchFamily="34" charset="0"/>
              </a:rPr>
              <a:t>}</a:t>
            </a:r>
            <a:endParaRPr lang="en-US" altLang="zh-CN" sz="1400" b="1" smtClean="0">
              <a:latin typeface="Arial" panose="020B0604020202020204" pitchFamily="34" charset="0"/>
              <a:cs typeface="Arial" panose="020B0604020202020204" pitchFamily="34" charset="0"/>
            </a:endParaRPr>
          </a:p>
        </p:txBody>
      </p:sp>
      <p:sp>
        <p:nvSpPr>
          <p:cNvPr id="4" name="TextBox 3"/>
          <p:cNvSpPr txBox="1"/>
          <p:nvPr/>
        </p:nvSpPr>
        <p:spPr>
          <a:xfrm>
            <a:off x="4410397" y="3168327"/>
            <a:ext cx="3816424" cy="1661993"/>
          </a:xfrm>
          <a:prstGeom prst="rect">
            <a:avLst/>
          </a:prstGeom>
          <a:noFill/>
        </p:spPr>
        <p:txBody>
          <a:bodyPr wrap="square" rtlCol="0">
            <a:spAutoFit/>
          </a:bodyPr>
          <a:lstStyle/>
          <a:p>
            <a:r>
              <a:rPr lang="en-US" altLang="zh-CN" smtClean="0">
                <a:latin typeface="Arial" panose="020B0604020202020204" pitchFamily="34" charset="0"/>
                <a:cs typeface="Arial" panose="020B0604020202020204" pitchFamily="34" charset="0"/>
              </a:rPr>
              <a:t>//</a:t>
            </a:r>
            <a:r>
              <a:rPr lang="zh-CN" altLang="en-US" smtClean="0">
                <a:latin typeface="Arial" panose="020B0604020202020204" pitchFamily="34" charset="0"/>
                <a:cs typeface="Arial" panose="020B0604020202020204" pitchFamily="34" charset="0"/>
              </a:rPr>
              <a:t>阶乘</a:t>
            </a:r>
            <a:endParaRPr lang="en-US" altLang="zh-CN" smtClean="0">
              <a:latin typeface="Arial" panose="020B0604020202020204" pitchFamily="34" charset="0"/>
              <a:cs typeface="Arial" panose="020B0604020202020204" pitchFamily="34" charset="0"/>
            </a:endParaRPr>
          </a:p>
          <a:p>
            <a:r>
              <a:rPr lang="en-US" altLang="zh-CN" sz="1400" b="1"/>
              <a:t>public static int factorial(int n) {</a:t>
            </a:r>
            <a:endParaRPr lang="en-US" altLang="zh-CN" sz="1400" b="1"/>
          </a:p>
          <a:p>
            <a:r>
              <a:rPr lang="en-US" altLang="zh-CN" sz="1400" b="1"/>
              <a:t>if (n == 1) {</a:t>
            </a:r>
            <a:endParaRPr lang="en-US" altLang="zh-CN" sz="1400" b="1"/>
          </a:p>
          <a:p>
            <a:r>
              <a:rPr lang="en-US" altLang="zh-CN" sz="1400" b="1"/>
              <a:t>return 1;</a:t>
            </a:r>
            <a:endParaRPr lang="en-US" altLang="zh-CN" sz="1400" b="1"/>
          </a:p>
          <a:p>
            <a:r>
              <a:rPr lang="en-US" altLang="zh-CN" sz="1400"/>
              <a:t>} </a:t>
            </a:r>
            <a:r>
              <a:rPr lang="en-US" altLang="zh-CN" sz="1400" b="1"/>
              <a:t>else {</a:t>
            </a:r>
            <a:endParaRPr lang="en-US" altLang="zh-CN" sz="1400" b="1"/>
          </a:p>
          <a:p>
            <a:r>
              <a:rPr lang="en-US" altLang="zh-CN" sz="1400" b="1"/>
              <a:t>return </a:t>
            </a:r>
            <a:r>
              <a:rPr lang="en-US" altLang="zh-CN" sz="1400" b="1" i="1"/>
              <a:t>factorial(n - 1) * n;</a:t>
            </a:r>
            <a:endParaRPr lang="en-US" altLang="zh-CN" sz="1400" b="1" i="1"/>
          </a:p>
          <a:p>
            <a:r>
              <a:rPr lang="en-US" altLang="zh-CN" sz="1400" smtClean="0"/>
              <a:t>}}</a:t>
            </a:r>
            <a:endParaRPr lang="en-US" altLang="zh-CN" sz="1400" smtClean="0">
              <a:latin typeface="Arial" panose="020B0604020202020204" pitchFamily="34" charset="0"/>
              <a:cs typeface="Arial" panose="020B0604020202020204" pitchFamily="34" charset="0"/>
            </a:endParaRP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递归能解决什么样的问题</a:t>
            </a:r>
            <a:endParaRPr lang="en-US" altLang="zh-CN" sz="2200" b="1"/>
          </a:p>
        </p:txBody>
      </p:sp>
      <p:sp>
        <p:nvSpPr>
          <p:cNvPr id="2" name="TextBox 1"/>
          <p:cNvSpPr txBox="1"/>
          <p:nvPr/>
        </p:nvSpPr>
        <p:spPr>
          <a:xfrm>
            <a:off x="665981" y="1224111"/>
            <a:ext cx="8136904" cy="3970318"/>
          </a:xfrm>
          <a:prstGeom prst="rect">
            <a:avLst/>
          </a:prstGeom>
          <a:noFill/>
        </p:spPr>
        <p:txBody>
          <a:bodyPr wrap="square" rtlCol="0">
            <a:spAutoFit/>
          </a:bodyPr>
          <a:lstStyle/>
          <a:p>
            <a:r>
              <a:rPr lang="zh-CN" altLang="en-US" smtClean="0"/>
              <a:t>递归用于解决什么样的问题</a:t>
            </a:r>
            <a:endParaRPr lang="en-US" altLang="zh-CN"/>
          </a:p>
          <a:p>
            <a:endParaRPr lang="en-US" altLang="zh-CN">
              <a:ea typeface="宋体" panose="02010600030101010101" pitchFamily="2" charset="-122"/>
            </a:endParaRPr>
          </a:p>
          <a:p>
            <a:pPr marL="342900" indent="-342900">
              <a:buAutoNum type="arabicParenR"/>
              <a:defRPr/>
            </a:pPr>
            <a:r>
              <a:rPr lang="zh-CN" altLang="en-US" smtClean="0">
                <a:ea typeface="宋体" panose="02010600030101010101" pitchFamily="2" charset="-122"/>
              </a:rPr>
              <a:t>各</a:t>
            </a:r>
            <a:r>
              <a:rPr lang="zh-CN" altLang="en-US">
                <a:ea typeface="宋体" panose="02010600030101010101" pitchFamily="2" charset="-122"/>
              </a:rPr>
              <a:t>种数学问题如</a:t>
            </a:r>
            <a:r>
              <a:rPr lang="en-US" altLang="zh-CN">
                <a:ea typeface="宋体" panose="02010600030101010101" pitchFamily="2" charset="-122"/>
              </a:rPr>
              <a:t>: </a:t>
            </a:r>
            <a:r>
              <a:rPr lang="en-US" altLang="zh-CN" smtClean="0">
                <a:ea typeface="宋体" panose="02010600030101010101" pitchFamily="2" charset="-122"/>
              </a:rPr>
              <a:t>8</a:t>
            </a:r>
            <a:r>
              <a:rPr lang="zh-CN" altLang="en-US" smtClean="0">
                <a:ea typeface="宋体" panose="02010600030101010101" pitchFamily="2" charset="-122"/>
              </a:rPr>
              <a:t>皇</a:t>
            </a:r>
            <a:r>
              <a:rPr lang="zh-CN" altLang="en-US">
                <a:ea typeface="宋体" panose="02010600030101010101" pitchFamily="2" charset="-122"/>
              </a:rPr>
              <a:t>后问题 </a:t>
            </a:r>
            <a:r>
              <a:rPr lang="en-US" altLang="zh-CN">
                <a:ea typeface="宋体" panose="02010600030101010101" pitchFamily="2" charset="-122"/>
              </a:rPr>
              <a:t>, </a:t>
            </a:r>
            <a:r>
              <a:rPr lang="zh-CN" altLang="en-US">
                <a:ea typeface="宋体" panose="02010600030101010101" pitchFamily="2" charset="-122"/>
              </a:rPr>
              <a:t>汉诺塔</a:t>
            </a:r>
            <a:r>
              <a:rPr lang="en-US" altLang="zh-CN">
                <a:ea typeface="宋体" panose="02010600030101010101" pitchFamily="2" charset="-122"/>
              </a:rPr>
              <a:t>, </a:t>
            </a:r>
            <a:r>
              <a:rPr lang="zh-CN" altLang="en-US">
                <a:ea typeface="宋体" panose="02010600030101010101" pitchFamily="2" charset="-122"/>
              </a:rPr>
              <a:t>阶乘问题</a:t>
            </a:r>
            <a:r>
              <a:rPr lang="en-US" altLang="zh-CN">
                <a:ea typeface="宋体" panose="02010600030101010101" pitchFamily="2" charset="-122"/>
              </a:rPr>
              <a:t>, </a:t>
            </a:r>
            <a:r>
              <a:rPr lang="zh-CN" altLang="en-US">
                <a:ea typeface="宋体" panose="02010600030101010101" pitchFamily="2" charset="-122"/>
              </a:rPr>
              <a:t>迷宫问题</a:t>
            </a:r>
            <a:r>
              <a:rPr lang="en-US" altLang="zh-CN">
                <a:ea typeface="宋体" panose="02010600030101010101" pitchFamily="2" charset="-122"/>
              </a:rPr>
              <a:t>, </a:t>
            </a:r>
            <a:r>
              <a:rPr lang="zh-CN" altLang="en-US">
                <a:ea typeface="宋体" panose="02010600030101010101" pitchFamily="2" charset="-122"/>
              </a:rPr>
              <a:t>球和篮子的问题</a:t>
            </a:r>
            <a:r>
              <a:rPr lang="en-US" altLang="zh-CN" smtClean="0">
                <a:ea typeface="宋体" panose="02010600030101010101" pitchFamily="2" charset="-122"/>
              </a:rPr>
              <a:t>(google</a:t>
            </a:r>
            <a:r>
              <a:rPr lang="zh-CN" altLang="en-US" smtClean="0">
                <a:ea typeface="宋体" panose="02010600030101010101" pitchFamily="2" charset="-122"/>
              </a:rPr>
              <a:t>编程大赛</a:t>
            </a:r>
            <a:r>
              <a:rPr lang="en-US" altLang="zh-CN" smtClean="0">
                <a:ea typeface="宋体" panose="02010600030101010101" pitchFamily="2" charset="-122"/>
              </a:rPr>
              <a:t>)</a:t>
            </a:r>
            <a:endParaRPr lang="en-US" altLang="zh-CN" smtClean="0">
              <a:ea typeface="宋体" panose="02010600030101010101" pitchFamily="2" charset="-122"/>
            </a:endParaRPr>
          </a:p>
          <a:p>
            <a:pPr marL="342900" indent="-342900">
              <a:buAutoNum type="arabicParenR"/>
              <a:defRPr/>
            </a:pPr>
            <a:r>
              <a:rPr lang="zh-CN" altLang="en-US">
                <a:ea typeface="宋体" panose="02010600030101010101" pitchFamily="2" charset="-122"/>
              </a:rPr>
              <a:t>各</a:t>
            </a:r>
            <a:r>
              <a:rPr lang="zh-CN" altLang="en-US" smtClean="0">
                <a:ea typeface="宋体" panose="02010600030101010101" pitchFamily="2" charset="-122"/>
              </a:rPr>
              <a:t>种算法中也会使用到递归，比如快排，归并排序，二分查找，分治算法等</a:t>
            </a:r>
            <a:r>
              <a:rPr lang="en-US" altLang="zh-CN" smtClean="0">
                <a:ea typeface="宋体" panose="02010600030101010101" pitchFamily="2" charset="-122"/>
              </a:rPr>
              <a:t>.</a:t>
            </a:r>
            <a:endParaRPr lang="en-US" altLang="zh-CN" smtClean="0">
              <a:ea typeface="宋体" panose="02010600030101010101" pitchFamily="2" charset="-122"/>
            </a:endParaRPr>
          </a:p>
          <a:p>
            <a:pPr marL="342900" indent="-342900">
              <a:buAutoNum type="arabicParenR"/>
              <a:defRPr/>
            </a:pPr>
            <a:r>
              <a:rPr lang="zh-CN" altLang="en-US" smtClean="0">
                <a:ea typeface="宋体" panose="02010600030101010101" pitchFamily="2" charset="-122"/>
              </a:rPr>
              <a:t>将</a:t>
            </a:r>
            <a:r>
              <a:rPr lang="zh-CN" altLang="en-US">
                <a:ea typeface="宋体" panose="02010600030101010101" pitchFamily="2" charset="-122"/>
              </a:rPr>
              <a:t>用栈解决的问题</a:t>
            </a:r>
            <a:r>
              <a:rPr lang="en-US" altLang="zh-CN">
                <a:ea typeface="宋体" panose="02010600030101010101" pitchFamily="2" charset="-122"/>
              </a:rPr>
              <a:t>--&gt;</a:t>
            </a:r>
            <a:r>
              <a:rPr lang="zh-CN" altLang="en-US">
                <a:ea typeface="宋体" panose="02010600030101010101" pitchFamily="2" charset="-122"/>
              </a:rPr>
              <a:t>第归代码比较简洁</a:t>
            </a:r>
            <a:endParaRPr lang="en-US" altLang="zh-CN">
              <a:ea typeface="宋体" panose="02010600030101010101" pitchFamily="2" charset="-122"/>
            </a:endParaRPr>
          </a:p>
          <a:p>
            <a:pPr>
              <a:defRPr/>
            </a:pPr>
            <a:endParaRPr lang="en-US" altLang="zh-CN" smtClean="0">
              <a:ea typeface="宋体" panose="02010600030101010101" pitchFamily="2" charset="-122"/>
            </a:endParaRPr>
          </a:p>
          <a:p>
            <a:endParaRPr lang="en-US" altLang="zh-CN"/>
          </a:p>
          <a:p>
            <a:pPr marL="342900" indent="-342900">
              <a:buAutoNum type="arabicParenR"/>
            </a:pPr>
            <a:endParaRPr lang="en-US" altLang="zh-CN" smtClean="0"/>
          </a:p>
          <a:p>
            <a:pPr marL="342900" indent="-342900">
              <a:buAutoNum type="arabicParenR"/>
            </a:pPr>
            <a:endParaRPr lang="en-US" altLang="zh-CN"/>
          </a:p>
          <a:p>
            <a:pPr marL="342900" indent="-342900">
              <a:buAutoNum type="arabicParenR"/>
            </a:pPr>
            <a:endParaRPr lang="en-US" altLang="zh-CN" smtClean="0"/>
          </a:p>
          <a:p>
            <a:pPr marL="342900" indent="-342900">
              <a:buAutoNum type="arabicParenR"/>
            </a:pPr>
            <a:endParaRPr lang="en-US" altLang="zh-CN"/>
          </a:p>
          <a:p>
            <a:pPr marL="342900" indent="-342900">
              <a:buAutoNum type="arabicParenR"/>
            </a:pPr>
            <a:endParaRPr lang="en-US" altLang="zh-CN" smtClean="0"/>
          </a:p>
          <a:p>
            <a:pPr marL="342900" indent="-342900">
              <a:buAutoNum type="arabicParenR"/>
            </a:pPr>
            <a:endParaRPr lang="en-US" altLang="zh-CN" smtClean="0"/>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递</a:t>
            </a:r>
            <a:r>
              <a:rPr lang="zh-CN" altLang="en-US" sz="2200" b="1"/>
              <a:t>归需要遵守的重</a:t>
            </a:r>
            <a:r>
              <a:rPr lang="zh-CN" altLang="en-US" sz="2200" b="1" smtClean="0"/>
              <a:t>要</a:t>
            </a:r>
            <a:r>
              <a:rPr lang="zh-CN" altLang="en-US" sz="2200" b="1"/>
              <a:t>规则</a:t>
            </a:r>
            <a:endParaRPr lang="en-US" altLang="zh-CN" sz="2200" b="1"/>
          </a:p>
        </p:txBody>
      </p:sp>
      <p:sp>
        <p:nvSpPr>
          <p:cNvPr id="2" name="TextBox 1"/>
          <p:cNvSpPr txBox="1"/>
          <p:nvPr/>
        </p:nvSpPr>
        <p:spPr>
          <a:xfrm>
            <a:off x="665981" y="1224111"/>
            <a:ext cx="8136904" cy="4278094"/>
          </a:xfrm>
          <a:prstGeom prst="rect">
            <a:avLst/>
          </a:prstGeom>
          <a:noFill/>
        </p:spPr>
        <p:txBody>
          <a:bodyPr wrap="square" rtlCol="0">
            <a:spAutoFit/>
          </a:bodyPr>
          <a:lstStyle/>
          <a:p>
            <a:r>
              <a:rPr lang="zh-CN" altLang="en-US" sz="2000" smtClean="0"/>
              <a:t>递</a:t>
            </a:r>
            <a:r>
              <a:rPr lang="zh-CN" altLang="en-US" sz="2000"/>
              <a:t>归需要遵守的重</a:t>
            </a:r>
            <a:r>
              <a:rPr lang="zh-CN" altLang="en-US" sz="2000" smtClean="0"/>
              <a:t>要</a:t>
            </a:r>
            <a:r>
              <a:rPr lang="zh-CN" altLang="en-US" sz="2000"/>
              <a:t>规则</a:t>
            </a:r>
            <a:endParaRPr lang="en-US" altLang="zh-CN" smtClean="0"/>
          </a:p>
          <a:p>
            <a:endParaRPr lang="en-US" altLang="zh-CN">
              <a:ea typeface="宋体" panose="02010600030101010101" pitchFamily="2" charset="-122"/>
            </a:endParaRPr>
          </a:p>
          <a:p>
            <a:pPr marL="342900" lvl="0" indent="-342900">
              <a:buAutoNum type="arabicParenR"/>
            </a:pPr>
            <a:r>
              <a:rPr lang="zh-CN" altLang="en-US" smtClean="0"/>
              <a:t>执</a:t>
            </a:r>
            <a:r>
              <a:rPr lang="zh-CN" altLang="en-US"/>
              <a:t>行一</a:t>
            </a:r>
            <a:r>
              <a:rPr lang="zh-CN" altLang="en-US" smtClean="0"/>
              <a:t>个</a:t>
            </a:r>
            <a:r>
              <a:rPr lang="zh-CN" altLang="en-US"/>
              <a:t>方法</a:t>
            </a:r>
            <a:r>
              <a:rPr lang="zh-CN" altLang="en-US" smtClean="0"/>
              <a:t>时</a:t>
            </a:r>
            <a:r>
              <a:rPr lang="zh-CN" altLang="en-US"/>
              <a:t>，就创建一个新的受保护的独立空间</a:t>
            </a:r>
            <a:r>
              <a:rPr lang="en-US" altLang="zh-CN" smtClean="0"/>
              <a:t>(</a:t>
            </a:r>
            <a:r>
              <a:rPr lang="zh-CN" altLang="en-US" smtClean="0"/>
              <a:t>栈</a:t>
            </a:r>
            <a:r>
              <a:rPr lang="zh-CN" altLang="en-US"/>
              <a:t>空间</a:t>
            </a:r>
            <a:r>
              <a:rPr lang="en-US" altLang="zh-CN" smtClean="0"/>
              <a:t>)</a:t>
            </a:r>
            <a:endParaRPr lang="en-US" altLang="zh-CN" smtClean="0"/>
          </a:p>
          <a:p>
            <a:pPr marL="342900" lvl="0" indent="-342900">
              <a:buAutoNum type="arabicParenR"/>
            </a:pPr>
            <a:r>
              <a:rPr lang="zh-CN" altLang="en-US"/>
              <a:t>方法</a:t>
            </a:r>
            <a:r>
              <a:rPr lang="zh-CN" altLang="en-US" smtClean="0"/>
              <a:t>的</a:t>
            </a:r>
            <a:r>
              <a:rPr lang="zh-CN" altLang="en-US"/>
              <a:t>局部变量是独立的，不会相互影</a:t>
            </a:r>
            <a:r>
              <a:rPr lang="zh-CN" altLang="en-US" smtClean="0"/>
              <a:t>响</a:t>
            </a:r>
            <a:r>
              <a:rPr lang="en-US" altLang="zh-CN" smtClean="0"/>
              <a:t>, </a:t>
            </a:r>
            <a:r>
              <a:rPr lang="zh-CN" altLang="en-US" smtClean="0"/>
              <a:t>比如</a:t>
            </a:r>
            <a:r>
              <a:rPr lang="en-US" altLang="zh-CN" smtClean="0"/>
              <a:t>n</a:t>
            </a:r>
            <a:r>
              <a:rPr lang="zh-CN" altLang="en-US"/>
              <a:t>变</a:t>
            </a:r>
            <a:r>
              <a:rPr lang="zh-CN" altLang="en-US" smtClean="0"/>
              <a:t>量</a:t>
            </a:r>
            <a:endParaRPr lang="en-US" altLang="zh-CN" smtClean="0"/>
          </a:p>
          <a:p>
            <a:pPr marL="342900" lvl="0" indent="-342900">
              <a:buAutoNum type="arabicParenR"/>
            </a:pPr>
            <a:r>
              <a:rPr lang="zh-CN" altLang="en-US"/>
              <a:t>如</a:t>
            </a:r>
            <a:r>
              <a:rPr lang="zh-CN" altLang="en-US" smtClean="0"/>
              <a:t>果方法中使用的是引用类型变量</a:t>
            </a:r>
            <a:r>
              <a:rPr lang="en-US" altLang="zh-CN" smtClean="0"/>
              <a:t>(</a:t>
            </a:r>
            <a:r>
              <a:rPr lang="zh-CN" altLang="en-US" smtClean="0"/>
              <a:t>比如数组</a:t>
            </a:r>
            <a:r>
              <a:rPr lang="en-US" altLang="zh-CN" smtClean="0"/>
              <a:t>)</a:t>
            </a:r>
            <a:r>
              <a:rPr lang="zh-CN" altLang="en-US" smtClean="0"/>
              <a:t>，就会共享该引用类型的数据</a:t>
            </a:r>
            <a:r>
              <a:rPr lang="en-US" altLang="zh-CN" smtClean="0"/>
              <a:t>.</a:t>
            </a:r>
            <a:endParaRPr lang="en-US" altLang="zh-CN" smtClean="0"/>
          </a:p>
          <a:p>
            <a:pPr marL="342900" lvl="0" indent="-342900">
              <a:buAutoNum type="arabicParenR"/>
            </a:pPr>
            <a:r>
              <a:rPr lang="zh-CN" altLang="en-US" smtClean="0"/>
              <a:t>递</a:t>
            </a:r>
            <a:r>
              <a:rPr lang="zh-CN" altLang="en-US"/>
              <a:t>归必须向退出递归的条件逼近，否则就是无限递</a:t>
            </a:r>
            <a:r>
              <a:rPr lang="zh-CN" altLang="en-US" smtClean="0"/>
              <a:t>归</a:t>
            </a:r>
            <a:r>
              <a:rPr lang="en-US" altLang="zh-CN" smtClean="0"/>
              <a:t>,</a:t>
            </a:r>
            <a:r>
              <a:rPr lang="zh-CN" altLang="en-US" smtClean="0"/>
              <a:t>出现</a:t>
            </a:r>
            <a:r>
              <a:rPr lang="en-US" altLang="zh-CN" smtClean="0"/>
              <a:t>StackOverflowError</a:t>
            </a:r>
            <a:r>
              <a:rPr lang="zh-CN" altLang="en-US" smtClean="0"/>
              <a:t>，</a:t>
            </a:r>
            <a:r>
              <a:rPr lang="zh-CN" altLang="en-US"/>
              <a:t>死龟了</a:t>
            </a:r>
            <a:r>
              <a:rPr lang="en-US" altLang="zh-CN" smtClean="0"/>
              <a:t>:)</a:t>
            </a:r>
            <a:endParaRPr lang="en-US" altLang="zh-CN"/>
          </a:p>
          <a:p>
            <a:pPr marL="342900" lvl="0" indent="-342900">
              <a:buAutoNum type="arabicParenR"/>
            </a:pPr>
            <a:r>
              <a:rPr lang="zh-CN" altLang="en-US" smtClean="0"/>
              <a:t>当</a:t>
            </a:r>
            <a:r>
              <a:rPr lang="zh-CN" altLang="en-US"/>
              <a:t>一</a:t>
            </a:r>
            <a:r>
              <a:rPr lang="zh-CN" altLang="en-US" smtClean="0"/>
              <a:t>个</a:t>
            </a:r>
            <a:r>
              <a:rPr lang="zh-CN" altLang="en-US"/>
              <a:t>方法</a:t>
            </a:r>
            <a:r>
              <a:rPr lang="zh-CN" altLang="en-US" smtClean="0"/>
              <a:t>执</a:t>
            </a:r>
            <a:r>
              <a:rPr lang="zh-CN" altLang="en-US"/>
              <a:t>行完毕，或者遇到</a:t>
            </a:r>
            <a:r>
              <a:rPr lang="en-US" altLang="zh-CN"/>
              <a:t>return</a:t>
            </a:r>
            <a:r>
              <a:rPr lang="zh-CN" altLang="en-US"/>
              <a:t>，就会返回，遵守谁调用，就将结果返回给谁，同时</a:t>
            </a:r>
            <a:r>
              <a:rPr lang="zh-CN" altLang="en-US" smtClean="0"/>
              <a:t>当</a:t>
            </a:r>
            <a:r>
              <a:rPr lang="zh-CN" altLang="en-US"/>
              <a:t>方法</a:t>
            </a:r>
            <a:r>
              <a:rPr lang="zh-CN" altLang="en-US" smtClean="0"/>
              <a:t>执</a:t>
            </a:r>
            <a:r>
              <a:rPr lang="zh-CN" altLang="en-US"/>
              <a:t>行完毕或者返回时，</a:t>
            </a:r>
            <a:r>
              <a:rPr lang="zh-CN" altLang="en-US" smtClean="0"/>
              <a:t>该</a:t>
            </a:r>
            <a:r>
              <a:rPr lang="zh-CN" altLang="en-US"/>
              <a:t>方</a:t>
            </a:r>
            <a:r>
              <a:rPr lang="zh-CN" altLang="en-US" smtClean="0"/>
              <a:t>法</a:t>
            </a:r>
            <a:r>
              <a:rPr lang="zh-CN" altLang="en-US"/>
              <a:t>也</a:t>
            </a:r>
            <a:r>
              <a:rPr lang="zh-CN" altLang="en-US" smtClean="0"/>
              <a:t>就执行完毕。</a:t>
            </a:r>
            <a:endParaRPr lang="zh-CN" altLang="en-US"/>
          </a:p>
          <a:p>
            <a:pPr>
              <a:defRPr/>
            </a:pPr>
            <a:endParaRPr lang="en-US" altLang="zh-CN" smtClean="0">
              <a:ea typeface="宋体" panose="02010600030101010101" pitchFamily="2" charset="-122"/>
            </a:endParaRPr>
          </a:p>
          <a:p>
            <a:endParaRPr lang="en-US" altLang="zh-CN"/>
          </a:p>
          <a:p>
            <a:pPr marL="342900" indent="-342900">
              <a:buAutoNum type="arabicParenR"/>
            </a:pPr>
            <a:endParaRPr lang="en-US" altLang="zh-CN" smtClean="0"/>
          </a:p>
          <a:p>
            <a:endParaRPr lang="en-US" altLang="zh-CN"/>
          </a:p>
          <a:p>
            <a:pPr marL="342900" indent="-342900">
              <a:buAutoNum type="arabicParenR"/>
            </a:pPr>
            <a:endParaRPr lang="en-US" altLang="zh-CN" smtClean="0"/>
          </a:p>
          <a:p>
            <a:pPr marL="342900" indent="-342900">
              <a:buAutoNum type="arabicParenR"/>
            </a:pPr>
            <a:endParaRPr lang="en-US" altLang="zh-CN" smtClean="0"/>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递归</a:t>
            </a:r>
            <a:r>
              <a:rPr lang="en-US" altLang="zh-CN" sz="2200" b="1" smtClean="0"/>
              <a:t>-</a:t>
            </a:r>
            <a:r>
              <a:rPr lang="zh-CN" altLang="en-US" sz="2200" b="1" smtClean="0"/>
              <a:t>迷宫问题</a:t>
            </a:r>
            <a:endParaRPr lang="en-US" altLang="zh-CN" sz="2200" b="1"/>
          </a:p>
        </p:txBody>
      </p:sp>
      <p:sp>
        <p:nvSpPr>
          <p:cNvPr id="2" name="TextBox 1"/>
          <p:cNvSpPr txBox="1"/>
          <p:nvPr/>
        </p:nvSpPr>
        <p:spPr>
          <a:xfrm>
            <a:off x="665981" y="1224111"/>
            <a:ext cx="8136904" cy="3724096"/>
          </a:xfrm>
          <a:prstGeom prst="rect">
            <a:avLst/>
          </a:prstGeom>
          <a:noFill/>
        </p:spPr>
        <p:txBody>
          <a:bodyPr wrap="square" rtlCol="0">
            <a:spAutoFit/>
          </a:bodyPr>
          <a:lstStyle/>
          <a:p>
            <a:r>
              <a:rPr lang="zh-CN" altLang="en-US" sz="2000" smtClean="0"/>
              <a:t>迷宫问</a:t>
            </a:r>
            <a:r>
              <a:rPr lang="zh-CN" altLang="en-US" sz="2000"/>
              <a:t>题</a:t>
            </a:r>
            <a:endParaRPr lang="en-US" altLang="zh-CN" smtClean="0"/>
          </a:p>
          <a:p>
            <a:endParaRPr lang="en-US" altLang="zh-CN">
              <a:ea typeface="宋体" panose="02010600030101010101" pitchFamily="2" charset="-122"/>
            </a:endParaRPr>
          </a:p>
          <a:p>
            <a:pPr>
              <a:defRPr/>
            </a:pPr>
            <a:endParaRPr lang="en-US" altLang="zh-CN" smtClean="0">
              <a:ea typeface="宋体" panose="02010600030101010101" pitchFamily="2" charset="-122"/>
            </a:endParaRPr>
          </a:p>
          <a:p>
            <a:pPr>
              <a:defRPr/>
            </a:pPr>
            <a:endParaRPr lang="en-US" altLang="zh-CN">
              <a:ea typeface="宋体" panose="02010600030101010101" pitchFamily="2" charset="-122"/>
            </a:endParaRPr>
          </a:p>
          <a:p>
            <a:pPr>
              <a:defRPr/>
            </a:pPr>
            <a:endParaRPr lang="en-US" altLang="zh-CN" smtClean="0">
              <a:ea typeface="宋体" panose="02010600030101010101" pitchFamily="2" charset="-122"/>
            </a:endParaRPr>
          </a:p>
          <a:p>
            <a:pPr>
              <a:defRPr/>
            </a:pPr>
            <a:endParaRPr lang="en-US" altLang="zh-CN">
              <a:ea typeface="宋体" panose="02010600030101010101" pitchFamily="2" charset="-122"/>
            </a:endParaRPr>
          </a:p>
          <a:p>
            <a:pPr>
              <a:defRPr/>
            </a:pPr>
            <a:endParaRPr lang="en-US" altLang="zh-CN" smtClean="0">
              <a:ea typeface="宋体" panose="02010600030101010101" pitchFamily="2" charset="-122"/>
            </a:endParaRPr>
          </a:p>
          <a:p>
            <a:endParaRPr lang="en-US" altLang="zh-CN"/>
          </a:p>
          <a:p>
            <a:pPr marL="342900" indent="-342900">
              <a:buAutoNum type="arabicParenR"/>
            </a:pPr>
            <a:endParaRPr lang="en-US" altLang="zh-CN" smtClean="0"/>
          </a:p>
          <a:p>
            <a:pPr marL="342900" indent="-342900">
              <a:buAutoNum type="arabicParenR"/>
            </a:pPr>
            <a:endParaRPr lang="en-US" altLang="zh-CN"/>
          </a:p>
          <a:p>
            <a:pPr marL="342900" indent="-342900">
              <a:buAutoNum type="arabicParenR"/>
            </a:pPr>
            <a:endParaRPr lang="en-US" altLang="zh-CN" smtClean="0"/>
          </a:p>
          <a:p>
            <a:pPr marL="342900" indent="-342900">
              <a:buAutoNum type="arabicParenR"/>
            </a:pPr>
            <a:endParaRPr lang="en-US" altLang="zh-CN"/>
          </a:p>
          <a:p>
            <a:endParaRPr lang="en-US" altLang="zh-CN" smtClean="0"/>
          </a:p>
        </p:txBody>
      </p:sp>
      <p:pic>
        <p:nvPicPr>
          <p:cNvPr id="4"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05941" y="1916608"/>
            <a:ext cx="2143780" cy="21221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2538189" y="1848951"/>
            <a:ext cx="4032448" cy="2585323"/>
          </a:xfrm>
          <a:prstGeom prst="rect">
            <a:avLst/>
          </a:prstGeom>
          <a:noFill/>
        </p:spPr>
        <p:txBody>
          <a:bodyPr wrap="square" rtlCol="0">
            <a:spAutoFit/>
          </a:bodyPr>
          <a:lstStyle/>
          <a:p>
            <a:r>
              <a:rPr lang="zh-CN" altLang="en-US" sz="1600"/>
              <a:t>说明</a:t>
            </a:r>
            <a:r>
              <a:rPr lang="en-US" altLang="zh-CN" sz="1600"/>
              <a:t>: </a:t>
            </a:r>
            <a:endParaRPr lang="en-US" altLang="zh-CN" sz="1600" smtClean="0"/>
          </a:p>
          <a:p>
            <a:pPr marL="342900" indent="-342900">
              <a:buAutoNum type="arabicParenR"/>
            </a:pPr>
            <a:r>
              <a:rPr lang="zh-CN" altLang="en-US" sz="1600"/>
              <a:t>小</a:t>
            </a:r>
            <a:r>
              <a:rPr lang="zh-CN" altLang="en-US" sz="1600" smtClean="0"/>
              <a:t>球得到的路径，和程序员</a:t>
            </a:r>
            <a:br>
              <a:rPr lang="en-US" altLang="zh-CN" sz="1600" smtClean="0"/>
            </a:br>
            <a:r>
              <a:rPr lang="zh-CN" altLang="en-US" sz="1600" smtClean="0"/>
              <a:t>设置的找路策略有关即：找</a:t>
            </a:r>
            <a:br>
              <a:rPr lang="en-US" altLang="zh-CN" sz="1600" smtClean="0"/>
            </a:br>
            <a:r>
              <a:rPr lang="zh-CN" altLang="en-US" sz="1600" smtClean="0"/>
              <a:t>路的</a:t>
            </a:r>
            <a:r>
              <a:rPr lang="zh-CN" altLang="en-US" sz="1600" b="1" smtClean="0"/>
              <a:t>上下左右</a:t>
            </a:r>
            <a:r>
              <a:rPr lang="zh-CN" altLang="en-US" sz="1600" smtClean="0"/>
              <a:t>的顺序相关</a:t>
            </a:r>
            <a:endParaRPr lang="en-US" altLang="zh-CN" sz="1600" smtClean="0"/>
          </a:p>
          <a:p>
            <a:pPr marL="342900" indent="-342900">
              <a:buAutoNum type="arabicParenR"/>
            </a:pPr>
            <a:r>
              <a:rPr lang="zh-CN" altLang="en-US" sz="1600" smtClean="0"/>
              <a:t>再得到小球路径时，可以先</a:t>
            </a:r>
            <a:br>
              <a:rPr lang="en-US" altLang="zh-CN" sz="1600" smtClean="0"/>
            </a:br>
            <a:r>
              <a:rPr lang="zh-CN" altLang="en-US" sz="1600" smtClean="0"/>
              <a:t>使用</a:t>
            </a:r>
            <a:r>
              <a:rPr lang="en-US" altLang="zh-CN" sz="1600" smtClean="0"/>
              <a:t>(</a:t>
            </a:r>
            <a:r>
              <a:rPr lang="zh-CN" altLang="en-US" sz="1600" smtClean="0"/>
              <a:t>下右上左</a:t>
            </a:r>
            <a:r>
              <a:rPr lang="en-US" altLang="zh-CN" sz="1600" smtClean="0"/>
              <a:t>)</a:t>
            </a:r>
            <a:r>
              <a:rPr lang="zh-CN" altLang="en-US" sz="1600" smtClean="0"/>
              <a:t>，再改成</a:t>
            </a:r>
            <a:r>
              <a:rPr lang="en-US" altLang="zh-CN" sz="1600" smtClean="0"/>
              <a:t>(</a:t>
            </a:r>
            <a:r>
              <a:rPr lang="zh-CN" altLang="en-US" sz="1600" smtClean="0"/>
              <a:t>上</a:t>
            </a:r>
            <a:br>
              <a:rPr lang="en-US" altLang="zh-CN" sz="1600" smtClean="0"/>
            </a:br>
            <a:r>
              <a:rPr lang="zh-CN" altLang="en-US" sz="1600" smtClean="0"/>
              <a:t>右</a:t>
            </a:r>
            <a:r>
              <a:rPr lang="zh-CN" altLang="en-US" sz="1600"/>
              <a:t>下左</a:t>
            </a:r>
            <a:r>
              <a:rPr lang="en-US" altLang="zh-CN" sz="1600" smtClean="0"/>
              <a:t>)</a:t>
            </a:r>
            <a:r>
              <a:rPr lang="zh-CN" altLang="en-US" sz="1600" smtClean="0"/>
              <a:t>，</a:t>
            </a:r>
            <a:r>
              <a:rPr lang="zh-CN" altLang="en-US" sz="1600"/>
              <a:t>看</a:t>
            </a:r>
            <a:r>
              <a:rPr lang="zh-CN" altLang="en-US" sz="1600" smtClean="0"/>
              <a:t>看路径</a:t>
            </a:r>
            <a:r>
              <a:rPr lang="zh-CN" altLang="en-US" sz="1600"/>
              <a:t>是不</a:t>
            </a:r>
            <a:r>
              <a:rPr lang="zh-CN" altLang="en-US" sz="1600" smtClean="0"/>
              <a:t>是有变化</a:t>
            </a:r>
            <a:endParaRPr lang="en-US" altLang="zh-CN" sz="1600" smtClean="0"/>
          </a:p>
          <a:p>
            <a:pPr marL="342900" indent="-342900">
              <a:buAutoNum type="arabicParenR"/>
            </a:pPr>
            <a:r>
              <a:rPr lang="zh-CN" altLang="en-US" sz="1600"/>
              <a:t>测</a:t>
            </a:r>
            <a:r>
              <a:rPr lang="zh-CN" altLang="en-US" sz="1600" smtClean="0"/>
              <a:t>试回溯</a:t>
            </a:r>
            <a:r>
              <a:rPr lang="zh-CN" altLang="en-US" sz="1600"/>
              <a:t>现象</a:t>
            </a:r>
            <a:endParaRPr lang="en-US" altLang="zh-CN" sz="1600" smtClean="0"/>
          </a:p>
          <a:p>
            <a:pPr marL="342900" indent="-342900">
              <a:buAutoNum type="arabicParenR"/>
            </a:pPr>
            <a:r>
              <a:rPr lang="zh-CN" altLang="en-US" sz="1600" b="1"/>
              <a:t>思</a:t>
            </a:r>
            <a:r>
              <a:rPr lang="zh-CN" altLang="en-US" sz="1600" b="1" smtClean="0"/>
              <a:t>考</a:t>
            </a:r>
            <a:r>
              <a:rPr lang="en-US" altLang="zh-CN" sz="1600" smtClean="0"/>
              <a:t>: </a:t>
            </a:r>
            <a:r>
              <a:rPr lang="zh-CN" altLang="en-US" sz="1600" b="1" smtClean="0">
                <a:solidFill>
                  <a:srgbClr val="DA0000"/>
                </a:solidFill>
              </a:rPr>
              <a:t>如何求出最短路径</a:t>
            </a:r>
            <a:r>
              <a:rPr lang="en-US" altLang="zh-CN" sz="1600" smtClean="0"/>
              <a:t>? </a:t>
            </a:r>
            <a:endParaRPr lang="en-US" altLang="zh-CN" sz="1600"/>
          </a:p>
          <a:p>
            <a:endParaRPr lang="zh-CN" altLang="en-US"/>
          </a:p>
        </p:txBody>
      </p:sp>
      <p:graphicFrame>
        <p:nvGraphicFramePr>
          <p:cNvPr id="9" name="对象 8"/>
          <p:cNvGraphicFramePr>
            <a:graphicFrameLocks noChangeAspect="1"/>
          </p:cNvGraphicFramePr>
          <p:nvPr/>
        </p:nvGraphicFramePr>
        <p:xfrm>
          <a:off x="1960934" y="4078674"/>
          <a:ext cx="464344" cy="355600"/>
        </p:xfrm>
        <a:graphic>
          <a:graphicData uri="http://schemas.openxmlformats.org/presentationml/2006/ole">
            <mc:AlternateContent xmlns:mc="http://schemas.openxmlformats.org/markup-compatibility/2006">
              <mc:Choice xmlns:v="urn:schemas-microsoft-com:vml" Requires="v">
                <p:oleObj spid="_x0000_s43186" name="包装程序外壳对象" showAsIcon="1" r:id="rId2" imgW="685800" imgH="523875" progId="Package">
                  <p:embed/>
                </p:oleObj>
              </mc:Choice>
              <mc:Fallback>
                <p:oleObj name="包装程序外壳对象" showAsIcon="1" r:id="rId2" imgW="685800" imgH="523875" progId="Package">
                  <p:embed/>
                  <p:pic>
                    <p:nvPicPr>
                      <p:cNvPr id="0" name="图片 43185"/>
                      <p:cNvPicPr/>
                      <p:nvPr/>
                    </p:nvPicPr>
                    <p:blipFill>
                      <a:blip r:embed="rId3"/>
                      <a:stretch>
                        <a:fillRect/>
                      </a:stretch>
                    </p:blipFill>
                    <p:spPr>
                      <a:xfrm>
                        <a:off x="1960934" y="4078674"/>
                        <a:ext cx="464344" cy="35560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递归</a:t>
            </a:r>
            <a:r>
              <a:rPr lang="en-US" altLang="zh-CN" sz="2200" b="1" smtClean="0"/>
              <a:t>-</a:t>
            </a:r>
            <a:r>
              <a:rPr lang="zh-CN" altLang="en-US" sz="2200" b="1"/>
              <a:t>八皇后问题</a:t>
            </a:r>
            <a:r>
              <a:rPr lang="en-US" altLang="zh-CN" sz="2200" b="1"/>
              <a:t>(</a:t>
            </a:r>
            <a:r>
              <a:rPr lang="zh-CN" altLang="en-US" sz="2200" b="1"/>
              <a:t>回溯算法</a:t>
            </a:r>
            <a:r>
              <a:rPr lang="en-US" altLang="zh-CN" sz="2200" b="1"/>
              <a:t>)</a:t>
            </a:r>
            <a:endParaRPr lang="en-US" altLang="zh-CN" sz="2200" b="1"/>
          </a:p>
        </p:txBody>
      </p:sp>
      <p:sp>
        <p:nvSpPr>
          <p:cNvPr id="2" name="TextBox 1"/>
          <p:cNvSpPr txBox="1"/>
          <p:nvPr/>
        </p:nvSpPr>
        <p:spPr>
          <a:xfrm>
            <a:off x="665981" y="1224111"/>
            <a:ext cx="4104456" cy="2769989"/>
          </a:xfrm>
          <a:prstGeom prst="rect">
            <a:avLst/>
          </a:prstGeom>
          <a:noFill/>
        </p:spPr>
        <p:txBody>
          <a:bodyPr wrap="square" rtlCol="0">
            <a:spAutoFit/>
          </a:bodyPr>
          <a:lstStyle/>
          <a:p>
            <a:endParaRPr lang="en-US" altLang="zh-CN" smtClean="0">
              <a:ea typeface="宋体" panose="02010600030101010101" pitchFamily="2" charset="-122"/>
            </a:endParaRPr>
          </a:p>
          <a:p>
            <a:r>
              <a:rPr lang="zh-CN" altLang="en-US" sz="2000" b="1" smtClean="0">
                <a:solidFill>
                  <a:srgbClr val="0070C0"/>
                </a:solidFill>
                <a:ea typeface="宋体" panose="02010600030101010101" pitchFamily="2" charset="-122"/>
              </a:rPr>
              <a:t>八</a:t>
            </a:r>
            <a:r>
              <a:rPr lang="zh-CN" altLang="en-US" sz="2000" b="1">
                <a:solidFill>
                  <a:srgbClr val="0070C0"/>
                </a:solidFill>
                <a:ea typeface="宋体" panose="02010600030101010101" pitchFamily="2" charset="-122"/>
              </a:rPr>
              <a:t>皇</a:t>
            </a:r>
            <a:r>
              <a:rPr lang="zh-CN" altLang="en-US" sz="2000" b="1" smtClean="0">
                <a:solidFill>
                  <a:srgbClr val="0070C0"/>
                </a:solidFill>
                <a:ea typeface="宋体" panose="02010600030101010101" pitchFamily="2" charset="-122"/>
              </a:rPr>
              <a:t>后</a:t>
            </a:r>
            <a:r>
              <a:rPr lang="zh-CN" altLang="en-US" sz="2000" b="1">
                <a:solidFill>
                  <a:srgbClr val="0070C0"/>
                </a:solidFill>
                <a:ea typeface="宋体" panose="02010600030101010101" pitchFamily="2" charset="-122"/>
              </a:rPr>
              <a:t>问</a:t>
            </a:r>
            <a:r>
              <a:rPr lang="zh-CN" altLang="en-US" sz="2000" b="1" smtClean="0">
                <a:solidFill>
                  <a:srgbClr val="0070C0"/>
                </a:solidFill>
                <a:ea typeface="宋体" panose="02010600030101010101" pitchFamily="2" charset="-122"/>
              </a:rPr>
              <a:t>题介绍</a:t>
            </a:r>
            <a:r>
              <a:rPr lang="zh-CN" altLang="en-US" smtClean="0">
                <a:ea typeface="宋体" panose="02010600030101010101" pitchFamily="2" charset="-122"/>
              </a:rPr>
              <a:t> </a:t>
            </a:r>
            <a:endParaRPr lang="en-US" altLang="zh-CN" smtClean="0">
              <a:ea typeface="宋体" panose="02010600030101010101" pitchFamily="2" charset="-122"/>
            </a:endParaRPr>
          </a:p>
          <a:p>
            <a:r>
              <a:rPr lang="zh-CN" altLang="en-US" sz="1600" smtClean="0"/>
              <a:t>八</a:t>
            </a:r>
            <a:r>
              <a:rPr lang="zh-CN" altLang="en-US" sz="1600"/>
              <a:t>皇后问题，是一个古老而著名的问题，是</a:t>
            </a:r>
            <a:r>
              <a:rPr lang="zh-CN" altLang="en-US" sz="1600" b="1"/>
              <a:t>回溯算法的典型案例</a:t>
            </a:r>
            <a:r>
              <a:rPr lang="zh-CN" altLang="en-US" sz="1600"/>
              <a:t>。该问题是国际西洋棋棋手马克斯</a:t>
            </a:r>
            <a:r>
              <a:rPr lang="en-US" altLang="zh-CN" sz="1600"/>
              <a:t>·</a:t>
            </a:r>
            <a:r>
              <a:rPr lang="zh-CN" altLang="en-US" sz="1600"/>
              <a:t>贝瑟尔于</a:t>
            </a:r>
            <a:r>
              <a:rPr lang="en-US" altLang="zh-CN" sz="1600"/>
              <a:t>1848</a:t>
            </a:r>
            <a:r>
              <a:rPr lang="zh-CN" altLang="en-US" sz="1600"/>
              <a:t>年提出：在</a:t>
            </a:r>
            <a:r>
              <a:rPr lang="en-US" altLang="zh-CN" sz="1600"/>
              <a:t>8×8</a:t>
            </a:r>
            <a:r>
              <a:rPr lang="zh-CN" altLang="en-US" sz="1600"/>
              <a:t>格的国际象棋上摆放八个皇后，使其不能互相攻击，</a:t>
            </a:r>
            <a:r>
              <a:rPr lang="zh-CN" altLang="en-US" sz="1600" smtClean="0"/>
              <a:t>即：</a:t>
            </a:r>
            <a:r>
              <a:rPr lang="zh-CN" altLang="en-US" b="1" smtClean="0">
                <a:solidFill>
                  <a:srgbClr val="002060"/>
                </a:solidFill>
              </a:rPr>
              <a:t>任</a:t>
            </a:r>
            <a:r>
              <a:rPr lang="zh-CN" altLang="en-US" b="1">
                <a:solidFill>
                  <a:srgbClr val="002060"/>
                </a:solidFill>
              </a:rPr>
              <a:t>意两个皇后都不能处于同一行、同一列或同一斜线上，问有多少种摆法</a:t>
            </a:r>
            <a:r>
              <a:rPr lang="zh-CN" altLang="en-US" sz="1700" smtClean="0"/>
              <a:t>。</a:t>
            </a:r>
            <a:endParaRPr lang="en-US" altLang="zh-CN" sz="1700"/>
          </a:p>
          <a:p>
            <a:endParaRPr lang="en-US" altLang="zh-CN" smtClean="0"/>
          </a:p>
        </p:txBody>
      </p:sp>
      <p:pic>
        <p:nvPicPr>
          <p:cNvPr id="107522"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503858" y="3798730"/>
            <a:ext cx="1777968" cy="1629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752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89392" y="2160215"/>
            <a:ext cx="4464496" cy="25670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4789392" y="5112543"/>
            <a:ext cx="3837910" cy="369332"/>
          </a:xfrm>
          <a:prstGeom prst="rect">
            <a:avLst/>
          </a:prstGeom>
          <a:noFill/>
        </p:spPr>
        <p:txBody>
          <a:bodyPr wrap="none" rtlCol="0">
            <a:spAutoFit/>
          </a:bodyPr>
          <a:lstStyle/>
          <a:p>
            <a:r>
              <a:rPr lang="en-US" altLang="zh-CN">
                <a:hlinkClick r:id="rId3"/>
              </a:rPr>
              <a:t>http://</a:t>
            </a:r>
            <a:r>
              <a:rPr lang="en-US" altLang="zh-CN" smtClean="0">
                <a:hlinkClick r:id="rId3"/>
              </a:rPr>
              <a:t>www.7k7k.com/swf/49842.htm</a:t>
            </a:r>
            <a:r>
              <a:rPr lang="en-US" altLang="zh-CN" smtClean="0"/>
              <a:t> </a:t>
            </a:r>
            <a:endParaRPr lang="zh-CN" altLang="en-US"/>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递</a:t>
            </a:r>
            <a:r>
              <a:rPr lang="zh-CN" altLang="en-US" sz="2200" b="1"/>
              <a:t>归</a:t>
            </a:r>
            <a:r>
              <a:rPr lang="en-US" altLang="zh-CN" sz="2200" b="1"/>
              <a:t>-</a:t>
            </a:r>
            <a:r>
              <a:rPr lang="zh-CN" altLang="en-US" sz="2200" b="1"/>
              <a:t>八皇后问题</a:t>
            </a:r>
            <a:r>
              <a:rPr lang="en-US" altLang="zh-CN" sz="2200" b="1"/>
              <a:t>(</a:t>
            </a:r>
            <a:r>
              <a:rPr lang="zh-CN" altLang="en-US" sz="2200" b="1"/>
              <a:t>回溯算法</a:t>
            </a:r>
            <a:r>
              <a:rPr lang="en-US" altLang="zh-CN" sz="2200" b="1"/>
              <a:t>)</a:t>
            </a:r>
            <a:endParaRPr lang="en-US" altLang="zh-CN" sz="2200" b="1"/>
          </a:p>
        </p:txBody>
      </p:sp>
      <p:sp>
        <p:nvSpPr>
          <p:cNvPr id="2" name="TextBox 1"/>
          <p:cNvSpPr txBox="1"/>
          <p:nvPr/>
        </p:nvSpPr>
        <p:spPr>
          <a:xfrm>
            <a:off x="673601" y="1062186"/>
            <a:ext cx="7776864" cy="4554220"/>
          </a:xfrm>
          <a:prstGeom prst="rect">
            <a:avLst/>
          </a:prstGeom>
          <a:noFill/>
        </p:spPr>
        <p:txBody>
          <a:bodyPr wrap="square" rtlCol="0">
            <a:spAutoFit/>
          </a:bodyPr>
          <a:lstStyle/>
          <a:p>
            <a:r>
              <a:rPr lang="zh-CN" altLang="en-US" sz="2000" b="1" smtClean="0">
                <a:solidFill>
                  <a:srgbClr val="0070C0"/>
                </a:solidFill>
                <a:ea typeface="宋体" panose="02010600030101010101" pitchFamily="2" charset="-122"/>
              </a:rPr>
              <a:t>八</a:t>
            </a:r>
            <a:r>
              <a:rPr lang="zh-CN" altLang="en-US" sz="2000" b="1">
                <a:solidFill>
                  <a:srgbClr val="0070C0"/>
                </a:solidFill>
                <a:ea typeface="宋体" panose="02010600030101010101" pitchFamily="2" charset="-122"/>
              </a:rPr>
              <a:t>皇</a:t>
            </a:r>
            <a:r>
              <a:rPr lang="zh-CN" altLang="en-US" sz="2000" b="1" smtClean="0">
                <a:solidFill>
                  <a:srgbClr val="0070C0"/>
                </a:solidFill>
                <a:ea typeface="宋体" panose="02010600030101010101" pitchFamily="2" charset="-122"/>
              </a:rPr>
              <a:t>后</a:t>
            </a:r>
            <a:r>
              <a:rPr lang="zh-CN" altLang="en-US" sz="2000" b="1">
                <a:solidFill>
                  <a:srgbClr val="0070C0"/>
                </a:solidFill>
                <a:ea typeface="宋体" panose="02010600030101010101" pitchFamily="2" charset="-122"/>
              </a:rPr>
              <a:t>问</a:t>
            </a:r>
            <a:r>
              <a:rPr lang="zh-CN" altLang="en-US" sz="2000" b="1" smtClean="0">
                <a:solidFill>
                  <a:srgbClr val="0070C0"/>
                </a:solidFill>
                <a:ea typeface="宋体" panose="02010600030101010101" pitchFamily="2" charset="-122"/>
              </a:rPr>
              <a:t>题算法</a:t>
            </a:r>
            <a:r>
              <a:rPr lang="zh-CN" altLang="en-US" sz="2000" b="1">
                <a:solidFill>
                  <a:srgbClr val="0070C0"/>
                </a:solidFill>
                <a:ea typeface="宋体" panose="02010600030101010101" pitchFamily="2" charset="-122"/>
              </a:rPr>
              <a:t>思</a:t>
            </a:r>
            <a:r>
              <a:rPr lang="zh-CN" altLang="en-US" sz="2000" b="1" smtClean="0">
                <a:solidFill>
                  <a:srgbClr val="0070C0"/>
                </a:solidFill>
                <a:ea typeface="宋体" panose="02010600030101010101" pitchFamily="2" charset="-122"/>
              </a:rPr>
              <a:t>路分析</a:t>
            </a:r>
            <a:endParaRPr lang="en-US" altLang="zh-CN" sz="2000" b="1" smtClean="0">
              <a:solidFill>
                <a:srgbClr val="0070C0"/>
              </a:solidFill>
              <a:ea typeface="宋体" panose="02010600030101010101" pitchFamily="2" charset="-122"/>
            </a:endParaRPr>
          </a:p>
          <a:p>
            <a:endParaRPr lang="en-US" altLang="zh-CN" smtClean="0">
              <a:ea typeface="宋体" panose="02010600030101010101" pitchFamily="2" charset="-122"/>
            </a:endParaRPr>
          </a:p>
          <a:p>
            <a:pPr marL="342900" indent="-342900">
              <a:buAutoNum type="arabicParenR"/>
            </a:pPr>
            <a:r>
              <a:rPr lang="zh-CN" altLang="en-US" smtClean="0"/>
              <a:t>第</a:t>
            </a:r>
            <a:r>
              <a:rPr lang="zh-CN" altLang="en-US"/>
              <a:t>一个皇后先放第一行第一列</a:t>
            </a:r>
            <a:endParaRPr lang="en-US" altLang="zh-CN" smtClean="0"/>
          </a:p>
          <a:p>
            <a:pPr marL="342900" indent="-342900">
              <a:buAutoNum type="arabicParenR"/>
            </a:pPr>
            <a:r>
              <a:rPr lang="zh-CN" altLang="en-US" smtClean="0"/>
              <a:t>第</a:t>
            </a:r>
            <a:r>
              <a:rPr lang="zh-CN" altLang="en-US"/>
              <a:t>二个皇后放在第二行第一列、然后判断是否</a:t>
            </a:r>
            <a:r>
              <a:rPr lang="en-US" altLang="zh-CN" smtClean="0"/>
              <a:t>OK</a:t>
            </a:r>
            <a:r>
              <a:rPr lang="zh-CN" altLang="en-US" smtClean="0"/>
              <a:t>， </a:t>
            </a:r>
            <a:r>
              <a:rPr lang="zh-CN" altLang="en-US"/>
              <a:t>如</a:t>
            </a:r>
            <a:r>
              <a:rPr lang="zh-CN" altLang="en-US" smtClean="0"/>
              <a:t>果不</a:t>
            </a:r>
            <a:r>
              <a:rPr lang="en-US" altLang="zh-CN" smtClean="0"/>
              <a:t>OK</a:t>
            </a:r>
            <a:r>
              <a:rPr lang="zh-CN" altLang="en-US" smtClean="0"/>
              <a:t>，</a:t>
            </a:r>
            <a:r>
              <a:rPr lang="zh-CN" altLang="en-US"/>
              <a:t>继</a:t>
            </a:r>
            <a:r>
              <a:rPr lang="zh-CN" altLang="en-US" smtClean="0"/>
              <a:t>续放在第</a:t>
            </a:r>
            <a:r>
              <a:rPr lang="zh-CN" altLang="en-US"/>
              <a:t>二列、第三列、依次把所有列都放完，找到一个合</a:t>
            </a:r>
            <a:r>
              <a:rPr lang="zh-CN" altLang="en-US" smtClean="0"/>
              <a:t>适</a:t>
            </a:r>
            <a:endParaRPr lang="en-US" altLang="zh-CN" smtClean="0"/>
          </a:p>
          <a:p>
            <a:pPr marL="342900" indent="-342900">
              <a:buAutoNum type="arabicParenR"/>
            </a:pPr>
            <a:r>
              <a:rPr lang="zh-CN" altLang="en-US"/>
              <a:t>继续第三个皇后，还是第一列、第二列</a:t>
            </a:r>
            <a:r>
              <a:rPr lang="en-US" altLang="zh-CN"/>
              <a:t>……</a:t>
            </a:r>
            <a:r>
              <a:rPr lang="zh-CN" altLang="en-US"/>
              <a:t>直到第</a:t>
            </a:r>
            <a:r>
              <a:rPr lang="en-US" altLang="zh-CN"/>
              <a:t>8</a:t>
            </a:r>
            <a:r>
              <a:rPr lang="zh-CN" altLang="en-US"/>
              <a:t>个皇后也能放在一个不冲突的位置，算是找到了一个正确</a:t>
            </a:r>
            <a:r>
              <a:rPr lang="zh-CN" altLang="en-US" smtClean="0"/>
              <a:t>解</a:t>
            </a:r>
            <a:endParaRPr lang="en-US" altLang="zh-CN" smtClean="0"/>
          </a:p>
          <a:p>
            <a:pPr marL="342900" indent="-342900">
              <a:buAutoNum type="arabicParenR"/>
            </a:pPr>
            <a:r>
              <a:rPr lang="zh-CN" altLang="en-US" smtClean="0"/>
              <a:t>当得到一个正确解时，在栈回退到上一个栈时，就会开始回溯，即将第一个皇后，放到第一列的所有正确解，全部得到</a:t>
            </a:r>
            <a:r>
              <a:rPr lang="en-US" altLang="zh-CN" smtClean="0"/>
              <a:t>.</a:t>
            </a:r>
            <a:endParaRPr lang="en-US" altLang="zh-CN" smtClean="0"/>
          </a:p>
          <a:p>
            <a:pPr marL="342900" indent="-342900">
              <a:buAutoNum type="arabicParenR"/>
            </a:pPr>
            <a:r>
              <a:rPr lang="zh-CN" altLang="en-US"/>
              <a:t>然后回头继续第一个皇后放第二列，后面继续循</a:t>
            </a:r>
            <a:r>
              <a:rPr lang="zh-CN" altLang="en-US" smtClean="0"/>
              <a:t>环执行 </a:t>
            </a:r>
            <a:r>
              <a:rPr lang="en-US" altLang="zh-CN" smtClean="0"/>
              <a:t>1,2,3,4</a:t>
            </a:r>
            <a:r>
              <a:rPr lang="zh-CN" altLang="en-US" smtClean="0"/>
              <a:t>的步骤 </a:t>
            </a:r>
            <a:r>
              <a:rPr lang="en-US" altLang="zh-CN" smtClean="0"/>
              <a:t>【</a:t>
            </a:r>
            <a:r>
              <a:rPr lang="zh-CN" altLang="en-US" sz="1200" smtClean="0"/>
              <a:t>示意图</a:t>
            </a:r>
            <a:r>
              <a:rPr lang="en-US" altLang="zh-CN" smtClean="0"/>
              <a:t>】</a:t>
            </a:r>
            <a:endParaRPr lang="en-US" altLang="zh-CN" smtClean="0"/>
          </a:p>
          <a:p>
            <a:pPr marL="342900" indent="-342900">
              <a:buAutoNum type="arabicParenR"/>
            </a:pPr>
            <a:endParaRPr lang="en-US" altLang="zh-CN"/>
          </a:p>
          <a:p>
            <a:r>
              <a:rPr lang="zh-CN" altLang="en-US" b="1" smtClean="0"/>
              <a:t>说明</a:t>
            </a:r>
            <a:r>
              <a:rPr lang="zh-CN" altLang="en-US" smtClean="0"/>
              <a:t>：</a:t>
            </a:r>
            <a:r>
              <a:rPr lang="zh-CN" altLang="en-US"/>
              <a:t>理</a:t>
            </a:r>
            <a:r>
              <a:rPr lang="zh-CN" altLang="en-US" smtClean="0"/>
              <a:t>论上应该创建一个二维数组来表示棋盘，但是实际上可以通过算法，用一个一维数组即可解决问题</a:t>
            </a:r>
            <a:r>
              <a:rPr lang="en-US" altLang="zh-CN" smtClean="0"/>
              <a:t>. arr[8] = {0 , 4, 7, 5, 2, 6, 1, 3} //</a:t>
            </a:r>
            <a:r>
              <a:rPr lang="zh-CN" altLang="en-US" smtClean="0"/>
              <a:t>对应</a:t>
            </a:r>
            <a:r>
              <a:rPr lang="en-US" altLang="zh-CN" smtClean="0"/>
              <a:t>arr </a:t>
            </a:r>
            <a:r>
              <a:rPr lang="zh-CN" altLang="en-US" smtClean="0"/>
              <a:t>下标 表示第几行，即第几个皇后，</a:t>
            </a:r>
            <a:r>
              <a:rPr lang="en-US" altLang="zh-CN" smtClean="0"/>
              <a:t>arr[i] = val , val </a:t>
            </a:r>
            <a:r>
              <a:rPr lang="zh-CN" altLang="en-US" smtClean="0"/>
              <a:t>表示第</a:t>
            </a:r>
            <a:r>
              <a:rPr lang="en-US" altLang="zh-CN" smtClean="0"/>
              <a:t>i+1</a:t>
            </a:r>
            <a:r>
              <a:rPr lang="zh-CN" altLang="en-US" smtClean="0"/>
              <a:t>个皇后，放在第</a:t>
            </a:r>
            <a:r>
              <a:rPr lang="en-US" altLang="zh-CN" smtClean="0"/>
              <a:t>i+1</a:t>
            </a:r>
            <a:r>
              <a:rPr lang="zh-CN" altLang="en-US" smtClean="0"/>
              <a:t>行的第</a:t>
            </a:r>
            <a:r>
              <a:rPr lang="en-US" altLang="zh-CN" smtClean="0"/>
              <a:t>val+1</a:t>
            </a:r>
            <a:r>
              <a:rPr lang="zh-CN" altLang="en-US" smtClean="0"/>
              <a:t>列</a:t>
            </a:r>
            <a:r>
              <a:rPr lang="en-US" altLang="zh-CN" smtClean="0"/>
              <a:t>		</a:t>
            </a:r>
            <a:r>
              <a:rPr lang="zh-CN" altLang="en-US" smtClean="0">
                <a:solidFill>
                  <a:srgbClr val="FF0000"/>
                </a:solidFill>
              </a:rPr>
              <a:t>下标和值构成二维</a:t>
            </a:r>
            <a:endParaRPr lang="zh-CN" altLang="en-US" smtClean="0">
              <a:solidFill>
                <a:srgbClr val="FF0000"/>
              </a:solidFill>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稀疏数组</a:t>
            </a:r>
            <a:endParaRPr lang="en-US" altLang="zh-CN" sz="2200" b="1"/>
          </a:p>
        </p:txBody>
      </p:sp>
      <p:sp>
        <p:nvSpPr>
          <p:cNvPr id="2" name="TextBox 1"/>
          <p:cNvSpPr txBox="1"/>
          <p:nvPr/>
        </p:nvSpPr>
        <p:spPr>
          <a:xfrm>
            <a:off x="665981" y="1368127"/>
            <a:ext cx="8640960" cy="4554220"/>
          </a:xfrm>
          <a:prstGeom prst="rect">
            <a:avLst/>
          </a:prstGeom>
          <a:noFill/>
        </p:spPr>
        <p:txBody>
          <a:bodyPr wrap="square" rtlCol="0">
            <a:spAutoFit/>
          </a:bodyPr>
          <a:lstStyle/>
          <a:p>
            <a:r>
              <a:rPr lang="zh-CN" altLang="en-US" sz="2000" b="1" smtClean="0">
                <a:solidFill>
                  <a:srgbClr val="0070C0"/>
                </a:solidFill>
              </a:rPr>
              <a:t>基本介绍</a:t>
            </a:r>
            <a:endParaRPr lang="en-US" altLang="zh-CN" sz="2000"/>
          </a:p>
          <a:p>
            <a:endParaRPr lang="en-US" altLang="zh-CN"/>
          </a:p>
          <a:p>
            <a:r>
              <a:rPr lang="zh-CN" altLang="en-US" smtClean="0"/>
              <a:t>当一个数</a:t>
            </a:r>
            <a:r>
              <a:rPr lang="zh-CN" altLang="en-US"/>
              <a:t>组中</a:t>
            </a:r>
            <a:r>
              <a:rPr lang="zh-CN" altLang="en-US" b="1"/>
              <a:t>大部分元素为０</a:t>
            </a:r>
            <a:r>
              <a:rPr lang="zh-CN" altLang="en-US"/>
              <a:t>，</a:t>
            </a:r>
            <a:r>
              <a:rPr lang="zh-CN" altLang="en-US" b="1"/>
              <a:t>或者为同一个值的数</a:t>
            </a:r>
            <a:r>
              <a:rPr lang="zh-CN" altLang="en-US" b="1" smtClean="0"/>
              <a:t>组</a:t>
            </a:r>
            <a:r>
              <a:rPr lang="zh-CN" altLang="en-US" smtClean="0"/>
              <a:t>时，可以使用</a:t>
            </a:r>
            <a:r>
              <a:rPr lang="zh-CN" altLang="en-US" smtClean="0">
                <a:solidFill>
                  <a:srgbClr val="FF0000"/>
                </a:solidFill>
              </a:rPr>
              <a:t>稀疏数组</a:t>
            </a:r>
            <a:r>
              <a:rPr lang="zh-CN" altLang="en-US" smtClean="0"/>
              <a:t>来保存该数组。</a:t>
            </a:r>
            <a:endParaRPr lang="en-US" altLang="zh-CN" smtClean="0"/>
          </a:p>
          <a:p>
            <a:endParaRPr lang="en-US" altLang="zh-CN" smtClean="0"/>
          </a:p>
          <a:p>
            <a:endParaRPr lang="zh-CN" altLang="en-US" smtClean="0"/>
          </a:p>
          <a:p>
            <a:endParaRPr lang="zh-CN" altLang="en-US" smtClean="0"/>
          </a:p>
          <a:p>
            <a:r>
              <a:rPr lang="zh-CN" altLang="en-US" smtClean="0"/>
              <a:t>稀</a:t>
            </a:r>
            <a:r>
              <a:rPr lang="zh-CN" altLang="en-US"/>
              <a:t>疏数组的处理方</a:t>
            </a:r>
            <a:r>
              <a:rPr lang="zh-CN" altLang="en-US" smtClean="0"/>
              <a:t>法是</a:t>
            </a:r>
            <a:r>
              <a:rPr lang="en-US" altLang="zh-CN" smtClean="0"/>
              <a:t>:</a:t>
            </a:r>
            <a:endParaRPr lang="en-US" altLang="zh-CN" smtClean="0"/>
          </a:p>
          <a:p>
            <a:pPr marL="342900" indent="-342900">
              <a:buAutoNum type="arabicParenR"/>
            </a:pPr>
            <a:r>
              <a:rPr lang="zh-CN" altLang="en-US" sz="2400" smtClean="0"/>
              <a:t>记</a:t>
            </a:r>
            <a:r>
              <a:rPr lang="zh-CN" altLang="en-US" sz="2400"/>
              <a:t>录数组一共有几行几列，有多少个不同的</a:t>
            </a:r>
            <a:r>
              <a:rPr lang="zh-CN" altLang="en-US" sz="2400" smtClean="0"/>
              <a:t>值</a:t>
            </a:r>
            <a:endParaRPr lang="en-US" altLang="zh-CN" sz="2400" smtClean="0"/>
          </a:p>
          <a:p>
            <a:pPr marL="342900" indent="-342900">
              <a:buAutoNum type="arabicParenR"/>
            </a:pPr>
            <a:r>
              <a:rPr lang="zh-CN" altLang="en-US" sz="2400" smtClean="0"/>
              <a:t>把</a:t>
            </a:r>
            <a:r>
              <a:rPr lang="zh-CN" altLang="en-US" sz="2400"/>
              <a:t>具有不同值的元素的行列及值记录在一个小规模的数组中，从而缩小程序的规</a:t>
            </a:r>
            <a:r>
              <a:rPr lang="zh-CN" altLang="en-US" sz="2400" smtClean="0"/>
              <a:t>模</a:t>
            </a:r>
            <a:endParaRPr lang="en-US" altLang="zh-CN" sz="2400"/>
          </a:p>
          <a:p>
            <a:endParaRPr lang="en-US" altLang="zh-CN" smtClean="0"/>
          </a:p>
          <a:p>
            <a:endParaRPr lang="en-US" altLang="zh-CN"/>
          </a:p>
          <a:p>
            <a:endParaRPr lang="en-US" altLang="zh-CN" smtClean="0"/>
          </a:p>
          <a:p>
            <a:endParaRPr lang="en-US" altLang="zh-CN"/>
          </a:p>
        </p:txBody>
      </p:sp>
      <p:cxnSp>
        <p:nvCxnSpPr>
          <p:cNvPr id="3" name="直接连接符 2"/>
          <p:cNvCxnSpPr/>
          <p:nvPr/>
        </p:nvCxnSpPr>
        <p:spPr>
          <a:xfrm flipV="1">
            <a:off x="6976745" y="4392295"/>
            <a:ext cx="2113915" cy="5080"/>
          </a:xfrm>
          <a:prstGeom prst="line">
            <a:avLst/>
          </a:prstGeom>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7357745" y="4445000"/>
            <a:ext cx="1229360" cy="368300"/>
          </a:xfrm>
          <a:prstGeom prst="rect">
            <a:avLst/>
          </a:prstGeom>
          <a:noFill/>
        </p:spPr>
        <p:txBody>
          <a:bodyPr wrap="square" rtlCol="0">
            <a:spAutoFit/>
          </a:bodyPr>
          <a:p>
            <a:r>
              <a:rPr lang="zh-CN" altLang="en-US"/>
              <a:t>稀疏数组</a:t>
            </a:r>
            <a:endParaRPr lang="zh-CN" altLang="en-US"/>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递</a:t>
            </a:r>
            <a:r>
              <a:rPr lang="zh-CN" altLang="en-US" sz="2200" b="1"/>
              <a:t>归</a:t>
            </a:r>
            <a:r>
              <a:rPr lang="en-US" altLang="zh-CN" sz="2200" b="1"/>
              <a:t>-</a:t>
            </a:r>
            <a:r>
              <a:rPr lang="zh-CN" altLang="en-US" sz="2200" b="1"/>
              <a:t>八皇后问题</a:t>
            </a:r>
            <a:r>
              <a:rPr lang="en-US" altLang="zh-CN" sz="2200" b="1"/>
              <a:t>(</a:t>
            </a:r>
            <a:r>
              <a:rPr lang="zh-CN" altLang="en-US" sz="2200" b="1"/>
              <a:t>回溯算法</a:t>
            </a:r>
            <a:r>
              <a:rPr lang="en-US" altLang="zh-CN" sz="2200" b="1"/>
              <a:t>)</a:t>
            </a:r>
            <a:endParaRPr lang="en-US" altLang="zh-CN" sz="2200" b="1"/>
          </a:p>
        </p:txBody>
      </p:sp>
      <p:sp>
        <p:nvSpPr>
          <p:cNvPr id="2" name="TextBox 1"/>
          <p:cNvSpPr txBox="1"/>
          <p:nvPr/>
        </p:nvSpPr>
        <p:spPr>
          <a:xfrm>
            <a:off x="665981" y="1224111"/>
            <a:ext cx="7776864" cy="954107"/>
          </a:xfrm>
          <a:prstGeom prst="rect">
            <a:avLst/>
          </a:prstGeom>
          <a:noFill/>
        </p:spPr>
        <p:txBody>
          <a:bodyPr wrap="square" rtlCol="0">
            <a:spAutoFit/>
          </a:bodyPr>
          <a:lstStyle/>
          <a:p>
            <a:r>
              <a:rPr lang="zh-CN" altLang="en-US" sz="2000" b="1" smtClean="0">
                <a:solidFill>
                  <a:srgbClr val="0070C0"/>
                </a:solidFill>
                <a:ea typeface="宋体" panose="02010600030101010101" pitchFamily="2" charset="-122"/>
              </a:rPr>
              <a:t>八</a:t>
            </a:r>
            <a:r>
              <a:rPr lang="zh-CN" altLang="en-US" sz="2000" b="1">
                <a:solidFill>
                  <a:srgbClr val="0070C0"/>
                </a:solidFill>
                <a:ea typeface="宋体" panose="02010600030101010101" pitchFamily="2" charset="-122"/>
              </a:rPr>
              <a:t>皇</a:t>
            </a:r>
            <a:r>
              <a:rPr lang="zh-CN" altLang="en-US" sz="2000" b="1" smtClean="0">
                <a:solidFill>
                  <a:srgbClr val="0070C0"/>
                </a:solidFill>
                <a:ea typeface="宋体" panose="02010600030101010101" pitchFamily="2" charset="-122"/>
              </a:rPr>
              <a:t>后</a:t>
            </a:r>
            <a:r>
              <a:rPr lang="zh-CN" altLang="en-US" sz="2000" b="1">
                <a:solidFill>
                  <a:srgbClr val="0070C0"/>
                </a:solidFill>
                <a:ea typeface="宋体" panose="02010600030101010101" pitchFamily="2" charset="-122"/>
              </a:rPr>
              <a:t>问</a:t>
            </a:r>
            <a:r>
              <a:rPr lang="zh-CN" altLang="en-US" sz="2000" b="1" smtClean="0">
                <a:solidFill>
                  <a:srgbClr val="0070C0"/>
                </a:solidFill>
                <a:ea typeface="宋体" panose="02010600030101010101" pitchFamily="2" charset="-122"/>
              </a:rPr>
              <a:t>题算法代码实现</a:t>
            </a:r>
            <a:endParaRPr lang="en-US" altLang="zh-CN" sz="2000" b="1" smtClean="0">
              <a:solidFill>
                <a:srgbClr val="0070C0"/>
              </a:solidFill>
              <a:ea typeface="宋体" panose="02010600030101010101" pitchFamily="2" charset="-122"/>
            </a:endParaRPr>
          </a:p>
          <a:p>
            <a:endParaRPr lang="en-US" altLang="zh-CN" smtClean="0">
              <a:ea typeface="宋体" panose="02010600030101010101" pitchFamily="2" charset="-122"/>
            </a:endParaRPr>
          </a:p>
          <a:p>
            <a:r>
              <a:rPr lang="zh-CN" altLang="en-US"/>
              <a:t>说</a:t>
            </a:r>
            <a:r>
              <a:rPr lang="zh-CN" altLang="en-US" smtClean="0"/>
              <a:t>明：看老师的</a:t>
            </a:r>
            <a:r>
              <a:rPr lang="zh-CN" altLang="en-US"/>
              <a:t>代码</a:t>
            </a:r>
            <a:r>
              <a:rPr lang="zh-CN" altLang="en-US" smtClean="0"/>
              <a:t>演示</a:t>
            </a:r>
            <a:endParaRPr lang="en-US" altLang="zh-CN" smtClean="0"/>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21965" y="1152103"/>
            <a:ext cx="8496944" cy="3939540"/>
          </a:xfrm>
          <a:prstGeom prst="rect">
            <a:avLst/>
          </a:prstGeom>
          <a:solidFill>
            <a:schemeClr val="bg1">
              <a:lumMod val="95000"/>
            </a:schemeClr>
          </a:solidFill>
        </p:spPr>
        <p:txBody>
          <a:bodyPr wrap="square" rtlCol="0">
            <a:spAutoFit/>
          </a:bodyPr>
          <a:lstStyle/>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r>
              <a:rPr lang="zh-CN" altLang="en-US" sz="2800" b="1" smtClean="0"/>
              <a:t>数据结构和算法</a:t>
            </a:r>
            <a:endParaRPr lang="en-US" altLang="zh-CN" sz="2800" b="1" smtClean="0"/>
          </a:p>
          <a:p>
            <a:r>
              <a:rPr lang="en-US" altLang="zh-CN" sz="2400" b="1" smtClean="0">
                <a:solidFill>
                  <a:schemeClr val="bg1">
                    <a:lumMod val="65000"/>
                  </a:schemeClr>
                </a:solidFill>
              </a:rPr>
              <a:t>--</a:t>
            </a:r>
            <a:r>
              <a:rPr lang="zh-CN" altLang="en-US" sz="2400" b="1" smtClean="0">
                <a:solidFill>
                  <a:schemeClr val="bg1">
                    <a:lumMod val="65000"/>
                  </a:schemeClr>
                </a:solidFill>
              </a:rPr>
              <a:t>排序</a:t>
            </a:r>
            <a:r>
              <a:rPr lang="zh-CN" altLang="en-US" sz="2400" b="1">
                <a:solidFill>
                  <a:schemeClr val="bg1">
                    <a:lumMod val="65000"/>
                  </a:schemeClr>
                </a:solidFill>
              </a:rPr>
              <a:t>算法</a:t>
            </a:r>
            <a:endParaRPr lang="en-US" altLang="zh-CN" sz="2400" b="1">
              <a:solidFill>
                <a:schemeClr val="bg1">
                  <a:lumMod val="65000"/>
                </a:schemeClr>
              </a:solidFill>
            </a:endParaRPr>
          </a:p>
          <a:p>
            <a:endParaRPr lang="zh-CN" altLang="en-US"/>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排</a:t>
            </a:r>
            <a:r>
              <a:rPr lang="zh-CN" altLang="en-US" sz="2200" b="1"/>
              <a:t>序算法的介绍</a:t>
            </a:r>
            <a:endParaRPr lang="en-US" altLang="zh-CN" sz="2200" b="1"/>
          </a:p>
        </p:txBody>
      </p:sp>
      <p:sp>
        <p:nvSpPr>
          <p:cNvPr id="2" name="TextBox 1"/>
          <p:cNvSpPr txBox="1"/>
          <p:nvPr/>
        </p:nvSpPr>
        <p:spPr>
          <a:xfrm>
            <a:off x="665981" y="1224111"/>
            <a:ext cx="8136904" cy="4001095"/>
          </a:xfrm>
          <a:prstGeom prst="rect">
            <a:avLst/>
          </a:prstGeom>
          <a:noFill/>
        </p:spPr>
        <p:txBody>
          <a:bodyPr wrap="square" rtlCol="0">
            <a:spAutoFit/>
          </a:bodyPr>
          <a:lstStyle/>
          <a:p>
            <a:pPr>
              <a:spcBef>
                <a:spcPct val="0"/>
              </a:spcBef>
            </a:pPr>
            <a:endParaRPr kumimoji="1" lang="zh-CN" altLang="en-US" sz="2000">
              <a:solidFill>
                <a:srgbClr val="0070C0"/>
              </a:solidFill>
              <a:latin typeface="+mn-ea"/>
            </a:endParaRPr>
          </a:p>
          <a:p>
            <a:r>
              <a:rPr kumimoji="1" lang="zh-CN" altLang="en-US">
                <a:latin typeface="+mn-ea"/>
              </a:rPr>
              <a:t>排</a:t>
            </a:r>
            <a:r>
              <a:rPr kumimoji="1" lang="zh-CN" altLang="en-US" smtClean="0">
                <a:latin typeface="+mn-ea"/>
              </a:rPr>
              <a:t>序也称排序算法</a:t>
            </a:r>
            <a:br>
              <a:rPr kumimoji="1" lang="en-US" altLang="zh-CN" smtClean="0">
                <a:latin typeface="+mn-ea"/>
              </a:rPr>
            </a:br>
            <a:r>
              <a:rPr kumimoji="1" lang="en-US" altLang="zh-CN" smtClean="0">
                <a:latin typeface="+mn-ea"/>
              </a:rPr>
              <a:t>(Sort </a:t>
            </a:r>
            <a:r>
              <a:rPr lang="en-US" altLang="zh-CN"/>
              <a:t>Algorithm</a:t>
            </a:r>
            <a:r>
              <a:rPr kumimoji="1" lang="en-US" altLang="zh-CN" smtClean="0">
                <a:latin typeface="+mn-ea"/>
              </a:rPr>
              <a:t>)</a:t>
            </a:r>
            <a:r>
              <a:rPr kumimoji="1" lang="zh-CN" altLang="en-US" smtClean="0">
                <a:latin typeface="+mn-ea"/>
              </a:rPr>
              <a:t>，</a:t>
            </a:r>
            <a:r>
              <a:rPr kumimoji="1" lang="zh-CN" altLang="en-US">
                <a:latin typeface="楷体_GB2312" pitchFamily="49" charset="-122"/>
                <a:ea typeface="楷体_GB2312" pitchFamily="49" charset="-122"/>
              </a:rPr>
              <a:t>排序是将</a:t>
            </a:r>
            <a:r>
              <a:rPr kumimoji="1" lang="zh-CN" altLang="en-US" smtClean="0">
                <a:latin typeface="楷体_GB2312" pitchFamily="49" charset="-122"/>
                <a:ea typeface="楷体_GB2312" pitchFamily="49" charset="-122"/>
              </a:rPr>
              <a:t>一</a:t>
            </a:r>
            <a:br>
              <a:rPr kumimoji="1" lang="en-US" altLang="zh-CN" smtClean="0">
                <a:latin typeface="楷体_GB2312" pitchFamily="49" charset="-122"/>
                <a:ea typeface="楷体_GB2312" pitchFamily="49" charset="-122"/>
              </a:rPr>
            </a:br>
            <a:r>
              <a:rPr kumimoji="1" lang="zh-CN" altLang="en-US" smtClean="0">
                <a:latin typeface="楷体_GB2312" pitchFamily="49" charset="-122"/>
                <a:ea typeface="楷体_GB2312" pitchFamily="49" charset="-122"/>
              </a:rPr>
              <a:t>组</a:t>
            </a:r>
            <a:r>
              <a:rPr kumimoji="1" lang="zh-CN" altLang="en-US">
                <a:latin typeface="楷体_GB2312" pitchFamily="49" charset="-122"/>
                <a:ea typeface="楷体_GB2312" pitchFamily="49" charset="-122"/>
              </a:rPr>
              <a:t>数据，依指定的顺序进行排</a:t>
            </a:r>
            <a:r>
              <a:rPr kumimoji="1" lang="zh-CN" altLang="en-US" smtClean="0">
                <a:latin typeface="楷体_GB2312" pitchFamily="49" charset="-122"/>
                <a:ea typeface="楷体_GB2312" pitchFamily="49" charset="-122"/>
              </a:rPr>
              <a:t>列</a:t>
            </a:r>
            <a:br>
              <a:rPr kumimoji="1" lang="en-US" altLang="zh-CN" smtClean="0">
                <a:latin typeface="楷体_GB2312" pitchFamily="49" charset="-122"/>
                <a:ea typeface="楷体_GB2312" pitchFamily="49" charset="-122"/>
              </a:rPr>
            </a:br>
            <a:r>
              <a:rPr kumimoji="1" lang="zh-CN" altLang="en-US" smtClean="0">
                <a:latin typeface="楷体_GB2312" pitchFamily="49" charset="-122"/>
                <a:ea typeface="楷体_GB2312" pitchFamily="49" charset="-122"/>
              </a:rPr>
              <a:t>的</a:t>
            </a:r>
            <a:r>
              <a:rPr kumimoji="1" lang="zh-CN" altLang="en-US">
                <a:latin typeface="楷体_GB2312" pitchFamily="49" charset="-122"/>
                <a:ea typeface="楷体_GB2312" pitchFamily="49" charset="-122"/>
              </a:rPr>
              <a:t>过程。</a:t>
            </a:r>
            <a:endParaRPr kumimoji="1" lang="zh-CN" altLang="en-US">
              <a:latin typeface="楷体_GB2312" pitchFamily="49" charset="-122"/>
              <a:ea typeface="楷体_GB2312" pitchFamily="49" charset="-122"/>
            </a:endParaRPr>
          </a:p>
          <a:p>
            <a:r>
              <a:rPr kumimoji="1" lang="zh-CN" altLang="en-US" b="1" smtClean="0">
                <a:latin typeface="楷体_GB2312" pitchFamily="49" charset="-122"/>
                <a:ea typeface="楷体_GB2312" pitchFamily="49" charset="-122"/>
              </a:rPr>
              <a:t>排</a:t>
            </a:r>
            <a:r>
              <a:rPr kumimoji="1" lang="zh-CN" altLang="en-US" b="1">
                <a:latin typeface="楷体_GB2312" pitchFamily="49" charset="-122"/>
                <a:ea typeface="楷体_GB2312" pitchFamily="49" charset="-122"/>
              </a:rPr>
              <a:t>序的分类：</a:t>
            </a:r>
            <a:endParaRPr kumimoji="1" lang="zh-CN" altLang="en-US" b="1">
              <a:latin typeface="楷体_GB2312" pitchFamily="49" charset="-122"/>
              <a:ea typeface="楷体_GB2312" pitchFamily="49" charset="-122"/>
            </a:endParaRPr>
          </a:p>
          <a:p>
            <a:r>
              <a:rPr kumimoji="1" lang="en-US" altLang="zh-CN" smtClean="0">
                <a:latin typeface="楷体_GB2312" pitchFamily="49" charset="-122"/>
                <a:ea typeface="楷体_GB2312" pitchFamily="49" charset="-122"/>
              </a:rPr>
              <a:t>1) </a:t>
            </a:r>
            <a:r>
              <a:rPr kumimoji="1" lang="zh-CN" altLang="en-US" smtClean="0">
                <a:latin typeface="楷体_GB2312" pitchFamily="49" charset="-122"/>
                <a:ea typeface="楷体_GB2312" pitchFamily="49" charset="-122"/>
              </a:rPr>
              <a:t>内</a:t>
            </a:r>
            <a:r>
              <a:rPr kumimoji="1" lang="zh-CN" altLang="en-US">
                <a:latin typeface="楷体_GB2312" pitchFamily="49" charset="-122"/>
                <a:ea typeface="楷体_GB2312" pitchFamily="49" charset="-122"/>
              </a:rPr>
              <a:t>部排序</a:t>
            </a:r>
            <a:r>
              <a:rPr kumimoji="1" lang="en-US" altLang="zh-CN">
                <a:latin typeface="楷体_GB2312" pitchFamily="49" charset="-122"/>
                <a:ea typeface="楷体_GB2312" pitchFamily="49" charset="-122"/>
              </a:rPr>
              <a:t>:</a:t>
            </a:r>
            <a:endParaRPr kumimoji="1" lang="en-US" altLang="zh-CN">
              <a:latin typeface="楷体_GB2312" pitchFamily="49" charset="-122"/>
              <a:ea typeface="楷体_GB2312" pitchFamily="49" charset="-122"/>
            </a:endParaRPr>
          </a:p>
          <a:p>
            <a:r>
              <a:rPr kumimoji="1" lang="zh-CN" altLang="en-US" smtClean="0">
                <a:latin typeface="楷体_GB2312" pitchFamily="49" charset="-122"/>
                <a:ea typeface="楷体_GB2312" pitchFamily="49" charset="-122"/>
              </a:rPr>
              <a:t>指</a:t>
            </a:r>
            <a:r>
              <a:rPr kumimoji="1" lang="zh-CN" altLang="en-US">
                <a:latin typeface="楷体_GB2312" pitchFamily="49" charset="-122"/>
                <a:ea typeface="楷体_GB2312" pitchFamily="49" charset="-122"/>
              </a:rPr>
              <a:t>将需要处理的所有数据都加</a:t>
            </a:r>
            <a:r>
              <a:rPr kumimoji="1" lang="zh-CN" altLang="en-US" smtClean="0">
                <a:latin typeface="楷体_GB2312" pitchFamily="49" charset="-122"/>
                <a:ea typeface="楷体_GB2312" pitchFamily="49" charset="-122"/>
              </a:rPr>
              <a:t>载</a:t>
            </a:r>
            <a:br>
              <a:rPr kumimoji="1" lang="en-US" altLang="zh-CN" smtClean="0">
                <a:latin typeface="楷体_GB2312" pitchFamily="49" charset="-122"/>
                <a:ea typeface="楷体_GB2312" pitchFamily="49" charset="-122"/>
              </a:rPr>
            </a:br>
            <a:r>
              <a:rPr kumimoji="1" lang="zh-CN" altLang="en-US" smtClean="0">
                <a:latin typeface="楷体_GB2312" pitchFamily="49" charset="-122"/>
                <a:ea typeface="楷体_GB2312" pitchFamily="49" charset="-122"/>
              </a:rPr>
              <a:t>到</a:t>
            </a:r>
            <a:r>
              <a:rPr kumimoji="1" lang="zh-CN" altLang="en-US">
                <a:latin typeface="楷体_GB2312" pitchFamily="49" charset="-122"/>
                <a:ea typeface="楷体_GB2312" pitchFamily="49" charset="-122"/>
              </a:rPr>
              <a:t>内部存储器中进行排序。</a:t>
            </a:r>
            <a:endParaRPr kumimoji="1" lang="zh-CN" altLang="en-US">
              <a:latin typeface="楷体_GB2312" pitchFamily="49" charset="-122"/>
              <a:ea typeface="楷体_GB2312" pitchFamily="49" charset="-122"/>
            </a:endParaRPr>
          </a:p>
          <a:p>
            <a:r>
              <a:rPr kumimoji="1" lang="en-US" altLang="zh-CN" smtClean="0">
                <a:latin typeface="楷体_GB2312" pitchFamily="49" charset="-122"/>
                <a:ea typeface="楷体_GB2312" pitchFamily="49" charset="-122"/>
              </a:rPr>
              <a:t>2</a:t>
            </a:r>
            <a:r>
              <a:rPr kumimoji="1" lang="en-US" altLang="zh-CN">
                <a:latin typeface="楷体_GB2312" pitchFamily="49" charset="-122"/>
                <a:ea typeface="楷体_GB2312" pitchFamily="49" charset="-122"/>
              </a:rPr>
              <a:t>) </a:t>
            </a:r>
            <a:r>
              <a:rPr kumimoji="1" lang="zh-CN" altLang="en-US">
                <a:latin typeface="楷体_GB2312" pitchFamily="49" charset="-122"/>
                <a:ea typeface="楷体_GB2312" pitchFamily="49" charset="-122"/>
              </a:rPr>
              <a:t>外部排序法：</a:t>
            </a:r>
            <a:endParaRPr kumimoji="1" lang="zh-CN" altLang="en-US">
              <a:latin typeface="楷体_GB2312" pitchFamily="49" charset="-122"/>
              <a:ea typeface="楷体_GB2312" pitchFamily="49" charset="-122"/>
            </a:endParaRPr>
          </a:p>
          <a:p>
            <a:r>
              <a:rPr kumimoji="1" lang="zh-CN" altLang="en-US" smtClean="0">
                <a:latin typeface="楷体_GB2312" pitchFamily="49" charset="-122"/>
                <a:ea typeface="楷体_GB2312" pitchFamily="49" charset="-122"/>
              </a:rPr>
              <a:t>数</a:t>
            </a:r>
            <a:r>
              <a:rPr kumimoji="1" lang="zh-CN" altLang="en-US">
                <a:latin typeface="楷体_GB2312" pitchFamily="49" charset="-122"/>
                <a:ea typeface="楷体_GB2312" pitchFamily="49" charset="-122"/>
              </a:rPr>
              <a:t>据量过大，无法全部加载到</a:t>
            </a:r>
            <a:r>
              <a:rPr kumimoji="1" lang="zh-CN" altLang="en-US" smtClean="0">
                <a:latin typeface="楷体_GB2312" pitchFamily="49" charset="-122"/>
                <a:ea typeface="楷体_GB2312" pitchFamily="49" charset="-122"/>
              </a:rPr>
              <a:t>内</a:t>
            </a:r>
            <a:br>
              <a:rPr kumimoji="1" lang="en-US" altLang="zh-CN" smtClean="0">
                <a:latin typeface="楷体_GB2312" pitchFamily="49" charset="-122"/>
                <a:ea typeface="楷体_GB2312" pitchFamily="49" charset="-122"/>
              </a:rPr>
            </a:br>
            <a:r>
              <a:rPr kumimoji="1" lang="zh-CN" altLang="en-US" smtClean="0">
                <a:latin typeface="楷体_GB2312" pitchFamily="49" charset="-122"/>
                <a:ea typeface="楷体_GB2312" pitchFamily="49" charset="-122"/>
              </a:rPr>
              <a:t>存</a:t>
            </a:r>
            <a:r>
              <a:rPr kumimoji="1" lang="zh-CN" altLang="en-US">
                <a:latin typeface="楷体_GB2312" pitchFamily="49" charset="-122"/>
                <a:ea typeface="楷体_GB2312" pitchFamily="49" charset="-122"/>
              </a:rPr>
              <a:t>中，需要借助外部存储进</a:t>
            </a:r>
            <a:r>
              <a:rPr kumimoji="1" lang="zh-CN" altLang="en-US" smtClean="0">
                <a:latin typeface="楷体_GB2312" pitchFamily="49" charset="-122"/>
                <a:ea typeface="楷体_GB2312" pitchFamily="49" charset="-122"/>
              </a:rPr>
              <a:t>行</a:t>
            </a:r>
            <a:endParaRPr kumimoji="1" lang="zh-CN" altLang="en-US">
              <a:latin typeface="楷体_GB2312" pitchFamily="49" charset="-122"/>
              <a:ea typeface="楷体_GB2312" pitchFamily="49" charset="-122"/>
            </a:endParaRPr>
          </a:p>
          <a:p>
            <a:r>
              <a:rPr kumimoji="1" lang="zh-CN" altLang="en-US" smtClean="0">
                <a:latin typeface="楷体_GB2312" pitchFamily="49" charset="-122"/>
                <a:ea typeface="楷体_GB2312" pitchFamily="49" charset="-122"/>
              </a:rPr>
              <a:t>排</a:t>
            </a:r>
            <a:r>
              <a:rPr kumimoji="1" lang="zh-CN" altLang="en-US">
                <a:latin typeface="楷体_GB2312" pitchFamily="49" charset="-122"/>
                <a:ea typeface="楷体_GB2312" pitchFamily="49" charset="-122"/>
              </a:rPr>
              <a:t>序</a:t>
            </a:r>
            <a:r>
              <a:rPr kumimoji="1" lang="zh-CN" altLang="en-US" smtClean="0">
                <a:latin typeface="楷体_GB2312" pitchFamily="49" charset="-122"/>
                <a:ea typeface="楷体_GB2312" pitchFamily="49" charset="-122"/>
              </a:rPr>
              <a:t>。</a:t>
            </a:r>
            <a:endParaRPr kumimoji="1" lang="en-US" altLang="zh-CN">
              <a:latin typeface="楷体_GB2312" pitchFamily="49" charset="-122"/>
              <a:ea typeface="楷体_GB2312" pitchFamily="49" charset="-122"/>
            </a:endParaRPr>
          </a:p>
          <a:p>
            <a:r>
              <a:rPr kumimoji="1" lang="en-US" altLang="zh-CN" b="1" smtClean="0">
                <a:latin typeface="+mn-ea"/>
                <a:ea typeface="楷体_GB2312" pitchFamily="49" charset="-122"/>
              </a:rPr>
              <a:t>3) </a:t>
            </a:r>
            <a:r>
              <a:rPr kumimoji="1" lang="zh-CN" altLang="en-US" b="1" smtClean="0">
                <a:latin typeface="+mn-ea"/>
              </a:rPr>
              <a:t>常见的排序算法分类</a:t>
            </a:r>
            <a:r>
              <a:rPr kumimoji="1" lang="en-US" altLang="zh-CN" b="1" smtClean="0">
                <a:latin typeface="+mn-ea"/>
              </a:rPr>
              <a:t>(</a:t>
            </a:r>
            <a:r>
              <a:rPr kumimoji="1" lang="zh-CN" altLang="en-US" b="1" smtClean="0">
                <a:latin typeface="+mn-ea"/>
              </a:rPr>
              <a:t>见</a:t>
            </a:r>
            <a:r>
              <a:rPr kumimoji="1" lang="zh-CN" altLang="en-US" b="1">
                <a:latin typeface="+mn-ea"/>
              </a:rPr>
              <a:t>右</a:t>
            </a:r>
            <a:r>
              <a:rPr kumimoji="1" lang="zh-CN" altLang="en-US" b="1" smtClean="0">
                <a:latin typeface="+mn-ea"/>
              </a:rPr>
              <a:t>图</a:t>
            </a:r>
            <a:r>
              <a:rPr kumimoji="1" lang="en-US" altLang="zh-CN" b="1" smtClean="0">
                <a:latin typeface="+mn-ea"/>
              </a:rPr>
              <a:t>):</a:t>
            </a:r>
            <a:endParaRPr kumimoji="1" lang="en-US" altLang="zh-CN" b="1" smtClean="0">
              <a:latin typeface="+mn-ea"/>
            </a:endParaRPr>
          </a:p>
        </p:txBody>
      </p:sp>
      <p:pic>
        <p:nvPicPr>
          <p:cNvPr id="90148" name="Picture 36"/>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176017" y="1726976"/>
            <a:ext cx="4914900" cy="3457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算法的时间复杂度</a:t>
            </a:r>
            <a:endParaRPr lang="en-US" altLang="zh-CN" sz="2200" b="1"/>
          </a:p>
        </p:txBody>
      </p:sp>
      <p:sp>
        <p:nvSpPr>
          <p:cNvPr id="2" name="TextBox 1"/>
          <p:cNvSpPr txBox="1"/>
          <p:nvPr/>
        </p:nvSpPr>
        <p:spPr>
          <a:xfrm>
            <a:off x="665981" y="1224111"/>
            <a:ext cx="8136904" cy="3323987"/>
          </a:xfrm>
          <a:prstGeom prst="rect">
            <a:avLst/>
          </a:prstGeom>
          <a:noFill/>
        </p:spPr>
        <p:txBody>
          <a:bodyPr wrap="square" rtlCol="0">
            <a:spAutoFit/>
          </a:bodyPr>
          <a:lstStyle/>
          <a:p>
            <a:pPr>
              <a:spcBef>
                <a:spcPct val="0"/>
              </a:spcBef>
            </a:pPr>
            <a:r>
              <a:rPr kumimoji="1" lang="zh-CN" altLang="en-US" sz="2000" b="1" smtClean="0">
                <a:solidFill>
                  <a:srgbClr val="0070C0"/>
                </a:solidFill>
                <a:latin typeface="+mn-ea"/>
              </a:rPr>
              <a:t>度</a:t>
            </a:r>
            <a:r>
              <a:rPr kumimoji="1" lang="zh-CN" altLang="en-US" sz="2000" b="1">
                <a:solidFill>
                  <a:srgbClr val="0070C0"/>
                </a:solidFill>
                <a:latin typeface="+mn-ea"/>
              </a:rPr>
              <a:t>量一个程</a:t>
            </a:r>
            <a:r>
              <a:rPr kumimoji="1" lang="zh-CN" altLang="en-US" sz="2000" b="1" smtClean="0">
                <a:solidFill>
                  <a:srgbClr val="0070C0"/>
                </a:solidFill>
                <a:latin typeface="+mn-ea"/>
              </a:rPr>
              <a:t>序</a:t>
            </a:r>
            <a:r>
              <a:rPr kumimoji="1" lang="en-US" altLang="zh-CN" sz="2000" b="1" smtClean="0">
                <a:solidFill>
                  <a:srgbClr val="0070C0"/>
                </a:solidFill>
                <a:latin typeface="+mn-ea"/>
              </a:rPr>
              <a:t>(</a:t>
            </a:r>
            <a:r>
              <a:rPr kumimoji="1" lang="zh-CN" altLang="en-US" sz="2000" b="1" smtClean="0">
                <a:solidFill>
                  <a:srgbClr val="0070C0"/>
                </a:solidFill>
                <a:latin typeface="+mn-ea"/>
              </a:rPr>
              <a:t>算法</a:t>
            </a:r>
            <a:r>
              <a:rPr kumimoji="1" lang="en-US" altLang="zh-CN" sz="2000" b="1" smtClean="0">
                <a:solidFill>
                  <a:srgbClr val="0070C0"/>
                </a:solidFill>
                <a:latin typeface="+mn-ea"/>
              </a:rPr>
              <a:t>)</a:t>
            </a:r>
            <a:r>
              <a:rPr kumimoji="1" lang="zh-CN" altLang="en-US" sz="2000" b="1" smtClean="0">
                <a:solidFill>
                  <a:srgbClr val="0070C0"/>
                </a:solidFill>
                <a:latin typeface="+mn-ea"/>
              </a:rPr>
              <a:t>执</a:t>
            </a:r>
            <a:r>
              <a:rPr kumimoji="1" lang="zh-CN" altLang="en-US" sz="2000" b="1">
                <a:solidFill>
                  <a:srgbClr val="0070C0"/>
                </a:solidFill>
                <a:latin typeface="+mn-ea"/>
              </a:rPr>
              <a:t>行时</a:t>
            </a:r>
            <a:r>
              <a:rPr kumimoji="1" lang="zh-CN" altLang="en-US" sz="2000" b="1" smtClean="0">
                <a:solidFill>
                  <a:srgbClr val="0070C0"/>
                </a:solidFill>
                <a:latin typeface="+mn-ea"/>
              </a:rPr>
              <a:t>间</a:t>
            </a:r>
            <a:r>
              <a:rPr kumimoji="1" lang="zh-CN" altLang="en-US" sz="2000" b="1">
                <a:solidFill>
                  <a:srgbClr val="0070C0"/>
                </a:solidFill>
                <a:latin typeface="+mn-ea"/>
              </a:rPr>
              <a:t>的</a:t>
            </a:r>
            <a:r>
              <a:rPr kumimoji="1" lang="zh-CN" altLang="en-US" sz="2000" b="1" smtClean="0">
                <a:solidFill>
                  <a:srgbClr val="0070C0"/>
                </a:solidFill>
                <a:latin typeface="+mn-ea"/>
              </a:rPr>
              <a:t>两</a:t>
            </a:r>
            <a:r>
              <a:rPr kumimoji="1" lang="zh-CN" altLang="en-US" sz="2000" b="1">
                <a:solidFill>
                  <a:srgbClr val="0070C0"/>
                </a:solidFill>
                <a:latin typeface="+mn-ea"/>
              </a:rPr>
              <a:t>种方法</a:t>
            </a:r>
            <a:endParaRPr kumimoji="1" lang="en-US" altLang="zh-CN" sz="2000" b="1" smtClean="0">
              <a:solidFill>
                <a:srgbClr val="0070C0"/>
              </a:solidFill>
              <a:latin typeface="+mn-ea"/>
            </a:endParaRPr>
          </a:p>
          <a:p>
            <a:pPr>
              <a:spcBef>
                <a:spcPct val="0"/>
              </a:spcBef>
            </a:pPr>
            <a:endParaRPr kumimoji="1" lang="zh-CN" altLang="en-US" sz="2000">
              <a:solidFill>
                <a:srgbClr val="0070C0"/>
              </a:solidFill>
              <a:latin typeface="+mn-ea"/>
            </a:endParaRPr>
          </a:p>
          <a:p>
            <a:pPr marL="342900" indent="-342900">
              <a:spcBef>
                <a:spcPct val="0"/>
              </a:spcBef>
              <a:buAutoNum type="arabicParenR"/>
            </a:pPr>
            <a:r>
              <a:rPr lang="zh-CN" altLang="en-US" smtClean="0">
                <a:solidFill>
                  <a:srgbClr val="FF0000"/>
                </a:solidFill>
              </a:rPr>
              <a:t>事</a:t>
            </a:r>
            <a:r>
              <a:rPr lang="zh-CN" altLang="en-US">
                <a:solidFill>
                  <a:srgbClr val="FF0000"/>
                </a:solidFill>
              </a:rPr>
              <a:t>后统计</a:t>
            </a:r>
            <a:r>
              <a:rPr lang="zh-CN" altLang="en-US"/>
              <a:t>的方</a:t>
            </a:r>
            <a:r>
              <a:rPr lang="zh-CN" altLang="en-US" smtClean="0"/>
              <a:t>法</a:t>
            </a:r>
            <a:br>
              <a:rPr lang="en-US" altLang="zh-CN" smtClean="0"/>
            </a:br>
            <a:r>
              <a:rPr lang="zh-CN" altLang="en-US" sz="1600"/>
              <a:t>这种方法可</a:t>
            </a:r>
            <a:r>
              <a:rPr lang="zh-CN" altLang="en-US" sz="1600" smtClean="0"/>
              <a:t>行</a:t>
            </a:r>
            <a:r>
              <a:rPr lang="en-US" altLang="zh-CN" sz="1600" smtClean="0"/>
              <a:t>, </a:t>
            </a:r>
            <a:r>
              <a:rPr lang="zh-CN" altLang="en-US" sz="1600"/>
              <a:t>但</a:t>
            </a:r>
            <a:r>
              <a:rPr lang="zh-CN" altLang="en-US" sz="1600" smtClean="0"/>
              <a:t>是有两个</a:t>
            </a:r>
            <a:r>
              <a:rPr lang="zh-CN" altLang="en-US" sz="1600"/>
              <a:t>问题</a:t>
            </a:r>
            <a:r>
              <a:rPr lang="zh-CN" altLang="en-US" sz="1600" smtClean="0"/>
              <a:t>：</a:t>
            </a:r>
            <a:r>
              <a:rPr lang="zh-CN" altLang="en-US" sz="1600"/>
              <a:t>一是要想对设计的</a:t>
            </a:r>
            <a:r>
              <a:rPr lang="zh-CN" altLang="en-US" sz="1600">
                <a:solidFill>
                  <a:srgbClr val="FF0000"/>
                </a:solidFill>
              </a:rPr>
              <a:t>算法的运行性能</a:t>
            </a:r>
            <a:r>
              <a:rPr lang="zh-CN" altLang="en-US" sz="1600"/>
              <a:t>进行评测</a:t>
            </a:r>
            <a:r>
              <a:rPr lang="zh-CN" altLang="en-US" sz="1600" smtClean="0"/>
              <a:t>，</a:t>
            </a:r>
            <a:r>
              <a:rPr lang="zh-CN" altLang="en-US" sz="1600"/>
              <a:t>需要</a:t>
            </a:r>
            <a:r>
              <a:rPr lang="zh-CN" altLang="en-US" sz="1600" smtClean="0"/>
              <a:t>实</a:t>
            </a:r>
            <a:r>
              <a:rPr lang="zh-CN" altLang="en-US" sz="1600"/>
              <a:t>际运</a:t>
            </a:r>
            <a:r>
              <a:rPr lang="zh-CN" altLang="en-US" sz="1600" smtClean="0"/>
              <a:t>行该程序；</a:t>
            </a:r>
            <a:r>
              <a:rPr lang="zh-CN" altLang="en-US" sz="1600"/>
              <a:t>二是所得时间的统计量依赖于</a:t>
            </a:r>
            <a:r>
              <a:rPr lang="zh-CN" altLang="en-US" sz="1600">
                <a:solidFill>
                  <a:srgbClr val="FF0000"/>
                </a:solidFill>
              </a:rPr>
              <a:t>计算机的硬件、软件等环境因</a:t>
            </a:r>
            <a:r>
              <a:rPr lang="zh-CN" altLang="en-US" sz="1600" smtClean="0">
                <a:solidFill>
                  <a:srgbClr val="FF0000"/>
                </a:solidFill>
              </a:rPr>
              <a:t>素</a:t>
            </a:r>
            <a:r>
              <a:rPr lang="en-US" altLang="zh-CN" sz="1600" smtClean="0"/>
              <a:t>, </a:t>
            </a:r>
            <a:r>
              <a:rPr lang="zh-CN" altLang="en-US" sz="1600" b="1" smtClean="0">
                <a:solidFill>
                  <a:srgbClr val="0070C0"/>
                </a:solidFill>
              </a:rPr>
              <a:t>这种方式，要在同一台计算机的相同状态下运行，才能比较那个算法</a:t>
            </a:r>
            <a:r>
              <a:rPr lang="zh-CN" altLang="en-US" sz="1600" b="1">
                <a:solidFill>
                  <a:srgbClr val="0070C0"/>
                </a:solidFill>
              </a:rPr>
              <a:t>速</a:t>
            </a:r>
            <a:r>
              <a:rPr lang="zh-CN" altLang="en-US" sz="1600" b="1" smtClean="0">
                <a:solidFill>
                  <a:srgbClr val="0070C0"/>
                </a:solidFill>
              </a:rPr>
              <a:t>度更快</a:t>
            </a:r>
            <a:r>
              <a:rPr lang="zh-CN" altLang="en-US" sz="1600" smtClean="0"/>
              <a:t>。</a:t>
            </a:r>
            <a:endParaRPr lang="en-US" altLang="zh-CN" sz="1600" smtClean="0"/>
          </a:p>
          <a:p>
            <a:pPr marL="342900" indent="-342900">
              <a:spcBef>
                <a:spcPct val="0"/>
              </a:spcBef>
              <a:buAutoNum type="arabicParenR"/>
            </a:pPr>
            <a:endParaRPr lang="en-US" altLang="zh-CN" sz="1400" smtClean="0"/>
          </a:p>
          <a:p>
            <a:pPr marL="342900" indent="-342900">
              <a:spcBef>
                <a:spcPct val="0"/>
              </a:spcBef>
              <a:buAutoNum type="arabicParenR"/>
            </a:pPr>
            <a:r>
              <a:rPr kumimoji="1" lang="zh-CN" altLang="en-US" smtClean="0">
                <a:solidFill>
                  <a:srgbClr val="FF0000"/>
                </a:solidFill>
              </a:rPr>
              <a:t>事前估</a:t>
            </a:r>
            <a:r>
              <a:rPr kumimoji="1" lang="zh-CN" altLang="en-US">
                <a:solidFill>
                  <a:srgbClr val="FF0000"/>
                </a:solidFill>
              </a:rPr>
              <a:t>算</a:t>
            </a:r>
            <a:r>
              <a:rPr kumimoji="1" lang="zh-CN" altLang="en-US"/>
              <a:t>的方</a:t>
            </a:r>
            <a:r>
              <a:rPr kumimoji="1" lang="zh-CN" altLang="en-US" smtClean="0"/>
              <a:t>法</a:t>
            </a:r>
            <a:br>
              <a:rPr kumimoji="1" lang="en-US" altLang="zh-CN" smtClean="0"/>
            </a:br>
            <a:r>
              <a:rPr kumimoji="1" lang="zh-CN" altLang="en-US" smtClean="0"/>
              <a:t>通过分析某个算法的</a:t>
            </a:r>
            <a:r>
              <a:rPr kumimoji="1" lang="zh-CN" altLang="en-US" b="1" smtClean="0">
                <a:solidFill>
                  <a:srgbClr val="FF0000"/>
                </a:solidFill>
              </a:rPr>
              <a:t>时间复杂度</a:t>
            </a:r>
            <a:r>
              <a:rPr kumimoji="1" lang="zh-CN" altLang="en-US" smtClean="0"/>
              <a:t>来判断哪个算法更优</a:t>
            </a:r>
            <a:r>
              <a:rPr kumimoji="1" lang="en-US" altLang="zh-CN" smtClean="0"/>
              <a:t>.</a:t>
            </a:r>
            <a:endParaRPr kumimoji="1" lang="en-US" altLang="en-US" smtClean="0"/>
          </a:p>
          <a:p>
            <a:pPr>
              <a:spcBef>
                <a:spcPct val="0"/>
              </a:spcBef>
            </a:pPr>
            <a:endParaRPr kumimoji="1" lang="en-US" altLang="zh-CN"/>
          </a:p>
          <a:p>
            <a:pPr>
              <a:spcBef>
                <a:spcPct val="0"/>
              </a:spcBef>
            </a:pPr>
            <a:endParaRPr lang="en-US" altLang="zh-CN" smtClean="0"/>
          </a:p>
          <a:p>
            <a:endParaRPr lang="zh-CN" altLang="en-US"/>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算法的时间复杂度</a:t>
            </a:r>
            <a:endParaRPr lang="en-US" altLang="zh-CN" sz="2200" b="1"/>
          </a:p>
        </p:txBody>
      </p:sp>
      <p:sp>
        <p:nvSpPr>
          <p:cNvPr id="2" name="TextBox 1"/>
          <p:cNvSpPr txBox="1"/>
          <p:nvPr/>
        </p:nvSpPr>
        <p:spPr>
          <a:xfrm>
            <a:off x="665981" y="1224111"/>
            <a:ext cx="8136904" cy="2369880"/>
          </a:xfrm>
          <a:prstGeom prst="rect">
            <a:avLst/>
          </a:prstGeom>
          <a:noFill/>
        </p:spPr>
        <p:txBody>
          <a:bodyPr wrap="square" rtlCol="0">
            <a:spAutoFit/>
          </a:bodyPr>
          <a:lstStyle/>
          <a:p>
            <a:pPr>
              <a:spcBef>
                <a:spcPct val="0"/>
              </a:spcBef>
            </a:pPr>
            <a:r>
              <a:rPr kumimoji="1" lang="zh-CN" altLang="en-US" sz="2000" b="1" smtClean="0">
                <a:solidFill>
                  <a:srgbClr val="0070C0"/>
                </a:solidFill>
                <a:latin typeface="+mn-ea"/>
              </a:rPr>
              <a:t>时</a:t>
            </a:r>
            <a:r>
              <a:rPr kumimoji="1" lang="zh-CN" altLang="en-US" sz="2000" b="1">
                <a:solidFill>
                  <a:srgbClr val="0070C0"/>
                </a:solidFill>
                <a:latin typeface="+mn-ea"/>
              </a:rPr>
              <a:t>间频</a:t>
            </a:r>
            <a:r>
              <a:rPr kumimoji="1" lang="zh-CN" altLang="en-US" sz="2000" b="1" smtClean="0">
                <a:solidFill>
                  <a:srgbClr val="0070C0"/>
                </a:solidFill>
                <a:latin typeface="+mn-ea"/>
              </a:rPr>
              <a:t>度</a:t>
            </a:r>
            <a:endParaRPr kumimoji="1" lang="en-US" altLang="zh-CN" sz="2000" b="1" smtClean="0">
              <a:solidFill>
                <a:srgbClr val="0070C0"/>
              </a:solidFill>
              <a:latin typeface="+mn-ea"/>
            </a:endParaRPr>
          </a:p>
          <a:p>
            <a:pPr>
              <a:spcBef>
                <a:spcPct val="0"/>
              </a:spcBef>
            </a:pPr>
            <a:endParaRPr kumimoji="1" lang="en-US" altLang="zh-CN" sz="2000" b="1" smtClean="0">
              <a:solidFill>
                <a:srgbClr val="0070C0"/>
              </a:solidFill>
              <a:latin typeface="+mn-ea"/>
            </a:endParaRPr>
          </a:p>
          <a:p>
            <a:pPr marL="342900" indent="-342900">
              <a:spcBef>
                <a:spcPct val="0"/>
              </a:spcBef>
              <a:buFont typeface="Wingdings" panose="05000000000000000000" pitchFamily="2" charset="2"/>
              <a:buChar char="Ø"/>
            </a:pPr>
            <a:r>
              <a:rPr kumimoji="1" lang="zh-CN" altLang="en-US" smtClean="0">
                <a:solidFill>
                  <a:srgbClr val="0070C0"/>
                </a:solidFill>
                <a:latin typeface="+mn-ea"/>
              </a:rPr>
              <a:t>基本介绍</a:t>
            </a:r>
            <a:endParaRPr kumimoji="1" lang="zh-CN" altLang="en-US">
              <a:solidFill>
                <a:srgbClr val="0070C0"/>
              </a:solidFill>
              <a:latin typeface="+mn-ea"/>
            </a:endParaRPr>
          </a:p>
          <a:p>
            <a:pPr>
              <a:spcBef>
                <a:spcPct val="0"/>
              </a:spcBef>
            </a:pPr>
            <a:r>
              <a:rPr lang="zh-CN" altLang="en-US" b="1" smtClean="0"/>
              <a:t>时</a:t>
            </a:r>
            <a:r>
              <a:rPr lang="zh-CN" altLang="en-US" b="1"/>
              <a:t>间频</a:t>
            </a:r>
            <a:r>
              <a:rPr lang="zh-CN" altLang="en-US" b="1" smtClean="0"/>
              <a:t>度</a:t>
            </a:r>
            <a:r>
              <a:rPr lang="zh-CN" altLang="en-US" smtClean="0"/>
              <a:t>：一</a:t>
            </a:r>
            <a:r>
              <a:rPr lang="zh-CN" altLang="en-US"/>
              <a:t>个算法花费的时间与算法中语句的执行次数成正比例，哪个算法中语句执行次数多，它花费时间就多。</a:t>
            </a:r>
            <a:r>
              <a:rPr lang="zh-CN" altLang="en-US" b="1">
                <a:solidFill>
                  <a:srgbClr val="002060"/>
                </a:solidFill>
              </a:rPr>
              <a:t>一个算法中的语句执行次数称为语句频度或时间频度</a:t>
            </a:r>
            <a:r>
              <a:rPr lang="zh-CN" altLang="en-US"/>
              <a:t>。记为</a:t>
            </a:r>
            <a:r>
              <a:rPr lang="en-US" altLang="zh-CN"/>
              <a:t>T(n)</a:t>
            </a:r>
            <a:r>
              <a:rPr lang="zh-CN" altLang="en-US" smtClean="0"/>
              <a:t>。</a:t>
            </a:r>
            <a:r>
              <a:rPr lang="en-US" altLang="zh-CN" smtClean="0"/>
              <a:t>[</a:t>
            </a:r>
            <a:r>
              <a:rPr lang="zh-CN" altLang="en-US" sz="1400" smtClean="0">
                <a:solidFill>
                  <a:srgbClr val="DA0000"/>
                </a:solidFill>
              </a:rPr>
              <a:t>举例说明</a:t>
            </a:r>
            <a:r>
              <a:rPr lang="en-US" altLang="zh-CN" smtClean="0"/>
              <a:t>]</a:t>
            </a:r>
            <a:endParaRPr lang="en-US" altLang="zh-CN" smtClean="0"/>
          </a:p>
          <a:p>
            <a:pPr>
              <a:spcBef>
                <a:spcPct val="0"/>
              </a:spcBef>
            </a:pPr>
            <a:endParaRPr lang="en-US" altLang="zh-CN" smtClean="0"/>
          </a:p>
          <a:p>
            <a:endParaRPr lang="zh-CN" altLang="en-US"/>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算法的时间复杂度</a:t>
            </a:r>
            <a:endParaRPr lang="en-US" altLang="zh-CN" sz="2200" b="1"/>
          </a:p>
        </p:txBody>
      </p:sp>
      <p:sp>
        <p:nvSpPr>
          <p:cNvPr id="2" name="TextBox 1"/>
          <p:cNvSpPr txBox="1"/>
          <p:nvPr/>
        </p:nvSpPr>
        <p:spPr>
          <a:xfrm>
            <a:off x="665981" y="1224111"/>
            <a:ext cx="8136904" cy="2092881"/>
          </a:xfrm>
          <a:prstGeom prst="rect">
            <a:avLst/>
          </a:prstGeom>
          <a:noFill/>
        </p:spPr>
        <p:txBody>
          <a:bodyPr wrap="square" rtlCol="0">
            <a:spAutoFit/>
          </a:bodyPr>
          <a:lstStyle/>
          <a:p>
            <a:pPr>
              <a:spcBef>
                <a:spcPct val="0"/>
              </a:spcBef>
            </a:pPr>
            <a:endParaRPr kumimoji="1" lang="en-US" altLang="zh-CN" sz="2000" b="1" smtClean="0">
              <a:solidFill>
                <a:srgbClr val="0070C0"/>
              </a:solidFill>
              <a:latin typeface="+mn-ea"/>
            </a:endParaRPr>
          </a:p>
          <a:p>
            <a:pPr marL="285750" indent="-285750">
              <a:spcBef>
                <a:spcPct val="0"/>
              </a:spcBef>
              <a:buFont typeface="Wingdings" panose="05000000000000000000" pitchFamily="2" charset="2"/>
              <a:buChar char="Ø"/>
            </a:pPr>
            <a:r>
              <a:rPr kumimoji="1" lang="zh-CN" altLang="en-US" b="1">
                <a:latin typeface="+mn-ea"/>
              </a:rPr>
              <a:t>举</a:t>
            </a:r>
            <a:r>
              <a:rPr kumimoji="1" lang="zh-CN" altLang="en-US" b="1" smtClean="0">
                <a:latin typeface="+mn-ea"/>
              </a:rPr>
              <a:t>例说明</a:t>
            </a:r>
            <a:r>
              <a:rPr kumimoji="1" lang="en-US" altLang="zh-CN" b="1" smtClean="0">
                <a:latin typeface="+mn-ea"/>
              </a:rPr>
              <a:t>-</a:t>
            </a:r>
            <a:r>
              <a:rPr kumimoji="1" lang="zh-CN" altLang="en-US" b="1" smtClean="0">
                <a:latin typeface="+mn-ea"/>
              </a:rPr>
              <a:t>基本案例</a:t>
            </a:r>
            <a:endParaRPr kumimoji="1" lang="en-US" altLang="zh-CN" b="1" smtClean="0">
              <a:latin typeface="+mn-ea"/>
            </a:endParaRPr>
          </a:p>
          <a:p>
            <a:pPr>
              <a:spcBef>
                <a:spcPct val="0"/>
              </a:spcBef>
            </a:pPr>
            <a:r>
              <a:rPr kumimoji="1" lang="zh-CN" altLang="en-US">
                <a:solidFill>
                  <a:srgbClr val="0070C0"/>
                </a:solidFill>
                <a:latin typeface="+mn-ea"/>
              </a:rPr>
              <a:t>比</a:t>
            </a:r>
            <a:r>
              <a:rPr kumimoji="1" lang="zh-CN" altLang="en-US" smtClean="0">
                <a:solidFill>
                  <a:srgbClr val="0070C0"/>
                </a:solidFill>
                <a:latin typeface="+mn-ea"/>
              </a:rPr>
              <a:t>如</a:t>
            </a:r>
            <a:r>
              <a:rPr kumimoji="1" lang="en-US" altLang="en-US" smtClean="0"/>
              <a:t>计</a:t>
            </a:r>
            <a:r>
              <a:rPr kumimoji="1" lang="en-US" altLang="en-US"/>
              <a:t>算</a:t>
            </a:r>
            <a:r>
              <a:rPr kumimoji="1" lang="en-US" altLang="en-US"/>
              <a:t>1-100</a:t>
            </a:r>
            <a:r>
              <a:rPr kumimoji="1" lang="en-US" altLang="en-US"/>
              <a:t>所有数字之</a:t>
            </a:r>
            <a:r>
              <a:rPr kumimoji="1" lang="en-US" altLang="en-US" smtClean="0"/>
              <a:t>和</a:t>
            </a:r>
            <a:r>
              <a:rPr kumimoji="1" lang="en-US" altLang="en-US" smtClean="0"/>
              <a:t>, </a:t>
            </a:r>
            <a:r>
              <a:rPr kumimoji="1" lang="zh-CN" altLang="en-US" smtClean="0"/>
              <a:t>我们设计两种算法：</a:t>
            </a:r>
            <a:endParaRPr kumimoji="1" lang="en-US" altLang="zh-CN" smtClean="0"/>
          </a:p>
          <a:p>
            <a:pPr>
              <a:spcBef>
                <a:spcPct val="0"/>
              </a:spcBef>
            </a:pPr>
            <a:endParaRPr kumimoji="1" lang="en-US" altLang="zh-CN">
              <a:solidFill>
                <a:srgbClr val="0070C0"/>
              </a:solidFill>
              <a:latin typeface="+mn-ea"/>
            </a:endParaRPr>
          </a:p>
          <a:p>
            <a:pPr>
              <a:spcBef>
                <a:spcPct val="0"/>
              </a:spcBef>
            </a:pPr>
            <a:endParaRPr kumimoji="1" lang="zh-CN" altLang="en-US">
              <a:solidFill>
                <a:srgbClr val="0070C0"/>
              </a:solidFill>
              <a:latin typeface="+mn-ea"/>
            </a:endParaRPr>
          </a:p>
          <a:p>
            <a:pPr>
              <a:spcBef>
                <a:spcPct val="0"/>
              </a:spcBef>
            </a:pPr>
            <a:endParaRPr lang="en-US" altLang="zh-CN" smtClean="0"/>
          </a:p>
          <a:p>
            <a:endParaRPr lang="zh-CN" altLang="en-US"/>
          </a:p>
        </p:txBody>
      </p:sp>
      <p:pic>
        <p:nvPicPr>
          <p:cNvPr id="4" name="图片 3"/>
          <p:cNvPicPr>
            <a:picLocks noChangeAspect="1"/>
          </p:cNvPicPr>
          <p:nvPr/>
        </p:nvPicPr>
        <p:blipFill>
          <a:blip r:embed="rId1"/>
          <a:stretch>
            <a:fillRect/>
          </a:stretch>
        </p:blipFill>
        <p:spPr>
          <a:xfrm>
            <a:off x="809997" y="2376239"/>
            <a:ext cx="2880320" cy="1395311"/>
          </a:xfrm>
          <a:prstGeom prst="rect">
            <a:avLst/>
          </a:prstGeom>
        </p:spPr>
      </p:pic>
      <p:pic>
        <p:nvPicPr>
          <p:cNvPr id="5" name="图片 4"/>
          <p:cNvPicPr>
            <a:picLocks noChangeAspect="1"/>
          </p:cNvPicPr>
          <p:nvPr/>
        </p:nvPicPr>
        <p:blipFill>
          <a:blip r:embed="rId2"/>
          <a:stretch>
            <a:fillRect/>
          </a:stretch>
        </p:blipFill>
        <p:spPr>
          <a:xfrm>
            <a:off x="765001" y="4320455"/>
            <a:ext cx="2781300" cy="596900"/>
          </a:xfrm>
          <a:prstGeom prst="rect">
            <a:avLst/>
          </a:prstGeom>
        </p:spPr>
      </p:pic>
      <p:sp>
        <p:nvSpPr>
          <p:cNvPr id="6" name="文本框 4"/>
          <p:cNvSpPr txBox="1"/>
          <p:nvPr/>
        </p:nvSpPr>
        <p:spPr>
          <a:xfrm>
            <a:off x="784289" y="3960415"/>
            <a:ext cx="3914140" cy="369332"/>
          </a:xfrm>
          <a:prstGeom prst="rect">
            <a:avLst/>
          </a:prstGeom>
          <a:noFill/>
        </p:spPr>
        <p:txBody>
          <a:bodyPr wrap="square" rtlCol="0">
            <a:spAutoFit/>
          </a:bodyPr>
          <a:lstStyle/>
          <a:p>
            <a:r>
              <a:rPr kumimoji="1" lang="en-US" altLang="en-US" dirty="0"/>
              <a:t>T(n)=n+1;</a:t>
            </a:r>
            <a:endParaRPr kumimoji="1" lang="zh-CN" altLang="en-US" dirty="0"/>
          </a:p>
        </p:txBody>
      </p:sp>
      <p:sp>
        <p:nvSpPr>
          <p:cNvPr id="8" name="文本框 5"/>
          <p:cNvSpPr txBox="1"/>
          <p:nvPr/>
        </p:nvSpPr>
        <p:spPr>
          <a:xfrm>
            <a:off x="809997" y="5040535"/>
            <a:ext cx="841897" cy="369332"/>
          </a:xfrm>
          <a:prstGeom prst="rect">
            <a:avLst/>
          </a:prstGeom>
          <a:noFill/>
        </p:spPr>
        <p:txBody>
          <a:bodyPr wrap="none" rtlCol="0">
            <a:spAutoFit/>
          </a:bodyPr>
          <a:lstStyle/>
          <a:p>
            <a:r>
              <a:rPr kumimoji="1" lang="en-US" altLang="en-US" dirty="0"/>
              <a:t>T(n)=1</a:t>
            </a:r>
            <a:endParaRPr kumimoji="1" lang="zh-CN" altLang="en-US" dirty="0"/>
          </a:p>
        </p:txBody>
      </p:sp>
      <p:cxnSp>
        <p:nvCxnSpPr>
          <p:cNvPr id="10" name="直接箭头连接符 9"/>
          <p:cNvCxnSpPr/>
          <p:nvPr/>
        </p:nvCxnSpPr>
        <p:spPr>
          <a:xfrm flipV="1">
            <a:off x="1838960" y="3528695"/>
            <a:ext cx="2787650" cy="68516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4792345" y="3035300"/>
            <a:ext cx="2570480" cy="922020"/>
          </a:xfrm>
          <a:prstGeom prst="rect">
            <a:avLst/>
          </a:prstGeom>
          <a:noFill/>
        </p:spPr>
        <p:txBody>
          <a:bodyPr wrap="square" rtlCol="0">
            <a:spAutoFit/>
          </a:bodyPr>
          <a:p>
            <a:r>
              <a:rPr lang="zh-CN" altLang="en-US"/>
              <a:t>因为最后一次还要到</a:t>
            </a:r>
            <a:r>
              <a:rPr lang="en-US" altLang="zh-CN"/>
              <a:t>for</a:t>
            </a:r>
            <a:r>
              <a:rPr lang="zh-CN" altLang="en-US"/>
              <a:t>循环中判断，</a:t>
            </a:r>
            <a:r>
              <a:rPr lang="en-US" altLang="zh-CN"/>
              <a:t>i &gt; end</a:t>
            </a:r>
            <a:r>
              <a:rPr lang="zh-CN" altLang="en-US"/>
              <a:t>，才能够结束</a:t>
            </a:r>
            <a:endParaRPr lang="zh-CN" altLang="en-US"/>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算法的时间复杂度</a:t>
            </a:r>
            <a:endParaRPr lang="en-US" altLang="zh-CN" sz="2200" b="1"/>
          </a:p>
        </p:txBody>
      </p:sp>
      <p:sp>
        <p:nvSpPr>
          <p:cNvPr id="2" name="TextBox 1"/>
          <p:cNvSpPr txBox="1"/>
          <p:nvPr/>
        </p:nvSpPr>
        <p:spPr>
          <a:xfrm>
            <a:off x="665981" y="1224111"/>
            <a:ext cx="8136904" cy="1200329"/>
          </a:xfrm>
          <a:prstGeom prst="rect">
            <a:avLst/>
          </a:prstGeom>
          <a:noFill/>
        </p:spPr>
        <p:txBody>
          <a:bodyPr wrap="square" rtlCol="0">
            <a:spAutoFit/>
          </a:bodyPr>
          <a:lstStyle/>
          <a:p>
            <a:pPr marL="285750" indent="-285750">
              <a:spcBef>
                <a:spcPct val="0"/>
              </a:spcBef>
              <a:buFont typeface="Wingdings" panose="05000000000000000000" pitchFamily="2" charset="2"/>
              <a:buChar char="Ø"/>
            </a:pPr>
            <a:r>
              <a:rPr kumimoji="1" lang="zh-CN" altLang="en-US" b="1" smtClean="0">
                <a:latin typeface="+mn-ea"/>
              </a:rPr>
              <a:t>举例说明</a:t>
            </a:r>
            <a:r>
              <a:rPr kumimoji="1" lang="en-US" altLang="zh-CN" b="1" smtClean="0">
                <a:latin typeface="+mn-ea"/>
              </a:rPr>
              <a:t>-</a:t>
            </a:r>
            <a:r>
              <a:rPr kumimoji="1" lang="zh-CN" altLang="en-US" b="1" smtClean="0">
                <a:latin typeface="+mn-ea"/>
              </a:rPr>
              <a:t>忽略常数项</a:t>
            </a:r>
            <a:endParaRPr kumimoji="1" lang="en-US" altLang="zh-CN" b="1" smtClean="0">
              <a:latin typeface="+mn-ea"/>
            </a:endParaRPr>
          </a:p>
          <a:p>
            <a:pPr>
              <a:spcBef>
                <a:spcPct val="0"/>
              </a:spcBef>
            </a:pPr>
            <a:endParaRPr kumimoji="1" lang="zh-CN" altLang="en-US">
              <a:solidFill>
                <a:srgbClr val="0070C0"/>
              </a:solidFill>
              <a:latin typeface="+mn-ea"/>
            </a:endParaRPr>
          </a:p>
          <a:p>
            <a:pPr>
              <a:spcBef>
                <a:spcPct val="0"/>
              </a:spcBef>
            </a:pPr>
            <a:endParaRPr lang="en-US" altLang="zh-CN" smtClean="0"/>
          </a:p>
          <a:p>
            <a:endParaRPr lang="zh-CN" altLang="en-US"/>
          </a:p>
        </p:txBody>
      </p:sp>
      <p:graphicFrame>
        <p:nvGraphicFramePr>
          <p:cNvPr id="11" name="表格 10"/>
          <p:cNvGraphicFramePr>
            <a:graphicFrameLocks noGrp="1"/>
          </p:cNvGraphicFramePr>
          <p:nvPr/>
        </p:nvGraphicFramePr>
        <p:xfrm>
          <a:off x="309165" y="1728167"/>
          <a:ext cx="4425267" cy="1731645"/>
        </p:xfrm>
        <a:graphic>
          <a:graphicData uri="http://schemas.openxmlformats.org/drawingml/2006/table">
            <a:tbl>
              <a:tblPr>
                <a:tableStyleId>{5C22544A-7EE6-4342-B048-85BDC9FD1C3A}</a:tableStyleId>
              </a:tblPr>
              <a:tblGrid>
                <a:gridCol w="670041"/>
                <a:gridCol w="850051"/>
                <a:gridCol w="850051"/>
                <a:gridCol w="1042563"/>
                <a:gridCol w="1012561"/>
              </a:tblGrid>
              <a:tr h="180975">
                <a:tc>
                  <a:txBody>
                    <a:bodyPr/>
                    <a:lstStyle/>
                    <a:p>
                      <a:pPr algn="ctr" fontAlgn="ctr"/>
                      <a:endParaRPr lang="zh-CN" altLang="en-US" sz="1200" b="0" i="0" u="none" strike="noStrike">
                        <a:solidFill>
                          <a:srgbClr val="000000"/>
                        </a:solidFill>
                        <a:effectLst/>
                        <a:latin typeface="等线" panose="02010600030101010101" charset="-122"/>
                      </a:endParaRPr>
                    </a:p>
                  </a:txBody>
                  <a:tcPr marL="9525" marR="9525" marT="9525" marB="0" anchor="ctr"/>
                </a:tc>
                <a:tc>
                  <a:txBody>
                    <a:bodyPr/>
                    <a:lstStyle/>
                    <a:p>
                      <a:pPr algn="ctr" fontAlgn="ctr"/>
                      <a:r>
                        <a:rPr lang="en-US" sz="1200" u="none" strike="noStrike" smtClean="0">
                          <a:effectLst/>
                        </a:rPr>
                        <a:t>T(n)=2n+20</a:t>
                      </a:r>
                      <a:endParaRPr lang="en-US" sz="1200" b="0" i="0" u="none" strike="noStrike">
                        <a:solidFill>
                          <a:srgbClr val="000000"/>
                        </a:solidFill>
                        <a:effectLst/>
                        <a:latin typeface="等线" panose="02010600030101010101" charset="-122"/>
                      </a:endParaRPr>
                    </a:p>
                  </a:txBody>
                  <a:tcPr marL="9525" marR="9525" marT="9525" marB="0" anchor="ctr"/>
                </a:tc>
                <a:tc>
                  <a:txBody>
                    <a:bodyPr/>
                    <a:lstStyle/>
                    <a:p>
                      <a:pPr algn="ctr" fontAlgn="ctr"/>
                      <a:r>
                        <a:rPr lang="en-US" sz="1200" u="none" strike="noStrike" smtClean="0">
                          <a:effectLst/>
                        </a:rPr>
                        <a:t>T(n)=2*n</a:t>
                      </a:r>
                      <a:endParaRPr lang="en-US" sz="1200" b="0" i="0" u="none" strike="noStrike">
                        <a:solidFill>
                          <a:srgbClr val="000000"/>
                        </a:solidFill>
                        <a:effectLst/>
                        <a:latin typeface="等线" panose="02010600030101010101" charset="-122"/>
                      </a:endParaRPr>
                    </a:p>
                  </a:txBody>
                  <a:tcPr marL="9525" marR="9525" marT="9525" marB="0" anchor="ctr"/>
                </a:tc>
                <a:tc>
                  <a:txBody>
                    <a:bodyPr/>
                    <a:lstStyle/>
                    <a:p>
                      <a:pPr algn="ctr" fontAlgn="ctr"/>
                      <a:r>
                        <a:rPr lang="en-US" sz="1200" u="none" strike="noStrike" smtClean="0">
                          <a:effectLst/>
                        </a:rPr>
                        <a:t>T(3n+10)</a:t>
                      </a:r>
                      <a:endParaRPr lang="en-US" sz="1200" b="0" i="0" u="none" strike="noStrike">
                        <a:solidFill>
                          <a:srgbClr val="000000"/>
                        </a:solidFill>
                        <a:effectLst/>
                        <a:latin typeface="等线" panose="02010600030101010101" charset="-122"/>
                      </a:endParaRPr>
                    </a:p>
                  </a:txBody>
                  <a:tcPr marL="9525" marR="9525" marT="9525" marB="0" anchor="ctr"/>
                </a:tc>
                <a:tc>
                  <a:txBody>
                    <a:bodyPr/>
                    <a:lstStyle/>
                    <a:p>
                      <a:pPr algn="ctr" fontAlgn="ctr"/>
                      <a:r>
                        <a:rPr lang="en-US" sz="1200" u="none" strike="noStrike" smtClean="0">
                          <a:effectLst/>
                        </a:rPr>
                        <a:t>T(3n)</a:t>
                      </a:r>
                      <a:endParaRPr lang="en-US" sz="1200" b="0" i="0" u="none" strike="noStrike">
                        <a:solidFill>
                          <a:srgbClr val="000000"/>
                        </a:solidFill>
                        <a:effectLst/>
                        <a:latin typeface="等线" panose="02010600030101010101" charset="-122"/>
                      </a:endParaRPr>
                    </a:p>
                  </a:txBody>
                  <a:tcPr marL="9525" marR="9525" marT="9525" marB="0" anchor="ctr"/>
                </a:tc>
              </a:tr>
              <a:tr h="180975">
                <a:tc>
                  <a:txBody>
                    <a:bodyPr/>
                    <a:lstStyle/>
                    <a:p>
                      <a:pPr algn="ctr" fontAlgn="ctr"/>
                      <a:r>
                        <a:rPr lang="en-US" altLang="zh-CN" sz="1200" u="none" strike="noStrike">
                          <a:effectLst/>
                        </a:rPr>
                        <a:t>1</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ctr" fontAlgn="ctr"/>
                      <a:r>
                        <a:rPr lang="en-US" altLang="zh-CN" sz="1200" u="none" strike="noStrike">
                          <a:effectLst/>
                        </a:rPr>
                        <a:t>22</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ctr" fontAlgn="ctr"/>
                      <a:r>
                        <a:rPr lang="en-US" altLang="zh-CN" sz="1200" u="none" strike="noStrike">
                          <a:effectLst/>
                        </a:rPr>
                        <a:t>2</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ctr" fontAlgn="ctr"/>
                      <a:r>
                        <a:rPr lang="en-US" altLang="zh-CN" sz="1200" u="none" strike="noStrike">
                          <a:effectLst/>
                        </a:rPr>
                        <a:t>13</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ctr" fontAlgn="ctr"/>
                      <a:r>
                        <a:rPr lang="en-US" altLang="zh-CN" sz="1200" u="none" strike="noStrike">
                          <a:effectLst/>
                        </a:rPr>
                        <a:t>3</a:t>
                      </a:r>
                      <a:endParaRPr lang="en-US" altLang="zh-CN" sz="1200" b="0" i="0" u="none" strike="noStrike">
                        <a:solidFill>
                          <a:srgbClr val="000000"/>
                        </a:solidFill>
                        <a:effectLst/>
                        <a:latin typeface="等线" panose="02010600030101010101" charset="-122"/>
                      </a:endParaRPr>
                    </a:p>
                  </a:txBody>
                  <a:tcPr marL="9525" marR="9525" marT="9525" marB="0" anchor="ctr"/>
                </a:tc>
              </a:tr>
              <a:tr h="180975">
                <a:tc>
                  <a:txBody>
                    <a:bodyPr/>
                    <a:lstStyle/>
                    <a:p>
                      <a:pPr algn="ctr" fontAlgn="ctr"/>
                      <a:r>
                        <a:rPr lang="en-US" altLang="zh-CN" sz="1200" u="none" strike="noStrike">
                          <a:effectLst/>
                        </a:rPr>
                        <a:t>2</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ctr" fontAlgn="ctr"/>
                      <a:r>
                        <a:rPr lang="en-US" altLang="zh-CN" sz="1200" u="none" strike="noStrike">
                          <a:effectLst/>
                        </a:rPr>
                        <a:t>24</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ctr" fontAlgn="ctr"/>
                      <a:r>
                        <a:rPr lang="en-US" altLang="zh-CN" sz="1200" u="none" strike="noStrike">
                          <a:effectLst/>
                        </a:rPr>
                        <a:t>4</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ctr" fontAlgn="ctr"/>
                      <a:r>
                        <a:rPr lang="en-US" altLang="zh-CN" sz="1200" u="none" strike="noStrike">
                          <a:effectLst/>
                        </a:rPr>
                        <a:t>16</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ctr" fontAlgn="ctr"/>
                      <a:r>
                        <a:rPr lang="en-US" altLang="zh-CN" sz="1200" u="none" strike="noStrike">
                          <a:effectLst/>
                        </a:rPr>
                        <a:t>6</a:t>
                      </a:r>
                      <a:endParaRPr lang="en-US" altLang="zh-CN" sz="1200" b="0" i="0" u="none" strike="noStrike">
                        <a:solidFill>
                          <a:srgbClr val="000000"/>
                        </a:solidFill>
                        <a:effectLst/>
                        <a:latin typeface="等线" panose="02010600030101010101" charset="-122"/>
                      </a:endParaRPr>
                    </a:p>
                  </a:txBody>
                  <a:tcPr marL="9525" marR="9525" marT="9525" marB="0" anchor="ctr"/>
                </a:tc>
              </a:tr>
              <a:tr h="180975">
                <a:tc>
                  <a:txBody>
                    <a:bodyPr/>
                    <a:lstStyle/>
                    <a:p>
                      <a:pPr algn="ctr" fontAlgn="ctr"/>
                      <a:r>
                        <a:rPr lang="en-US" altLang="zh-CN" sz="1200" u="none" strike="noStrike">
                          <a:effectLst/>
                        </a:rPr>
                        <a:t>5</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ctr" fontAlgn="ctr"/>
                      <a:r>
                        <a:rPr lang="en-US" altLang="zh-CN" sz="1200" u="none" strike="noStrike">
                          <a:effectLst/>
                        </a:rPr>
                        <a:t>30</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ctr" fontAlgn="ctr"/>
                      <a:r>
                        <a:rPr lang="en-US" altLang="zh-CN" sz="1200" u="none" strike="noStrike">
                          <a:effectLst/>
                        </a:rPr>
                        <a:t>10</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ctr" fontAlgn="ctr"/>
                      <a:r>
                        <a:rPr lang="en-US" altLang="zh-CN" sz="1200" u="none" strike="noStrike">
                          <a:effectLst/>
                        </a:rPr>
                        <a:t>25</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ctr" fontAlgn="ctr"/>
                      <a:r>
                        <a:rPr lang="en-US" altLang="zh-CN" sz="1200" u="none" strike="noStrike">
                          <a:effectLst/>
                        </a:rPr>
                        <a:t>15</a:t>
                      </a:r>
                      <a:endParaRPr lang="en-US" altLang="zh-CN" sz="1200" b="0" i="0" u="none" strike="noStrike">
                        <a:solidFill>
                          <a:srgbClr val="000000"/>
                        </a:solidFill>
                        <a:effectLst/>
                        <a:latin typeface="等线" panose="02010600030101010101" charset="-122"/>
                      </a:endParaRPr>
                    </a:p>
                  </a:txBody>
                  <a:tcPr marL="9525" marR="9525" marT="9525" marB="0" anchor="ctr"/>
                </a:tc>
              </a:tr>
              <a:tr h="180975">
                <a:tc>
                  <a:txBody>
                    <a:bodyPr/>
                    <a:lstStyle/>
                    <a:p>
                      <a:pPr algn="ctr" fontAlgn="ctr"/>
                      <a:r>
                        <a:rPr lang="en-US" altLang="zh-CN" sz="1200" u="none" strike="noStrike">
                          <a:effectLst/>
                        </a:rPr>
                        <a:t>8</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ctr" fontAlgn="ctr"/>
                      <a:r>
                        <a:rPr lang="en-US" altLang="zh-CN" sz="1200" u="none" strike="noStrike">
                          <a:effectLst/>
                        </a:rPr>
                        <a:t>36</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ctr" fontAlgn="ctr"/>
                      <a:r>
                        <a:rPr lang="en-US" altLang="zh-CN" sz="1200" u="none" strike="noStrike">
                          <a:effectLst/>
                        </a:rPr>
                        <a:t>16</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ctr" fontAlgn="ctr"/>
                      <a:r>
                        <a:rPr lang="en-US" altLang="zh-CN" sz="1200" u="none" strike="noStrike">
                          <a:effectLst/>
                        </a:rPr>
                        <a:t>34</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ctr" fontAlgn="ctr"/>
                      <a:r>
                        <a:rPr lang="en-US" altLang="zh-CN" sz="1200" u="none" strike="noStrike">
                          <a:effectLst/>
                        </a:rPr>
                        <a:t>24</a:t>
                      </a:r>
                      <a:endParaRPr lang="en-US" altLang="zh-CN" sz="1200" b="0" i="0" u="none" strike="noStrike">
                        <a:solidFill>
                          <a:srgbClr val="000000"/>
                        </a:solidFill>
                        <a:effectLst/>
                        <a:latin typeface="等线" panose="02010600030101010101" charset="-122"/>
                      </a:endParaRPr>
                    </a:p>
                  </a:txBody>
                  <a:tcPr marL="9525" marR="9525" marT="9525" marB="0" anchor="ctr"/>
                </a:tc>
              </a:tr>
              <a:tr h="180975">
                <a:tc>
                  <a:txBody>
                    <a:bodyPr/>
                    <a:lstStyle/>
                    <a:p>
                      <a:pPr algn="ctr" fontAlgn="ctr"/>
                      <a:r>
                        <a:rPr lang="en-US" altLang="zh-CN" sz="1200" u="none" strike="noStrike">
                          <a:effectLst/>
                        </a:rPr>
                        <a:t>15</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ctr" fontAlgn="ctr"/>
                      <a:r>
                        <a:rPr lang="en-US" altLang="zh-CN" sz="1200" u="none" strike="noStrike">
                          <a:effectLst/>
                        </a:rPr>
                        <a:t>50</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ctr" fontAlgn="ctr"/>
                      <a:r>
                        <a:rPr lang="en-US" altLang="zh-CN" sz="1200" u="none" strike="noStrike">
                          <a:effectLst/>
                        </a:rPr>
                        <a:t>30</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ctr" fontAlgn="ctr"/>
                      <a:r>
                        <a:rPr lang="en-US" altLang="zh-CN" sz="1200" u="none" strike="noStrike">
                          <a:effectLst/>
                        </a:rPr>
                        <a:t>55</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ctr" fontAlgn="ctr"/>
                      <a:r>
                        <a:rPr lang="en-US" altLang="zh-CN" sz="1200" u="none" strike="noStrike">
                          <a:effectLst/>
                        </a:rPr>
                        <a:t>45</a:t>
                      </a:r>
                      <a:endParaRPr lang="en-US" altLang="zh-CN" sz="1200" b="0" i="0" u="none" strike="noStrike">
                        <a:solidFill>
                          <a:srgbClr val="000000"/>
                        </a:solidFill>
                        <a:effectLst/>
                        <a:latin typeface="等线" panose="02010600030101010101" charset="-122"/>
                      </a:endParaRPr>
                    </a:p>
                  </a:txBody>
                  <a:tcPr marL="9525" marR="9525" marT="9525" marB="0" anchor="ctr"/>
                </a:tc>
              </a:tr>
              <a:tr h="180975">
                <a:tc>
                  <a:txBody>
                    <a:bodyPr/>
                    <a:lstStyle/>
                    <a:p>
                      <a:pPr algn="ctr" fontAlgn="ctr"/>
                      <a:r>
                        <a:rPr lang="en-US" altLang="zh-CN" sz="1200" u="none" strike="noStrike">
                          <a:effectLst/>
                        </a:rPr>
                        <a:t>30</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ctr" fontAlgn="ctr"/>
                      <a:r>
                        <a:rPr lang="en-US" altLang="zh-CN" sz="1200" u="none" strike="noStrike">
                          <a:effectLst/>
                        </a:rPr>
                        <a:t>80</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ctr" fontAlgn="ctr"/>
                      <a:r>
                        <a:rPr lang="en-US" altLang="zh-CN" sz="1200" u="none" strike="noStrike">
                          <a:effectLst/>
                        </a:rPr>
                        <a:t>60</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ctr" fontAlgn="ctr"/>
                      <a:r>
                        <a:rPr lang="en-US" altLang="zh-CN" sz="1200" u="none" strike="noStrike">
                          <a:effectLst/>
                        </a:rPr>
                        <a:t>100</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ctr" fontAlgn="ctr"/>
                      <a:r>
                        <a:rPr lang="en-US" altLang="zh-CN" sz="1200" u="none" strike="noStrike">
                          <a:effectLst/>
                        </a:rPr>
                        <a:t>90</a:t>
                      </a:r>
                      <a:endParaRPr lang="en-US" altLang="zh-CN" sz="1200" b="0" i="0" u="none" strike="noStrike">
                        <a:solidFill>
                          <a:srgbClr val="000000"/>
                        </a:solidFill>
                        <a:effectLst/>
                        <a:latin typeface="等线" panose="02010600030101010101" charset="-122"/>
                      </a:endParaRPr>
                    </a:p>
                  </a:txBody>
                  <a:tcPr marL="9525" marR="9525" marT="9525" marB="0" anchor="ctr"/>
                </a:tc>
              </a:tr>
              <a:tr h="180975">
                <a:tc>
                  <a:txBody>
                    <a:bodyPr/>
                    <a:lstStyle/>
                    <a:p>
                      <a:pPr algn="ctr" fontAlgn="ctr"/>
                      <a:r>
                        <a:rPr lang="en-US" altLang="zh-CN" sz="1200" u="none" strike="noStrike">
                          <a:effectLst/>
                        </a:rPr>
                        <a:t>100</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ctr" fontAlgn="ctr"/>
                      <a:r>
                        <a:rPr lang="en-US" altLang="zh-CN" sz="1200" u="none" strike="noStrike">
                          <a:effectLst/>
                        </a:rPr>
                        <a:t>220</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ctr" fontAlgn="ctr"/>
                      <a:r>
                        <a:rPr lang="en-US" altLang="zh-CN" sz="1200" u="none" strike="noStrike">
                          <a:effectLst/>
                        </a:rPr>
                        <a:t>200</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ctr" fontAlgn="ctr"/>
                      <a:r>
                        <a:rPr lang="en-US" altLang="zh-CN" sz="1200" u="none" strike="noStrike">
                          <a:effectLst/>
                        </a:rPr>
                        <a:t>310</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ctr" fontAlgn="ctr"/>
                      <a:r>
                        <a:rPr lang="en-US" altLang="zh-CN" sz="1200" u="none" strike="noStrike">
                          <a:effectLst/>
                        </a:rPr>
                        <a:t>300</a:t>
                      </a:r>
                      <a:endParaRPr lang="en-US" altLang="zh-CN" sz="1200" b="0" i="0" u="none" strike="noStrike">
                        <a:solidFill>
                          <a:srgbClr val="000000"/>
                        </a:solidFill>
                        <a:effectLst/>
                        <a:latin typeface="等线" panose="02010600030101010101" charset="-122"/>
                      </a:endParaRPr>
                    </a:p>
                  </a:txBody>
                  <a:tcPr marL="9525" marR="9525" marT="9525" marB="0" anchor="ctr"/>
                </a:tc>
              </a:tr>
              <a:tr h="180975">
                <a:tc>
                  <a:txBody>
                    <a:bodyPr/>
                    <a:lstStyle/>
                    <a:p>
                      <a:pPr algn="ctr" fontAlgn="ctr"/>
                      <a:r>
                        <a:rPr lang="en-US" altLang="zh-CN" sz="1200" u="none" strike="noStrike">
                          <a:effectLst/>
                        </a:rPr>
                        <a:t>300</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ctr" fontAlgn="ctr"/>
                      <a:r>
                        <a:rPr lang="en-US" altLang="zh-CN" sz="1200" u="none" strike="noStrike">
                          <a:effectLst/>
                        </a:rPr>
                        <a:t>620</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ctr" fontAlgn="ctr"/>
                      <a:r>
                        <a:rPr lang="en-US" altLang="zh-CN" sz="1200" u="none" strike="noStrike">
                          <a:effectLst/>
                        </a:rPr>
                        <a:t>600</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ctr" fontAlgn="ctr"/>
                      <a:r>
                        <a:rPr lang="en-US" altLang="zh-CN" sz="1200" u="none" strike="noStrike">
                          <a:effectLst/>
                        </a:rPr>
                        <a:t>910</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ctr" fontAlgn="ctr"/>
                      <a:r>
                        <a:rPr lang="en-US" altLang="zh-CN" sz="1200" u="none" strike="noStrike">
                          <a:effectLst/>
                        </a:rPr>
                        <a:t>900</a:t>
                      </a:r>
                      <a:endParaRPr lang="en-US" altLang="zh-CN" sz="1200" b="0" i="0" u="none" strike="noStrike">
                        <a:solidFill>
                          <a:srgbClr val="000000"/>
                        </a:solidFill>
                        <a:effectLst/>
                        <a:latin typeface="等线" panose="02010600030101010101" charset="-122"/>
                      </a:endParaRPr>
                    </a:p>
                  </a:txBody>
                  <a:tcPr marL="9525" marR="9525" marT="9525" marB="0" anchor="ctr"/>
                </a:tc>
              </a:tr>
            </a:tbl>
          </a:graphicData>
        </a:graphic>
      </p:graphicFrame>
      <p:graphicFrame>
        <p:nvGraphicFramePr>
          <p:cNvPr id="12" name="图表 11"/>
          <p:cNvGraphicFramePr/>
          <p:nvPr/>
        </p:nvGraphicFramePr>
        <p:xfrm>
          <a:off x="4975225" y="1512143"/>
          <a:ext cx="4565650" cy="2432050"/>
        </p:xfrm>
        <a:graphic>
          <a:graphicData uri="http://schemas.openxmlformats.org/drawingml/2006/chart">
            <c:chart xmlns:c="http://schemas.openxmlformats.org/drawingml/2006/chart" xmlns:r="http://schemas.openxmlformats.org/officeDocument/2006/relationships" r:id="rId1"/>
          </a:graphicData>
        </a:graphic>
      </p:graphicFrame>
      <p:sp>
        <p:nvSpPr>
          <p:cNvPr id="13" name="TextBox 12"/>
          <p:cNvSpPr txBox="1"/>
          <p:nvPr/>
        </p:nvSpPr>
        <p:spPr>
          <a:xfrm>
            <a:off x="665981" y="4333229"/>
            <a:ext cx="8136904" cy="923330"/>
          </a:xfrm>
          <a:prstGeom prst="rect">
            <a:avLst/>
          </a:prstGeom>
          <a:noFill/>
        </p:spPr>
        <p:txBody>
          <a:bodyPr wrap="square" rtlCol="0">
            <a:spAutoFit/>
          </a:bodyPr>
          <a:lstStyle/>
          <a:p>
            <a:r>
              <a:rPr lang="zh-CN" altLang="en-US" smtClean="0"/>
              <a:t>结论</a:t>
            </a:r>
            <a:r>
              <a:rPr lang="en-US" altLang="zh-CN" smtClean="0"/>
              <a:t>: </a:t>
            </a:r>
            <a:endParaRPr lang="en-US" altLang="zh-CN" smtClean="0"/>
          </a:p>
          <a:p>
            <a:pPr marL="342900" indent="-342900">
              <a:buAutoNum type="arabicParenR"/>
            </a:pPr>
            <a:r>
              <a:rPr lang="en-US" altLang="zh-CN" smtClean="0"/>
              <a:t>2n+20 </a:t>
            </a:r>
            <a:r>
              <a:rPr lang="zh-CN" altLang="en-US" smtClean="0"/>
              <a:t>和 </a:t>
            </a:r>
            <a:r>
              <a:rPr lang="en-US" altLang="zh-CN" smtClean="0"/>
              <a:t>2n </a:t>
            </a:r>
            <a:r>
              <a:rPr lang="zh-CN" altLang="en-US" smtClean="0"/>
              <a:t>随着</a:t>
            </a:r>
            <a:r>
              <a:rPr lang="en-US" altLang="zh-CN" smtClean="0"/>
              <a:t>n </a:t>
            </a:r>
            <a:r>
              <a:rPr lang="zh-CN" altLang="en-US" smtClean="0"/>
              <a:t>变大</a:t>
            </a:r>
            <a:r>
              <a:rPr lang="zh-CN" altLang="en-US"/>
              <a:t>，</a:t>
            </a:r>
            <a:r>
              <a:rPr lang="zh-CN" altLang="en-US" smtClean="0"/>
              <a:t>执行曲线无限接近</a:t>
            </a:r>
            <a:r>
              <a:rPr lang="en-US" altLang="zh-CN" smtClean="0"/>
              <a:t>, 20</a:t>
            </a:r>
            <a:r>
              <a:rPr lang="zh-CN" altLang="en-US" smtClean="0"/>
              <a:t>可以忽略</a:t>
            </a:r>
            <a:endParaRPr lang="en-US" altLang="zh-CN" smtClean="0"/>
          </a:p>
          <a:p>
            <a:pPr marL="342900" indent="-342900">
              <a:buAutoNum type="arabicParenR"/>
            </a:pPr>
            <a:r>
              <a:rPr lang="en-US" altLang="zh-CN" smtClean="0"/>
              <a:t>3n+10 </a:t>
            </a:r>
            <a:r>
              <a:rPr lang="zh-CN" altLang="en-US" smtClean="0"/>
              <a:t>和 </a:t>
            </a:r>
            <a:r>
              <a:rPr lang="en-US" altLang="zh-CN" smtClean="0"/>
              <a:t>3n </a:t>
            </a:r>
            <a:r>
              <a:rPr lang="zh-CN" altLang="en-US" smtClean="0"/>
              <a:t>随着</a:t>
            </a:r>
            <a:r>
              <a:rPr lang="en-US" altLang="zh-CN" smtClean="0"/>
              <a:t>n </a:t>
            </a:r>
            <a:r>
              <a:rPr lang="zh-CN" altLang="en-US" smtClean="0"/>
              <a:t>变大</a:t>
            </a:r>
            <a:r>
              <a:rPr lang="zh-CN" altLang="en-US"/>
              <a:t>，</a:t>
            </a:r>
            <a:r>
              <a:rPr lang="zh-CN" altLang="en-US" smtClean="0"/>
              <a:t>执</a:t>
            </a:r>
            <a:r>
              <a:rPr lang="zh-CN" altLang="en-US"/>
              <a:t>行曲线无限接近</a:t>
            </a:r>
            <a:r>
              <a:rPr lang="en-US" altLang="zh-CN" smtClean="0"/>
              <a:t>, 10</a:t>
            </a:r>
            <a:r>
              <a:rPr lang="zh-CN" altLang="en-US" smtClean="0"/>
              <a:t>可</a:t>
            </a:r>
            <a:r>
              <a:rPr lang="zh-CN" altLang="en-US"/>
              <a:t>以忽略</a:t>
            </a:r>
            <a:endParaRPr lang="zh-CN" altLang="en-US"/>
          </a:p>
        </p:txBody>
      </p:sp>
      <p:graphicFrame>
        <p:nvGraphicFramePr>
          <p:cNvPr id="14" name="对象 13"/>
          <p:cNvGraphicFramePr>
            <a:graphicFrameLocks noChangeAspect="1"/>
          </p:cNvGraphicFramePr>
          <p:nvPr/>
        </p:nvGraphicFramePr>
        <p:xfrm>
          <a:off x="9090917" y="4111146"/>
          <a:ext cx="341055" cy="444165"/>
        </p:xfrm>
        <a:graphic>
          <a:graphicData uri="http://schemas.openxmlformats.org/presentationml/2006/ole">
            <mc:AlternateContent xmlns:mc="http://schemas.openxmlformats.org/markup-compatibility/2006">
              <mc:Choice xmlns:v="urn:schemas-microsoft-com:vml" Requires="v">
                <p:oleObj spid="_x0000_s92278" name="包装程序外壳对象" showAsIcon="1" r:id="rId2" imgW="400050" imgH="523875" progId="Package">
                  <p:embed/>
                </p:oleObj>
              </mc:Choice>
              <mc:Fallback>
                <p:oleObj name="包装程序外壳对象" showAsIcon="1" r:id="rId2" imgW="400050" imgH="523875" progId="Package">
                  <p:embed/>
                  <p:pic>
                    <p:nvPicPr>
                      <p:cNvPr id="0" name="图片 92277"/>
                      <p:cNvPicPr/>
                      <p:nvPr/>
                    </p:nvPicPr>
                    <p:blipFill>
                      <a:blip r:embed="rId3"/>
                      <a:stretch>
                        <a:fillRect/>
                      </a:stretch>
                    </p:blipFill>
                    <p:spPr>
                      <a:xfrm>
                        <a:off x="9090917" y="4111146"/>
                        <a:ext cx="341055" cy="444165"/>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算法的时间复杂度</a:t>
            </a:r>
            <a:endParaRPr lang="en-US" altLang="zh-CN" sz="2200" b="1"/>
          </a:p>
        </p:txBody>
      </p:sp>
      <p:sp>
        <p:nvSpPr>
          <p:cNvPr id="2" name="TextBox 1"/>
          <p:cNvSpPr txBox="1"/>
          <p:nvPr/>
        </p:nvSpPr>
        <p:spPr>
          <a:xfrm>
            <a:off x="665981" y="1224111"/>
            <a:ext cx="8136904" cy="1200329"/>
          </a:xfrm>
          <a:prstGeom prst="rect">
            <a:avLst/>
          </a:prstGeom>
          <a:noFill/>
        </p:spPr>
        <p:txBody>
          <a:bodyPr wrap="square" rtlCol="0">
            <a:spAutoFit/>
          </a:bodyPr>
          <a:lstStyle/>
          <a:p>
            <a:pPr marL="285750" indent="-285750">
              <a:spcBef>
                <a:spcPct val="0"/>
              </a:spcBef>
              <a:buFont typeface="Wingdings" panose="05000000000000000000" pitchFamily="2" charset="2"/>
              <a:buChar char="Ø"/>
            </a:pPr>
            <a:r>
              <a:rPr kumimoji="1" lang="zh-CN" altLang="en-US" b="1" smtClean="0">
                <a:latin typeface="+mn-ea"/>
              </a:rPr>
              <a:t>举例说明</a:t>
            </a:r>
            <a:r>
              <a:rPr kumimoji="1" lang="en-US" altLang="zh-CN" b="1" smtClean="0">
                <a:latin typeface="+mn-ea"/>
              </a:rPr>
              <a:t>-</a:t>
            </a:r>
            <a:r>
              <a:rPr kumimoji="1" lang="zh-CN" altLang="en-US" b="1">
                <a:latin typeface="+mn-ea"/>
              </a:rPr>
              <a:t>忽略低次项</a:t>
            </a:r>
            <a:endParaRPr kumimoji="1" lang="en-US" altLang="zh-CN" b="1" smtClean="0">
              <a:latin typeface="+mn-ea"/>
            </a:endParaRPr>
          </a:p>
          <a:p>
            <a:pPr>
              <a:spcBef>
                <a:spcPct val="0"/>
              </a:spcBef>
            </a:pPr>
            <a:endParaRPr kumimoji="1" lang="zh-CN" altLang="en-US">
              <a:solidFill>
                <a:srgbClr val="0070C0"/>
              </a:solidFill>
              <a:latin typeface="+mn-ea"/>
            </a:endParaRPr>
          </a:p>
          <a:p>
            <a:pPr>
              <a:spcBef>
                <a:spcPct val="0"/>
              </a:spcBef>
            </a:pPr>
            <a:endParaRPr lang="en-US" altLang="zh-CN" smtClean="0"/>
          </a:p>
          <a:p>
            <a:endParaRPr lang="zh-CN" altLang="en-US"/>
          </a:p>
        </p:txBody>
      </p:sp>
      <p:sp>
        <p:nvSpPr>
          <p:cNvPr id="13" name="TextBox 12"/>
          <p:cNvSpPr txBox="1"/>
          <p:nvPr/>
        </p:nvSpPr>
        <p:spPr>
          <a:xfrm>
            <a:off x="665981" y="4333229"/>
            <a:ext cx="8136904" cy="923330"/>
          </a:xfrm>
          <a:prstGeom prst="rect">
            <a:avLst/>
          </a:prstGeom>
          <a:noFill/>
        </p:spPr>
        <p:txBody>
          <a:bodyPr wrap="square" rtlCol="0">
            <a:spAutoFit/>
          </a:bodyPr>
          <a:lstStyle/>
          <a:p>
            <a:r>
              <a:rPr lang="zh-CN" altLang="en-US" smtClean="0"/>
              <a:t>结论</a:t>
            </a:r>
            <a:r>
              <a:rPr lang="en-US" altLang="zh-CN" smtClean="0"/>
              <a:t>: </a:t>
            </a:r>
            <a:endParaRPr lang="en-US" altLang="zh-CN" smtClean="0"/>
          </a:p>
          <a:p>
            <a:pPr marL="342900" indent="-342900">
              <a:buAutoNum type="arabicParenR"/>
            </a:pPr>
            <a:r>
              <a:rPr lang="en-US" altLang="zh-CN"/>
              <a:t>2n^2+3n+10</a:t>
            </a:r>
            <a:r>
              <a:rPr lang="en-US" altLang="zh-CN" smtClean="0"/>
              <a:t> </a:t>
            </a:r>
            <a:r>
              <a:rPr lang="zh-CN" altLang="en-US" smtClean="0"/>
              <a:t>和 </a:t>
            </a:r>
            <a:r>
              <a:rPr lang="en-US" altLang="zh-CN"/>
              <a:t>2n^2</a:t>
            </a:r>
            <a:r>
              <a:rPr lang="en-US" altLang="zh-CN" smtClean="0"/>
              <a:t> </a:t>
            </a:r>
            <a:r>
              <a:rPr lang="zh-CN" altLang="en-US" smtClean="0"/>
              <a:t>随着</a:t>
            </a:r>
            <a:r>
              <a:rPr lang="en-US" altLang="zh-CN" smtClean="0"/>
              <a:t>n </a:t>
            </a:r>
            <a:r>
              <a:rPr lang="zh-CN" altLang="en-US" smtClean="0"/>
              <a:t>变大</a:t>
            </a:r>
            <a:r>
              <a:rPr lang="en-US" altLang="zh-CN" smtClean="0"/>
              <a:t>, </a:t>
            </a:r>
            <a:r>
              <a:rPr lang="zh-CN" altLang="en-US" smtClean="0"/>
              <a:t>执</a:t>
            </a:r>
            <a:r>
              <a:rPr lang="zh-CN" altLang="en-US"/>
              <a:t>行曲线无限接近</a:t>
            </a:r>
            <a:r>
              <a:rPr lang="en-US" altLang="zh-CN" smtClean="0"/>
              <a:t>, </a:t>
            </a:r>
            <a:r>
              <a:rPr lang="zh-CN" altLang="en-US" smtClean="0"/>
              <a:t>可以忽略 </a:t>
            </a:r>
            <a:r>
              <a:rPr lang="en-US" altLang="zh-CN" smtClean="0"/>
              <a:t>3n+10</a:t>
            </a:r>
            <a:endParaRPr lang="en-US" altLang="zh-CN" smtClean="0"/>
          </a:p>
          <a:p>
            <a:pPr marL="342900" indent="-342900">
              <a:buAutoNum type="arabicParenR"/>
            </a:pPr>
            <a:r>
              <a:rPr lang="en-US" altLang="zh-CN"/>
              <a:t>n^2+5n+20</a:t>
            </a:r>
            <a:r>
              <a:rPr lang="en-US" altLang="zh-CN" smtClean="0"/>
              <a:t> </a:t>
            </a:r>
            <a:r>
              <a:rPr lang="zh-CN" altLang="en-US" smtClean="0"/>
              <a:t>和 </a:t>
            </a:r>
            <a:r>
              <a:rPr lang="en-US" altLang="zh-CN"/>
              <a:t>n^2</a:t>
            </a:r>
            <a:r>
              <a:rPr lang="en-US" altLang="zh-CN" smtClean="0"/>
              <a:t> </a:t>
            </a:r>
            <a:r>
              <a:rPr lang="zh-CN" altLang="en-US" smtClean="0"/>
              <a:t>随着</a:t>
            </a:r>
            <a:r>
              <a:rPr lang="en-US" altLang="zh-CN" smtClean="0"/>
              <a:t>n </a:t>
            </a:r>
            <a:r>
              <a:rPr lang="zh-CN" altLang="en-US" smtClean="0"/>
              <a:t>变大</a:t>
            </a:r>
            <a:r>
              <a:rPr lang="en-US" altLang="zh-CN" smtClean="0"/>
              <a:t>,</a:t>
            </a:r>
            <a:r>
              <a:rPr lang="zh-CN" altLang="en-US"/>
              <a:t>执行曲线无限接近</a:t>
            </a:r>
            <a:r>
              <a:rPr lang="en-US" altLang="zh-CN" smtClean="0"/>
              <a:t>, </a:t>
            </a:r>
            <a:r>
              <a:rPr lang="zh-CN" altLang="en-US"/>
              <a:t>可以忽</a:t>
            </a:r>
            <a:r>
              <a:rPr lang="zh-CN" altLang="en-US" smtClean="0"/>
              <a:t>略 </a:t>
            </a:r>
            <a:r>
              <a:rPr lang="en-US" altLang="zh-CN" smtClean="0"/>
              <a:t>5n+20</a:t>
            </a:r>
            <a:endParaRPr lang="zh-CN" altLang="en-US"/>
          </a:p>
        </p:txBody>
      </p:sp>
      <p:graphicFrame>
        <p:nvGraphicFramePr>
          <p:cNvPr id="4" name="表格 3"/>
          <p:cNvGraphicFramePr>
            <a:graphicFrameLocks noGrp="1"/>
          </p:cNvGraphicFramePr>
          <p:nvPr/>
        </p:nvGraphicFramePr>
        <p:xfrm>
          <a:off x="161925" y="1824275"/>
          <a:ext cx="4680520" cy="1539240"/>
        </p:xfrm>
        <a:graphic>
          <a:graphicData uri="http://schemas.openxmlformats.org/drawingml/2006/table">
            <a:tbl>
              <a:tblPr>
                <a:tableStyleId>{5C22544A-7EE6-4342-B048-85BDC9FD1C3A}</a:tableStyleId>
              </a:tblPr>
              <a:tblGrid>
                <a:gridCol w="736357"/>
                <a:gridCol w="1150950"/>
                <a:gridCol w="776989"/>
                <a:gridCol w="1152128"/>
                <a:gridCol w="864096"/>
              </a:tblGrid>
              <a:tr h="180975">
                <a:tc>
                  <a:txBody>
                    <a:bodyPr/>
                    <a:lstStyle/>
                    <a:p>
                      <a:pPr algn="ctr" fontAlgn="ctr"/>
                      <a:endParaRPr lang="zh-CN" altLang="en-US" sz="1200" b="0" i="0" u="none" strike="noStrike">
                        <a:solidFill>
                          <a:srgbClr val="000000"/>
                        </a:solidFill>
                        <a:effectLst/>
                        <a:latin typeface="等线" panose="02010600030101010101" charset="-122"/>
                      </a:endParaRPr>
                    </a:p>
                  </a:txBody>
                  <a:tcPr marL="9525" marR="9525" marT="9525" marB="0" anchor="ctr"/>
                </a:tc>
                <a:tc>
                  <a:txBody>
                    <a:bodyPr/>
                    <a:lstStyle/>
                    <a:p>
                      <a:pPr algn="ctr" fontAlgn="ctr"/>
                      <a:r>
                        <a:rPr lang="en-US" sz="1200" u="none" strike="noStrike" smtClean="0">
                          <a:effectLst/>
                        </a:rPr>
                        <a:t>T(n)=2n^2+3n+10</a:t>
                      </a:r>
                      <a:endParaRPr lang="en-US" sz="1200" b="0" i="0" u="none" strike="noStrike">
                        <a:solidFill>
                          <a:srgbClr val="000000"/>
                        </a:solidFill>
                        <a:effectLst/>
                        <a:latin typeface="等线" panose="02010600030101010101" charset="-122"/>
                      </a:endParaRPr>
                    </a:p>
                  </a:txBody>
                  <a:tcPr marL="9525" marR="9525" marT="9525" marB="0" anchor="ctr"/>
                </a:tc>
                <a:tc>
                  <a:txBody>
                    <a:bodyPr/>
                    <a:lstStyle/>
                    <a:p>
                      <a:pPr algn="ctr" fontAlgn="ctr"/>
                      <a:r>
                        <a:rPr lang="en-US" sz="1200" u="none" strike="noStrike" smtClean="0">
                          <a:effectLst/>
                        </a:rPr>
                        <a:t>T(2n^2)</a:t>
                      </a:r>
                      <a:endParaRPr lang="en-US" sz="1200" b="0" i="0" u="none" strike="noStrike">
                        <a:solidFill>
                          <a:srgbClr val="000000"/>
                        </a:solidFill>
                        <a:effectLst/>
                        <a:latin typeface="等线" panose="02010600030101010101" charset="-122"/>
                      </a:endParaRPr>
                    </a:p>
                  </a:txBody>
                  <a:tcPr marL="9525" marR="9525" marT="9525" marB="0" anchor="ctr"/>
                </a:tc>
                <a:tc>
                  <a:txBody>
                    <a:bodyPr/>
                    <a:lstStyle/>
                    <a:p>
                      <a:pPr algn="ctr" fontAlgn="ctr"/>
                      <a:r>
                        <a:rPr lang="en-US" sz="1200" u="none" strike="noStrike" smtClean="0">
                          <a:effectLst/>
                        </a:rPr>
                        <a:t>T(n^2+5n+20)</a:t>
                      </a:r>
                      <a:endParaRPr lang="en-US" sz="1200" b="0" i="0" u="none" strike="noStrike">
                        <a:solidFill>
                          <a:srgbClr val="000000"/>
                        </a:solidFill>
                        <a:effectLst/>
                        <a:latin typeface="等线" panose="02010600030101010101" charset="-122"/>
                      </a:endParaRPr>
                    </a:p>
                  </a:txBody>
                  <a:tcPr marL="9525" marR="9525" marT="9525" marB="0" anchor="ctr"/>
                </a:tc>
                <a:tc>
                  <a:txBody>
                    <a:bodyPr/>
                    <a:lstStyle/>
                    <a:p>
                      <a:pPr algn="ctr" fontAlgn="ctr"/>
                      <a:r>
                        <a:rPr lang="en-US" sz="1200" u="none" strike="noStrike" smtClean="0">
                          <a:effectLst/>
                        </a:rPr>
                        <a:t>T(n^2)</a:t>
                      </a:r>
                      <a:endParaRPr lang="en-US" sz="1200" b="0" i="0" u="none" strike="noStrike">
                        <a:solidFill>
                          <a:srgbClr val="000000"/>
                        </a:solidFill>
                        <a:effectLst/>
                        <a:latin typeface="等线" panose="02010600030101010101" charset="-122"/>
                      </a:endParaRPr>
                    </a:p>
                  </a:txBody>
                  <a:tcPr marL="9525" marR="9525" marT="9525" marB="0" anchor="ctr"/>
                </a:tc>
              </a:tr>
              <a:tr h="180975">
                <a:tc>
                  <a:txBody>
                    <a:bodyPr/>
                    <a:lstStyle/>
                    <a:p>
                      <a:pPr algn="ctr" fontAlgn="ctr"/>
                      <a:r>
                        <a:rPr lang="en-US" altLang="zh-CN" sz="1200" u="none" strike="noStrike">
                          <a:effectLst/>
                        </a:rPr>
                        <a:t>1</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ctr" fontAlgn="ctr"/>
                      <a:r>
                        <a:rPr lang="en-US" altLang="zh-CN" sz="1200" u="none" strike="noStrike">
                          <a:effectLst/>
                        </a:rPr>
                        <a:t>15</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ctr" fontAlgn="ctr"/>
                      <a:r>
                        <a:rPr lang="en-US" altLang="zh-CN" sz="1200" u="none" strike="noStrike">
                          <a:effectLst/>
                        </a:rPr>
                        <a:t>2</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ctr" fontAlgn="ctr"/>
                      <a:r>
                        <a:rPr lang="en-US" altLang="zh-CN" sz="1200" u="none" strike="noStrike">
                          <a:effectLst/>
                        </a:rPr>
                        <a:t>26</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ctr" fontAlgn="ctr"/>
                      <a:r>
                        <a:rPr lang="en-US" altLang="zh-CN" sz="1200" u="none" strike="noStrike">
                          <a:effectLst/>
                        </a:rPr>
                        <a:t>1</a:t>
                      </a:r>
                      <a:endParaRPr lang="en-US" altLang="zh-CN" sz="1200" b="0" i="0" u="none" strike="noStrike">
                        <a:solidFill>
                          <a:srgbClr val="000000"/>
                        </a:solidFill>
                        <a:effectLst/>
                        <a:latin typeface="等线" panose="02010600030101010101" charset="-122"/>
                      </a:endParaRPr>
                    </a:p>
                  </a:txBody>
                  <a:tcPr marL="9525" marR="9525" marT="9525" marB="0" anchor="ctr"/>
                </a:tc>
              </a:tr>
              <a:tr h="180975">
                <a:tc>
                  <a:txBody>
                    <a:bodyPr/>
                    <a:lstStyle/>
                    <a:p>
                      <a:pPr algn="ctr" fontAlgn="ctr"/>
                      <a:r>
                        <a:rPr lang="en-US" altLang="zh-CN" sz="1200" u="none" strike="noStrike">
                          <a:effectLst/>
                        </a:rPr>
                        <a:t>2</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ctr" fontAlgn="ctr"/>
                      <a:r>
                        <a:rPr lang="en-US" altLang="zh-CN" sz="1200" u="none" strike="noStrike">
                          <a:effectLst/>
                        </a:rPr>
                        <a:t>24</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ctr" fontAlgn="ctr"/>
                      <a:r>
                        <a:rPr lang="en-US" altLang="zh-CN" sz="1200" u="none" strike="noStrike">
                          <a:effectLst/>
                        </a:rPr>
                        <a:t>8</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ctr" fontAlgn="ctr"/>
                      <a:r>
                        <a:rPr lang="en-US" altLang="zh-CN" sz="1200" u="none" strike="noStrike">
                          <a:effectLst/>
                        </a:rPr>
                        <a:t>34</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ctr" fontAlgn="ctr"/>
                      <a:r>
                        <a:rPr lang="en-US" altLang="zh-CN" sz="1200" u="none" strike="noStrike">
                          <a:effectLst/>
                        </a:rPr>
                        <a:t>4</a:t>
                      </a:r>
                      <a:endParaRPr lang="en-US" altLang="zh-CN" sz="1200" b="0" i="0" u="none" strike="noStrike">
                        <a:solidFill>
                          <a:srgbClr val="000000"/>
                        </a:solidFill>
                        <a:effectLst/>
                        <a:latin typeface="等线" panose="02010600030101010101" charset="-122"/>
                      </a:endParaRPr>
                    </a:p>
                  </a:txBody>
                  <a:tcPr marL="9525" marR="9525" marT="9525" marB="0" anchor="ctr"/>
                </a:tc>
              </a:tr>
              <a:tr h="180975">
                <a:tc>
                  <a:txBody>
                    <a:bodyPr/>
                    <a:lstStyle/>
                    <a:p>
                      <a:pPr algn="ctr" fontAlgn="ctr"/>
                      <a:r>
                        <a:rPr lang="en-US" altLang="zh-CN" sz="1200" u="none" strike="noStrike">
                          <a:effectLst/>
                        </a:rPr>
                        <a:t>5</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ctr" fontAlgn="ctr"/>
                      <a:r>
                        <a:rPr lang="en-US" altLang="zh-CN" sz="1200" u="none" strike="noStrike">
                          <a:effectLst/>
                        </a:rPr>
                        <a:t>75</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ctr" fontAlgn="ctr"/>
                      <a:r>
                        <a:rPr lang="en-US" altLang="zh-CN" sz="1200" u="none" strike="noStrike">
                          <a:effectLst/>
                        </a:rPr>
                        <a:t>50</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ctr" fontAlgn="ctr"/>
                      <a:r>
                        <a:rPr lang="en-US" altLang="zh-CN" sz="1200" u="none" strike="noStrike">
                          <a:effectLst/>
                        </a:rPr>
                        <a:t>70</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ctr" fontAlgn="ctr"/>
                      <a:r>
                        <a:rPr lang="en-US" altLang="zh-CN" sz="1200" u="none" strike="noStrike">
                          <a:effectLst/>
                        </a:rPr>
                        <a:t>25</a:t>
                      </a:r>
                      <a:endParaRPr lang="en-US" altLang="zh-CN" sz="1200" b="0" i="0" u="none" strike="noStrike">
                        <a:solidFill>
                          <a:srgbClr val="000000"/>
                        </a:solidFill>
                        <a:effectLst/>
                        <a:latin typeface="等线" panose="02010600030101010101" charset="-122"/>
                      </a:endParaRPr>
                    </a:p>
                  </a:txBody>
                  <a:tcPr marL="9525" marR="9525" marT="9525" marB="0" anchor="ctr"/>
                </a:tc>
              </a:tr>
              <a:tr h="180975">
                <a:tc>
                  <a:txBody>
                    <a:bodyPr/>
                    <a:lstStyle/>
                    <a:p>
                      <a:pPr algn="ctr" fontAlgn="ctr"/>
                      <a:r>
                        <a:rPr lang="en-US" altLang="zh-CN" sz="1200" u="none" strike="noStrike">
                          <a:effectLst/>
                        </a:rPr>
                        <a:t>8</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ctr" fontAlgn="ctr"/>
                      <a:r>
                        <a:rPr lang="en-US" altLang="zh-CN" sz="1200" u="none" strike="noStrike">
                          <a:effectLst/>
                        </a:rPr>
                        <a:t>162</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ctr" fontAlgn="ctr"/>
                      <a:r>
                        <a:rPr lang="en-US" altLang="zh-CN" sz="1200" u="none" strike="noStrike">
                          <a:effectLst/>
                        </a:rPr>
                        <a:t>128</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ctr" fontAlgn="ctr"/>
                      <a:r>
                        <a:rPr lang="en-US" altLang="zh-CN" sz="1200" u="none" strike="noStrike">
                          <a:effectLst/>
                        </a:rPr>
                        <a:t>124</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ctr" fontAlgn="ctr"/>
                      <a:r>
                        <a:rPr lang="en-US" altLang="zh-CN" sz="1200" u="none" strike="noStrike">
                          <a:effectLst/>
                        </a:rPr>
                        <a:t>64</a:t>
                      </a:r>
                      <a:endParaRPr lang="en-US" altLang="zh-CN" sz="1200" b="0" i="0" u="none" strike="noStrike">
                        <a:solidFill>
                          <a:srgbClr val="000000"/>
                        </a:solidFill>
                        <a:effectLst/>
                        <a:latin typeface="等线" panose="02010600030101010101" charset="-122"/>
                      </a:endParaRPr>
                    </a:p>
                  </a:txBody>
                  <a:tcPr marL="9525" marR="9525" marT="9525" marB="0" anchor="ctr"/>
                </a:tc>
              </a:tr>
              <a:tr h="180975">
                <a:tc>
                  <a:txBody>
                    <a:bodyPr/>
                    <a:lstStyle/>
                    <a:p>
                      <a:pPr algn="ctr" fontAlgn="ctr"/>
                      <a:r>
                        <a:rPr lang="en-US" altLang="zh-CN" sz="1200" u="none" strike="noStrike">
                          <a:effectLst/>
                        </a:rPr>
                        <a:t>15</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ctr" fontAlgn="ctr"/>
                      <a:r>
                        <a:rPr lang="en-US" altLang="zh-CN" sz="1200" u="none" strike="noStrike">
                          <a:effectLst/>
                        </a:rPr>
                        <a:t>505</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ctr" fontAlgn="ctr"/>
                      <a:r>
                        <a:rPr lang="en-US" altLang="zh-CN" sz="1200" u="none" strike="noStrike">
                          <a:effectLst/>
                        </a:rPr>
                        <a:t>450</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ctr" fontAlgn="ctr"/>
                      <a:r>
                        <a:rPr lang="en-US" altLang="zh-CN" sz="1200" u="none" strike="noStrike">
                          <a:effectLst/>
                        </a:rPr>
                        <a:t>320</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ctr" fontAlgn="ctr"/>
                      <a:r>
                        <a:rPr lang="en-US" altLang="zh-CN" sz="1200" u="none" strike="noStrike">
                          <a:effectLst/>
                        </a:rPr>
                        <a:t>225</a:t>
                      </a:r>
                      <a:endParaRPr lang="en-US" altLang="zh-CN" sz="1200" b="0" i="0" u="none" strike="noStrike">
                        <a:solidFill>
                          <a:srgbClr val="000000"/>
                        </a:solidFill>
                        <a:effectLst/>
                        <a:latin typeface="等线" panose="02010600030101010101" charset="-122"/>
                      </a:endParaRPr>
                    </a:p>
                  </a:txBody>
                  <a:tcPr marL="9525" marR="9525" marT="9525" marB="0" anchor="ctr"/>
                </a:tc>
              </a:tr>
              <a:tr h="180975">
                <a:tc>
                  <a:txBody>
                    <a:bodyPr/>
                    <a:lstStyle/>
                    <a:p>
                      <a:pPr algn="ctr" fontAlgn="ctr"/>
                      <a:r>
                        <a:rPr lang="en-US" altLang="zh-CN" sz="1200" u="none" strike="noStrike">
                          <a:effectLst/>
                        </a:rPr>
                        <a:t>30</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ctr" fontAlgn="ctr"/>
                      <a:r>
                        <a:rPr lang="en-US" altLang="zh-CN" sz="1200" u="none" strike="noStrike">
                          <a:effectLst/>
                        </a:rPr>
                        <a:t>1900</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ctr" fontAlgn="ctr"/>
                      <a:r>
                        <a:rPr lang="en-US" altLang="zh-CN" sz="1200" u="none" strike="noStrike">
                          <a:effectLst/>
                        </a:rPr>
                        <a:t>1800</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ctr" fontAlgn="ctr"/>
                      <a:r>
                        <a:rPr lang="en-US" altLang="zh-CN" sz="1200" u="none" strike="noStrike">
                          <a:effectLst/>
                        </a:rPr>
                        <a:t>1070</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ctr" fontAlgn="ctr"/>
                      <a:r>
                        <a:rPr lang="en-US" altLang="zh-CN" sz="1200" u="none" strike="noStrike">
                          <a:effectLst/>
                        </a:rPr>
                        <a:t>900</a:t>
                      </a:r>
                      <a:endParaRPr lang="en-US" altLang="zh-CN" sz="1200" b="0" i="0" u="none" strike="noStrike">
                        <a:solidFill>
                          <a:srgbClr val="000000"/>
                        </a:solidFill>
                        <a:effectLst/>
                        <a:latin typeface="等线" panose="02010600030101010101" charset="-122"/>
                      </a:endParaRPr>
                    </a:p>
                  </a:txBody>
                  <a:tcPr marL="9525" marR="9525" marT="9525" marB="0" anchor="ctr"/>
                </a:tc>
              </a:tr>
              <a:tr h="180975">
                <a:tc>
                  <a:txBody>
                    <a:bodyPr/>
                    <a:lstStyle/>
                    <a:p>
                      <a:pPr algn="ctr" fontAlgn="ctr"/>
                      <a:r>
                        <a:rPr lang="en-US" altLang="zh-CN" sz="1200" u="none" strike="noStrike">
                          <a:effectLst/>
                        </a:rPr>
                        <a:t>100</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ctr" fontAlgn="ctr"/>
                      <a:r>
                        <a:rPr lang="en-US" altLang="zh-CN" sz="1200" u="none" strike="noStrike">
                          <a:effectLst/>
                        </a:rPr>
                        <a:t>20310</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ctr" fontAlgn="ctr"/>
                      <a:r>
                        <a:rPr lang="en-US" altLang="zh-CN" sz="1200" u="none" strike="noStrike">
                          <a:effectLst/>
                        </a:rPr>
                        <a:t>20000</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ctr" fontAlgn="ctr"/>
                      <a:r>
                        <a:rPr lang="en-US" altLang="zh-CN" sz="1200" u="none" strike="noStrike">
                          <a:effectLst/>
                        </a:rPr>
                        <a:t>10520</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ctr" fontAlgn="ctr"/>
                      <a:r>
                        <a:rPr lang="en-US" altLang="zh-CN" sz="1200" u="none" strike="noStrike">
                          <a:effectLst/>
                        </a:rPr>
                        <a:t>10000</a:t>
                      </a:r>
                      <a:endParaRPr lang="en-US" altLang="zh-CN" sz="1200" b="0" i="0" u="none" strike="noStrike">
                        <a:solidFill>
                          <a:srgbClr val="000000"/>
                        </a:solidFill>
                        <a:effectLst/>
                        <a:latin typeface="等线" panose="02010600030101010101" charset="-122"/>
                      </a:endParaRPr>
                    </a:p>
                  </a:txBody>
                  <a:tcPr marL="9525" marR="9525" marT="9525" marB="0" anchor="ctr"/>
                </a:tc>
              </a:tr>
            </a:tbl>
          </a:graphicData>
        </a:graphic>
      </p:graphicFrame>
      <p:graphicFrame>
        <p:nvGraphicFramePr>
          <p:cNvPr id="16" name="图表 15"/>
          <p:cNvGraphicFramePr/>
          <p:nvPr/>
        </p:nvGraphicFramePr>
        <p:xfrm>
          <a:off x="4734433" y="892502"/>
          <a:ext cx="5540375" cy="3063875"/>
        </p:xfrm>
        <a:graphic>
          <a:graphicData uri="http://schemas.openxmlformats.org/drawingml/2006/chart">
            <c:chart xmlns:c="http://schemas.openxmlformats.org/drawingml/2006/chart" xmlns:r="http://schemas.openxmlformats.org/officeDocument/2006/relationships" r:id="rId1"/>
          </a:graphicData>
        </a:graphic>
      </p:graphicFrame>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算法的时间复杂度</a:t>
            </a:r>
            <a:endParaRPr lang="en-US" altLang="zh-CN" sz="2200" b="1"/>
          </a:p>
        </p:txBody>
      </p:sp>
      <p:sp>
        <p:nvSpPr>
          <p:cNvPr id="2" name="TextBox 1"/>
          <p:cNvSpPr txBox="1"/>
          <p:nvPr/>
        </p:nvSpPr>
        <p:spPr>
          <a:xfrm>
            <a:off x="665981" y="1224111"/>
            <a:ext cx="8136904" cy="1200329"/>
          </a:xfrm>
          <a:prstGeom prst="rect">
            <a:avLst/>
          </a:prstGeom>
          <a:noFill/>
        </p:spPr>
        <p:txBody>
          <a:bodyPr wrap="square" rtlCol="0">
            <a:spAutoFit/>
          </a:bodyPr>
          <a:lstStyle/>
          <a:p>
            <a:pPr marL="285750" indent="-285750">
              <a:spcBef>
                <a:spcPct val="0"/>
              </a:spcBef>
              <a:buFont typeface="Wingdings" panose="05000000000000000000" pitchFamily="2" charset="2"/>
              <a:buChar char="Ø"/>
            </a:pPr>
            <a:r>
              <a:rPr kumimoji="1" lang="zh-CN" altLang="en-US" b="1" smtClean="0">
                <a:latin typeface="+mn-ea"/>
              </a:rPr>
              <a:t>举例说明</a:t>
            </a:r>
            <a:r>
              <a:rPr kumimoji="1" lang="en-US" altLang="zh-CN" b="1" smtClean="0">
                <a:latin typeface="+mn-ea"/>
              </a:rPr>
              <a:t>-</a:t>
            </a:r>
            <a:r>
              <a:rPr kumimoji="1" lang="zh-CN" altLang="en-US" b="1">
                <a:latin typeface="+mn-ea"/>
              </a:rPr>
              <a:t>忽</a:t>
            </a:r>
            <a:r>
              <a:rPr kumimoji="1" lang="zh-CN" altLang="en-US" b="1" smtClean="0">
                <a:latin typeface="+mn-ea"/>
              </a:rPr>
              <a:t>略</a:t>
            </a:r>
            <a:r>
              <a:rPr kumimoji="1" lang="zh-CN" altLang="en-US" b="1">
                <a:latin typeface="+mn-ea"/>
              </a:rPr>
              <a:t>系数</a:t>
            </a:r>
            <a:endParaRPr kumimoji="1" lang="en-US" altLang="zh-CN" b="1" smtClean="0">
              <a:latin typeface="+mn-ea"/>
            </a:endParaRPr>
          </a:p>
          <a:p>
            <a:pPr>
              <a:spcBef>
                <a:spcPct val="0"/>
              </a:spcBef>
            </a:pPr>
            <a:endParaRPr kumimoji="1" lang="zh-CN" altLang="en-US">
              <a:solidFill>
                <a:srgbClr val="0070C0"/>
              </a:solidFill>
              <a:latin typeface="+mn-ea"/>
            </a:endParaRPr>
          </a:p>
          <a:p>
            <a:pPr>
              <a:spcBef>
                <a:spcPct val="0"/>
              </a:spcBef>
            </a:pPr>
            <a:endParaRPr lang="en-US" altLang="zh-CN" smtClean="0"/>
          </a:p>
          <a:p>
            <a:endParaRPr lang="zh-CN" altLang="en-US"/>
          </a:p>
        </p:txBody>
      </p:sp>
      <p:sp>
        <p:nvSpPr>
          <p:cNvPr id="13" name="TextBox 12"/>
          <p:cNvSpPr txBox="1"/>
          <p:nvPr/>
        </p:nvSpPr>
        <p:spPr>
          <a:xfrm>
            <a:off x="665981" y="4333229"/>
            <a:ext cx="8136904" cy="830997"/>
          </a:xfrm>
          <a:prstGeom prst="rect">
            <a:avLst/>
          </a:prstGeom>
          <a:noFill/>
        </p:spPr>
        <p:txBody>
          <a:bodyPr wrap="square" rtlCol="0">
            <a:spAutoFit/>
          </a:bodyPr>
          <a:lstStyle/>
          <a:p>
            <a:r>
              <a:rPr lang="zh-CN" altLang="en-US" sz="1600" smtClean="0"/>
              <a:t>结论</a:t>
            </a:r>
            <a:r>
              <a:rPr lang="en-US" altLang="zh-CN" sz="1600" smtClean="0"/>
              <a:t>: </a:t>
            </a:r>
            <a:endParaRPr lang="en-US" altLang="zh-CN" sz="1600" smtClean="0"/>
          </a:p>
          <a:p>
            <a:pPr marL="342900" indent="-342900">
              <a:buAutoNum type="arabicParenR"/>
            </a:pPr>
            <a:r>
              <a:rPr lang="zh-CN" altLang="en-US" sz="1600" smtClean="0"/>
              <a:t>随着</a:t>
            </a:r>
            <a:r>
              <a:rPr lang="en-US" altLang="zh-CN" sz="1600" smtClean="0"/>
              <a:t>n</a:t>
            </a:r>
            <a:r>
              <a:rPr lang="zh-CN" altLang="en-US" sz="1600" smtClean="0"/>
              <a:t>值变大，</a:t>
            </a:r>
            <a:r>
              <a:rPr lang="en-US" altLang="zh-CN" sz="1600" smtClean="0"/>
              <a:t>5n^2+7n </a:t>
            </a:r>
            <a:r>
              <a:rPr lang="zh-CN" altLang="en-US" sz="1600" smtClean="0"/>
              <a:t>和 </a:t>
            </a:r>
            <a:r>
              <a:rPr lang="en-US" altLang="zh-CN" sz="1600" smtClean="0"/>
              <a:t>3n^2 + 2n </a:t>
            </a:r>
            <a:r>
              <a:rPr lang="zh-CN" altLang="en-US" sz="1600" smtClean="0"/>
              <a:t>，</a:t>
            </a:r>
            <a:r>
              <a:rPr lang="zh-CN" altLang="en-US" sz="1600"/>
              <a:t>执</a:t>
            </a:r>
            <a:r>
              <a:rPr lang="zh-CN" altLang="en-US" sz="1600" smtClean="0"/>
              <a:t>行曲线重合</a:t>
            </a:r>
            <a:r>
              <a:rPr lang="en-US" altLang="zh-CN" sz="1600" smtClean="0"/>
              <a:t>, </a:t>
            </a:r>
            <a:r>
              <a:rPr lang="zh-CN" altLang="en-US" sz="1600" smtClean="0"/>
              <a:t>说明  </a:t>
            </a:r>
            <a:r>
              <a:rPr lang="zh-CN" altLang="en-US" sz="1600"/>
              <a:t>这</a:t>
            </a:r>
            <a:r>
              <a:rPr lang="zh-CN" altLang="en-US" sz="1600" smtClean="0"/>
              <a:t>种情况下</a:t>
            </a:r>
            <a:r>
              <a:rPr lang="en-US" altLang="zh-CN" sz="1600" smtClean="0"/>
              <a:t>, 5</a:t>
            </a:r>
            <a:r>
              <a:rPr lang="zh-CN" altLang="en-US" sz="1600" smtClean="0"/>
              <a:t>和</a:t>
            </a:r>
            <a:r>
              <a:rPr lang="en-US" altLang="zh-CN" sz="1600" smtClean="0"/>
              <a:t>3</a:t>
            </a:r>
            <a:r>
              <a:rPr lang="zh-CN" altLang="en-US" sz="1600" smtClean="0"/>
              <a:t>可以忽略</a:t>
            </a:r>
            <a:r>
              <a:rPr lang="zh-CN" altLang="en-US" sz="1600"/>
              <a:t>。</a:t>
            </a:r>
            <a:endParaRPr lang="en-US" altLang="zh-CN" sz="1600" smtClean="0"/>
          </a:p>
          <a:p>
            <a:pPr marL="342900" indent="-342900">
              <a:buAutoNum type="arabicParenR"/>
            </a:pPr>
            <a:r>
              <a:rPr lang="zh-CN" altLang="en-US" sz="1600" smtClean="0"/>
              <a:t>而</a:t>
            </a:r>
            <a:r>
              <a:rPr lang="en-US" altLang="zh-CN" sz="1600" smtClean="0"/>
              <a:t>n^3+5n </a:t>
            </a:r>
            <a:r>
              <a:rPr lang="zh-CN" altLang="en-US" sz="1600" smtClean="0"/>
              <a:t>和 </a:t>
            </a:r>
            <a:r>
              <a:rPr lang="en-US" altLang="zh-CN" sz="1600" smtClean="0"/>
              <a:t>6n^3+4n  </a:t>
            </a:r>
            <a:r>
              <a:rPr lang="zh-CN" altLang="en-US" sz="1600" smtClean="0"/>
              <a:t>，执行曲线分离，说明多少次方式关键</a:t>
            </a:r>
            <a:endParaRPr lang="zh-CN" altLang="en-US" sz="1600"/>
          </a:p>
        </p:txBody>
      </p:sp>
      <p:graphicFrame>
        <p:nvGraphicFramePr>
          <p:cNvPr id="3" name="表格 2"/>
          <p:cNvGraphicFramePr>
            <a:graphicFrameLocks noGrp="1"/>
          </p:cNvGraphicFramePr>
          <p:nvPr/>
        </p:nvGraphicFramePr>
        <p:xfrm>
          <a:off x="233931" y="1654820"/>
          <a:ext cx="3960442" cy="1539240"/>
        </p:xfrm>
        <a:graphic>
          <a:graphicData uri="http://schemas.openxmlformats.org/drawingml/2006/table">
            <a:tbl>
              <a:tblPr>
                <a:tableStyleId>{5C22544A-7EE6-4342-B048-85BDC9FD1C3A}</a:tableStyleId>
              </a:tblPr>
              <a:tblGrid>
                <a:gridCol w="764296"/>
                <a:gridCol w="903258"/>
                <a:gridCol w="764296"/>
                <a:gridCol w="764296"/>
                <a:gridCol w="764296"/>
              </a:tblGrid>
              <a:tr h="180975">
                <a:tc>
                  <a:txBody>
                    <a:bodyPr/>
                    <a:lstStyle/>
                    <a:p>
                      <a:pPr algn="l" fontAlgn="ctr"/>
                      <a:endParaRPr lang="zh-CN" altLang="en-US" sz="1200" b="0" i="0" u="none" strike="noStrike">
                        <a:solidFill>
                          <a:srgbClr val="000000"/>
                        </a:solidFill>
                        <a:effectLst/>
                        <a:latin typeface="等线" panose="02010600030101010101" charset="-122"/>
                      </a:endParaRPr>
                    </a:p>
                  </a:txBody>
                  <a:tcPr marL="9525" marR="9525" marT="9525" marB="0" anchor="ctr"/>
                </a:tc>
                <a:tc>
                  <a:txBody>
                    <a:bodyPr/>
                    <a:lstStyle/>
                    <a:p>
                      <a:pPr algn="l" fontAlgn="ctr"/>
                      <a:r>
                        <a:rPr lang="en-US" sz="1200" u="none" strike="noStrike" smtClean="0">
                          <a:effectLst/>
                        </a:rPr>
                        <a:t>T(3n^2+2n)</a:t>
                      </a:r>
                      <a:endParaRPr lang="en-US" sz="1200" b="0" i="0" u="none" strike="noStrike">
                        <a:solidFill>
                          <a:srgbClr val="000000"/>
                        </a:solidFill>
                        <a:effectLst/>
                        <a:latin typeface="等线" panose="02010600030101010101" charset="-122"/>
                      </a:endParaRPr>
                    </a:p>
                  </a:txBody>
                  <a:tcPr marL="9525" marR="9525" marT="9525" marB="0" anchor="ctr"/>
                </a:tc>
                <a:tc>
                  <a:txBody>
                    <a:bodyPr/>
                    <a:lstStyle/>
                    <a:p>
                      <a:pPr algn="l" fontAlgn="ctr"/>
                      <a:r>
                        <a:rPr lang="en-US" sz="1200" u="none" strike="noStrike" smtClean="0">
                          <a:effectLst/>
                        </a:rPr>
                        <a:t>T(5n^2+7n)</a:t>
                      </a:r>
                      <a:endParaRPr lang="en-US" sz="1200" b="0" i="0" u="none" strike="noStrike">
                        <a:solidFill>
                          <a:srgbClr val="000000"/>
                        </a:solidFill>
                        <a:effectLst/>
                        <a:latin typeface="等线" panose="02010600030101010101" charset="-122"/>
                      </a:endParaRPr>
                    </a:p>
                  </a:txBody>
                  <a:tcPr marL="9525" marR="9525" marT="9525" marB="0" anchor="ctr"/>
                </a:tc>
                <a:tc>
                  <a:txBody>
                    <a:bodyPr/>
                    <a:lstStyle/>
                    <a:p>
                      <a:pPr algn="l" fontAlgn="ctr"/>
                      <a:r>
                        <a:rPr lang="en-US" sz="1200" u="none" strike="noStrike" smtClean="0">
                          <a:effectLst/>
                        </a:rPr>
                        <a:t>T(n^3+5n)</a:t>
                      </a:r>
                      <a:endParaRPr lang="en-US" sz="1200" b="0" i="0" u="none" strike="noStrike">
                        <a:solidFill>
                          <a:srgbClr val="000000"/>
                        </a:solidFill>
                        <a:effectLst/>
                        <a:latin typeface="等线" panose="02010600030101010101" charset="-122"/>
                      </a:endParaRPr>
                    </a:p>
                  </a:txBody>
                  <a:tcPr marL="9525" marR="9525" marT="9525" marB="0" anchor="ctr"/>
                </a:tc>
                <a:tc>
                  <a:txBody>
                    <a:bodyPr/>
                    <a:lstStyle/>
                    <a:p>
                      <a:pPr algn="l" fontAlgn="ctr"/>
                      <a:r>
                        <a:rPr lang="en-US" sz="1200" u="none" strike="noStrike" smtClean="0">
                          <a:effectLst/>
                        </a:rPr>
                        <a:t>T(6n^3+4n)</a:t>
                      </a:r>
                      <a:endParaRPr lang="en-US" sz="1200" b="0" i="0" u="none" strike="noStrike">
                        <a:solidFill>
                          <a:srgbClr val="000000"/>
                        </a:solidFill>
                        <a:effectLst/>
                        <a:latin typeface="等线" panose="02010600030101010101" charset="-122"/>
                      </a:endParaRPr>
                    </a:p>
                  </a:txBody>
                  <a:tcPr marL="9525" marR="9525" marT="9525" marB="0" anchor="ctr"/>
                </a:tc>
              </a:tr>
              <a:tr h="180975">
                <a:tc>
                  <a:txBody>
                    <a:bodyPr/>
                    <a:lstStyle/>
                    <a:p>
                      <a:pPr algn="ctr" fontAlgn="ctr"/>
                      <a:r>
                        <a:rPr lang="en-US" altLang="zh-CN" sz="1200" u="none" strike="noStrike">
                          <a:effectLst/>
                        </a:rPr>
                        <a:t>1</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r" fontAlgn="ctr"/>
                      <a:r>
                        <a:rPr lang="en-US" altLang="zh-CN" sz="1200" u="none" strike="noStrike">
                          <a:effectLst/>
                        </a:rPr>
                        <a:t>5</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r" fontAlgn="ctr"/>
                      <a:r>
                        <a:rPr lang="en-US" altLang="zh-CN" sz="1200" u="none" strike="noStrike">
                          <a:effectLst/>
                        </a:rPr>
                        <a:t>12</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r" fontAlgn="ctr"/>
                      <a:r>
                        <a:rPr lang="en-US" altLang="zh-CN" sz="1200" u="none" strike="noStrike">
                          <a:effectLst/>
                        </a:rPr>
                        <a:t>6</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r" fontAlgn="ctr"/>
                      <a:r>
                        <a:rPr lang="en-US" altLang="zh-CN" sz="1200" u="none" strike="noStrike">
                          <a:effectLst/>
                        </a:rPr>
                        <a:t>10</a:t>
                      </a:r>
                      <a:endParaRPr lang="en-US" altLang="zh-CN" sz="1200" b="0" i="0" u="none" strike="noStrike">
                        <a:solidFill>
                          <a:srgbClr val="000000"/>
                        </a:solidFill>
                        <a:effectLst/>
                        <a:latin typeface="等线" panose="02010600030101010101" charset="-122"/>
                      </a:endParaRPr>
                    </a:p>
                  </a:txBody>
                  <a:tcPr marL="9525" marR="9525" marT="9525" marB="0" anchor="ctr"/>
                </a:tc>
              </a:tr>
              <a:tr h="180975">
                <a:tc>
                  <a:txBody>
                    <a:bodyPr/>
                    <a:lstStyle/>
                    <a:p>
                      <a:pPr algn="ctr" fontAlgn="ctr"/>
                      <a:r>
                        <a:rPr lang="en-US" altLang="zh-CN" sz="1200" u="none" strike="noStrike">
                          <a:effectLst/>
                        </a:rPr>
                        <a:t>2</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r" fontAlgn="ctr"/>
                      <a:r>
                        <a:rPr lang="en-US" altLang="zh-CN" sz="1200" u="none" strike="noStrike">
                          <a:effectLst/>
                        </a:rPr>
                        <a:t>16</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r" fontAlgn="ctr"/>
                      <a:r>
                        <a:rPr lang="en-US" altLang="zh-CN" sz="1200" u="none" strike="noStrike">
                          <a:effectLst/>
                        </a:rPr>
                        <a:t>34</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r" fontAlgn="ctr"/>
                      <a:r>
                        <a:rPr lang="en-US" altLang="zh-CN" sz="1200" u="none" strike="noStrike">
                          <a:effectLst/>
                        </a:rPr>
                        <a:t>18</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r" fontAlgn="ctr"/>
                      <a:r>
                        <a:rPr lang="en-US" altLang="zh-CN" sz="1200" u="none" strike="noStrike">
                          <a:effectLst/>
                        </a:rPr>
                        <a:t>56</a:t>
                      </a:r>
                      <a:endParaRPr lang="en-US" altLang="zh-CN" sz="1200" b="0" i="0" u="none" strike="noStrike">
                        <a:solidFill>
                          <a:srgbClr val="000000"/>
                        </a:solidFill>
                        <a:effectLst/>
                        <a:latin typeface="等线" panose="02010600030101010101" charset="-122"/>
                      </a:endParaRPr>
                    </a:p>
                  </a:txBody>
                  <a:tcPr marL="9525" marR="9525" marT="9525" marB="0" anchor="ctr"/>
                </a:tc>
              </a:tr>
              <a:tr h="180975">
                <a:tc>
                  <a:txBody>
                    <a:bodyPr/>
                    <a:lstStyle/>
                    <a:p>
                      <a:pPr algn="ctr" fontAlgn="ctr"/>
                      <a:r>
                        <a:rPr lang="en-US" altLang="zh-CN" sz="1200" u="none" strike="noStrike">
                          <a:effectLst/>
                        </a:rPr>
                        <a:t>5</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r" fontAlgn="ctr"/>
                      <a:r>
                        <a:rPr lang="en-US" altLang="zh-CN" sz="1200" u="none" strike="noStrike">
                          <a:effectLst/>
                        </a:rPr>
                        <a:t>85</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r" fontAlgn="ctr"/>
                      <a:r>
                        <a:rPr lang="en-US" altLang="zh-CN" sz="1200" u="none" strike="noStrike">
                          <a:effectLst/>
                        </a:rPr>
                        <a:t>160</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r" fontAlgn="ctr"/>
                      <a:r>
                        <a:rPr lang="en-US" altLang="zh-CN" sz="1200" u="none" strike="noStrike">
                          <a:effectLst/>
                        </a:rPr>
                        <a:t>150</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r" fontAlgn="ctr"/>
                      <a:r>
                        <a:rPr lang="en-US" altLang="zh-CN" sz="1200" u="none" strike="noStrike">
                          <a:effectLst/>
                        </a:rPr>
                        <a:t>770</a:t>
                      </a:r>
                      <a:endParaRPr lang="en-US" altLang="zh-CN" sz="1200" b="0" i="0" u="none" strike="noStrike">
                        <a:solidFill>
                          <a:srgbClr val="000000"/>
                        </a:solidFill>
                        <a:effectLst/>
                        <a:latin typeface="等线" panose="02010600030101010101" charset="-122"/>
                      </a:endParaRPr>
                    </a:p>
                  </a:txBody>
                  <a:tcPr marL="9525" marR="9525" marT="9525" marB="0" anchor="ctr"/>
                </a:tc>
              </a:tr>
              <a:tr h="180975">
                <a:tc>
                  <a:txBody>
                    <a:bodyPr/>
                    <a:lstStyle/>
                    <a:p>
                      <a:pPr algn="ctr" fontAlgn="ctr"/>
                      <a:r>
                        <a:rPr lang="en-US" altLang="zh-CN" sz="1200" u="none" strike="noStrike">
                          <a:effectLst/>
                        </a:rPr>
                        <a:t>8</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r" fontAlgn="ctr"/>
                      <a:r>
                        <a:rPr lang="en-US" altLang="zh-CN" sz="1200" u="none" strike="noStrike">
                          <a:effectLst/>
                        </a:rPr>
                        <a:t>208</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r" fontAlgn="ctr"/>
                      <a:r>
                        <a:rPr lang="en-US" altLang="zh-CN" sz="1200" u="none" strike="noStrike">
                          <a:effectLst/>
                        </a:rPr>
                        <a:t>376</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r" fontAlgn="ctr"/>
                      <a:r>
                        <a:rPr lang="en-US" altLang="zh-CN" sz="1200" u="none" strike="noStrike">
                          <a:effectLst/>
                        </a:rPr>
                        <a:t>552</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r" fontAlgn="ctr"/>
                      <a:r>
                        <a:rPr lang="en-US" altLang="zh-CN" sz="1200" u="none" strike="noStrike">
                          <a:effectLst/>
                        </a:rPr>
                        <a:t>3104</a:t>
                      </a:r>
                      <a:endParaRPr lang="en-US" altLang="zh-CN" sz="1200" b="0" i="0" u="none" strike="noStrike">
                        <a:solidFill>
                          <a:srgbClr val="000000"/>
                        </a:solidFill>
                        <a:effectLst/>
                        <a:latin typeface="等线" panose="02010600030101010101" charset="-122"/>
                      </a:endParaRPr>
                    </a:p>
                  </a:txBody>
                  <a:tcPr marL="9525" marR="9525" marT="9525" marB="0" anchor="ctr"/>
                </a:tc>
              </a:tr>
              <a:tr h="180975">
                <a:tc>
                  <a:txBody>
                    <a:bodyPr/>
                    <a:lstStyle/>
                    <a:p>
                      <a:pPr algn="ctr" fontAlgn="ctr"/>
                      <a:r>
                        <a:rPr lang="en-US" altLang="zh-CN" sz="1200" u="none" strike="noStrike">
                          <a:effectLst/>
                        </a:rPr>
                        <a:t>15</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r" fontAlgn="ctr"/>
                      <a:r>
                        <a:rPr lang="en-US" altLang="zh-CN" sz="1200" u="none" strike="noStrike">
                          <a:effectLst/>
                        </a:rPr>
                        <a:t>705</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r" fontAlgn="ctr"/>
                      <a:r>
                        <a:rPr lang="en-US" altLang="zh-CN" sz="1200" u="none" strike="noStrike">
                          <a:effectLst/>
                        </a:rPr>
                        <a:t>1230</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r" fontAlgn="ctr"/>
                      <a:r>
                        <a:rPr lang="en-US" altLang="zh-CN" sz="1200" u="none" strike="noStrike">
                          <a:effectLst/>
                        </a:rPr>
                        <a:t>3450</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r" fontAlgn="ctr"/>
                      <a:r>
                        <a:rPr lang="en-US" altLang="zh-CN" sz="1200" u="none" strike="noStrike">
                          <a:effectLst/>
                        </a:rPr>
                        <a:t>20310</a:t>
                      </a:r>
                      <a:endParaRPr lang="en-US" altLang="zh-CN" sz="1200" b="0" i="0" u="none" strike="noStrike">
                        <a:solidFill>
                          <a:srgbClr val="000000"/>
                        </a:solidFill>
                        <a:effectLst/>
                        <a:latin typeface="等线" panose="02010600030101010101" charset="-122"/>
                      </a:endParaRPr>
                    </a:p>
                  </a:txBody>
                  <a:tcPr marL="9525" marR="9525" marT="9525" marB="0" anchor="ctr"/>
                </a:tc>
              </a:tr>
              <a:tr h="180975">
                <a:tc>
                  <a:txBody>
                    <a:bodyPr/>
                    <a:lstStyle/>
                    <a:p>
                      <a:pPr algn="ctr" fontAlgn="ctr"/>
                      <a:r>
                        <a:rPr lang="en-US" altLang="zh-CN" sz="1200" u="none" strike="noStrike">
                          <a:effectLst/>
                        </a:rPr>
                        <a:t>30</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r" fontAlgn="ctr"/>
                      <a:r>
                        <a:rPr lang="en-US" altLang="zh-CN" sz="1200" u="none" strike="noStrike">
                          <a:effectLst/>
                        </a:rPr>
                        <a:t>2760</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r" fontAlgn="ctr"/>
                      <a:r>
                        <a:rPr lang="en-US" altLang="zh-CN" sz="1200" u="none" strike="noStrike">
                          <a:effectLst/>
                        </a:rPr>
                        <a:t>4710</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r" fontAlgn="ctr"/>
                      <a:r>
                        <a:rPr lang="en-US" altLang="zh-CN" sz="1200" u="none" strike="noStrike">
                          <a:effectLst/>
                        </a:rPr>
                        <a:t>27150</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r" fontAlgn="ctr"/>
                      <a:r>
                        <a:rPr lang="en-US" altLang="zh-CN" sz="1200" u="none" strike="noStrike">
                          <a:effectLst/>
                        </a:rPr>
                        <a:t>162120</a:t>
                      </a:r>
                      <a:endParaRPr lang="en-US" altLang="zh-CN" sz="1200" b="0" i="0" u="none" strike="noStrike">
                        <a:solidFill>
                          <a:srgbClr val="000000"/>
                        </a:solidFill>
                        <a:effectLst/>
                        <a:latin typeface="等线" panose="02010600030101010101" charset="-122"/>
                      </a:endParaRPr>
                    </a:p>
                  </a:txBody>
                  <a:tcPr marL="9525" marR="9525" marT="9525" marB="0" anchor="ctr"/>
                </a:tc>
              </a:tr>
              <a:tr h="180975">
                <a:tc>
                  <a:txBody>
                    <a:bodyPr/>
                    <a:lstStyle/>
                    <a:p>
                      <a:pPr algn="ctr" fontAlgn="ctr"/>
                      <a:r>
                        <a:rPr lang="en-US" altLang="zh-CN" sz="1200" u="none" strike="noStrike">
                          <a:effectLst/>
                        </a:rPr>
                        <a:t>100</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r" fontAlgn="ctr"/>
                      <a:r>
                        <a:rPr lang="en-US" altLang="zh-CN" sz="1200" u="none" strike="noStrike">
                          <a:effectLst/>
                        </a:rPr>
                        <a:t>30200</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r" fontAlgn="ctr"/>
                      <a:r>
                        <a:rPr lang="en-US" altLang="zh-CN" sz="1200" u="none" strike="noStrike">
                          <a:effectLst/>
                        </a:rPr>
                        <a:t>50700</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r" fontAlgn="ctr"/>
                      <a:r>
                        <a:rPr lang="en-US" altLang="zh-CN" sz="1200" u="none" strike="noStrike">
                          <a:effectLst/>
                        </a:rPr>
                        <a:t>1000500</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r" fontAlgn="ctr"/>
                      <a:r>
                        <a:rPr lang="en-US" altLang="zh-CN" sz="1200" u="none" strike="noStrike">
                          <a:effectLst/>
                        </a:rPr>
                        <a:t>6000400</a:t>
                      </a:r>
                      <a:endParaRPr lang="en-US" altLang="zh-CN" sz="1200" b="0" i="0" u="none" strike="noStrike">
                        <a:solidFill>
                          <a:srgbClr val="000000"/>
                        </a:solidFill>
                        <a:effectLst/>
                        <a:latin typeface="等线" panose="02010600030101010101" charset="-122"/>
                      </a:endParaRPr>
                    </a:p>
                  </a:txBody>
                  <a:tcPr marL="9525" marR="9525" marT="9525" marB="0" anchor="ctr"/>
                </a:tc>
              </a:tr>
            </a:tbl>
          </a:graphicData>
        </a:graphic>
      </p:graphicFrame>
      <p:graphicFrame>
        <p:nvGraphicFramePr>
          <p:cNvPr id="10" name="图表 9"/>
          <p:cNvGraphicFramePr/>
          <p:nvPr/>
        </p:nvGraphicFramePr>
        <p:xfrm>
          <a:off x="4410397" y="953587"/>
          <a:ext cx="5492750" cy="2997200"/>
        </p:xfrm>
        <a:graphic>
          <a:graphicData uri="http://schemas.openxmlformats.org/drawingml/2006/chart">
            <c:chart xmlns:c="http://schemas.openxmlformats.org/drawingml/2006/chart" xmlns:r="http://schemas.openxmlformats.org/officeDocument/2006/relationships" r:id="rId1"/>
          </a:graphicData>
        </a:graphic>
      </p:graphicFrame>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680" y="755015"/>
            <a:ext cx="3053080" cy="395605"/>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算法的时间复杂度</a:t>
            </a:r>
            <a:endParaRPr lang="en-US" altLang="zh-CN" sz="2200" b="1"/>
          </a:p>
        </p:txBody>
      </p:sp>
      <p:sp>
        <p:nvSpPr>
          <p:cNvPr id="2" name="TextBox 1"/>
          <p:cNvSpPr txBox="1"/>
          <p:nvPr/>
        </p:nvSpPr>
        <p:spPr>
          <a:xfrm>
            <a:off x="665981" y="1224111"/>
            <a:ext cx="8136904" cy="4308872"/>
          </a:xfrm>
          <a:prstGeom prst="rect">
            <a:avLst/>
          </a:prstGeom>
          <a:noFill/>
        </p:spPr>
        <p:txBody>
          <a:bodyPr wrap="square" rtlCol="0">
            <a:spAutoFit/>
          </a:bodyPr>
          <a:lstStyle/>
          <a:p>
            <a:pPr>
              <a:spcBef>
                <a:spcPct val="0"/>
              </a:spcBef>
            </a:pPr>
            <a:r>
              <a:rPr kumimoji="1" lang="zh-CN" altLang="en-US" sz="2000" b="1" smtClean="0">
                <a:solidFill>
                  <a:srgbClr val="0070C0"/>
                </a:solidFill>
                <a:latin typeface="+mn-ea"/>
              </a:rPr>
              <a:t>时间复杂度</a:t>
            </a:r>
            <a:endParaRPr kumimoji="1" lang="en-US" altLang="zh-CN" sz="2000" b="1" smtClean="0">
              <a:solidFill>
                <a:srgbClr val="0070C0"/>
              </a:solidFill>
              <a:latin typeface="+mn-ea"/>
            </a:endParaRPr>
          </a:p>
          <a:p>
            <a:pPr>
              <a:spcBef>
                <a:spcPct val="0"/>
              </a:spcBef>
            </a:pPr>
            <a:endParaRPr kumimoji="1" lang="en-US" altLang="zh-CN" sz="2000" smtClean="0">
              <a:solidFill>
                <a:srgbClr val="0070C0"/>
              </a:solidFill>
              <a:latin typeface="+mn-ea"/>
            </a:endParaRPr>
          </a:p>
          <a:p>
            <a:pPr marL="342900" indent="-342900">
              <a:buAutoNum type="arabicParenR"/>
            </a:pPr>
            <a:r>
              <a:rPr kumimoji="1" lang="zh-CN" altLang="en-US" smtClean="0"/>
              <a:t>一</a:t>
            </a:r>
            <a:r>
              <a:rPr kumimoji="1" lang="zh-CN" altLang="en-US"/>
              <a:t>般情况下，算法中的基本操作语句的重复执行次数是问题规模</a:t>
            </a:r>
            <a:r>
              <a:rPr kumimoji="1" lang="en-US" altLang="zh-CN"/>
              <a:t>n</a:t>
            </a:r>
            <a:r>
              <a:rPr kumimoji="1" lang="zh-CN" altLang="en-US"/>
              <a:t>的某个函数，用</a:t>
            </a:r>
            <a:r>
              <a:rPr kumimoji="1" lang="en-US" altLang="zh-CN"/>
              <a:t>T(n)</a:t>
            </a:r>
            <a:r>
              <a:rPr kumimoji="1" lang="zh-CN" altLang="en-US"/>
              <a:t>表示，若有某个辅助函数</a:t>
            </a:r>
            <a:r>
              <a:rPr kumimoji="1" lang="en-US" altLang="zh-CN"/>
              <a:t>f(n)</a:t>
            </a:r>
            <a:r>
              <a:rPr kumimoji="1" lang="zh-CN" altLang="en-US"/>
              <a:t>，使得当</a:t>
            </a:r>
            <a:r>
              <a:rPr kumimoji="1" lang="en-US" altLang="zh-CN"/>
              <a:t>n</a:t>
            </a:r>
            <a:r>
              <a:rPr kumimoji="1" lang="zh-CN" altLang="en-US"/>
              <a:t>趋近于无穷大时，</a:t>
            </a:r>
            <a:r>
              <a:rPr kumimoji="1" lang="en-US" altLang="zh-CN"/>
              <a:t>T(n) / f(n) </a:t>
            </a:r>
            <a:r>
              <a:rPr kumimoji="1" lang="zh-CN" altLang="en-US"/>
              <a:t>的极限值为不等于零的常数，则称</a:t>
            </a:r>
            <a:r>
              <a:rPr kumimoji="1" lang="en-US" altLang="zh-CN"/>
              <a:t>f(n)</a:t>
            </a:r>
            <a:r>
              <a:rPr kumimoji="1" lang="zh-CN" altLang="en-US"/>
              <a:t>是</a:t>
            </a:r>
            <a:r>
              <a:rPr kumimoji="1" lang="en-US" altLang="zh-CN"/>
              <a:t>T(n)</a:t>
            </a:r>
            <a:r>
              <a:rPr kumimoji="1" lang="zh-CN" altLang="en-US"/>
              <a:t>的同数量级函数。记作 </a:t>
            </a:r>
            <a:r>
              <a:rPr kumimoji="1" lang="en-US" altLang="zh-CN"/>
              <a:t>T(n)=</a:t>
            </a:r>
            <a:r>
              <a:rPr kumimoji="1" lang="zh-CN" altLang="en-US"/>
              <a:t>Ｏ</a:t>
            </a:r>
            <a:r>
              <a:rPr kumimoji="1" lang="en-US" altLang="zh-CN"/>
              <a:t>( f(n) )</a:t>
            </a:r>
            <a:r>
              <a:rPr kumimoji="1" lang="zh-CN" altLang="en-US"/>
              <a:t>，称Ｏ</a:t>
            </a:r>
            <a:r>
              <a:rPr kumimoji="1" lang="en-US" altLang="zh-CN"/>
              <a:t>( f(n) )  </a:t>
            </a:r>
            <a:r>
              <a:rPr kumimoji="1" lang="zh-CN" altLang="en-US"/>
              <a:t>为算法的渐进时间复杂度，简称时间复杂度</a:t>
            </a:r>
            <a:r>
              <a:rPr kumimoji="1" lang="zh-CN" altLang="en-US" smtClean="0"/>
              <a:t>。</a:t>
            </a:r>
            <a:endParaRPr kumimoji="1" lang="en-US" altLang="zh-CN" smtClean="0"/>
          </a:p>
          <a:p>
            <a:pPr marL="342900" indent="-342900">
              <a:buAutoNum type="arabicParenR"/>
            </a:pPr>
            <a:endParaRPr kumimoji="1" lang="en-US" altLang="zh-CN"/>
          </a:p>
          <a:p>
            <a:pPr marL="342900" indent="-342900">
              <a:buAutoNum type="arabicParenR"/>
            </a:pPr>
            <a:r>
              <a:rPr kumimoji="1" lang="en-US" altLang="zh-CN" smtClean="0"/>
              <a:t>T(n</a:t>
            </a:r>
            <a:r>
              <a:rPr kumimoji="1" lang="en-US" altLang="zh-CN"/>
              <a:t>) </a:t>
            </a:r>
            <a:r>
              <a:rPr kumimoji="1" lang="zh-CN" altLang="en-US"/>
              <a:t>不同，但时间复杂度可能相同。 如：</a:t>
            </a:r>
            <a:r>
              <a:rPr kumimoji="1" lang="en-US" altLang="zh-CN"/>
              <a:t>T(n)=</a:t>
            </a:r>
            <a:r>
              <a:rPr kumimoji="1" lang="en-US" altLang="zh-CN" smtClean="0"/>
              <a:t>n²+7n+6 </a:t>
            </a:r>
            <a:r>
              <a:rPr kumimoji="1" lang="zh-CN" altLang="en-US"/>
              <a:t>与 </a:t>
            </a:r>
            <a:r>
              <a:rPr kumimoji="1" lang="en-US" altLang="zh-CN"/>
              <a:t>T(n)=</a:t>
            </a:r>
            <a:r>
              <a:rPr kumimoji="1" lang="en-US" altLang="zh-CN" smtClean="0"/>
              <a:t>3n²+2n+2 </a:t>
            </a:r>
            <a:r>
              <a:rPr kumimoji="1" lang="zh-CN" altLang="en-US"/>
              <a:t>它们的</a:t>
            </a:r>
            <a:r>
              <a:rPr kumimoji="1" lang="en-US" altLang="zh-CN"/>
              <a:t>T(n) </a:t>
            </a:r>
            <a:r>
              <a:rPr kumimoji="1" lang="zh-CN" altLang="en-US"/>
              <a:t>不同，但时间复杂度相同，都为</a:t>
            </a:r>
            <a:r>
              <a:rPr kumimoji="1" lang="en-US" altLang="zh-CN"/>
              <a:t>O(n²)</a:t>
            </a:r>
            <a:r>
              <a:rPr kumimoji="1" lang="zh-CN" altLang="en-US" smtClean="0"/>
              <a:t>。</a:t>
            </a:r>
            <a:endParaRPr kumimoji="1" lang="en-US" altLang="zh-CN"/>
          </a:p>
          <a:p>
            <a:pPr marL="342900" indent="-342900">
              <a:buAutoNum type="arabicParenR"/>
            </a:pPr>
            <a:r>
              <a:rPr kumimoji="1" lang="zh-CN" altLang="en-US" smtClean="0"/>
              <a:t>计</a:t>
            </a:r>
            <a:r>
              <a:rPr kumimoji="1" lang="zh-CN" altLang="en-US"/>
              <a:t>算时间复杂度的方</a:t>
            </a:r>
            <a:r>
              <a:rPr kumimoji="1" lang="zh-CN" altLang="en-US" smtClean="0"/>
              <a:t>法：</a:t>
            </a:r>
            <a:endParaRPr kumimoji="1" lang="en-US" altLang="zh-CN" smtClean="0"/>
          </a:p>
          <a:p>
            <a:pPr marL="342900" indent="-342900">
              <a:buAutoNum type="arabicParenR"/>
            </a:pPr>
            <a:endParaRPr kumimoji="1" lang="zh-CN" altLang="en-US"/>
          </a:p>
          <a:p>
            <a:pPr marL="285750" indent="-285750">
              <a:buFont typeface="Arial" panose="020B0604020202020204" pitchFamily="34" charset="0"/>
              <a:buChar char="•"/>
            </a:pPr>
            <a:r>
              <a:rPr kumimoji="1" lang="zh-CN" altLang="en-US"/>
              <a:t>用常数</a:t>
            </a:r>
            <a:r>
              <a:rPr kumimoji="1" lang="en-US" altLang="zh-CN"/>
              <a:t>1</a:t>
            </a:r>
            <a:r>
              <a:rPr kumimoji="1" lang="zh-CN" altLang="en-US"/>
              <a:t>代替运行时间中的所有加法常数 </a:t>
            </a:r>
            <a:r>
              <a:rPr kumimoji="1" lang="en-US" altLang="zh-CN"/>
              <a:t> T(n)=n²+7n+6 </a:t>
            </a:r>
            <a:r>
              <a:rPr kumimoji="1" lang="en-US" altLang="zh-CN" smtClean="0"/>
              <a:t> =&gt; </a:t>
            </a:r>
            <a:r>
              <a:rPr kumimoji="1" lang="en-US" altLang="zh-CN"/>
              <a:t>T(n)=</a:t>
            </a:r>
            <a:r>
              <a:rPr kumimoji="1" lang="en-US" altLang="zh-CN" smtClean="0"/>
              <a:t>n²+7n+1</a:t>
            </a:r>
            <a:endParaRPr kumimoji="1" lang="zh-CN" altLang="en-US"/>
          </a:p>
          <a:p>
            <a:pPr marL="285750" indent="-285750">
              <a:buFont typeface="Arial" panose="020B0604020202020204" pitchFamily="34" charset="0"/>
              <a:buChar char="•"/>
            </a:pPr>
            <a:r>
              <a:rPr kumimoji="1" lang="zh-CN" altLang="en-US"/>
              <a:t>修改后的运行次数函数中，只保留最高阶项 </a:t>
            </a:r>
            <a:r>
              <a:rPr kumimoji="1" lang="zh-CN" altLang="en-US" smtClean="0"/>
              <a:t> </a:t>
            </a:r>
            <a:r>
              <a:rPr kumimoji="1" lang="en-US" altLang="zh-CN"/>
              <a:t>T(n)=</a:t>
            </a:r>
            <a:r>
              <a:rPr kumimoji="1" lang="en-US" altLang="zh-CN" smtClean="0"/>
              <a:t>n²+7n+1 =&gt; T(n) = n²</a:t>
            </a:r>
            <a:endParaRPr kumimoji="1" lang="zh-CN" altLang="en-US"/>
          </a:p>
          <a:p>
            <a:pPr marL="285750" indent="-285750">
              <a:buFont typeface="Arial" panose="020B0604020202020204" pitchFamily="34" charset="0"/>
              <a:buChar char="•"/>
            </a:pPr>
            <a:r>
              <a:rPr kumimoji="1" lang="zh-CN" altLang="en-US"/>
              <a:t>去除最高阶项的系</a:t>
            </a:r>
            <a:r>
              <a:rPr kumimoji="1" lang="zh-CN" altLang="en-US" smtClean="0"/>
              <a:t>数 </a:t>
            </a:r>
            <a:r>
              <a:rPr kumimoji="1" lang="en-US" altLang="zh-CN"/>
              <a:t>T(n) = </a:t>
            </a:r>
            <a:r>
              <a:rPr kumimoji="1" lang="en-US" altLang="zh-CN" smtClean="0"/>
              <a:t>n²</a:t>
            </a:r>
            <a:r>
              <a:rPr kumimoji="1" lang="zh-CN" altLang="en-US" smtClean="0"/>
              <a:t> </a:t>
            </a:r>
            <a:r>
              <a:rPr kumimoji="1" lang="en-US" altLang="zh-CN" smtClean="0"/>
              <a:t>=&gt; T(n) = n² =&gt; O(</a:t>
            </a:r>
            <a:r>
              <a:rPr kumimoji="1" lang="en-US" altLang="zh-CN"/>
              <a:t>n²</a:t>
            </a:r>
            <a:r>
              <a:rPr kumimoji="1" lang="en-US" altLang="zh-CN" smtClean="0"/>
              <a:t>)</a:t>
            </a:r>
            <a:endParaRPr kumimoji="1" lang="zh-CN" altLang="en-US">
              <a:solidFill>
                <a:srgbClr val="0070C0"/>
              </a:solidFill>
              <a:latin typeface="+mn-ea"/>
            </a:endParaRPr>
          </a:p>
          <a:p>
            <a:pPr>
              <a:spcBef>
                <a:spcPct val="0"/>
              </a:spcBef>
            </a:pPr>
            <a:endParaRPr lang="en-US" altLang="zh-CN" smtClean="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稀疏数组</a:t>
            </a:r>
            <a:endParaRPr lang="en-US" altLang="zh-CN" sz="2200" b="1"/>
          </a:p>
        </p:txBody>
      </p:sp>
      <p:sp>
        <p:nvSpPr>
          <p:cNvPr id="2" name="TextBox 1"/>
          <p:cNvSpPr txBox="1"/>
          <p:nvPr/>
        </p:nvSpPr>
        <p:spPr>
          <a:xfrm>
            <a:off x="665981" y="1368127"/>
            <a:ext cx="8640960" cy="4001095"/>
          </a:xfrm>
          <a:prstGeom prst="rect">
            <a:avLst/>
          </a:prstGeom>
          <a:noFill/>
        </p:spPr>
        <p:txBody>
          <a:bodyPr wrap="square" rtlCol="0">
            <a:spAutoFit/>
          </a:bodyPr>
          <a:lstStyle/>
          <a:p>
            <a:r>
              <a:rPr lang="zh-CN" altLang="en-US" sz="2000" b="1" smtClean="0">
                <a:solidFill>
                  <a:srgbClr val="0070C0"/>
                </a:solidFill>
              </a:rPr>
              <a:t>基本介绍</a:t>
            </a:r>
            <a:endParaRPr lang="en-US" altLang="zh-CN" sz="2000"/>
          </a:p>
          <a:p>
            <a:pPr marL="285750" indent="-285750">
              <a:buFont typeface="Wingdings" panose="05000000000000000000" pitchFamily="2" charset="2"/>
              <a:buChar char="Ø"/>
            </a:pPr>
            <a:r>
              <a:rPr lang="zh-CN" altLang="en-US" smtClean="0"/>
              <a:t>稀疏数组</a:t>
            </a:r>
            <a:r>
              <a:rPr lang="zh-CN" altLang="en-US"/>
              <a:t>举例</a:t>
            </a:r>
            <a:r>
              <a:rPr lang="zh-CN" altLang="en-US" smtClean="0"/>
              <a:t>说明</a:t>
            </a:r>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smtClean="0"/>
          </a:p>
          <a:p>
            <a:endParaRPr lang="en-US" altLang="zh-CN"/>
          </a:p>
          <a:p>
            <a:endParaRPr lang="en-US" altLang="zh-CN" smtClean="0"/>
          </a:p>
          <a:p>
            <a:endParaRPr lang="en-US" altLang="zh-CN"/>
          </a:p>
        </p:txBody>
      </p:sp>
      <p:graphicFrame>
        <p:nvGraphicFramePr>
          <p:cNvPr id="4" name="对象 3"/>
          <p:cNvGraphicFramePr>
            <a:graphicFrameLocks noChangeAspect="1"/>
          </p:cNvGraphicFramePr>
          <p:nvPr/>
        </p:nvGraphicFramePr>
        <p:xfrm>
          <a:off x="755326" y="2304232"/>
          <a:ext cx="3871095" cy="2978720"/>
        </p:xfrm>
        <a:graphic>
          <a:graphicData uri="http://schemas.openxmlformats.org/presentationml/2006/ole">
            <mc:AlternateContent xmlns:mc="http://schemas.openxmlformats.org/markup-compatibility/2006">
              <mc:Choice xmlns:v="urn:schemas-microsoft-com:vml" Requires="v">
                <p:oleObj spid="_x0000_s154712" name="公式" r:id="rId1" imgW="2451100" imgH="1371600" progId="Equation.3">
                  <p:embed/>
                </p:oleObj>
              </mc:Choice>
              <mc:Fallback>
                <p:oleObj name="公式" r:id="rId1" imgW="2451100" imgH="1371600" progId="Equation.3">
                  <p:embed/>
                  <p:pic>
                    <p:nvPicPr>
                      <p:cNvPr id="0" name="Object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326" y="2304232"/>
                        <a:ext cx="3871095" cy="2978720"/>
                      </a:xfrm>
                      <a:prstGeom prst="rect">
                        <a:avLst/>
                      </a:prstGeom>
                      <a:noFill/>
                      <a:ln>
                        <a:noFill/>
                      </a:ln>
                      <a:effectLst/>
                    </p:spPr>
                  </p:pic>
                </p:oleObj>
              </mc:Fallback>
            </mc:AlternateContent>
          </a:graphicData>
        </a:graphic>
      </p:graphicFrame>
      <p:graphicFrame>
        <p:nvGraphicFramePr>
          <p:cNvPr id="5" name="对象 4"/>
          <p:cNvGraphicFramePr>
            <a:graphicFrameLocks noChangeAspect="1"/>
          </p:cNvGraphicFramePr>
          <p:nvPr/>
        </p:nvGraphicFramePr>
        <p:xfrm>
          <a:off x="7482028" y="5040535"/>
          <a:ext cx="559597" cy="482114"/>
        </p:xfrm>
        <a:graphic>
          <a:graphicData uri="http://schemas.openxmlformats.org/presentationml/2006/ole">
            <mc:AlternateContent xmlns:mc="http://schemas.openxmlformats.org/markup-compatibility/2006">
              <mc:Choice xmlns:v="urn:schemas-microsoft-com:vml" Requires="v">
                <p:oleObj spid="_x0000_s154713" name="包装程序外壳对象" showAsIcon="1" r:id="rId3" imgW="609600" imgH="523875" progId="Package">
                  <p:embed/>
                </p:oleObj>
              </mc:Choice>
              <mc:Fallback>
                <p:oleObj name="包装程序外壳对象" showAsIcon="1" r:id="rId3" imgW="609600" imgH="523875" progId="Package">
                  <p:embed/>
                  <p:pic>
                    <p:nvPicPr>
                      <p:cNvPr id="0" name="图片 154712"/>
                      <p:cNvPicPr/>
                      <p:nvPr/>
                    </p:nvPicPr>
                    <p:blipFill>
                      <a:blip r:embed="rId4"/>
                      <a:stretch>
                        <a:fillRect/>
                      </a:stretch>
                    </p:blipFill>
                    <p:spPr>
                      <a:xfrm>
                        <a:off x="7482028" y="5040535"/>
                        <a:ext cx="559597" cy="482114"/>
                      </a:xfrm>
                      <a:prstGeom prst="rect">
                        <a:avLst/>
                      </a:prstGeom>
                    </p:spPr>
                  </p:pic>
                </p:oleObj>
              </mc:Fallback>
            </mc:AlternateContent>
          </a:graphicData>
        </a:graphic>
      </p:graphicFrame>
      <p:graphicFrame>
        <p:nvGraphicFramePr>
          <p:cNvPr id="6" name="对象 5"/>
          <p:cNvGraphicFramePr>
            <a:graphicFrameLocks noChangeAspect="1"/>
          </p:cNvGraphicFramePr>
          <p:nvPr/>
        </p:nvGraphicFramePr>
        <p:xfrm>
          <a:off x="8105540" y="5040535"/>
          <a:ext cx="524482" cy="451861"/>
        </p:xfrm>
        <a:graphic>
          <a:graphicData uri="http://schemas.openxmlformats.org/presentationml/2006/ole">
            <mc:AlternateContent xmlns:mc="http://schemas.openxmlformats.org/markup-compatibility/2006">
              <mc:Choice xmlns:v="urn:schemas-microsoft-com:vml" Requires="v">
                <p:oleObj spid="_x0000_s154714" name="包装程序外壳对象" showAsIcon="1" r:id="rId5" imgW="609600" imgH="523875" progId="Package">
                  <p:embed/>
                </p:oleObj>
              </mc:Choice>
              <mc:Fallback>
                <p:oleObj name="包装程序外壳对象" showAsIcon="1" r:id="rId5" imgW="609600" imgH="523875" progId="Package">
                  <p:embed/>
                  <p:pic>
                    <p:nvPicPr>
                      <p:cNvPr id="0" name="图片 154713"/>
                      <p:cNvPicPr/>
                      <p:nvPr/>
                    </p:nvPicPr>
                    <p:blipFill>
                      <a:blip r:embed="rId6"/>
                      <a:stretch>
                        <a:fillRect/>
                      </a:stretch>
                    </p:blipFill>
                    <p:spPr>
                      <a:xfrm>
                        <a:off x="8105540" y="5040535"/>
                        <a:ext cx="524482" cy="451861"/>
                      </a:xfrm>
                      <a:prstGeom prst="rect">
                        <a:avLst/>
                      </a:prstGeom>
                    </p:spPr>
                  </p:pic>
                </p:oleObj>
              </mc:Fallback>
            </mc:AlternateContent>
          </a:graphicData>
        </a:graphic>
      </p:graphicFrame>
      <p:pic>
        <p:nvPicPr>
          <p:cNvPr id="5979" name="Picture 85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267100" y="836959"/>
            <a:ext cx="3095625"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8" name="对象 7"/>
          <p:cNvGraphicFramePr>
            <a:graphicFrameLocks noChangeAspect="1"/>
          </p:cNvGraphicFramePr>
          <p:nvPr/>
        </p:nvGraphicFramePr>
        <p:xfrm>
          <a:off x="8798117" y="5044975"/>
          <a:ext cx="491177" cy="423168"/>
        </p:xfrm>
        <a:graphic>
          <a:graphicData uri="http://schemas.openxmlformats.org/presentationml/2006/ole">
            <mc:AlternateContent xmlns:mc="http://schemas.openxmlformats.org/markup-compatibility/2006">
              <mc:Choice xmlns:v="urn:schemas-microsoft-com:vml" Requires="v">
                <p:oleObj spid="_x0000_s154715" name="包装程序外壳对象" showAsIcon="1" r:id="rId8" imgW="609600" imgH="523875" progId="Package">
                  <p:embed/>
                </p:oleObj>
              </mc:Choice>
              <mc:Fallback>
                <p:oleObj name="包装程序外壳对象" showAsIcon="1" r:id="rId8" imgW="609600" imgH="523875" progId="Package">
                  <p:embed/>
                  <p:pic>
                    <p:nvPicPr>
                      <p:cNvPr id="0" name="图片 154714"/>
                      <p:cNvPicPr/>
                      <p:nvPr/>
                    </p:nvPicPr>
                    <p:blipFill>
                      <a:blip r:embed="rId9"/>
                      <a:stretch>
                        <a:fillRect/>
                      </a:stretch>
                    </p:blipFill>
                    <p:spPr>
                      <a:xfrm>
                        <a:off x="8798117" y="5044975"/>
                        <a:ext cx="491177" cy="423168"/>
                      </a:xfrm>
                      <a:prstGeom prst="rect">
                        <a:avLst/>
                      </a:prstGeom>
                    </p:spPr>
                  </p:pic>
                </p:oleObj>
              </mc:Fallback>
            </mc:AlternateContent>
          </a:graphicData>
        </a:graphic>
      </p:graphicFrame>
      <p:sp>
        <p:nvSpPr>
          <p:cNvPr id="3" name="文本框 2"/>
          <p:cNvSpPr txBox="1"/>
          <p:nvPr/>
        </p:nvSpPr>
        <p:spPr>
          <a:xfrm>
            <a:off x="7754620" y="878840"/>
            <a:ext cx="1336040" cy="4030980"/>
          </a:xfrm>
          <a:prstGeom prst="rect">
            <a:avLst/>
          </a:prstGeom>
          <a:noFill/>
        </p:spPr>
        <p:txBody>
          <a:bodyPr wrap="square" rtlCol="0">
            <a:spAutoFit/>
          </a:bodyPr>
          <a:p>
            <a:r>
              <a:rPr lang="zh-CN" altLang="en-US" sz="1600"/>
              <a:t>第</a:t>
            </a:r>
            <a:r>
              <a:rPr lang="en-US" altLang="zh-CN" sz="1600"/>
              <a:t>0</a:t>
            </a:r>
            <a:r>
              <a:rPr lang="zh-CN" altLang="en-US" sz="1600"/>
              <a:t>行记录总共有几行几列，一共有多少个非</a:t>
            </a:r>
            <a:r>
              <a:rPr lang="en-US" altLang="zh-CN" sz="1600"/>
              <a:t>0</a:t>
            </a:r>
            <a:r>
              <a:rPr lang="zh-CN" altLang="en-US" sz="1600"/>
              <a:t>的值。</a:t>
            </a:r>
            <a:endParaRPr lang="zh-CN" altLang="en-US" sz="1600"/>
          </a:p>
          <a:p>
            <a:r>
              <a:rPr lang="zh-CN" altLang="en-US" sz="1600"/>
              <a:t>剩下的记录所有的非</a:t>
            </a:r>
            <a:r>
              <a:rPr lang="en-US" altLang="zh-CN" sz="1600"/>
              <a:t>0</a:t>
            </a:r>
            <a:r>
              <a:rPr lang="zh-CN" altLang="en-US" sz="1600"/>
              <a:t>值的坐标以及值</a:t>
            </a:r>
            <a:endParaRPr lang="zh-CN" altLang="en-US" sz="1600"/>
          </a:p>
          <a:p>
            <a:endParaRPr lang="zh-CN" altLang="en-US" sz="1600"/>
          </a:p>
          <a:p>
            <a:endParaRPr lang="zh-CN" altLang="en-US" sz="1600"/>
          </a:p>
          <a:p>
            <a:r>
              <a:rPr lang="zh-CN" altLang="en-US" sz="1600"/>
              <a:t>变成了</a:t>
            </a:r>
            <a:r>
              <a:rPr lang="en-US" altLang="zh-CN" sz="1600"/>
              <a:t>9</a:t>
            </a:r>
            <a:r>
              <a:rPr lang="zh-CN" altLang="en-US" sz="1600"/>
              <a:t>行</a:t>
            </a:r>
            <a:r>
              <a:rPr lang="en-US" altLang="zh-CN" sz="1600"/>
              <a:t>3</a:t>
            </a:r>
            <a:r>
              <a:rPr lang="zh-CN" altLang="en-US" sz="1600"/>
              <a:t>列的数组。由原来的</a:t>
            </a:r>
            <a:r>
              <a:rPr lang="en-US" altLang="zh-CN" sz="1600"/>
              <a:t>6*7=42</a:t>
            </a:r>
            <a:r>
              <a:rPr lang="zh-CN" altLang="en-US" sz="1600"/>
              <a:t>变成了</a:t>
            </a:r>
            <a:r>
              <a:rPr lang="en-US" altLang="zh-CN" sz="1600"/>
              <a:t>9*3=27</a:t>
            </a:r>
            <a:endParaRPr lang="en-US" altLang="zh-CN" sz="1600"/>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680" y="755015"/>
            <a:ext cx="3046730" cy="395605"/>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算法的时间复杂度</a:t>
            </a:r>
            <a:endParaRPr lang="en-US" altLang="zh-CN" sz="2200" b="1"/>
          </a:p>
        </p:txBody>
      </p:sp>
      <p:sp>
        <p:nvSpPr>
          <p:cNvPr id="2" name="TextBox 1"/>
          <p:cNvSpPr txBox="1"/>
          <p:nvPr/>
        </p:nvSpPr>
        <p:spPr>
          <a:xfrm>
            <a:off x="665981" y="1224111"/>
            <a:ext cx="8136904" cy="5016758"/>
          </a:xfrm>
          <a:prstGeom prst="rect">
            <a:avLst/>
          </a:prstGeom>
          <a:noFill/>
        </p:spPr>
        <p:txBody>
          <a:bodyPr wrap="square" rtlCol="0">
            <a:spAutoFit/>
          </a:bodyPr>
          <a:lstStyle/>
          <a:p>
            <a:pPr>
              <a:spcBef>
                <a:spcPct val="0"/>
              </a:spcBef>
            </a:pPr>
            <a:r>
              <a:rPr kumimoji="1" lang="zh-CN" altLang="en-US" sz="2000" b="1" smtClean="0">
                <a:solidFill>
                  <a:srgbClr val="0070C0"/>
                </a:solidFill>
                <a:latin typeface="+mn-ea"/>
              </a:rPr>
              <a:t>常见的时间复杂度</a:t>
            </a:r>
            <a:endParaRPr kumimoji="1" lang="en-US" altLang="zh-CN" sz="2000" b="1" smtClean="0">
              <a:solidFill>
                <a:srgbClr val="0070C0"/>
              </a:solidFill>
              <a:latin typeface="+mn-ea"/>
            </a:endParaRPr>
          </a:p>
          <a:p>
            <a:pPr>
              <a:spcBef>
                <a:spcPct val="0"/>
              </a:spcBef>
            </a:pPr>
            <a:endParaRPr kumimoji="1" lang="en-US" altLang="zh-CN" sz="2000" smtClean="0">
              <a:solidFill>
                <a:srgbClr val="0070C0"/>
              </a:solidFill>
              <a:latin typeface="+mn-ea"/>
            </a:endParaRPr>
          </a:p>
          <a:p>
            <a:pPr marL="342900" indent="-342900">
              <a:buAutoNum type="arabicParenR"/>
            </a:pPr>
            <a:r>
              <a:rPr kumimoji="1" lang="zh-CN" altLang="en-US" smtClean="0"/>
              <a:t>常</a:t>
            </a:r>
            <a:r>
              <a:rPr kumimoji="1" lang="zh-CN" altLang="en-US"/>
              <a:t>数阶</a:t>
            </a:r>
            <a:r>
              <a:rPr kumimoji="1" lang="en-US" altLang="zh-CN"/>
              <a:t>O(1</a:t>
            </a:r>
            <a:r>
              <a:rPr kumimoji="1" lang="en-US" altLang="zh-CN" smtClean="0"/>
              <a:t>)</a:t>
            </a:r>
            <a:endParaRPr kumimoji="1" lang="en-US" altLang="zh-CN"/>
          </a:p>
          <a:p>
            <a:pPr marL="342900" indent="-342900">
              <a:buAutoNum type="arabicParenR"/>
            </a:pPr>
            <a:r>
              <a:rPr kumimoji="1" lang="zh-CN" altLang="en-US" smtClean="0"/>
              <a:t>对</a:t>
            </a:r>
            <a:r>
              <a:rPr kumimoji="1" lang="zh-CN" altLang="en-US"/>
              <a:t>数阶</a:t>
            </a:r>
            <a:r>
              <a:rPr kumimoji="1" lang="en-US" altLang="zh-CN" smtClean="0"/>
              <a:t>O(</a:t>
            </a:r>
            <a:r>
              <a:rPr lang="en-US" altLang="zh-CN" b="1"/>
              <a:t>log</a:t>
            </a:r>
            <a:r>
              <a:rPr lang="en-US" altLang="zh-CN" b="1" i="1" baseline="-25000"/>
              <a:t>2</a:t>
            </a:r>
            <a:r>
              <a:rPr lang="en-US" altLang="zh-CN" b="1" i="1"/>
              <a:t>n</a:t>
            </a:r>
            <a:r>
              <a:rPr kumimoji="1" lang="en-US" altLang="zh-CN" smtClean="0"/>
              <a:t>)</a:t>
            </a:r>
            <a:endParaRPr kumimoji="1" lang="en-US" altLang="zh-CN" smtClean="0"/>
          </a:p>
          <a:p>
            <a:pPr marL="342900" indent="-342900">
              <a:buAutoNum type="arabicParenR"/>
            </a:pPr>
            <a:r>
              <a:rPr kumimoji="1" lang="zh-CN" altLang="en-US" smtClean="0"/>
              <a:t>线</a:t>
            </a:r>
            <a:r>
              <a:rPr kumimoji="1" lang="zh-CN" altLang="en-US"/>
              <a:t>性阶</a:t>
            </a:r>
            <a:r>
              <a:rPr kumimoji="1" lang="en-US" altLang="zh-CN"/>
              <a:t>O(n</a:t>
            </a:r>
            <a:r>
              <a:rPr kumimoji="1" lang="en-US" altLang="zh-CN" smtClean="0"/>
              <a:t>)</a:t>
            </a:r>
            <a:endParaRPr kumimoji="1" lang="en-US" altLang="zh-CN" smtClean="0"/>
          </a:p>
          <a:p>
            <a:pPr marL="342900" indent="-342900">
              <a:buAutoNum type="arabicParenR"/>
            </a:pPr>
            <a:r>
              <a:rPr kumimoji="1" lang="zh-CN" altLang="en-US" smtClean="0"/>
              <a:t>线</a:t>
            </a:r>
            <a:r>
              <a:rPr kumimoji="1" lang="zh-CN" altLang="en-US"/>
              <a:t>性对数阶</a:t>
            </a:r>
            <a:r>
              <a:rPr kumimoji="1" lang="en-US" altLang="zh-CN" smtClean="0"/>
              <a:t>O(n</a:t>
            </a:r>
            <a:r>
              <a:rPr lang="en-US" altLang="zh-CN" b="1"/>
              <a:t>log</a:t>
            </a:r>
            <a:r>
              <a:rPr lang="en-US" altLang="zh-CN" b="1" i="1" baseline="-25000"/>
              <a:t>2</a:t>
            </a:r>
            <a:r>
              <a:rPr lang="en-US" altLang="zh-CN" b="1" i="1"/>
              <a:t>n</a:t>
            </a:r>
            <a:r>
              <a:rPr kumimoji="1" lang="en-US" altLang="zh-CN" smtClean="0"/>
              <a:t>)</a:t>
            </a:r>
            <a:endParaRPr kumimoji="1" lang="en-US" altLang="zh-CN" smtClean="0"/>
          </a:p>
          <a:p>
            <a:pPr marL="342900" indent="-342900">
              <a:buAutoNum type="arabicParenR"/>
            </a:pPr>
            <a:r>
              <a:rPr kumimoji="1" lang="zh-CN" altLang="en-US" smtClean="0"/>
              <a:t>平</a:t>
            </a:r>
            <a:r>
              <a:rPr kumimoji="1" lang="zh-CN" altLang="en-US"/>
              <a:t>方阶</a:t>
            </a:r>
            <a:r>
              <a:rPr kumimoji="1" lang="en-US" altLang="zh-CN" smtClean="0"/>
              <a:t>O(n^2)</a:t>
            </a:r>
            <a:endParaRPr kumimoji="1" lang="en-US" altLang="zh-CN" smtClean="0"/>
          </a:p>
          <a:p>
            <a:pPr marL="342900" indent="-342900">
              <a:buAutoNum type="arabicParenR"/>
            </a:pPr>
            <a:r>
              <a:rPr kumimoji="1" lang="zh-CN" altLang="en-US" smtClean="0"/>
              <a:t>立</a:t>
            </a:r>
            <a:r>
              <a:rPr kumimoji="1" lang="zh-CN" altLang="en-US"/>
              <a:t>方阶</a:t>
            </a:r>
            <a:r>
              <a:rPr kumimoji="1" lang="en-US" altLang="zh-CN" smtClean="0"/>
              <a:t>O(n^3)</a:t>
            </a:r>
            <a:endParaRPr kumimoji="1" lang="en-US" altLang="zh-CN" smtClean="0"/>
          </a:p>
          <a:p>
            <a:pPr marL="342900" indent="-342900">
              <a:buAutoNum type="arabicParenR"/>
            </a:pPr>
            <a:r>
              <a:rPr kumimoji="1" lang="en-US" altLang="zh-CN" smtClean="0"/>
              <a:t>k</a:t>
            </a:r>
            <a:r>
              <a:rPr kumimoji="1" lang="zh-CN" altLang="en-US"/>
              <a:t>次方阶</a:t>
            </a:r>
            <a:r>
              <a:rPr kumimoji="1" lang="en-US" altLang="zh-CN" smtClean="0"/>
              <a:t>O(n^k)</a:t>
            </a:r>
            <a:endParaRPr kumimoji="1" lang="en-US" altLang="zh-CN" smtClean="0"/>
          </a:p>
          <a:p>
            <a:pPr marL="342900" indent="-342900">
              <a:buAutoNum type="arabicParenR"/>
            </a:pPr>
            <a:r>
              <a:rPr kumimoji="1" lang="zh-CN" altLang="en-US" smtClean="0"/>
              <a:t>指</a:t>
            </a:r>
            <a:r>
              <a:rPr kumimoji="1" lang="zh-CN" altLang="en-US"/>
              <a:t>数阶</a:t>
            </a:r>
            <a:r>
              <a:rPr kumimoji="1" lang="en-US" altLang="zh-CN" smtClean="0"/>
              <a:t>O(2^n</a:t>
            </a:r>
            <a:r>
              <a:rPr kumimoji="1" lang="en-US" altLang="zh-CN"/>
              <a:t>)</a:t>
            </a:r>
            <a:endParaRPr kumimoji="1" lang="en-US" altLang="zh-CN"/>
          </a:p>
          <a:p>
            <a:endParaRPr kumimoji="1" lang="en-US" altLang="zh-CN" smtClean="0"/>
          </a:p>
          <a:p>
            <a:r>
              <a:rPr kumimoji="1" lang="zh-CN" altLang="en-US" b="1"/>
              <a:t>说</a:t>
            </a:r>
            <a:r>
              <a:rPr kumimoji="1" lang="zh-CN" altLang="en-US" b="1" smtClean="0"/>
              <a:t>明</a:t>
            </a:r>
            <a:r>
              <a:rPr kumimoji="1" lang="zh-CN" altLang="en-US" smtClean="0"/>
              <a:t>：</a:t>
            </a:r>
            <a:endParaRPr kumimoji="1" lang="en-US" altLang="zh-CN" smtClean="0"/>
          </a:p>
          <a:p>
            <a:pPr marL="285750" indent="-285750">
              <a:buFont typeface="Arial" panose="020B0604020202020204" pitchFamily="34" charset="0"/>
              <a:buChar char="•"/>
            </a:pPr>
            <a:r>
              <a:rPr lang="zh-CN" altLang="en-US" sz="1600"/>
              <a:t>常见的算法时间复杂度由小到大依次为：</a:t>
            </a:r>
            <a:r>
              <a:rPr lang="el-GR" altLang="zh-CN" sz="1600" b="1"/>
              <a:t>Ο(1)</a:t>
            </a:r>
            <a:r>
              <a:rPr lang="zh-CN" altLang="el-GR" sz="1600" b="1"/>
              <a:t>＜</a:t>
            </a:r>
            <a:r>
              <a:rPr lang="el-GR" altLang="zh-CN" sz="1600" b="1"/>
              <a:t>Ο(</a:t>
            </a:r>
            <a:r>
              <a:rPr lang="en-US" altLang="zh-CN" sz="1600" b="1"/>
              <a:t>log</a:t>
            </a:r>
            <a:r>
              <a:rPr lang="en-US" altLang="zh-CN" sz="1600" b="1" i="1" baseline="-25000"/>
              <a:t>2</a:t>
            </a:r>
            <a:r>
              <a:rPr lang="en-US" altLang="zh-CN" sz="1600" b="1" i="1"/>
              <a:t>n</a:t>
            </a:r>
            <a:r>
              <a:rPr lang="en-US" altLang="zh-CN" sz="1600" b="1"/>
              <a:t>)</a:t>
            </a:r>
            <a:r>
              <a:rPr lang="zh-CN" altLang="en-US" sz="1600" b="1"/>
              <a:t>＜</a:t>
            </a:r>
            <a:r>
              <a:rPr lang="el-GR" altLang="zh-CN" sz="1600" b="1"/>
              <a:t>Ο(</a:t>
            </a:r>
            <a:r>
              <a:rPr lang="en-US" altLang="zh-CN" sz="1600" b="1"/>
              <a:t>n)</a:t>
            </a:r>
            <a:r>
              <a:rPr lang="zh-CN" altLang="en-US" sz="1600" b="1"/>
              <a:t>＜</a:t>
            </a:r>
            <a:r>
              <a:rPr lang="el-GR" altLang="zh-CN" sz="1600" b="1"/>
              <a:t>Ο(</a:t>
            </a:r>
            <a:r>
              <a:rPr lang="en-US" altLang="zh-CN" sz="1600" b="1"/>
              <a:t>nlog</a:t>
            </a:r>
            <a:r>
              <a:rPr lang="en-US" altLang="zh-CN" sz="1600" b="1" i="1" baseline="-25000"/>
              <a:t>2</a:t>
            </a:r>
            <a:r>
              <a:rPr lang="en-US" altLang="zh-CN" sz="1600" b="1" i="1"/>
              <a:t>n</a:t>
            </a:r>
            <a:r>
              <a:rPr lang="en-US" altLang="zh-CN" sz="1600" b="1"/>
              <a:t>)</a:t>
            </a:r>
            <a:r>
              <a:rPr lang="zh-CN" altLang="en-US" sz="1600" b="1"/>
              <a:t>＜</a:t>
            </a:r>
            <a:r>
              <a:rPr lang="el-GR" altLang="zh-CN" sz="1600" b="1"/>
              <a:t>Ο(</a:t>
            </a:r>
            <a:r>
              <a:rPr lang="en-US" altLang="zh-CN" sz="1600" b="1" i="1"/>
              <a:t>n</a:t>
            </a:r>
            <a:r>
              <a:rPr lang="en-US" altLang="zh-CN" sz="1600" b="1" baseline="30000"/>
              <a:t>2</a:t>
            </a:r>
            <a:r>
              <a:rPr lang="en-US" altLang="zh-CN" sz="1600" b="1"/>
              <a:t>)</a:t>
            </a:r>
            <a:r>
              <a:rPr lang="zh-CN" altLang="en-US" sz="1600" b="1"/>
              <a:t>＜</a:t>
            </a:r>
            <a:r>
              <a:rPr lang="el-GR" altLang="zh-CN" sz="1600" b="1"/>
              <a:t>Ο(</a:t>
            </a:r>
            <a:r>
              <a:rPr lang="en-US" altLang="zh-CN" sz="1600" b="1" i="1"/>
              <a:t>n</a:t>
            </a:r>
            <a:r>
              <a:rPr lang="en-US" altLang="zh-CN" sz="1600" b="1" baseline="30000"/>
              <a:t>3</a:t>
            </a:r>
            <a:r>
              <a:rPr lang="en-US" altLang="zh-CN" sz="1600" b="1" smtClean="0"/>
              <a:t>)</a:t>
            </a:r>
            <a:r>
              <a:rPr lang="zh-CN" altLang="en-US" sz="1600" b="1" smtClean="0"/>
              <a:t>＜</a:t>
            </a:r>
            <a:r>
              <a:rPr lang="el-GR" altLang="zh-CN" sz="1600" b="1"/>
              <a:t> Ο(</a:t>
            </a:r>
            <a:r>
              <a:rPr lang="en-US" altLang="zh-CN" sz="1600" b="1" i="1" smtClean="0"/>
              <a:t>n</a:t>
            </a:r>
            <a:r>
              <a:rPr lang="en-US" altLang="zh-CN" sz="1600" b="1" baseline="30000" smtClean="0"/>
              <a:t>k</a:t>
            </a:r>
            <a:r>
              <a:rPr lang="en-US" altLang="zh-CN" sz="1600" b="1" smtClean="0"/>
              <a:t>) </a:t>
            </a:r>
            <a:r>
              <a:rPr lang="zh-CN" altLang="en-US" sz="1600" b="1" smtClean="0"/>
              <a:t>＜</a:t>
            </a:r>
            <a:r>
              <a:rPr lang="el-GR" altLang="zh-CN" sz="1600" b="1"/>
              <a:t>Ο(</a:t>
            </a:r>
            <a:r>
              <a:rPr lang="el-GR" altLang="zh-CN" sz="1600" b="1" i="1"/>
              <a:t>2</a:t>
            </a:r>
            <a:r>
              <a:rPr lang="en-US" altLang="zh-CN" sz="1600" b="1" baseline="30000"/>
              <a:t>n</a:t>
            </a:r>
            <a:r>
              <a:rPr lang="en-US" altLang="zh-CN" sz="1600" b="1" smtClean="0"/>
              <a:t>) </a:t>
            </a:r>
            <a:r>
              <a:rPr kumimoji="1" lang="zh-CN" altLang="en-US" sz="1600" smtClean="0"/>
              <a:t>，随</a:t>
            </a:r>
            <a:r>
              <a:rPr kumimoji="1" lang="zh-CN" altLang="en-US" sz="1600"/>
              <a:t>着问题规模</a:t>
            </a:r>
            <a:r>
              <a:rPr kumimoji="1" lang="en-US" altLang="zh-CN" sz="1600"/>
              <a:t>n</a:t>
            </a:r>
            <a:r>
              <a:rPr kumimoji="1" lang="zh-CN" altLang="en-US" sz="1600"/>
              <a:t>的不断增大，上述时间复杂度不断增大，算法的执行效率越</a:t>
            </a:r>
            <a:r>
              <a:rPr kumimoji="1" lang="zh-CN" altLang="en-US" sz="1600" smtClean="0"/>
              <a:t>低</a:t>
            </a:r>
            <a:endParaRPr kumimoji="1" lang="en-US" altLang="zh-CN" sz="1600" smtClean="0"/>
          </a:p>
          <a:p>
            <a:pPr marL="285750" indent="-285750">
              <a:buFont typeface="Arial" panose="020B0604020202020204" pitchFamily="34" charset="0"/>
              <a:buChar char="•"/>
            </a:pPr>
            <a:r>
              <a:rPr lang="zh-CN" altLang="en-US" sz="1600"/>
              <a:t>从图中可见，我们应该尽可</a:t>
            </a:r>
            <a:r>
              <a:rPr lang="zh-CN" altLang="en-US" sz="1600" smtClean="0"/>
              <a:t>能</a:t>
            </a:r>
            <a:r>
              <a:rPr lang="zh-CN" altLang="en-US" sz="1600"/>
              <a:t>避</a:t>
            </a:r>
            <a:r>
              <a:rPr lang="zh-CN" altLang="en-US" sz="1600" smtClean="0"/>
              <a:t>免使用</a:t>
            </a:r>
            <a:r>
              <a:rPr lang="zh-CN" altLang="en-US" sz="1600"/>
              <a:t>指数阶的算法</a:t>
            </a:r>
            <a:endParaRPr kumimoji="1" lang="en-US" altLang="zh-CN" sz="1600">
              <a:solidFill>
                <a:srgbClr val="0070C0"/>
              </a:solidFill>
              <a:latin typeface="+mn-ea"/>
            </a:endParaRPr>
          </a:p>
          <a:p>
            <a:pPr>
              <a:spcBef>
                <a:spcPct val="0"/>
              </a:spcBef>
            </a:pPr>
            <a:endParaRPr lang="en-US" altLang="zh-CN" smtClean="0"/>
          </a:p>
          <a:p>
            <a:endParaRPr lang="zh-CN" altLang="en-US"/>
          </a:p>
        </p:txBody>
      </p:sp>
      <p:pic>
        <p:nvPicPr>
          <p:cNvPr id="9523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449835" y="1897185"/>
            <a:ext cx="5353050" cy="2152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3" name="对象 2"/>
          <p:cNvGraphicFramePr>
            <a:graphicFrameLocks noChangeAspect="1"/>
          </p:cNvGraphicFramePr>
          <p:nvPr/>
        </p:nvGraphicFramePr>
        <p:xfrm>
          <a:off x="8614512" y="3887545"/>
          <a:ext cx="376745" cy="324580"/>
        </p:xfrm>
        <a:graphic>
          <a:graphicData uri="http://schemas.openxmlformats.org/presentationml/2006/ole">
            <mc:AlternateContent xmlns:mc="http://schemas.openxmlformats.org/markup-compatibility/2006">
              <mc:Choice xmlns:v="urn:schemas-microsoft-com:vml" Requires="v">
                <p:oleObj spid="_x0000_s95349" name="包装程序外壳对象" showAsIcon="1" r:id="rId2" imgW="609600" imgH="523875" progId="Package">
                  <p:embed/>
                </p:oleObj>
              </mc:Choice>
              <mc:Fallback>
                <p:oleObj name="包装程序外壳对象" showAsIcon="1" r:id="rId2" imgW="609600" imgH="523875" progId="Package">
                  <p:embed/>
                  <p:pic>
                    <p:nvPicPr>
                      <p:cNvPr id="0" name="图片 95348"/>
                      <p:cNvPicPr/>
                      <p:nvPr/>
                    </p:nvPicPr>
                    <p:blipFill>
                      <a:blip r:embed="rId3"/>
                      <a:stretch>
                        <a:fillRect/>
                      </a:stretch>
                    </p:blipFill>
                    <p:spPr>
                      <a:xfrm>
                        <a:off x="8614512" y="3887545"/>
                        <a:ext cx="376745" cy="32458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算法的时间复杂度</a:t>
            </a:r>
            <a:endParaRPr lang="en-US" altLang="zh-CN" sz="2200" b="1"/>
          </a:p>
        </p:txBody>
      </p:sp>
      <p:sp>
        <p:nvSpPr>
          <p:cNvPr id="2" name="TextBox 1"/>
          <p:cNvSpPr txBox="1"/>
          <p:nvPr/>
        </p:nvSpPr>
        <p:spPr>
          <a:xfrm>
            <a:off x="665981" y="1224111"/>
            <a:ext cx="8136904" cy="3754874"/>
          </a:xfrm>
          <a:prstGeom prst="rect">
            <a:avLst/>
          </a:prstGeom>
          <a:noFill/>
        </p:spPr>
        <p:txBody>
          <a:bodyPr wrap="square" rtlCol="0">
            <a:spAutoFit/>
          </a:bodyPr>
          <a:lstStyle/>
          <a:p>
            <a:pPr>
              <a:spcBef>
                <a:spcPct val="0"/>
              </a:spcBef>
            </a:pPr>
            <a:r>
              <a:rPr kumimoji="1" lang="zh-CN" altLang="en-US" sz="2000" b="1" smtClean="0">
                <a:solidFill>
                  <a:srgbClr val="0070C0"/>
                </a:solidFill>
                <a:latin typeface="+mn-ea"/>
              </a:rPr>
              <a:t>常见的时间复杂度</a:t>
            </a:r>
            <a:endParaRPr kumimoji="1" lang="en-US" altLang="zh-CN" sz="2000" b="1" smtClean="0">
              <a:solidFill>
                <a:srgbClr val="0070C0"/>
              </a:solidFill>
              <a:latin typeface="+mn-ea"/>
            </a:endParaRPr>
          </a:p>
          <a:p>
            <a:pPr>
              <a:spcBef>
                <a:spcPct val="0"/>
              </a:spcBef>
            </a:pPr>
            <a:endParaRPr kumimoji="1" lang="en-US" altLang="zh-CN" sz="2000" smtClean="0">
              <a:solidFill>
                <a:srgbClr val="0070C0"/>
              </a:solidFill>
              <a:latin typeface="+mn-ea"/>
            </a:endParaRPr>
          </a:p>
          <a:p>
            <a:pPr marL="342900" indent="-342900">
              <a:buAutoNum type="arabicParenR"/>
            </a:pPr>
            <a:r>
              <a:rPr kumimoji="1" lang="zh-CN" altLang="en-US" smtClean="0"/>
              <a:t>常</a:t>
            </a:r>
            <a:r>
              <a:rPr kumimoji="1" lang="zh-CN" altLang="en-US"/>
              <a:t>数阶</a:t>
            </a:r>
            <a:r>
              <a:rPr kumimoji="1" lang="en-US" altLang="zh-CN"/>
              <a:t>O(1</a:t>
            </a:r>
            <a:r>
              <a:rPr kumimoji="1" lang="en-US" altLang="zh-CN" smtClean="0"/>
              <a:t>)</a:t>
            </a:r>
            <a:endParaRPr kumimoji="1" lang="en-US" altLang="zh-CN" smtClean="0"/>
          </a:p>
          <a:p>
            <a:endParaRPr kumimoji="1" lang="en-US" altLang="zh-CN" sz="1400"/>
          </a:p>
          <a:p>
            <a:r>
              <a:rPr lang="zh-CN" altLang="en-US" sz="1400" smtClean="0"/>
              <a:t>无</a:t>
            </a:r>
            <a:r>
              <a:rPr lang="zh-CN" altLang="en-US" sz="1400"/>
              <a:t>论代码执行了多少行，只要是没有循环等复杂结构，那这个代码的时间复杂度就都是</a:t>
            </a:r>
            <a:r>
              <a:rPr lang="en-US" altLang="zh-CN" sz="1400"/>
              <a:t>O(1</a:t>
            </a:r>
            <a:r>
              <a:rPr lang="en-US" altLang="zh-CN" sz="1400" smtClean="0"/>
              <a:t>)</a:t>
            </a:r>
            <a:br>
              <a:rPr lang="en-US" altLang="zh-CN" sz="1400" smtClean="0"/>
            </a:br>
            <a:br>
              <a:rPr lang="en-US" altLang="zh-CN" sz="1400" smtClean="0"/>
            </a:br>
            <a:br>
              <a:rPr lang="en-US" altLang="zh-CN" sz="1400" smtClean="0"/>
            </a:br>
            <a:br>
              <a:rPr lang="en-US" altLang="zh-CN" sz="1400" smtClean="0"/>
            </a:br>
            <a:br>
              <a:rPr lang="en-US" altLang="zh-CN" sz="1400" smtClean="0"/>
            </a:br>
            <a:br>
              <a:rPr lang="en-US" altLang="zh-CN" sz="1400" smtClean="0"/>
            </a:br>
            <a:endParaRPr kumimoji="1" lang="en-US" altLang="zh-CN" sz="1400"/>
          </a:p>
          <a:p>
            <a:endParaRPr kumimoji="1" lang="en-US" altLang="zh-CN" smtClean="0"/>
          </a:p>
          <a:p>
            <a:pPr>
              <a:spcBef>
                <a:spcPct val="0"/>
              </a:spcBef>
            </a:pPr>
            <a:r>
              <a:rPr lang="zh-CN" altLang="en-US" sz="1600"/>
              <a:t>上述代码在执行的时候，它消耗的时候并不随着某个变量的增长而增长，那么无论这类代码有多长，即使有几万几十万行，都可以用</a:t>
            </a:r>
            <a:r>
              <a:rPr lang="en-US" altLang="zh-CN" sz="1600"/>
              <a:t>O(1)</a:t>
            </a:r>
            <a:r>
              <a:rPr lang="zh-CN" altLang="en-US" sz="1600"/>
              <a:t>来表示它的时间复杂度。</a:t>
            </a:r>
            <a:endParaRPr lang="en-US" altLang="zh-CN" sz="1600" smtClean="0"/>
          </a:p>
          <a:p>
            <a:endParaRPr lang="zh-CN" altLang="en-US"/>
          </a:p>
        </p:txBody>
      </p:sp>
      <p:pic>
        <p:nvPicPr>
          <p:cNvPr id="9625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65981" y="2736279"/>
            <a:ext cx="3133725" cy="1285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3" name="对象 2"/>
          <p:cNvGraphicFramePr>
            <a:graphicFrameLocks noChangeAspect="1"/>
          </p:cNvGraphicFramePr>
          <p:nvPr/>
        </p:nvGraphicFramePr>
        <p:xfrm>
          <a:off x="3959086" y="3526993"/>
          <a:ext cx="451311" cy="388822"/>
        </p:xfrm>
        <a:graphic>
          <a:graphicData uri="http://schemas.openxmlformats.org/presentationml/2006/ole">
            <mc:AlternateContent xmlns:mc="http://schemas.openxmlformats.org/markup-compatibility/2006">
              <mc:Choice xmlns:v="urn:schemas-microsoft-com:vml" Requires="v">
                <p:oleObj spid="_x0000_s96369" name="包装程序外壳对象" showAsIcon="1" r:id="rId2" imgW="609600" imgH="523875" progId="Package">
                  <p:embed/>
                </p:oleObj>
              </mc:Choice>
              <mc:Fallback>
                <p:oleObj name="包装程序外壳对象" showAsIcon="1" r:id="rId2" imgW="609600" imgH="523875" progId="Package">
                  <p:embed/>
                  <p:pic>
                    <p:nvPicPr>
                      <p:cNvPr id="0" name="图片 96368"/>
                      <p:cNvPicPr/>
                      <p:nvPr/>
                    </p:nvPicPr>
                    <p:blipFill>
                      <a:blip r:embed="rId3"/>
                      <a:stretch>
                        <a:fillRect/>
                      </a:stretch>
                    </p:blipFill>
                    <p:spPr>
                      <a:xfrm>
                        <a:off x="3959086" y="3526993"/>
                        <a:ext cx="451311" cy="388822"/>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算法的时间复杂度</a:t>
            </a:r>
            <a:endParaRPr lang="en-US" altLang="zh-CN" sz="2200" b="1"/>
          </a:p>
        </p:txBody>
      </p:sp>
      <p:sp>
        <p:nvSpPr>
          <p:cNvPr id="2" name="TextBox 1"/>
          <p:cNvSpPr txBox="1"/>
          <p:nvPr/>
        </p:nvSpPr>
        <p:spPr>
          <a:xfrm>
            <a:off x="665981" y="1224111"/>
            <a:ext cx="8136904" cy="3785652"/>
          </a:xfrm>
          <a:prstGeom prst="rect">
            <a:avLst/>
          </a:prstGeom>
          <a:noFill/>
        </p:spPr>
        <p:txBody>
          <a:bodyPr wrap="square" rtlCol="0">
            <a:spAutoFit/>
          </a:bodyPr>
          <a:lstStyle/>
          <a:p>
            <a:pPr>
              <a:spcBef>
                <a:spcPct val="0"/>
              </a:spcBef>
            </a:pPr>
            <a:r>
              <a:rPr kumimoji="1" lang="zh-CN" altLang="en-US" sz="2000" b="1" smtClean="0">
                <a:solidFill>
                  <a:srgbClr val="0070C0"/>
                </a:solidFill>
                <a:latin typeface="+mn-ea"/>
              </a:rPr>
              <a:t>常见的时间复杂度</a:t>
            </a:r>
            <a:br>
              <a:rPr lang="en-US" altLang="zh-CN" sz="1400" smtClean="0"/>
            </a:br>
            <a:endParaRPr kumimoji="1" lang="en-US" altLang="zh-CN" sz="1400" smtClean="0"/>
          </a:p>
          <a:p>
            <a:pPr marL="342900" indent="-342900">
              <a:buAutoNum type="arabicParenR" startAt="2"/>
            </a:pPr>
            <a:r>
              <a:rPr kumimoji="1" lang="zh-CN" altLang="en-US" smtClean="0"/>
              <a:t>对数阶</a:t>
            </a:r>
            <a:r>
              <a:rPr kumimoji="1" lang="en-US" altLang="zh-CN" smtClean="0"/>
              <a:t>O(</a:t>
            </a:r>
            <a:r>
              <a:rPr lang="en-US" altLang="zh-CN" b="1" smtClean="0"/>
              <a:t>log</a:t>
            </a:r>
            <a:r>
              <a:rPr lang="en-US" altLang="zh-CN" b="1" i="1" baseline="-25000" smtClean="0"/>
              <a:t>2</a:t>
            </a:r>
            <a:r>
              <a:rPr lang="en-US" altLang="zh-CN" b="1" i="1" smtClean="0"/>
              <a:t>n</a:t>
            </a:r>
            <a:r>
              <a:rPr kumimoji="1" lang="en-US" altLang="zh-CN" smtClean="0"/>
              <a:t>)</a:t>
            </a:r>
            <a:endParaRPr kumimoji="1" lang="en-US" altLang="zh-CN" smtClean="0"/>
          </a:p>
          <a:p>
            <a:endParaRPr kumimoji="1" lang="en-US" altLang="zh-CN" smtClean="0"/>
          </a:p>
          <a:p>
            <a:endParaRPr kumimoji="1" lang="en-US" altLang="zh-CN"/>
          </a:p>
          <a:p>
            <a:endParaRPr kumimoji="1" lang="en-US" altLang="zh-CN" smtClean="0"/>
          </a:p>
          <a:p>
            <a:pPr>
              <a:spcBef>
                <a:spcPct val="0"/>
              </a:spcBef>
            </a:pPr>
            <a:endParaRPr lang="en-US" altLang="zh-CN" smtClean="0"/>
          </a:p>
          <a:p>
            <a:endParaRPr lang="en-US" altLang="zh-CN" smtClean="0"/>
          </a:p>
          <a:p>
            <a:endParaRPr lang="en-US" altLang="zh-CN"/>
          </a:p>
          <a:p>
            <a:r>
              <a:rPr lang="zh-CN" altLang="en-US" sz="1600" b="1" smtClean="0"/>
              <a:t>说明</a:t>
            </a:r>
            <a:r>
              <a:rPr lang="zh-CN" altLang="en-US" sz="1600" smtClean="0"/>
              <a:t>：在</a:t>
            </a:r>
            <a:r>
              <a:rPr lang="en-US" altLang="zh-CN" sz="1600"/>
              <a:t>while</a:t>
            </a:r>
            <a:r>
              <a:rPr lang="zh-CN" altLang="en-US" sz="1600"/>
              <a:t>循环里面，每次都将 </a:t>
            </a:r>
            <a:r>
              <a:rPr lang="en-US" altLang="zh-CN" sz="1600"/>
              <a:t>i </a:t>
            </a:r>
            <a:r>
              <a:rPr lang="zh-CN" altLang="en-US" sz="1600"/>
              <a:t>乘以 </a:t>
            </a:r>
            <a:r>
              <a:rPr lang="en-US" altLang="zh-CN" sz="1600"/>
              <a:t>2</a:t>
            </a:r>
            <a:r>
              <a:rPr lang="zh-CN" altLang="en-US" sz="1600"/>
              <a:t>，乘完之后，</a:t>
            </a:r>
            <a:r>
              <a:rPr lang="en-US" altLang="zh-CN" sz="1600"/>
              <a:t>i </a:t>
            </a:r>
            <a:r>
              <a:rPr lang="zh-CN" altLang="en-US" sz="1600"/>
              <a:t>距离 </a:t>
            </a:r>
            <a:r>
              <a:rPr lang="en-US" altLang="zh-CN" sz="1600"/>
              <a:t>n </a:t>
            </a:r>
            <a:r>
              <a:rPr lang="zh-CN" altLang="en-US" sz="1600"/>
              <a:t>就越来越近了</a:t>
            </a:r>
            <a:r>
              <a:rPr lang="zh-CN" altLang="en-US" sz="1600" smtClean="0"/>
              <a:t>。假</a:t>
            </a:r>
            <a:r>
              <a:rPr lang="zh-CN" altLang="en-US" sz="1600"/>
              <a:t>设循环</a:t>
            </a:r>
            <a:r>
              <a:rPr lang="en-US" altLang="zh-CN" sz="1600"/>
              <a:t>x</a:t>
            </a:r>
            <a:r>
              <a:rPr lang="zh-CN" altLang="en-US" sz="1600"/>
              <a:t>次之后，</a:t>
            </a:r>
            <a:r>
              <a:rPr lang="en-US" altLang="zh-CN" sz="1600"/>
              <a:t>i </a:t>
            </a:r>
            <a:r>
              <a:rPr lang="zh-CN" altLang="en-US" sz="1600"/>
              <a:t>就大于 </a:t>
            </a:r>
            <a:r>
              <a:rPr lang="en-US" altLang="zh-CN" sz="1600"/>
              <a:t>2 </a:t>
            </a:r>
            <a:r>
              <a:rPr lang="zh-CN" altLang="en-US" sz="1600"/>
              <a:t>了，此时这个循环就退出了，也就是说 </a:t>
            </a:r>
            <a:r>
              <a:rPr lang="en-US" altLang="zh-CN" sz="1600"/>
              <a:t>2 </a:t>
            </a:r>
            <a:r>
              <a:rPr lang="zh-CN" altLang="en-US" sz="1600"/>
              <a:t>的 </a:t>
            </a:r>
            <a:r>
              <a:rPr lang="en-US" altLang="zh-CN" sz="1600"/>
              <a:t>x </a:t>
            </a:r>
            <a:r>
              <a:rPr lang="zh-CN" altLang="en-US" sz="1600"/>
              <a:t>次方等于 </a:t>
            </a:r>
            <a:r>
              <a:rPr lang="en-US" altLang="zh-CN" sz="1600"/>
              <a:t>n</a:t>
            </a:r>
            <a:r>
              <a:rPr lang="zh-CN" altLang="en-US" sz="1600"/>
              <a:t>，那么 </a:t>
            </a:r>
            <a:r>
              <a:rPr lang="en-US" altLang="zh-CN" sz="1600"/>
              <a:t>x = </a:t>
            </a:r>
            <a:r>
              <a:rPr lang="en-US" altLang="zh-CN" sz="1600" b="1" smtClean="0"/>
              <a:t>log</a:t>
            </a:r>
            <a:r>
              <a:rPr lang="en-US" altLang="zh-CN" sz="1600" b="1" i="1" baseline="-25000" smtClean="0"/>
              <a:t>2</a:t>
            </a:r>
            <a:r>
              <a:rPr lang="en-US" altLang="zh-CN" sz="1600" b="1" i="1" smtClean="0"/>
              <a:t>n</a:t>
            </a:r>
            <a:r>
              <a:rPr lang="zh-CN" altLang="en-US" sz="1600" smtClean="0"/>
              <a:t>也</a:t>
            </a:r>
            <a:r>
              <a:rPr lang="zh-CN" altLang="en-US" sz="1600"/>
              <a:t>就是说当循环 </a:t>
            </a:r>
            <a:r>
              <a:rPr lang="en-US" altLang="zh-CN" sz="1600" b="1"/>
              <a:t>log</a:t>
            </a:r>
            <a:r>
              <a:rPr lang="en-US" altLang="zh-CN" sz="1600" b="1" i="1" baseline="-25000"/>
              <a:t>2</a:t>
            </a:r>
            <a:r>
              <a:rPr lang="en-US" altLang="zh-CN" sz="1600" b="1" i="1"/>
              <a:t>n</a:t>
            </a:r>
            <a:r>
              <a:rPr lang="en-US" altLang="zh-CN" sz="1600" smtClean="0"/>
              <a:t> </a:t>
            </a:r>
            <a:r>
              <a:rPr lang="zh-CN" altLang="en-US" sz="1600"/>
              <a:t>次以后，这个代码就结束了。因此这个代码的时间复杂度为：</a:t>
            </a:r>
            <a:r>
              <a:rPr lang="en-US" altLang="zh-CN" sz="1600" smtClean="0"/>
              <a:t>O(</a:t>
            </a:r>
            <a:r>
              <a:rPr lang="en-US" altLang="zh-CN" sz="1600" b="1"/>
              <a:t>log</a:t>
            </a:r>
            <a:r>
              <a:rPr lang="en-US" altLang="zh-CN" sz="1600" b="1" i="1" baseline="-25000"/>
              <a:t>2</a:t>
            </a:r>
            <a:r>
              <a:rPr lang="en-US" altLang="zh-CN" sz="1600" b="1" i="1"/>
              <a:t>n</a:t>
            </a:r>
            <a:r>
              <a:rPr lang="en-US" altLang="zh-CN" sz="1600" smtClean="0"/>
              <a:t>)  </a:t>
            </a:r>
            <a:r>
              <a:rPr lang="zh-CN" altLang="en-US" sz="1600" smtClean="0"/>
              <a:t>。</a:t>
            </a:r>
            <a:r>
              <a:rPr kumimoji="1" lang="en-US" altLang="zh-CN" sz="1600"/>
              <a:t> O(</a:t>
            </a:r>
            <a:r>
              <a:rPr lang="en-US" altLang="zh-CN" sz="1600" b="1"/>
              <a:t>log</a:t>
            </a:r>
            <a:r>
              <a:rPr lang="en-US" altLang="zh-CN" sz="1600" b="1" i="1" baseline="-25000"/>
              <a:t>2</a:t>
            </a:r>
            <a:r>
              <a:rPr lang="en-US" altLang="zh-CN" sz="1600" b="1" i="1"/>
              <a:t>n</a:t>
            </a:r>
            <a:r>
              <a:rPr kumimoji="1" lang="en-US" altLang="zh-CN" sz="1600" smtClean="0"/>
              <a:t>) </a:t>
            </a:r>
            <a:r>
              <a:rPr kumimoji="1" lang="zh-CN" altLang="en-US" sz="1600" smtClean="0"/>
              <a:t>的这个</a:t>
            </a:r>
            <a:r>
              <a:rPr kumimoji="1" lang="en-US" altLang="zh-CN" sz="1600" smtClean="0"/>
              <a:t>2 </a:t>
            </a:r>
            <a:r>
              <a:rPr kumimoji="1" lang="zh-CN" altLang="en-US" sz="1600" smtClean="0"/>
              <a:t>时间上是根据代码变化的，</a:t>
            </a:r>
            <a:r>
              <a:rPr kumimoji="1" lang="en-US" altLang="zh-CN" sz="1600" smtClean="0"/>
              <a:t>i = i * 3 </a:t>
            </a:r>
            <a:r>
              <a:rPr kumimoji="1" lang="zh-CN" altLang="en-US" sz="1600" smtClean="0"/>
              <a:t>，则是 </a:t>
            </a:r>
            <a:r>
              <a:rPr kumimoji="1" lang="en-US" altLang="zh-CN" sz="1600" smtClean="0"/>
              <a:t>O(</a:t>
            </a:r>
            <a:r>
              <a:rPr lang="en-US" altLang="zh-CN" sz="1600" b="1" smtClean="0"/>
              <a:t>log</a:t>
            </a:r>
            <a:r>
              <a:rPr lang="en-US" altLang="zh-CN" sz="1600" b="1" i="1" baseline="-25000" smtClean="0"/>
              <a:t>3</a:t>
            </a:r>
            <a:r>
              <a:rPr lang="en-US" altLang="zh-CN" sz="1600" b="1" i="1" smtClean="0"/>
              <a:t>n</a:t>
            </a:r>
            <a:r>
              <a:rPr kumimoji="1" lang="en-US" altLang="zh-CN" sz="1600" smtClean="0"/>
              <a:t>) .</a:t>
            </a:r>
            <a:endParaRPr kumimoji="1" lang="en-US" altLang="zh-CN" sz="1600" smtClean="0"/>
          </a:p>
          <a:p>
            <a:endParaRPr kumimoji="1" lang="en-US" altLang="zh-CN" sz="1600"/>
          </a:p>
        </p:txBody>
      </p:sp>
      <p:pic>
        <p:nvPicPr>
          <p:cNvPr id="97282"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06921" y="2284784"/>
            <a:ext cx="2019300" cy="1171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728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5981" y="4752503"/>
            <a:ext cx="8280920" cy="6869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4" name="对象 3"/>
          <p:cNvGraphicFramePr>
            <a:graphicFrameLocks noChangeAspect="1"/>
          </p:cNvGraphicFramePr>
          <p:nvPr/>
        </p:nvGraphicFramePr>
        <p:xfrm>
          <a:off x="2970237" y="2963399"/>
          <a:ext cx="494489" cy="426021"/>
        </p:xfrm>
        <a:graphic>
          <a:graphicData uri="http://schemas.openxmlformats.org/presentationml/2006/ole">
            <mc:AlternateContent xmlns:mc="http://schemas.openxmlformats.org/markup-compatibility/2006">
              <mc:Choice xmlns:v="urn:schemas-microsoft-com:vml" Requires="v">
                <p:oleObj spid="_x0000_s97506" name="包装程序外壳对象" showAsIcon="1" r:id="rId3" imgW="609600" imgH="523875" progId="Package">
                  <p:embed/>
                </p:oleObj>
              </mc:Choice>
              <mc:Fallback>
                <p:oleObj name="包装程序外壳对象" showAsIcon="1" r:id="rId3" imgW="609600" imgH="523875" progId="Package">
                  <p:embed/>
                  <p:pic>
                    <p:nvPicPr>
                      <p:cNvPr id="0" name="图片 97505"/>
                      <p:cNvPicPr/>
                      <p:nvPr/>
                    </p:nvPicPr>
                    <p:blipFill>
                      <a:blip r:embed="rId4"/>
                      <a:stretch>
                        <a:fillRect/>
                      </a:stretch>
                    </p:blipFill>
                    <p:spPr>
                      <a:xfrm>
                        <a:off x="2970237" y="2963399"/>
                        <a:ext cx="494489" cy="426021"/>
                      </a:xfrm>
                      <a:prstGeom prst="rect">
                        <a:avLst/>
                      </a:prstGeom>
                    </p:spPr>
                  </p:pic>
                </p:oleObj>
              </mc:Fallback>
            </mc:AlternateContent>
          </a:graphicData>
        </a:graphic>
      </p:graphicFrame>
      <p:graphicFrame>
        <p:nvGraphicFramePr>
          <p:cNvPr id="5" name="对象 4"/>
          <p:cNvGraphicFramePr>
            <a:graphicFrameLocks noChangeAspect="1"/>
          </p:cNvGraphicFramePr>
          <p:nvPr/>
        </p:nvGraphicFramePr>
        <p:xfrm>
          <a:off x="8614512" y="5087906"/>
          <a:ext cx="376745" cy="324580"/>
        </p:xfrm>
        <a:graphic>
          <a:graphicData uri="http://schemas.openxmlformats.org/presentationml/2006/ole">
            <mc:AlternateContent xmlns:mc="http://schemas.openxmlformats.org/markup-compatibility/2006">
              <mc:Choice xmlns:v="urn:schemas-microsoft-com:vml" Requires="v">
                <p:oleObj spid="_x0000_s97507" name="包装程序外壳对象" showAsIcon="1" r:id="rId5" imgW="609600" imgH="523875" progId="Package">
                  <p:embed/>
                </p:oleObj>
              </mc:Choice>
              <mc:Fallback>
                <p:oleObj name="包装程序外壳对象" showAsIcon="1" r:id="rId5" imgW="609600" imgH="523875" progId="Package">
                  <p:embed/>
                  <p:pic>
                    <p:nvPicPr>
                      <p:cNvPr id="0" name="图片 97506"/>
                      <p:cNvPicPr/>
                      <p:nvPr/>
                    </p:nvPicPr>
                    <p:blipFill>
                      <a:blip r:embed="rId6"/>
                      <a:stretch>
                        <a:fillRect/>
                      </a:stretch>
                    </p:blipFill>
                    <p:spPr>
                      <a:xfrm>
                        <a:off x="8614512" y="5087906"/>
                        <a:ext cx="376745" cy="32458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算法的时间复杂度</a:t>
            </a:r>
            <a:endParaRPr lang="en-US" altLang="zh-CN" sz="2200" b="1"/>
          </a:p>
        </p:txBody>
      </p:sp>
      <p:sp>
        <p:nvSpPr>
          <p:cNvPr id="2" name="TextBox 1"/>
          <p:cNvSpPr txBox="1"/>
          <p:nvPr/>
        </p:nvSpPr>
        <p:spPr>
          <a:xfrm>
            <a:off x="665981" y="1224111"/>
            <a:ext cx="8136904" cy="3354765"/>
          </a:xfrm>
          <a:prstGeom prst="rect">
            <a:avLst/>
          </a:prstGeom>
          <a:noFill/>
        </p:spPr>
        <p:txBody>
          <a:bodyPr wrap="square" rtlCol="0">
            <a:spAutoFit/>
          </a:bodyPr>
          <a:lstStyle/>
          <a:p>
            <a:pPr>
              <a:spcBef>
                <a:spcPct val="0"/>
              </a:spcBef>
            </a:pPr>
            <a:r>
              <a:rPr kumimoji="1" lang="zh-CN" altLang="en-US" sz="2000" b="1" smtClean="0">
                <a:solidFill>
                  <a:srgbClr val="0070C0"/>
                </a:solidFill>
                <a:latin typeface="+mn-ea"/>
              </a:rPr>
              <a:t>常见的时间复杂度</a:t>
            </a:r>
            <a:br>
              <a:rPr lang="en-US" altLang="zh-CN" sz="1400" smtClean="0"/>
            </a:br>
            <a:endParaRPr kumimoji="1" lang="en-US" altLang="zh-CN" sz="1400" smtClean="0"/>
          </a:p>
          <a:p>
            <a:pPr marL="342900" indent="-342900">
              <a:buAutoNum type="arabicParenR" startAt="3"/>
            </a:pPr>
            <a:r>
              <a:rPr lang="zh-CN" altLang="en-US" b="1" smtClean="0"/>
              <a:t>线</a:t>
            </a:r>
            <a:r>
              <a:rPr lang="zh-CN" altLang="en-US" b="1"/>
              <a:t>性阶</a:t>
            </a:r>
            <a:r>
              <a:rPr lang="en-US" altLang="zh-CN" b="1"/>
              <a:t>O(n)</a:t>
            </a:r>
            <a:endParaRPr kumimoji="1" lang="en-US" altLang="zh-CN" smtClean="0"/>
          </a:p>
          <a:p>
            <a:endParaRPr kumimoji="1" lang="en-US" altLang="zh-CN" smtClean="0"/>
          </a:p>
          <a:p>
            <a:endParaRPr kumimoji="1" lang="en-US" altLang="zh-CN"/>
          </a:p>
          <a:p>
            <a:endParaRPr kumimoji="1" lang="en-US" altLang="zh-CN" smtClean="0"/>
          </a:p>
          <a:p>
            <a:pPr>
              <a:spcBef>
                <a:spcPct val="0"/>
              </a:spcBef>
            </a:pPr>
            <a:endParaRPr lang="en-US" altLang="zh-CN" smtClean="0"/>
          </a:p>
          <a:p>
            <a:endParaRPr lang="en-US" altLang="zh-CN" smtClean="0"/>
          </a:p>
          <a:p>
            <a:endParaRPr lang="en-US" altLang="zh-CN"/>
          </a:p>
          <a:p>
            <a:r>
              <a:rPr lang="zh-CN" altLang="en-US" sz="1600" b="1" smtClean="0"/>
              <a:t>说明</a:t>
            </a:r>
            <a:r>
              <a:rPr lang="zh-CN" altLang="en-US" sz="1600" smtClean="0"/>
              <a:t>：这</a:t>
            </a:r>
            <a:r>
              <a:rPr lang="zh-CN" altLang="en-US" sz="1600"/>
              <a:t>段代码，</a:t>
            </a:r>
            <a:r>
              <a:rPr lang="en-US" altLang="zh-CN" sz="1600"/>
              <a:t>for</a:t>
            </a:r>
            <a:r>
              <a:rPr lang="zh-CN" altLang="en-US" sz="1600"/>
              <a:t>循环里面的代码会执行</a:t>
            </a:r>
            <a:r>
              <a:rPr lang="en-US" altLang="zh-CN" sz="1600"/>
              <a:t>n</a:t>
            </a:r>
            <a:r>
              <a:rPr lang="zh-CN" altLang="en-US" sz="1600"/>
              <a:t>遍，因此它消耗的时间是随着</a:t>
            </a:r>
            <a:r>
              <a:rPr lang="en-US" altLang="zh-CN" sz="1600"/>
              <a:t>n</a:t>
            </a:r>
            <a:r>
              <a:rPr lang="zh-CN" altLang="en-US" sz="1600"/>
              <a:t>的变化而变化的，因此这类代码都可以用</a:t>
            </a:r>
            <a:r>
              <a:rPr lang="en-US" altLang="zh-CN" sz="1600"/>
              <a:t>O(n)</a:t>
            </a:r>
            <a:r>
              <a:rPr lang="zh-CN" altLang="en-US" sz="1600"/>
              <a:t>来表示它的时间复杂度</a:t>
            </a:r>
            <a:endParaRPr kumimoji="1" lang="en-US" altLang="zh-CN" sz="1600" smtClean="0"/>
          </a:p>
          <a:p>
            <a:endParaRPr kumimoji="1" lang="en-US" altLang="zh-CN" sz="1600"/>
          </a:p>
        </p:txBody>
      </p:sp>
      <p:pic>
        <p:nvPicPr>
          <p:cNvPr id="9830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26021" y="2236152"/>
            <a:ext cx="1872208" cy="1114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3" name="对象 2"/>
          <p:cNvGraphicFramePr>
            <a:graphicFrameLocks noChangeAspect="1"/>
          </p:cNvGraphicFramePr>
          <p:nvPr/>
        </p:nvGraphicFramePr>
        <p:xfrm>
          <a:off x="3042245" y="3025997"/>
          <a:ext cx="376745" cy="324580"/>
        </p:xfrm>
        <a:graphic>
          <a:graphicData uri="http://schemas.openxmlformats.org/presentationml/2006/ole">
            <mc:AlternateContent xmlns:mc="http://schemas.openxmlformats.org/markup-compatibility/2006">
              <mc:Choice xmlns:v="urn:schemas-microsoft-com:vml" Requires="v">
                <p:oleObj spid="_x0000_s98416" name="包装程序外壳对象" showAsIcon="1" r:id="rId2" imgW="609600" imgH="523875" progId="Package">
                  <p:embed/>
                </p:oleObj>
              </mc:Choice>
              <mc:Fallback>
                <p:oleObj name="包装程序外壳对象" showAsIcon="1" r:id="rId2" imgW="609600" imgH="523875" progId="Package">
                  <p:embed/>
                  <p:pic>
                    <p:nvPicPr>
                      <p:cNvPr id="0" name="图片 98415"/>
                      <p:cNvPicPr/>
                      <p:nvPr/>
                    </p:nvPicPr>
                    <p:blipFill>
                      <a:blip r:embed="rId3"/>
                      <a:stretch>
                        <a:fillRect/>
                      </a:stretch>
                    </p:blipFill>
                    <p:spPr>
                      <a:xfrm>
                        <a:off x="3042245" y="3025997"/>
                        <a:ext cx="376745" cy="32458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算法的时间复杂度</a:t>
            </a:r>
            <a:endParaRPr lang="en-US" altLang="zh-CN" sz="2200" b="1"/>
          </a:p>
        </p:txBody>
      </p:sp>
      <p:sp>
        <p:nvSpPr>
          <p:cNvPr id="2" name="TextBox 1"/>
          <p:cNvSpPr txBox="1"/>
          <p:nvPr/>
        </p:nvSpPr>
        <p:spPr>
          <a:xfrm>
            <a:off x="665981" y="1224111"/>
            <a:ext cx="8136904" cy="3600986"/>
          </a:xfrm>
          <a:prstGeom prst="rect">
            <a:avLst/>
          </a:prstGeom>
          <a:noFill/>
        </p:spPr>
        <p:txBody>
          <a:bodyPr wrap="square" rtlCol="0">
            <a:spAutoFit/>
          </a:bodyPr>
          <a:lstStyle/>
          <a:p>
            <a:pPr>
              <a:spcBef>
                <a:spcPct val="0"/>
              </a:spcBef>
            </a:pPr>
            <a:r>
              <a:rPr kumimoji="1" lang="zh-CN" altLang="en-US" sz="2000" b="1" smtClean="0">
                <a:solidFill>
                  <a:srgbClr val="0070C0"/>
                </a:solidFill>
                <a:latin typeface="+mn-ea"/>
              </a:rPr>
              <a:t>常见的时间复杂度</a:t>
            </a:r>
            <a:br>
              <a:rPr lang="en-US" altLang="zh-CN" sz="1400" smtClean="0"/>
            </a:br>
            <a:endParaRPr kumimoji="1" lang="en-US" altLang="zh-CN" sz="1400" smtClean="0"/>
          </a:p>
          <a:p>
            <a:pPr marL="342900" indent="-342900">
              <a:buAutoNum type="arabicParenR" startAt="4"/>
            </a:pPr>
            <a:r>
              <a:rPr lang="zh-CN" altLang="en-US" b="1" smtClean="0"/>
              <a:t>线</a:t>
            </a:r>
            <a:r>
              <a:rPr lang="zh-CN" altLang="en-US" b="1"/>
              <a:t>性对数阶</a:t>
            </a:r>
            <a:r>
              <a:rPr lang="en-US" altLang="zh-CN" b="1" smtClean="0"/>
              <a:t>O(nlogN</a:t>
            </a:r>
            <a:r>
              <a:rPr lang="en-US" altLang="zh-CN" b="1"/>
              <a:t>)</a:t>
            </a:r>
            <a:endParaRPr kumimoji="1" lang="en-US" altLang="zh-CN" smtClean="0"/>
          </a:p>
          <a:p>
            <a:endParaRPr kumimoji="1" lang="en-US" altLang="zh-CN" smtClean="0"/>
          </a:p>
          <a:p>
            <a:endParaRPr kumimoji="1" lang="en-US" altLang="zh-CN"/>
          </a:p>
          <a:p>
            <a:endParaRPr kumimoji="1" lang="en-US" altLang="zh-CN" smtClean="0"/>
          </a:p>
          <a:p>
            <a:pPr>
              <a:spcBef>
                <a:spcPct val="0"/>
              </a:spcBef>
            </a:pPr>
            <a:endParaRPr lang="en-US" altLang="zh-CN" smtClean="0"/>
          </a:p>
          <a:p>
            <a:endParaRPr lang="en-US" altLang="zh-CN" smtClean="0"/>
          </a:p>
          <a:p>
            <a:endParaRPr lang="en-US" altLang="zh-CN"/>
          </a:p>
          <a:p>
            <a:endParaRPr lang="en-US" altLang="zh-CN" sz="1600" b="1" smtClean="0"/>
          </a:p>
          <a:p>
            <a:endParaRPr lang="en-US" altLang="zh-CN" sz="1600" b="1"/>
          </a:p>
          <a:p>
            <a:r>
              <a:rPr lang="zh-CN" altLang="en-US" sz="1600" b="1" smtClean="0"/>
              <a:t>说明</a:t>
            </a:r>
            <a:r>
              <a:rPr lang="zh-CN" altLang="en-US" sz="1600" smtClean="0"/>
              <a:t>：线</a:t>
            </a:r>
            <a:r>
              <a:rPr lang="zh-CN" altLang="en-US" sz="1600"/>
              <a:t>性对数阶</a:t>
            </a:r>
            <a:r>
              <a:rPr lang="en-US" altLang="zh-CN" sz="1600"/>
              <a:t>O(nlogN) </a:t>
            </a:r>
            <a:r>
              <a:rPr lang="zh-CN" altLang="en-US" sz="1600"/>
              <a:t>其实非常容易理解，将时间复杂度为</a:t>
            </a:r>
            <a:r>
              <a:rPr lang="en-US" altLang="zh-CN" sz="1600"/>
              <a:t>O(logn)</a:t>
            </a:r>
            <a:r>
              <a:rPr lang="zh-CN" altLang="en-US" sz="1600"/>
              <a:t>的代码循环</a:t>
            </a:r>
            <a:r>
              <a:rPr lang="en-US" altLang="zh-CN" sz="1600"/>
              <a:t>N</a:t>
            </a:r>
            <a:r>
              <a:rPr lang="zh-CN" altLang="en-US" sz="1600"/>
              <a:t>遍的话，那么它的时间复杂度就是 </a:t>
            </a:r>
            <a:r>
              <a:rPr lang="en-US" altLang="zh-CN" sz="1600"/>
              <a:t>n * O(logN)</a:t>
            </a:r>
            <a:r>
              <a:rPr lang="zh-CN" altLang="en-US" sz="1600"/>
              <a:t>，也就是了</a:t>
            </a:r>
            <a:r>
              <a:rPr lang="en-US" altLang="zh-CN" sz="1600"/>
              <a:t>O(nlogN)</a:t>
            </a:r>
            <a:endParaRPr kumimoji="1" lang="en-US" altLang="zh-CN" sz="1600"/>
          </a:p>
        </p:txBody>
      </p:sp>
      <p:pic>
        <p:nvPicPr>
          <p:cNvPr id="100355"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98029" y="2160215"/>
            <a:ext cx="2305050" cy="1743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4" name="对象 3"/>
          <p:cNvGraphicFramePr>
            <a:graphicFrameLocks noChangeAspect="1"/>
          </p:cNvGraphicFramePr>
          <p:nvPr/>
        </p:nvGraphicFramePr>
        <p:xfrm>
          <a:off x="3618309" y="3535792"/>
          <a:ext cx="376745" cy="324580"/>
        </p:xfrm>
        <a:graphic>
          <a:graphicData uri="http://schemas.openxmlformats.org/presentationml/2006/ole">
            <mc:AlternateContent xmlns:mc="http://schemas.openxmlformats.org/markup-compatibility/2006">
              <mc:Choice xmlns:v="urn:schemas-microsoft-com:vml" Requires="v">
                <p:oleObj spid="_x0000_s100466" name="包装程序外壳对象" showAsIcon="1" r:id="rId2" imgW="609600" imgH="523875" progId="Package">
                  <p:embed/>
                </p:oleObj>
              </mc:Choice>
              <mc:Fallback>
                <p:oleObj name="包装程序外壳对象" showAsIcon="1" r:id="rId2" imgW="609600" imgH="523875" progId="Package">
                  <p:embed/>
                  <p:pic>
                    <p:nvPicPr>
                      <p:cNvPr id="0" name="图片 100465"/>
                      <p:cNvPicPr/>
                      <p:nvPr/>
                    </p:nvPicPr>
                    <p:blipFill>
                      <a:blip r:embed="rId3"/>
                      <a:stretch>
                        <a:fillRect/>
                      </a:stretch>
                    </p:blipFill>
                    <p:spPr>
                      <a:xfrm>
                        <a:off x="3618309" y="3535792"/>
                        <a:ext cx="376745" cy="32458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算法的时间复杂度</a:t>
            </a:r>
            <a:endParaRPr lang="en-US" altLang="zh-CN" sz="2200" b="1"/>
          </a:p>
        </p:txBody>
      </p:sp>
      <p:sp>
        <p:nvSpPr>
          <p:cNvPr id="2" name="TextBox 1"/>
          <p:cNvSpPr txBox="1"/>
          <p:nvPr/>
        </p:nvSpPr>
        <p:spPr>
          <a:xfrm>
            <a:off x="665981" y="1224111"/>
            <a:ext cx="8136904" cy="3785652"/>
          </a:xfrm>
          <a:prstGeom prst="rect">
            <a:avLst/>
          </a:prstGeom>
          <a:noFill/>
        </p:spPr>
        <p:txBody>
          <a:bodyPr wrap="square" rtlCol="0">
            <a:spAutoFit/>
          </a:bodyPr>
          <a:lstStyle/>
          <a:p>
            <a:pPr>
              <a:spcBef>
                <a:spcPct val="0"/>
              </a:spcBef>
            </a:pPr>
            <a:r>
              <a:rPr kumimoji="1" lang="zh-CN" altLang="en-US" sz="2000" b="1" smtClean="0">
                <a:solidFill>
                  <a:srgbClr val="0070C0"/>
                </a:solidFill>
                <a:latin typeface="+mn-ea"/>
              </a:rPr>
              <a:t>常见的时间复杂度</a:t>
            </a:r>
            <a:br>
              <a:rPr lang="en-US" altLang="zh-CN" sz="1400" smtClean="0"/>
            </a:br>
            <a:endParaRPr kumimoji="1" lang="en-US" altLang="zh-CN" sz="1400" smtClean="0"/>
          </a:p>
          <a:p>
            <a:pPr marL="342900" indent="-342900">
              <a:buAutoNum type="arabicParenR" startAt="5"/>
            </a:pPr>
            <a:r>
              <a:rPr lang="zh-CN" altLang="en-US" b="1" smtClean="0"/>
              <a:t>平</a:t>
            </a:r>
            <a:r>
              <a:rPr lang="zh-CN" altLang="en-US" b="1"/>
              <a:t>方阶</a:t>
            </a:r>
            <a:r>
              <a:rPr lang="en-US" altLang="zh-CN" b="1"/>
              <a:t>O(n²</a:t>
            </a:r>
            <a:r>
              <a:rPr lang="en-US" altLang="zh-CN" b="1" smtClean="0"/>
              <a:t>)</a:t>
            </a:r>
            <a:endParaRPr kumimoji="1" lang="en-US" altLang="zh-CN" smtClean="0"/>
          </a:p>
          <a:p>
            <a:endParaRPr kumimoji="1" lang="en-US" altLang="zh-CN" smtClean="0"/>
          </a:p>
          <a:p>
            <a:endParaRPr kumimoji="1" lang="en-US" altLang="zh-CN"/>
          </a:p>
          <a:p>
            <a:endParaRPr kumimoji="1" lang="en-US" altLang="zh-CN" smtClean="0"/>
          </a:p>
          <a:p>
            <a:pPr>
              <a:spcBef>
                <a:spcPct val="0"/>
              </a:spcBef>
            </a:pPr>
            <a:endParaRPr lang="en-US" altLang="zh-CN" smtClean="0"/>
          </a:p>
          <a:p>
            <a:endParaRPr lang="en-US" altLang="zh-CN" smtClean="0"/>
          </a:p>
          <a:p>
            <a:endParaRPr lang="en-US" altLang="zh-CN"/>
          </a:p>
          <a:p>
            <a:endParaRPr lang="en-US" altLang="zh-CN" sz="1600" b="1" smtClean="0"/>
          </a:p>
          <a:p>
            <a:endParaRPr lang="en-US" altLang="zh-CN" sz="1600" b="1"/>
          </a:p>
          <a:p>
            <a:r>
              <a:rPr lang="zh-CN" altLang="en-US" sz="1600" b="1" smtClean="0"/>
              <a:t>说明</a:t>
            </a:r>
            <a:r>
              <a:rPr lang="zh-CN" altLang="en-US" sz="1600" smtClean="0"/>
              <a:t>：平</a:t>
            </a:r>
            <a:r>
              <a:rPr lang="zh-CN" altLang="en-US" sz="1600"/>
              <a:t>方阶</a:t>
            </a:r>
            <a:r>
              <a:rPr lang="en-US" altLang="zh-CN" sz="1600"/>
              <a:t>O(n²) </a:t>
            </a:r>
            <a:r>
              <a:rPr lang="zh-CN" altLang="en-US" sz="1600"/>
              <a:t>就更容易理解了，如果把 </a:t>
            </a:r>
            <a:r>
              <a:rPr lang="en-US" altLang="zh-CN" sz="1600"/>
              <a:t>O(n) </a:t>
            </a:r>
            <a:r>
              <a:rPr lang="zh-CN" altLang="en-US" sz="1600"/>
              <a:t>的代码再嵌套循环一遍，它的时间复杂度就是 </a:t>
            </a:r>
            <a:r>
              <a:rPr lang="en-US" altLang="zh-CN" sz="1600"/>
              <a:t>O(n²</a:t>
            </a:r>
            <a:r>
              <a:rPr lang="en-US" altLang="zh-CN" sz="1600" smtClean="0"/>
              <a:t>)</a:t>
            </a:r>
            <a:r>
              <a:rPr lang="zh-CN" altLang="en-US" sz="1600" smtClean="0"/>
              <a:t>，</a:t>
            </a:r>
            <a:r>
              <a:rPr lang="zh-CN" altLang="en-US" sz="1600"/>
              <a:t>这段代码其实就是嵌套了</a:t>
            </a:r>
            <a:r>
              <a:rPr lang="en-US" altLang="zh-CN" sz="1600"/>
              <a:t>2</a:t>
            </a:r>
            <a:r>
              <a:rPr lang="zh-CN" altLang="en-US" sz="1600"/>
              <a:t>层</a:t>
            </a:r>
            <a:r>
              <a:rPr lang="en-US" altLang="zh-CN" sz="1600"/>
              <a:t>n</a:t>
            </a:r>
            <a:r>
              <a:rPr lang="zh-CN" altLang="en-US" sz="1600"/>
              <a:t>循环，它的时间复杂度就是 </a:t>
            </a:r>
            <a:r>
              <a:rPr lang="en-US" altLang="zh-CN" sz="1600"/>
              <a:t>O(n*n)</a:t>
            </a:r>
            <a:r>
              <a:rPr lang="zh-CN" altLang="en-US" sz="1600"/>
              <a:t>，即  </a:t>
            </a:r>
            <a:r>
              <a:rPr lang="en-US" altLang="zh-CN" sz="1600"/>
              <a:t>O(n²) </a:t>
            </a:r>
            <a:r>
              <a:rPr lang="zh-CN" altLang="en-US" sz="1600" smtClean="0"/>
              <a:t>如</a:t>
            </a:r>
            <a:r>
              <a:rPr lang="zh-CN" altLang="en-US" sz="1600"/>
              <a:t>果将其中一层循环的</a:t>
            </a:r>
            <a:r>
              <a:rPr lang="en-US" altLang="zh-CN" sz="1600"/>
              <a:t>n</a:t>
            </a:r>
            <a:r>
              <a:rPr lang="zh-CN" altLang="en-US" sz="1600"/>
              <a:t>改成</a:t>
            </a:r>
            <a:r>
              <a:rPr lang="en-US" altLang="zh-CN" sz="1600" smtClean="0"/>
              <a:t>m</a:t>
            </a:r>
            <a:r>
              <a:rPr lang="zh-CN" altLang="en-US" sz="1600" smtClean="0"/>
              <a:t>，</a:t>
            </a:r>
            <a:r>
              <a:rPr lang="zh-CN" altLang="en-US" sz="1600"/>
              <a:t>那它的时间复杂度就变成了 </a:t>
            </a:r>
            <a:r>
              <a:rPr lang="en-US" altLang="zh-CN" sz="1600"/>
              <a:t>O(m*n)</a:t>
            </a:r>
            <a:endParaRPr kumimoji="1" lang="en-US" altLang="zh-CN" sz="1600"/>
          </a:p>
        </p:txBody>
      </p:sp>
      <p:pic>
        <p:nvPicPr>
          <p:cNvPr id="10137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98029" y="2232223"/>
            <a:ext cx="3095625" cy="175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3" name="对象 2"/>
          <p:cNvGraphicFramePr>
            <a:graphicFrameLocks noChangeAspect="1"/>
          </p:cNvGraphicFramePr>
          <p:nvPr/>
        </p:nvGraphicFramePr>
        <p:xfrm>
          <a:off x="4323525" y="3649031"/>
          <a:ext cx="410908" cy="354013"/>
        </p:xfrm>
        <a:graphic>
          <a:graphicData uri="http://schemas.openxmlformats.org/presentationml/2006/ole">
            <mc:AlternateContent xmlns:mc="http://schemas.openxmlformats.org/markup-compatibility/2006">
              <mc:Choice xmlns:v="urn:schemas-microsoft-com:vml" Requires="v">
                <p:oleObj spid="_x0000_s101489" name="包装程序外壳对象" showAsIcon="1" r:id="rId2" imgW="609600" imgH="523875" progId="Package">
                  <p:embed/>
                </p:oleObj>
              </mc:Choice>
              <mc:Fallback>
                <p:oleObj name="包装程序外壳对象" showAsIcon="1" r:id="rId2" imgW="609600" imgH="523875" progId="Package">
                  <p:embed/>
                  <p:pic>
                    <p:nvPicPr>
                      <p:cNvPr id="0" name="图片 101488"/>
                      <p:cNvPicPr/>
                      <p:nvPr/>
                    </p:nvPicPr>
                    <p:blipFill>
                      <a:blip r:embed="rId3"/>
                      <a:stretch>
                        <a:fillRect/>
                      </a:stretch>
                    </p:blipFill>
                    <p:spPr>
                      <a:xfrm>
                        <a:off x="4323525" y="3649031"/>
                        <a:ext cx="410908" cy="354013"/>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算法的时间复杂度</a:t>
            </a:r>
            <a:endParaRPr lang="en-US" altLang="zh-CN" sz="2200" b="1"/>
          </a:p>
        </p:txBody>
      </p:sp>
      <p:sp>
        <p:nvSpPr>
          <p:cNvPr id="2" name="TextBox 1"/>
          <p:cNvSpPr txBox="1"/>
          <p:nvPr/>
        </p:nvSpPr>
        <p:spPr>
          <a:xfrm>
            <a:off x="665981" y="1224111"/>
            <a:ext cx="8136904" cy="1384995"/>
          </a:xfrm>
          <a:prstGeom prst="rect">
            <a:avLst/>
          </a:prstGeom>
          <a:noFill/>
        </p:spPr>
        <p:txBody>
          <a:bodyPr wrap="square" rtlCol="0">
            <a:spAutoFit/>
          </a:bodyPr>
          <a:lstStyle/>
          <a:p>
            <a:pPr>
              <a:spcBef>
                <a:spcPct val="0"/>
              </a:spcBef>
            </a:pPr>
            <a:r>
              <a:rPr kumimoji="1" lang="zh-CN" altLang="en-US" sz="2000" b="1" smtClean="0">
                <a:solidFill>
                  <a:srgbClr val="0070C0"/>
                </a:solidFill>
                <a:latin typeface="+mn-ea"/>
              </a:rPr>
              <a:t>常见的时间复杂度</a:t>
            </a:r>
            <a:br>
              <a:rPr lang="en-US" altLang="zh-CN" sz="1400" smtClean="0"/>
            </a:br>
            <a:endParaRPr kumimoji="1" lang="en-US" altLang="zh-CN" sz="1400" smtClean="0"/>
          </a:p>
          <a:p>
            <a:pPr marL="342900" indent="-342900">
              <a:buAutoNum type="arabicParenR" startAt="6"/>
            </a:pPr>
            <a:r>
              <a:rPr lang="zh-CN" altLang="en-US" b="1" smtClean="0"/>
              <a:t>立</a:t>
            </a:r>
            <a:r>
              <a:rPr lang="zh-CN" altLang="en-US" b="1"/>
              <a:t>方阶</a:t>
            </a:r>
            <a:r>
              <a:rPr lang="en-US" altLang="zh-CN" b="1"/>
              <a:t>O(n³)</a:t>
            </a:r>
            <a:r>
              <a:rPr lang="zh-CN" altLang="en-US"/>
              <a:t>、</a:t>
            </a:r>
            <a:r>
              <a:rPr lang="en-US" altLang="zh-CN" b="1"/>
              <a:t>K</a:t>
            </a:r>
            <a:r>
              <a:rPr lang="zh-CN" altLang="en-US" b="1"/>
              <a:t>次方阶</a:t>
            </a:r>
            <a:r>
              <a:rPr lang="en-US" altLang="zh-CN" b="1"/>
              <a:t>O(n^k)</a:t>
            </a:r>
            <a:endParaRPr lang="en-US" altLang="zh-CN" b="1" smtClean="0"/>
          </a:p>
          <a:p>
            <a:endParaRPr lang="en-US" altLang="zh-CN" sz="1600" b="1"/>
          </a:p>
          <a:p>
            <a:r>
              <a:rPr lang="zh-CN" altLang="en-US" sz="1600" b="1" smtClean="0"/>
              <a:t>说明</a:t>
            </a:r>
            <a:r>
              <a:rPr lang="zh-CN" altLang="en-US" sz="1600" smtClean="0"/>
              <a:t>：参</a:t>
            </a:r>
            <a:r>
              <a:rPr lang="zh-CN" altLang="en-US" sz="1600"/>
              <a:t>考上面的</a:t>
            </a:r>
            <a:r>
              <a:rPr lang="en-US" altLang="zh-CN" sz="1600"/>
              <a:t>O(n²) </a:t>
            </a:r>
            <a:r>
              <a:rPr lang="zh-CN" altLang="en-US" sz="1600"/>
              <a:t>去理解就好了，</a:t>
            </a:r>
            <a:r>
              <a:rPr lang="en-US" altLang="zh-CN" sz="1600"/>
              <a:t>O(n³)</a:t>
            </a:r>
            <a:r>
              <a:rPr lang="zh-CN" altLang="en-US" sz="1600"/>
              <a:t>相当于三层</a:t>
            </a:r>
            <a:r>
              <a:rPr lang="en-US" altLang="zh-CN" sz="1600"/>
              <a:t>n</a:t>
            </a:r>
            <a:r>
              <a:rPr lang="zh-CN" altLang="en-US" sz="1600"/>
              <a:t>循环，其它的类似</a:t>
            </a:r>
            <a:endParaRPr kumimoji="1" lang="en-US" altLang="zh-CN" sz="1600"/>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算法的时间复杂度</a:t>
            </a:r>
            <a:endParaRPr lang="en-US" altLang="zh-CN" sz="2200" b="1"/>
          </a:p>
        </p:txBody>
      </p:sp>
      <p:sp>
        <p:nvSpPr>
          <p:cNvPr id="2" name="TextBox 1"/>
          <p:cNvSpPr txBox="1"/>
          <p:nvPr/>
        </p:nvSpPr>
        <p:spPr>
          <a:xfrm>
            <a:off x="665981" y="1224111"/>
            <a:ext cx="3615845" cy="4431983"/>
          </a:xfrm>
          <a:prstGeom prst="rect">
            <a:avLst/>
          </a:prstGeom>
          <a:noFill/>
        </p:spPr>
        <p:txBody>
          <a:bodyPr wrap="square" rtlCol="0">
            <a:spAutoFit/>
          </a:bodyPr>
          <a:lstStyle/>
          <a:p>
            <a:pPr>
              <a:spcBef>
                <a:spcPct val="0"/>
              </a:spcBef>
            </a:pPr>
            <a:r>
              <a:rPr kumimoji="1" lang="zh-CN" altLang="en-US" sz="2000" b="1" smtClean="0">
                <a:solidFill>
                  <a:srgbClr val="0070C0"/>
                </a:solidFill>
                <a:latin typeface="+mn-ea"/>
              </a:rPr>
              <a:t>平</a:t>
            </a:r>
            <a:r>
              <a:rPr kumimoji="1" lang="zh-CN" altLang="en-US" sz="2000" b="1">
                <a:solidFill>
                  <a:srgbClr val="0070C0"/>
                </a:solidFill>
                <a:latin typeface="+mn-ea"/>
              </a:rPr>
              <a:t>均时间复杂度和最坏时间复杂度</a:t>
            </a:r>
            <a:br>
              <a:rPr lang="en-US" altLang="zh-CN" sz="1400" smtClean="0"/>
            </a:br>
            <a:endParaRPr kumimoji="1" lang="en-US" altLang="zh-CN" sz="1400" smtClean="0"/>
          </a:p>
          <a:p>
            <a:pPr marL="342900" indent="-342900">
              <a:buAutoNum type="arabicParenR"/>
            </a:pPr>
            <a:r>
              <a:rPr kumimoji="1" lang="zh-CN" altLang="en-US" sz="1600" smtClean="0"/>
              <a:t>平</a:t>
            </a:r>
            <a:r>
              <a:rPr kumimoji="1" lang="zh-CN" altLang="en-US" sz="1600"/>
              <a:t>均时间复杂度是指所有可能的输入实例均以等概率出现的情况下，该算法的运行时间</a:t>
            </a:r>
            <a:r>
              <a:rPr kumimoji="1" lang="zh-CN" altLang="en-US" sz="1600" smtClean="0"/>
              <a:t>。</a:t>
            </a:r>
            <a:endParaRPr kumimoji="1" lang="en-US" altLang="zh-CN" sz="1600" smtClean="0"/>
          </a:p>
          <a:p>
            <a:pPr marL="342900" indent="-342900">
              <a:buAutoNum type="arabicParenR"/>
            </a:pPr>
            <a:r>
              <a:rPr kumimoji="1" lang="zh-CN" altLang="en-US" sz="1600" smtClean="0"/>
              <a:t>最</a:t>
            </a:r>
            <a:r>
              <a:rPr kumimoji="1" lang="zh-CN" altLang="en-US" sz="1600"/>
              <a:t>坏情况下的时间复杂度称最坏时间复杂度。一般讨论的时间复杂度均是最坏情况下的时间复杂度。 这样做的原因是：最坏情况下的时间复杂度是算法在任何输入实例上运行时间的界限，这就保证了算法的运行时间不会比最坏情况更长</a:t>
            </a:r>
            <a:r>
              <a:rPr kumimoji="1" lang="zh-CN" altLang="en-US" sz="1600" smtClean="0"/>
              <a:t>。</a:t>
            </a:r>
            <a:endParaRPr kumimoji="1" lang="en-US" altLang="zh-CN" sz="1600" smtClean="0"/>
          </a:p>
          <a:p>
            <a:pPr marL="342900" indent="-342900">
              <a:buAutoNum type="arabicParenR"/>
            </a:pPr>
            <a:r>
              <a:rPr kumimoji="1" lang="zh-CN" altLang="en-US" sz="1600" smtClean="0"/>
              <a:t>平均</a:t>
            </a:r>
            <a:r>
              <a:rPr kumimoji="1" lang="zh-CN" altLang="en-US" sz="1600"/>
              <a:t>时间</a:t>
            </a:r>
            <a:r>
              <a:rPr kumimoji="1" lang="zh-CN" altLang="en-US" sz="1600" smtClean="0"/>
              <a:t>复杂度和</a:t>
            </a:r>
            <a:r>
              <a:rPr kumimoji="1" lang="zh-CN" altLang="en-US" sz="1600"/>
              <a:t>最</a:t>
            </a:r>
            <a:r>
              <a:rPr kumimoji="1" lang="zh-CN" altLang="en-US" sz="1600" smtClean="0"/>
              <a:t>坏时间复杂度</a:t>
            </a:r>
            <a:r>
              <a:rPr kumimoji="1" lang="zh-CN" altLang="en-US" sz="1600"/>
              <a:t>是</a:t>
            </a:r>
            <a:r>
              <a:rPr kumimoji="1" lang="zh-CN" altLang="en-US" sz="1600" smtClean="0"/>
              <a:t>否一致，和算法有关</a:t>
            </a:r>
            <a:r>
              <a:rPr kumimoji="1" lang="en-US" altLang="zh-CN" sz="1600" smtClean="0"/>
              <a:t>(</a:t>
            </a:r>
            <a:r>
              <a:rPr kumimoji="1" lang="zh-CN" altLang="en-US" sz="1600" smtClean="0"/>
              <a:t>如图</a:t>
            </a:r>
            <a:r>
              <a:rPr kumimoji="1" lang="en-US" altLang="zh-CN" sz="1600" smtClean="0"/>
              <a:t>:)</a:t>
            </a:r>
            <a:r>
              <a:rPr kumimoji="1" lang="zh-CN" altLang="en-US" smtClean="0"/>
              <a:t>。</a:t>
            </a:r>
            <a:endParaRPr kumimoji="1" lang="zh-CN" altLang="en-US"/>
          </a:p>
          <a:p>
            <a:endParaRPr kumimoji="1" lang="en-US" altLang="zh-CN"/>
          </a:p>
        </p:txBody>
      </p:sp>
      <p:pic>
        <p:nvPicPr>
          <p:cNvPr id="102402"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465190" y="1944191"/>
            <a:ext cx="5057775" cy="3352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算法的</a:t>
            </a:r>
            <a:r>
              <a:rPr lang="zh-CN" altLang="en-US" sz="2200" b="1"/>
              <a:t>空间</a:t>
            </a:r>
            <a:r>
              <a:rPr lang="zh-CN" altLang="en-US" sz="2200" b="1" smtClean="0"/>
              <a:t>复杂度</a:t>
            </a:r>
            <a:r>
              <a:rPr lang="zh-CN" altLang="en-US" sz="2200" b="1"/>
              <a:t>简介</a:t>
            </a:r>
            <a:endParaRPr lang="en-US" altLang="zh-CN" sz="2200" b="1"/>
          </a:p>
        </p:txBody>
      </p:sp>
      <p:sp>
        <p:nvSpPr>
          <p:cNvPr id="2" name="TextBox 1"/>
          <p:cNvSpPr txBox="1"/>
          <p:nvPr/>
        </p:nvSpPr>
        <p:spPr>
          <a:xfrm>
            <a:off x="665981" y="1224111"/>
            <a:ext cx="8352928" cy="3385542"/>
          </a:xfrm>
          <a:prstGeom prst="rect">
            <a:avLst/>
          </a:prstGeom>
          <a:noFill/>
        </p:spPr>
        <p:txBody>
          <a:bodyPr wrap="square" rtlCol="0">
            <a:spAutoFit/>
          </a:bodyPr>
          <a:lstStyle/>
          <a:p>
            <a:pPr>
              <a:spcBef>
                <a:spcPct val="0"/>
              </a:spcBef>
            </a:pPr>
            <a:r>
              <a:rPr kumimoji="1" lang="zh-CN" altLang="en-US" sz="2000" b="1">
                <a:solidFill>
                  <a:srgbClr val="0070C0"/>
                </a:solidFill>
                <a:latin typeface="+mn-ea"/>
              </a:rPr>
              <a:t>基本</a:t>
            </a:r>
            <a:r>
              <a:rPr kumimoji="1" lang="zh-CN" altLang="en-US" sz="2000" b="1" smtClean="0">
                <a:solidFill>
                  <a:srgbClr val="0070C0"/>
                </a:solidFill>
                <a:latin typeface="+mn-ea"/>
              </a:rPr>
              <a:t>介绍</a:t>
            </a:r>
            <a:br>
              <a:rPr lang="en-US" altLang="zh-CN" sz="1400" smtClean="0"/>
            </a:br>
            <a:endParaRPr kumimoji="1" lang="en-US" altLang="zh-CN" sz="1400" smtClean="0"/>
          </a:p>
          <a:p>
            <a:pPr marL="342900" indent="-342900">
              <a:buAutoNum type="arabicParenR"/>
            </a:pPr>
            <a:r>
              <a:rPr lang="zh-CN" altLang="en-US" smtClean="0"/>
              <a:t>类</a:t>
            </a:r>
            <a:r>
              <a:rPr lang="zh-CN" altLang="en-US"/>
              <a:t>似于时间复杂度的讨论，一个算法的空间复杂度</a:t>
            </a:r>
            <a:r>
              <a:rPr lang="en-US" altLang="zh-CN"/>
              <a:t>(Space </a:t>
            </a:r>
            <a:r>
              <a:rPr lang="en-US" altLang="zh-CN" smtClean="0"/>
              <a:t>Complexity)</a:t>
            </a:r>
            <a:r>
              <a:rPr lang="zh-CN" altLang="en-US" smtClean="0"/>
              <a:t>定</a:t>
            </a:r>
            <a:r>
              <a:rPr lang="zh-CN" altLang="en-US"/>
              <a:t>义为该</a:t>
            </a:r>
            <a:r>
              <a:rPr lang="zh-CN" altLang="en-US">
                <a:solidFill>
                  <a:srgbClr val="FF0000"/>
                </a:solidFill>
              </a:rPr>
              <a:t>算法所耗费的存储空间，它也是问题规模</a:t>
            </a:r>
            <a:r>
              <a:rPr lang="en-US" altLang="zh-CN">
                <a:solidFill>
                  <a:srgbClr val="FF0000"/>
                </a:solidFill>
              </a:rPr>
              <a:t>n</a:t>
            </a:r>
            <a:r>
              <a:rPr lang="zh-CN" altLang="en-US">
                <a:solidFill>
                  <a:srgbClr val="FF0000"/>
                </a:solidFill>
              </a:rPr>
              <a:t>的函数</a:t>
            </a:r>
            <a:r>
              <a:rPr lang="zh-CN" altLang="en-US" smtClean="0"/>
              <a:t>。</a:t>
            </a:r>
            <a:endParaRPr lang="en-US" altLang="zh-CN" smtClean="0"/>
          </a:p>
          <a:p>
            <a:pPr marL="342900" indent="-342900">
              <a:buAutoNum type="arabicParenR"/>
            </a:pPr>
            <a:r>
              <a:rPr lang="zh-CN" altLang="en-US"/>
              <a:t>空间复杂度</a:t>
            </a:r>
            <a:r>
              <a:rPr lang="en-US" altLang="zh-CN"/>
              <a:t>(Space Complexity)</a:t>
            </a:r>
            <a:r>
              <a:rPr lang="zh-CN" altLang="en-US"/>
              <a:t>是对一个算法在运行过程中临时占用存储空间大小的量度</a:t>
            </a:r>
            <a:r>
              <a:rPr lang="zh-CN" altLang="en-US" smtClean="0"/>
              <a:t>。有</a:t>
            </a:r>
            <a:r>
              <a:rPr lang="zh-CN" altLang="en-US"/>
              <a:t>的算法需要占用的临时工作单元数与解决问题的规模</a:t>
            </a:r>
            <a:r>
              <a:rPr lang="en-US" altLang="zh-CN"/>
              <a:t>n</a:t>
            </a:r>
            <a:r>
              <a:rPr lang="zh-CN" altLang="en-US"/>
              <a:t>有关，它随着</a:t>
            </a:r>
            <a:r>
              <a:rPr lang="en-US" altLang="zh-CN"/>
              <a:t>n</a:t>
            </a:r>
            <a:r>
              <a:rPr lang="zh-CN" altLang="en-US"/>
              <a:t>的增大而增大，当</a:t>
            </a:r>
            <a:r>
              <a:rPr lang="en-US" altLang="zh-CN"/>
              <a:t>n</a:t>
            </a:r>
            <a:r>
              <a:rPr lang="zh-CN" altLang="en-US"/>
              <a:t>较大时，将占用较多的存储单元，例</a:t>
            </a:r>
            <a:r>
              <a:rPr lang="zh-CN" altLang="en-US" smtClean="0"/>
              <a:t>如快</a:t>
            </a:r>
            <a:r>
              <a:rPr lang="zh-CN" altLang="en-US"/>
              <a:t>速排序和归并排序算法就属于这种情</a:t>
            </a:r>
            <a:r>
              <a:rPr lang="zh-CN" altLang="en-US" smtClean="0"/>
              <a:t>况</a:t>
            </a:r>
            <a:endParaRPr lang="en-US" altLang="zh-CN" smtClean="0"/>
          </a:p>
          <a:p>
            <a:pPr marL="342900" indent="-342900">
              <a:buAutoNum type="arabicParenR"/>
            </a:pPr>
            <a:r>
              <a:rPr lang="zh-CN" altLang="en-US" smtClean="0"/>
              <a:t>在做算法分析时，</a:t>
            </a:r>
            <a:r>
              <a:rPr lang="zh-CN" altLang="en-US" b="1" smtClean="0"/>
              <a:t>主要讨论的是时间复杂度</a:t>
            </a:r>
            <a:r>
              <a:rPr lang="zh-CN" altLang="en-US" smtClean="0"/>
              <a:t>。从用户使用体验上看，更看重的程序执行的速度。一些缓存产品</a:t>
            </a:r>
            <a:r>
              <a:rPr lang="en-US" altLang="zh-CN" smtClean="0"/>
              <a:t>(redis, memcache)</a:t>
            </a:r>
            <a:r>
              <a:rPr lang="zh-CN" altLang="en-US" smtClean="0"/>
              <a:t>和算法</a:t>
            </a:r>
            <a:r>
              <a:rPr lang="en-US" altLang="zh-CN" smtClean="0"/>
              <a:t>(</a:t>
            </a:r>
            <a:r>
              <a:rPr lang="zh-CN" altLang="en-US" smtClean="0"/>
              <a:t>基数排序</a:t>
            </a:r>
            <a:r>
              <a:rPr lang="en-US" altLang="zh-CN" smtClean="0"/>
              <a:t>)</a:t>
            </a:r>
            <a:r>
              <a:rPr lang="zh-CN" altLang="en-US" smtClean="0"/>
              <a:t>本质就是用空间换时间</a:t>
            </a:r>
            <a:r>
              <a:rPr lang="en-US" altLang="zh-CN" smtClean="0"/>
              <a:t>.</a:t>
            </a:r>
            <a:endParaRPr lang="en-US" altLang="zh-CN" smtClean="0"/>
          </a:p>
          <a:p>
            <a:pPr marL="342900" indent="-342900">
              <a:buAutoNum type="arabicParenR"/>
            </a:pPr>
            <a:endParaRPr kumimoji="1" lang="en-US" altLang="zh-CN"/>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冒泡排序</a:t>
            </a:r>
            <a:endParaRPr lang="en-US" altLang="zh-CN" sz="2200" b="1"/>
          </a:p>
        </p:txBody>
      </p:sp>
      <p:sp>
        <p:nvSpPr>
          <p:cNvPr id="2" name="TextBox 1"/>
          <p:cNvSpPr txBox="1"/>
          <p:nvPr/>
        </p:nvSpPr>
        <p:spPr>
          <a:xfrm>
            <a:off x="665981" y="1224111"/>
            <a:ext cx="8136904" cy="3539430"/>
          </a:xfrm>
          <a:prstGeom prst="rect">
            <a:avLst/>
          </a:prstGeom>
          <a:noFill/>
        </p:spPr>
        <p:txBody>
          <a:bodyPr wrap="square" rtlCol="0">
            <a:spAutoFit/>
          </a:bodyPr>
          <a:lstStyle/>
          <a:p>
            <a:pPr>
              <a:spcBef>
                <a:spcPct val="0"/>
              </a:spcBef>
            </a:pPr>
            <a:r>
              <a:rPr kumimoji="1" lang="zh-CN" altLang="en-US" sz="2000" b="1" smtClean="0">
                <a:solidFill>
                  <a:srgbClr val="0070C0"/>
                </a:solidFill>
                <a:latin typeface="+mn-ea"/>
              </a:rPr>
              <a:t>基本介绍</a:t>
            </a:r>
            <a:endParaRPr kumimoji="1" lang="en-US" altLang="zh-CN" sz="2000" b="1" smtClean="0">
              <a:solidFill>
                <a:srgbClr val="0070C0"/>
              </a:solidFill>
              <a:latin typeface="+mn-ea"/>
            </a:endParaRPr>
          </a:p>
          <a:p>
            <a:pPr>
              <a:spcBef>
                <a:spcPct val="0"/>
              </a:spcBef>
            </a:pPr>
            <a:endParaRPr kumimoji="1" lang="zh-CN" altLang="en-US" sz="2000">
              <a:solidFill>
                <a:srgbClr val="0070C0"/>
              </a:solidFill>
              <a:latin typeface="+mn-ea"/>
            </a:endParaRPr>
          </a:p>
          <a:p>
            <a:pPr>
              <a:spcBef>
                <a:spcPct val="0"/>
              </a:spcBef>
            </a:pPr>
            <a:r>
              <a:rPr kumimoji="1" lang="zh-CN" altLang="en-US">
                <a:latin typeface="+mn-ea"/>
              </a:rPr>
              <a:t>冒泡排序（</a:t>
            </a:r>
            <a:r>
              <a:rPr kumimoji="1" lang="en-US" altLang="zh-CN">
                <a:latin typeface="+mn-ea"/>
              </a:rPr>
              <a:t>Bubble Sorting</a:t>
            </a:r>
            <a:r>
              <a:rPr kumimoji="1" lang="zh-CN" altLang="en-US">
                <a:latin typeface="+mn-ea"/>
              </a:rPr>
              <a:t>）的基本思想是：通过对待</a:t>
            </a:r>
            <a:endParaRPr kumimoji="1" lang="zh-CN" altLang="en-US">
              <a:latin typeface="+mn-ea"/>
            </a:endParaRPr>
          </a:p>
          <a:p>
            <a:pPr>
              <a:spcBef>
                <a:spcPct val="0"/>
              </a:spcBef>
            </a:pPr>
            <a:r>
              <a:rPr kumimoji="1" lang="zh-CN" altLang="en-US">
                <a:latin typeface="+mn-ea"/>
              </a:rPr>
              <a:t>排序序列</a:t>
            </a:r>
            <a:r>
              <a:rPr kumimoji="1" lang="zh-CN" altLang="en-US" smtClean="0">
                <a:latin typeface="+mn-ea"/>
              </a:rPr>
              <a:t>从前向</a:t>
            </a:r>
            <a:r>
              <a:rPr kumimoji="1" lang="zh-CN" altLang="en-US">
                <a:latin typeface="+mn-ea"/>
              </a:rPr>
              <a:t>后</a:t>
            </a:r>
            <a:r>
              <a:rPr kumimoji="1" lang="zh-CN" altLang="en-US" smtClean="0">
                <a:latin typeface="+mn-ea"/>
              </a:rPr>
              <a:t>（</a:t>
            </a:r>
            <a:r>
              <a:rPr kumimoji="1" lang="zh-CN" altLang="en-US">
                <a:latin typeface="+mn-ea"/>
              </a:rPr>
              <a:t>从下标</a:t>
            </a:r>
            <a:r>
              <a:rPr kumimoji="1" lang="zh-CN" altLang="en-US" smtClean="0">
                <a:latin typeface="+mn-ea"/>
              </a:rPr>
              <a:t>较小的</a:t>
            </a:r>
            <a:r>
              <a:rPr kumimoji="1" lang="zh-CN" altLang="en-US">
                <a:latin typeface="+mn-ea"/>
              </a:rPr>
              <a:t>元素开始）</a:t>
            </a:r>
            <a:r>
              <a:rPr kumimoji="1" lang="en-US" altLang="zh-CN">
                <a:latin typeface="+mn-ea"/>
              </a:rPr>
              <a:t>,</a:t>
            </a:r>
            <a:r>
              <a:rPr kumimoji="1" lang="zh-CN" altLang="en-US">
                <a:latin typeface="+mn-ea"/>
              </a:rPr>
              <a:t>依次比较</a:t>
            </a:r>
            <a:endParaRPr kumimoji="1" lang="zh-CN" altLang="en-US">
              <a:latin typeface="+mn-ea"/>
            </a:endParaRPr>
          </a:p>
          <a:p>
            <a:pPr>
              <a:spcBef>
                <a:spcPct val="0"/>
              </a:spcBef>
            </a:pPr>
            <a:r>
              <a:rPr kumimoji="1" lang="zh-CN" altLang="en-US">
                <a:latin typeface="+mn-ea"/>
              </a:rPr>
              <a:t>相邻元素</a:t>
            </a:r>
            <a:r>
              <a:rPr kumimoji="1" lang="zh-CN" altLang="en-US" smtClean="0">
                <a:latin typeface="+mn-ea"/>
              </a:rPr>
              <a:t>的</a:t>
            </a:r>
            <a:r>
              <a:rPr kumimoji="1" lang="zh-CN" altLang="en-US">
                <a:latin typeface="+mn-ea"/>
              </a:rPr>
              <a:t>值</a:t>
            </a:r>
            <a:r>
              <a:rPr kumimoji="1" lang="zh-CN" altLang="en-US" smtClean="0">
                <a:latin typeface="+mn-ea"/>
              </a:rPr>
              <a:t>，</a:t>
            </a:r>
            <a:r>
              <a:rPr kumimoji="1" lang="zh-CN" altLang="en-US">
                <a:latin typeface="+mn-ea"/>
              </a:rPr>
              <a:t>若发现逆序则交换，</a:t>
            </a:r>
            <a:r>
              <a:rPr kumimoji="1" lang="zh-CN" altLang="en-US" smtClean="0">
                <a:latin typeface="+mn-ea"/>
              </a:rPr>
              <a:t>使</a:t>
            </a:r>
            <a:r>
              <a:rPr kumimoji="1" lang="zh-CN" altLang="en-US">
                <a:latin typeface="+mn-ea"/>
              </a:rPr>
              <a:t>值</a:t>
            </a:r>
            <a:r>
              <a:rPr kumimoji="1" lang="zh-CN" altLang="en-US" smtClean="0">
                <a:latin typeface="+mn-ea"/>
              </a:rPr>
              <a:t>较</a:t>
            </a:r>
            <a:r>
              <a:rPr kumimoji="1" lang="zh-CN" altLang="en-US">
                <a:latin typeface="+mn-ea"/>
              </a:rPr>
              <a:t>大</a:t>
            </a:r>
            <a:endParaRPr kumimoji="1" lang="zh-CN" altLang="en-US">
              <a:latin typeface="+mn-ea"/>
            </a:endParaRPr>
          </a:p>
          <a:p>
            <a:pPr>
              <a:spcBef>
                <a:spcPct val="0"/>
              </a:spcBef>
            </a:pPr>
            <a:r>
              <a:rPr kumimoji="1" lang="zh-CN" altLang="en-US">
                <a:latin typeface="+mn-ea"/>
              </a:rPr>
              <a:t>的元素逐渐</a:t>
            </a:r>
            <a:r>
              <a:rPr kumimoji="1" lang="zh-CN" altLang="en-US" smtClean="0">
                <a:latin typeface="+mn-ea"/>
              </a:rPr>
              <a:t>从</a:t>
            </a:r>
            <a:r>
              <a:rPr kumimoji="1" lang="zh-CN" altLang="en-US">
                <a:latin typeface="+mn-ea"/>
              </a:rPr>
              <a:t>前</a:t>
            </a:r>
            <a:r>
              <a:rPr kumimoji="1" lang="zh-CN" altLang="en-US" smtClean="0">
                <a:latin typeface="+mn-ea"/>
              </a:rPr>
              <a:t>移向后部，就</a:t>
            </a:r>
            <a:r>
              <a:rPr kumimoji="1" lang="zh-CN" altLang="en-US">
                <a:latin typeface="+mn-ea"/>
              </a:rPr>
              <a:t>象水底下的气泡一样逐</a:t>
            </a:r>
            <a:r>
              <a:rPr kumimoji="1" lang="zh-CN" altLang="en-US" smtClean="0">
                <a:latin typeface="+mn-ea"/>
              </a:rPr>
              <a:t>渐</a:t>
            </a:r>
            <a:endParaRPr kumimoji="1" lang="en-US" altLang="zh-CN" smtClean="0">
              <a:latin typeface="+mn-ea"/>
            </a:endParaRPr>
          </a:p>
          <a:p>
            <a:pPr>
              <a:spcBef>
                <a:spcPct val="0"/>
              </a:spcBef>
            </a:pPr>
            <a:r>
              <a:rPr kumimoji="1" lang="zh-CN" altLang="en-US" smtClean="0">
                <a:latin typeface="+mn-ea"/>
              </a:rPr>
              <a:t>向</a:t>
            </a:r>
            <a:r>
              <a:rPr kumimoji="1" lang="zh-CN" altLang="en-US">
                <a:latin typeface="+mn-ea"/>
              </a:rPr>
              <a:t>上冒</a:t>
            </a:r>
            <a:r>
              <a:rPr kumimoji="1" lang="zh-CN" altLang="en-US" smtClean="0">
                <a:latin typeface="+mn-ea"/>
              </a:rPr>
              <a:t>。</a:t>
            </a:r>
            <a:endParaRPr kumimoji="1" lang="en-US" altLang="zh-CN" smtClean="0">
              <a:latin typeface="+mn-ea"/>
            </a:endParaRPr>
          </a:p>
          <a:p>
            <a:pPr>
              <a:spcBef>
                <a:spcPct val="0"/>
              </a:spcBef>
            </a:pPr>
            <a:endParaRPr kumimoji="1" lang="en-US" altLang="zh-CN" smtClean="0">
              <a:latin typeface="+mn-ea"/>
            </a:endParaRPr>
          </a:p>
          <a:p>
            <a:pPr>
              <a:spcBef>
                <a:spcPct val="0"/>
              </a:spcBef>
            </a:pPr>
            <a:r>
              <a:rPr kumimoji="1" lang="zh-CN" altLang="en-US" b="1">
                <a:solidFill>
                  <a:srgbClr val="000000"/>
                </a:solidFill>
                <a:ea typeface="华文细黑" pitchFamily="2" charset="-122"/>
              </a:rPr>
              <a:t>因为排序的过程中，各元素不断接近自己的位置，</a:t>
            </a:r>
            <a:r>
              <a:rPr kumimoji="1" lang="zh-CN" altLang="en-US" sz="2000" b="1">
                <a:solidFill>
                  <a:srgbClr val="FF0000"/>
                </a:solidFill>
                <a:ea typeface="华文细黑" pitchFamily="2" charset="-122"/>
              </a:rPr>
              <a:t>如果一趟比较下</a:t>
            </a:r>
            <a:endParaRPr kumimoji="1" lang="zh-CN" altLang="en-US" sz="2000" b="1">
              <a:solidFill>
                <a:srgbClr val="FF0000"/>
              </a:solidFill>
              <a:ea typeface="华文细黑" pitchFamily="2" charset="-122"/>
            </a:endParaRPr>
          </a:p>
          <a:p>
            <a:pPr>
              <a:spcBef>
                <a:spcPct val="0"/>
              </a:spcBef>
            </a:pPr>
            <a:r>
              <a:rPr kumimoji="1" lang="zh-CN" altLang="en-US" sz="2000" b="1">
                <a:solidFill>
                  <a:srgbClr val="FF0000"/>
                </a:solidFill>
                <a:ea typeface="华文细黑" pitchFamily="2" charset="-122"/>
              </a:rPr>
              <a:t>来没有进行过交换，就说明序列有序</a:t>
            </a:r>
            <a:r>
              <a:rPr kumimoji="1" lang="zh-CN" altLang="en-US" b="1">
                <a:solidFill>
                  <a:srgbClr val="000000"/>
                </a:solidFill>
                <a:ea typeface="华文细黑" pitchFamily="2" charset="-122"/>
              </a:rPr>
              <a:t>，因此要在排序过程中设置</a:t>
            </a:r>
            <a:endParaRPr kumimoji="1" lang="zh-CN" altLang="en-US" b="1">
              <a:solidFill>
                <a:srgbClr val="000000"/>
              </a:solidFill>
              <a:ea typeface="华文细黑" pitchFamily="2" charset="-122"/>
            </a:endParaRPr>
          </a:p>
          <a:p>
            <a:pPr>
              <a:spcBef>
                <a:spcPct val="0"/>
              </a:spcBef>
            </a:pPr>
            <a:r>
              <a:rPr kumimoji="1" lang="zh-CN" altLang="en-US" b="1">
                <a:solidFill>
                  <a:srgbClr val="000000"/>
                </a:solidFill>
                <a:ea typeface="华文细黑" pitchFamily="2" charset="-122"/>
              </a:rPr>
              <a:t>一个标志</a:t>
            </a:r>
            <a:r>
              <a:rPr kumimoji="1" lang="en-US" altLang="zh-CN" b="1">
                <a:solidFill>
                  <a:srgbClr val="000000"/>
                </a:solidFill>
                <a:ea typeface="华文细黑" pitchFamily="2" charset="-122"/>
              </a:rPr>
              <a:t>flag</a:t>
            </a:r>
            <a:r>
              <a:rPr kumimoji="1" lang="zh-CN" altLang="en-US" b="1">
                <a:solidFill>
                  <a:srgbClr val="000000"/>
                </a:solidFill>
                <a:ea typeface="华文细黑" pitchFamily="2" charset="-122"/>
              </a:rPr>
              <a:t>判断元素是否进行过交换。从而减少不必要的比较</a:t>
            </a:r>
            <a:r>
              <a:rPr kumimoji="1" lang="zh-CN" altLang="en-US" b="1" smtClean="0">
                <a:solidFill>
                  <a:srgbClr val="000000"/>
                </a:solidFill>
                <a:ea typeface="华文细黑" pitchFamily="2" charset="-122"/>
              </a:rPr>
              <a:t>。</a:t>
            </a:r>
            <a:r>
              <a:rPr kumimoji="1" lang="en-US" altLang="zh-CN" b="1" smtClean="0">
                <a:solidFill>
                  <a:srgbClr val="000000"/>
                </a:solidFill>
                <a:ea typeface="华文细黑" pitchFamily="2" charset="-122"/>
              </a:rPr>
              <a:t>(</a:t>
            </a:r>
            <a:r>
              <a:rPr kumimoji="1" lang="zh-CN" altLang="en-US" b="1" smtClean="0">
                <a:solidFill>
                  <a:srgbClr val="000000"/>
                </a:solidFill>
                <a:ea typeface="华文细黑" pitchFamily="2" charset="-122"/>
              </a:rPr>
              <a:t>这里说的优化，可以在冒泡排序写好后，在进行</a:t>
            </a:r>
            <a:r>
              <a:rPr kumimoji="1" lang="en-US" altLang="zh-CN" b="1" smtClean="0">
                <a:solidFill>
                  <a:srgbClr val="000000"/>
                </a:solidFill>
                <a:ea typeface="华文细黑" pitchFamily="2" charset="-122"/>
              </a:rPr>
              <a:t>)</a:t>
            </a:r>
            <a:endParaRPr kumimoji="1" lang="zh-CN" altLang="en-US" b="1">
              <a:solidFill>
                <a:srgbClr val="000000"/>
              </a:solidFill>
              <a:ea typeface="华文细黑" pitchFamily="2" charset="-122"/>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稀疏数组</a:t>
            </a:r>
            <a:endParaRPr lang="en-US" altLang="zh-CN" sz="2200" b="1"/>
          </a:p>
        </p:txBody>
      </p:sp>
      <p:sp>
        <p:nvSpPr>
          <p:cNvPr id="2" name="TextBox 1"/>
          <p:cNvSpPr txBox="1"/>
          <p:nvPr/>
        </p:nvSpPr>
        <p:spPr>
          <a:xfrm>
            <a:off x="665981" y="1368127"/>
            <a:ext cx="8640960" cy="4001095"/>
          </a:xfrm>
          <a:prstGeom prst="rect">
            <a:avLst/>
          </a:prstGeom>
          <a:noFill/>
        </p:spPr>
        <p:txBody>
          <a:bodyPr wrap="square" rtlCol="0">
            <a:spAutoFit/>
          </a:bodyPr>
          <a:lstStyle/>
          <a:p>
            <a:r>
              <a:rPr lang="zh-CN" altLang="en-US" sz="2000" b="1">
                <a:solidFill>
                  <a:srgbClr val="0070C0"/>
                </a:solidFill>
              </a:rPr>
              <a:t>应用实</a:t>
            </a:r>
            <a:r>
              <a:rPr lang="zh-CN" altLang="en-US" sz="2000" b="1" smtClean="0">
                <a:solidFill>
                  <a:srgbClr val="0070C0"/>
                </a:solidFill>
              </a:rPr>
              <a:t>例</a:t>
            </a:r>
            <a:endParaRPr lang="en-US" altLang="zh-CN"/>
          </a:p>
          <a:p>
            <a:pPr marL="342900" indent="-342900">
              <a:buAutoNum type="arabicParenR"/>
            </a:pPr>
            <a:r>
              <a:rPr lang="zh-CN" altLang="en-US" smtClean="0"/>
              <a:t>使用稀疏数组，来保留类似前面的二维数组</a:t>
            </a:r>
            <a:r>
              <a:rPr lang="en-US" altLang="zh-CN" smtClean="0"/>
              <a:t>(</a:t>
            </a:r>
            <a:r>
              <a:rPr lang="zh-CN" altLang="en-US" smtClean="0"/>
              <a:t>棋盘、地图等等</a:t>
            </a:r>
            <a:r>
              <a:rPr lang="en-US" altLang="zh-CN" smtClean="0"/>
              <a:t>)</a:t>
            </a:r>
            <a:endParaRPr lang="en-US" altLang="zh-CN" smtClean="0"/>
          </a:p>
          <a:p>
            <a:pPr marL="342900" indent="-342900">
              <a:buAutoNum type="arabicParenR"/>
            </a:pPr>
            <a:r>
              <a:rPr lang="zh-CN" altLang="en-US" smtClean="0"/>
              <a:t>把</a:t>
            </a:r>
            <a:r>
              <a:rPr lang="zh-CN" altLang="en-US"/>
              <a:t>稀</a:t>
            </a:r>
            <a:r>
              <a:rPr lang="zh-CN" altLang="en-US" smtClean="0"/>
              <a:t>疏数组存盘，并且可以从新恢复原来的</a:t>
            </a:r>
            <a:r>
              <a:rPr lang="zh-CN" altLang="en-US"/>
              <a:t>二</a:t>
            </a:r>
            <a:r>
              <a:rPr lang="zh-CN" altLang="en-US" smtClean="0"/>
              <a:t>维数组数</a:t>
            </a:r>
            <a:endParaRPr lang="en-US" altLang="zh-CN" smtClean="0"/>
          </a:p>
          <a:p>
            <a:pPr marL="342900" indent="-342900">
              <a:buAutoNum type="arabicParenR"/>
            </a:pPr>
            <a:r>
              <a:rPr lang="zh-CN" altLang="en-US"/>
              <a:t>整</a:t>
            </a:r>
            <a:r>
              <a:rPr lang="zh-CN" altLang="en-US" smtClean="0"/>
              <a:t>体思路分析</a:t>
            </a:r>
            <a:endParaRPr lang="en-US" altLang="zh-CN"/>
          </a:p>
          <a:p>
            <a:pPr marL="342900" indent="-342900">
              <a:buAutoNum type="arabicParenR"/>
            </a:pPr>
            <a:endParaRPr lang="en-US" altLang="zh-CN" smtClean="0"/>
          </a:p>
          <a:p>
            <a:pPr marL="342900" indent="-342900">
              <a:buAutoNum type="arabicParenR"/>
            </a:pPr>
            <a:endParaRPr lang="en-US" altLang="zh-CN"/>
          </a:p>
          <a:p>
            <a:pPr marL="342900" indent="-342900">
              <a:buAutoNum type="arabicParenR"/>
            </a:pPr>
            <a:endParaRPr lang="en-US" altLang="zh-CN" smtClean="0"/>
          </a:p>
          <a:p>
            <a:pPr marL="342900" indent="-342900">
              <a:buAutoNum type="arabicParenR"/>
            </a:pPr>
            <a:endParaRPr lang="en-US" altLang="zh-CN"/>
          </a:p>
          <a:p>
            <a:pPr marL="342900" indent="-342900">
              <a:buAutoNum type="arabicParenR"/>
            </a:pPr>
            <a:endParaRPr lang="en-US" altLang="zh-CN" smtClean="0"/>
          </a:p>
          <a:p>
            <a:pPr marL="342900" indent="-342900">
              <a:buAutoNum type="arabicParenR"/>
            </a:pPr>
            <a:endParaRPr lang="en-US" altLang="zh-CN"/>
          </a:p>
          <a:p>
            <a:pPr marL="342900" indent="-342900">
              <a:buAutoNum type="arabicParenR"/>
            </a:pPr>
            <a:endParaRPr lang="en-US" altLang="zh-CN" smtClean="0"/>
          </a:p>
          <a:p>
            <a:pPr marL="342900" indent="-342900">
              <a:buAutoNum type="arabicParenR"/>
            </a:pPr>
            <a:endParaRPr lang="en-US" altLang="zh-CN"/>
          </a:p>
          <a:p>
            <a:pPr marL="342900" indent="-342900">
              <a:buAutoNum type="arabicParenR"/>
            </a:pPr>
            <a:endParaRPr lang="en-US" altLang="zh-CN" smtClean="0"/>
          </a:p>
          <a:p>
            <a:pPr marL="342900" indent="-342900">
              <a:buAutoNum type="arabicParenR"/>
            </a:pPr>
            <a:r>
              <a:rPr lang="zh-CN" altLang="en-US" smtClean="0"/>
              <a:t>代码实现</a:t>
            </a:r>
            <a:endParaRPr lang="en-US" altLang="zh-CN" smtClean="0"/>
          </a:p>
        </p:txBody>
      </p:sp>
      <p:pic>
        <p:nvPicPr>
          <p:cNvPr id="409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98029" y="2592263"/>
            <a:ext cx="5829571" cy="23042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3" name="对象 2"/>
          <p:cNvGraphicFramePr>
            <a:graphicFrameLocks noChangeAspect="1"/>
          </p:cNvGraphicFramePr>
          <p:nvPr/>
        </p:nvGraphicFramePr>
        <p:xfrm>
          <a:off x="7074693" y="4381367"/>
          <a:ext cx="504056" cy="434264"/>
        </p:xfrm>
        <a:graphic>
          <a:graphicData uri="http://schemas.openxmlformats.org/presentationml/2006/ole">
            <mc:AlternateContent xmlns:mc="http://schemas.openxmlformats.org/markup-compatibility/2006">
              <mc:Choice xmlns:v="urn:schemas-microsoft-com:vml" Requires="v">
                <p:oleObj spid="_x0000_s38082" name="包装程序外壳对象" showAsIcon="1" r:id="rId2" imgW="609600" imgH="523875" progId="Package">
                  <p:embed/>
                </p:oleObj>
              </mc:Choice>
              <mc:Fallback>
                <p:oleObj name="包装程序外壳对象" showAsIcon="1" r:id="rId2" imgW="609600" imgH="523875" progId="Package">
                  <p:embed/>
                  <p:pic>
                    <p:nvPicPr>
                      <p:cNvPr id="0" name="图片 38081"/>
                      <p:cNvPicPr/>
                      <p:nvPr/>
                    </p:nvPicPr>
                    <p:blipFill>
                      <a:blip r:embed="rId3"/>
                      <a:stretch>
                        <a:fillRect/>
                      </a:stretch>
                    </p:blipFill>
                    <p:spPr>
                      <a:xfrm>
                        <a:off x="7074693" y="4381367"/>
                        <a:ext cx="504056" cy="434264"/>
                      </a:xfrm>
                      <a:prstGeom prst="rect">
                        <a:avLst/>
                      </a:prstGeom>
                    </p:spPr>
                  </p:pic>
                </p:oleObj>
              </mc:Fallback>
            </mc:AlternateContent>
          </a:graphicData>
        </a:graphic>
      </p:graphicFrame>
      <p:pic>
        <p:nvPicPr>
          <p:cNvPr id="38019" name="Picture 13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06741" y="1834008"/>
            <a:ext cx="1657350" cy="723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a:t>选择</a:t>
            </a:r>
            <a:r>
              <a:rPr lang="zh-CN" altLang="en-US" sz="2200" b="1" smtClean="0"/>
              <a:t>排序</a:t>
            </a:r>
            <a:endParaRPr lang="en-US" altLang="zh-CN" sz="2200" b="1"/>
          </a:p>
        </p:txBody>
      </p:sp>
      <p:sp>
        <p:nvSpPr>
          <p:cNvPr id="2" name="TextBox 1"/>
          <p:cNvSpPr txBox="1"/>
          <p:nvPr/>
        </p:nvSpPr>
        <p:spPr>
          <a:xfrm>
            <a:off x="665981" y="1224111"/>
            <a:ext cx="8136904" cy="2368550"/>
          </a:xfrm>
          <a:prstGeom prst="rect">
            <a:avLst/>
          </a:prstGeom>
          <a:noFill/>
        </p:spPr>
        <p:txBody>
          <a:bodyPr wrap="square" rtlCol="0">
            <a:spAutoFit/>
          </a:bodyPr>
          <a:lstStyle/>
          <a:p>
            <a:pPr>
              <a:spcBef>
                <a:spcPct val="0"/>
              </a:spcBef>
            </a:pPr>
            <a:r>
              <a:rPr kumimoji="1" lang="zh-CN" altLang="en-US" sz="2000" b="1" smtClean="0">
                <a:solidFill>
                  <a:srgbClr val="0070C0"/>
                </a:solidFill>
                <a:latin typeface="+mn-ea"/>
              </a:rPr>
              <a:t>选择排序思想</a:t>
            </a:r>
            <a:r>
              <a:rPr kumimoji="1" lang="en-US" altLang="zh-CN" sz="2000" b="1" smtClean="0">
                <a:solidFill>
                  <a:srgbClr val="0070C0"/>
                </a:solidFill>
                <a:latin typeface="+mn-ea"/>
              </a:rPr>
              <a:t>:</a:t>
            </a:r>
            <a:endParaRPr kumimoji="1" lang="en-US" altLang="zh-CN" sz="2000" b="1" smtClean="0">
              <a:solidFill>
                <a:srgbClr val="0070C0"/>
              </a:solidFill>
              <a:latin typeface="+mn-ea"/>
            </a:endParaRPr>
          </a:p>
          <a:p>
            <a:pPr>
              <a:spcBef>
                <a:spcPct val="0"/>
              </a:spcBef>
            </a:pPr>
            <a:endParaRPr kumimoji="1" lang="en-US" altLang="zh-CN" sz="2000" b="1" smtClean="0">
              <a:solidFill>
                <a:srgbClr val="0070C0"/>
              </a:solidFill>
              <a:latin typeface="+mn-ea"/>
            </a:endParaRPr>
          </a:p>
          <a:p>
            <a:pPr>
              <a:spcBef>
                <a:spcPct val="0"/>
              </a:spcBef>
            </a:pPr>
            <a:r>
              <a:rPr kumimoji="1" lang="zh-CN" altLang="en-US">
                <a:latin typeface="+mn-ea"/>
              </a:rPr>
              <a:t>选择排序（</a:t>
            </a:r>
            <a:r>
              <a:rPr kumimoji="1" lang="en-US" altLang="zh-CN">
                <a:latin typeface="+mn-ea"/>
              </a:rPr>
              <a:t>select sorting</a:t>
            </a:r>
            <a:r>
              <a:rPr kumimoji="1" lang="zh-CN" altLang="en-US">
                <a:latin typeface="+mn-ea"/>
              </a:rPr>
              <a:t>）也是一种简单的排序方法。它的</a:t>
            </a:r>
            <a:r>
              <a:rPr kumimoji="1" lang="zh-CN" altLang="en-US" b="1">
                <a:solidFill>
                  <a:srgbClr val="DA0000"/>
                </a:solidFill>
                <a:latin typeface="+mn-ea"/>
              </a:rPr>
              <a:t>基本思想</a:t>
            </a:r>
            <a:r>
              <a:rPr kumimoji="1" lang="zh-CN" altLang="en-US">
                <a:latin typeface="+mn-ea"/>
              </a:rPr>
              <a:t>是：第一次</a:t>
            </a:r>
            <a:r>
              <a:rPr kumimoji="1" lang="zh-CN" altLang="en-US" smtClean="0">
                <a:latin typeface="+mn-ea"/>
              </a:rPr>
              <a:t>从</a:t>
            </a:r>
            <a:r>
              <a:rPr kumimoji="1" lang="en-US" altLang="zh-CN">
                <a:latin typeface="+mn-ea"/>
              </a:rPr>
              <a:t>arr[0]~</a:t>
            </a:r>
            <a:r>
              <a:rPr kumimoji="1" lang="en-US" altLang="zh-CN" smtClean="0">
                <a:latin typeface="+mn-ea"/>
              </a:rPr>
              <a:t>arr[n-1</a:t>
            </a:r>
            <a:r>
              <a:rPr kumimoji="1" lang="en-US" altLang="zh-CN">
                <a:latin typeface="+mn-ea"/>
              </a:rPr>
              <a:t>]</a:t>
            </a:r>
            <a:r>
              <a:rPr kumimoji="1" lang="zh-CN" altLang="en-US">
                <a:latin typeface="+mn-ea"/>
              </a:rPr>
              <a:t>中选取最小值，</a:t>
            </a:r>
            <a:r>
              <a:rPr kumimoji="1" lang="zh-CN" altLang="en-US" smtClean="0">
                <a:latin typeface="+mn-ea"/>
              </a:rPr>
              <a:t>与</a:t>
            </a:r>
            <a:r>
              <a:rPr kumimoji="1" lang="en-US" altLang="zh-CN" smtClean="0">
                <a:latin typeface="+mn-ea"/>
              </a:rPr>
              <a:t>arr[0</a:t>
            </a:r>
            <a:r>
              <a:rPr kumimoji="1" lang="en-US" altLang="zh-CN">
                <a:latin typeface="+mn-ea"/>
              </a:rPr>
              <a:t>]</a:t>
            </a:r>
            <a:r>
              <a:rPr kumimoji="1" lang="zh-CN" altLang="en-US">
                <a:latin typeface="+mn-ea"/>
              </a:rPr>
              <a:t>交换，第二次</a:t>
            </a:r>
            <a:r>
              <a:rPr kumimoji="1" lang="zh-CN" altLang="en-US" smtClean="0">
                <a:latin typeface="+mn-ea"/>
              </a:rPr>
              <a:t>从</a:t>
            </a:r>
            <a:r>
              <a:rPr kumimoji="1" lang="en-US" altLang="zh-CN" smtClean="0">
                <a:latin typeface="+mn-ea"/>
              </a:rPr>
              <a:t>arr[</a:t>
            </a:r>
            <a:r>
              <a:rPr kumimoji="1" lang="en-US" altLang="zh-CN">
                <a:latin typeface="+mn-ea"/>
              </a:rPr>
              <a:t>1]~</a:t>
            </a:r>
            <a:r>
              <a:rPr kumimoji="1" lang="en-US" altLang="zh-CN" smtClean="0">
                <a:latin typeface="+mn-ea"/>
              </a:rPr>
              <a:t>arr[n-1</a:t>
            </a:r>
            <a:r>
              <a:rPr kumimoji="1" lang="en-US" altLang="zh-CN">
                <a:latin typeface="+mn-ea"/>
              </a:rPr>
              <a:t>]</a:t>
            </a:r>
            <a:r>
              <a:rPr kumimoji="1" lang="zh-CN" altLang="en-US">
                <a:latin typeface="+mn-ea"/>
              </a:rPr>
              <a:t>中选取最小值，</a:t>
            </a:r>
            <a:r>
              <a:rPr kumimoji="1" lang="zh-CN" altLang="en-US" smtClean="0">
                <a:latin typeface="+mn-ea"/>
              </a:rPr>
              <a:t>与</a:t>
            </a:r>
            <a:r>
              <a:rPr kumimoji="1" lang="en-US" altLang="zh-CN" smtClean="0">
                <a:latin typeface="+mn-ea"/>
              </a:rPr>
              <a:t>arr[1</a:t>
            </a:r>
            <a:r>
              <a:rPr kumimoji="1" lang="en-US" altLang="zh-CN">
                <a:latin typeface="+mn-ea"/>
              </a:rPr>
              <a:t>]</a:t>
            </a:r>
            <a:r>
              <a:rPr kumimoji="1" lang="zh-CN" altLang="en-US">
                <a:latin typeface="+mn-ea"/>
              </a:rPr>
              <a:t>交换，第三次</a:t>
            </a:r>
            <a:r>
              <a:rPr kumimoji="1" lang="zh-CN" altLang="en-US" smtClean="0">
                <a:latin typeface="+mn-ea"/>
              </a:rPr>
              <a:t>从</a:t>
            </a:r>
            <a:r>
              <a:rPr kumimoji="1" lang="en-US" altLang="zh-CN" smtClean="0">
                <a:latin typeface="+mn-ea"/>
              </a:rPr>
              <a:t>arr[</a:t>
            </a:r>
            <a:r>
              <a:rPr kumimoji="1" lang="en-US" altLang="zh-CN">
                <a:latin typeface="+mn-ea"/>
              </a:rPr>
              <a:t>2]~</a:t>
            </a:r>
            <a:r>
              <a:rPr kumimoji="1" lang="en-US" altLang="zh-CN" smtClean="0">
                <a:latin typeface="+mn-ea"/>
              </a:rPr>
              <a:t>arr[n-1</a:t>
            </a:r>
            <a:r>
              <a:rPr kumimoji="1" lang="en-US" altLang="zh-CN">
                <a:latin typeface="+mn-ea"/>
              </a:rPr>
              <a:t>]</a:t>
            </a:r>
            <a:r>
              <a:rPr kumimoji="1" lang="zh-CN" altLang="en-US">
                <a:latin typeface="+mn-ea"/>
              </a:rPr>
              <a:t>中选取最小值，</a:t>
            </a:r>
            <a:r>
              <a:rPr kumimoji="1" lang="zh-CN" altLang="en-US" smtClean="0">
                <a:latin typeface="+mn-ea"/>
              </a:rPr>
              <a:t>与</a:t>
            </a:r>
            <a:r>
              <a:rPr kumimoji="1" lang="en-US" altLang="zh-CN" smtClean="0">
                <a:latin typeface="+mn-ea"/>
              </a:rPr>
              <a:t>arr[2</a:t>
            </a:r>
            <a:r>
              <a:rPr kumimoji="1" lang="en-US" altLang="zh-CN">
                <a:latin typeface="+mn-ea"/>
              </a:rPr>
              <a:t>]</a:t>
            </a:r>
            <a:r>
              <a:rPr kumimoji="1" lang="zh-CN" altLang="en-US">
                <a:latin typeface="+mn-ea"/>
              </a:rPr>
              <a:t>交换，</a:t>
            </a:r>
            <a:r>
              <a:rPr kumimoji="1" lang="en-US" altLang="zh-CN">
                <a:latin typeface="+mn-ea"/>
              </a:rPr>
              <a:t>…</a:t>
            </a:r>
            <a:r>
              <a:rPr kumimoji="1" lang="zh-CN" altLang="en-US">
                <a:latin typeface="+mn-ea"/>
              </a:rPr>
              <a:t>，第</a:t>
            </a:r>
            <a:r>
              <a:rPr kumimoji="1" lang="en-US" altLang="zh-CN">
                <a:latin typeface="+mn-ea"/>
              </a:rPr>
              <a:t>i</a:t>
            </a:r>
            <a:r>
              <a:rPr kumimoji="1" lang="zh-CN" altLang="en-US">
                <a:latin typeface="+mn-ea"/>
              </a:rPr>
              <a:t>次</a:t>
            </a:r>
            <a:r>
              <a:rPr kumimoji="1" lang="zh-CN" altLang="en-US" smtClean="0">
                <a:latin typeface="+mn-ea"/>
              </a:rPr>
              <a:t>从</a:t>
            </a:r>
            <a:r>
              <a:rPr kumimoji="1" lang="en-US" altLang="zh-CN" smtClean="0">
                <a:latin typeface="+mn-ea"/>
              </a:rPr>
              <a:t>arr[</a:t>
            </a:r>
            <a:r>
              <a:rPr kumimoji="1" lang="en-US" altLang="zh-CN">
                <a:latin typeface="+mn-ea"/>
              </a:rPr>
              <a:t>i-1]~</a:t>
            </a:r>
            <a:r>
              <a:rPr kumimoji="1" lang="en-US" altLang="zh-CN" smtClean="0">
                <a:latin typeface="+mn-ea"/>
              </a:rPr>
              <a:t>arr[n-1</a:t>
            </a:r>
            <a:r>
              <a:rPr kumimoji="1" lang="en-US" altLang="zh-CN">
                <a:latin typeface="+mn-ea"/>
              </a:rPr>
              <a:t>]</a:t>
            </a:r>
            <a:r>
              <a:rPr kumimoji="1" lang="zh-CN" altLang="en-US">
                <a:latin typeface="+mn-ea"/>
              </a:rPr>
              <a:t>中选取最小值，</a:t>
            </a:r>
            <a:r>
              <a:rPr kumimoji="1" lang="zh-CN" altLang="en-US" smtClean="0">
                <a:latin typeface="+mn-ea"/>
              </a:rPr>
              <a:t>与</a:t>
            </a:r>
            <a:r>
              <a:rPr kumimoji="1" lang="en-US" altLang="zh-CN" smtClean="0">
                <a:latin typeface="+mn-ea"/>
              </a:rPr>
              <a:t>arr[i-1</a:t>
            </a:r>
            <a:r>
              <a:rPr kumimoji="1" lang="en-US" altLang="zh-CN">
                <a:latin typeface="+mn-ea"/>
              </a:rPr>
              <a:t>]</a:t>
            </a:r>
            <a:r>
              <a:rPr kumimoji="1" lang="zh-CN" altLang="en-US">
                <a:latin typeface="+mn-ea"/>
              </a:rPr>
              <a:t>交换，</a:t>
            </a:r>
            <a:r>
              <a:rPr kumimoji="1" lang="en-US" altLang="zh-CN">
                <a:latin typeface="+mn-ea"/>
              </a:rPr>
              <a:t>…, </a:t>
            </a:r>
            <a:r>
              <a:rPr kumimoji="1" lang="zh-CN" altLang="en-US" smtClean="0">
                <a:latin typeface="+mn-ea"/>
              </a:rPr>
              <a:t>第</a:t>
            </a:r>
            <a:r>
              <a:rPr kumimoji="1" lang="en-US" altLang="zh-CN">
                <a:latin typeface="+mn-ea"/>
              </a:rPr>
              <a:t>n</a:t>
            </a:r>
            <a:r>
              <a:rPr kumimoji="1" lang="en-US" altLang="zh-CN" smtClean="0">
                <a:latin typeface="+mn-ea"/>
              </a:rPr>
              <a:t>-1</a:t>
            </a:r>
            <a:r>
              <a:rPr kumimoji="1" lang="zh-CN" altLang="en-US">
                <a:latin typeface="+mn-ea"/>
              </a:rPr>
              <a:t>次</a:t>
            </a:r>
            <a:r>
              <a:rPr kumimoji="1" lang="zh-CN" altLang="en-US" smtClean="0">
                <a:latin typeface="+mn-ea"/>
              </a:rPr>
              <a:t>从</a:t>
            </a:r>
            <a:r>
              <a:rPr kumimoji="1" lang="en-US" altLang="zh-CN" smtClean="0">
                <a:latin typeface="+mn-ea"/>
              </a:rPr>
              <a:t>arr[</a:t>
            </a:r>
            <a:r>
              <a:rPr kumimoji="1" lang="en-US" altLang="zh-CN">
                <a:latin typeface="+mn-ea"/>
              </a:rPr>
              <a:t>n-2]~</a:t>
            </a:r>
            <a:r>
              <a:rPr kumimoji="1" lang="en-US" altLang="zh-CN" smtClean="0">
                <a:latin typeface="+mn-ea"/>
              </a:rPr>
              <a:t>arr[n-1</a:t>
            </a:r>
            <a:r>
              <a:rPr kumimoji="1" lang="en-US" altLang="zh-CN">
                <a:latin typeface="+mn-ea"/>
              </a:rPr>
              <a:t>]</a:t>
            </a:r>
            <a:r>
              <a:rPr kumimoji="1" lang="zh-CN" altLang="en-US">
                <a:latin typeface="+mn-ea"/>
              </a:rPr>
              <a:t>中选取最小值，</a:t>
            </a:r>
            <a:r>
              <a:rPr kumimoji="1" lang="zh-CN" altLang="en-US" smtClean="0">
                <a:latin typeface="+mn-ea"/>
              </a:rPr>
              <a:t>与</a:t>
            </a:r>
            <a:r>
              <a:rPr kumimoji="1" lang="en-US" altLang="zh-CN" smtClean="0">
                <a:latin typeface="+mn-ea"/>
              </a:rPr>
              <a:t>arr[n-2</a:t>
            </a:r>
            <a:r>
              <a:rPr kumimoji="1" lang="en-US" altLang="zh-CN">
                <a:latin typeface="+mn-ea"/>
              </a:rPr>
              <a:t>]</a:t>
            </a:r>
            <a:r>
              <a:rPr kumimoji="1" lang="zh-CN" altLang="en-US">
                <a:latin typeface="+mn-ea"/>
              </a:rPr>
              <a:t>交换，总共通过</a:t>
            </a:r>
            <a:r>
              <a:rPr kumimoji="1" lang="en-US" altLang="zh-CN">
                <a:latin typeface="+mn-ea"/>
              </a:rPr>
              <a:t>n-1</a:t>
            </a:r>
            <a:r>
              <a:rPr kumimoji="1" lang="zh-CN" altLang="en-US">
                <a:latin typeface="+mn-ea"/>
              </a:rPr>
              <a:t>次，得到一个按排序码从小到大排列的有序序列</a:t>
            </a:r>
            <a:r>
              <a:rPr kumimoji="1" lang="zh-CN" altLang="en-US" smtClean="0">
                <a:latin typeface="+mn-ea"/>
              </a:rPr>
              <a:t>。</a:t>
            </a:r>
            <a:endParaRPr kumimoji="1" lang="en-US" altLang="zh-CN" sz="2000" b="1">
              <a:solidFill>
                <a:srgbClr val="0070C0"/>
              </a:solidFill>
              <a:latin typeface="+mn-ea"/>
            </a:endParaRPr>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680" y="755015"/>
            <a:ext cx="2650490" cy="395605"/>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a:t>选择</a:t>
            </a:r>
            <a:r>
              <a:rPr lang="zh-CN" altLang="en-US" sz="2200" b="1" smtClean="0"/>
              <a:t>排序</a:t>
            </a:r>
            <a:endParaRPr lang="en-US" altLang="zh-CN" sz="2200" b="1"/>
          </a:p>
        </p:txBody>
      </p:sp>
      <p:sp>
        <p:nvSpPr>
          <p:cNvPr id="2" name="TextBox 1"/>
          <p:cNvSpPr txBox="1"/>
          <p:nvPr/>
        </p:nvSpPr>
        <p:spPr>
          <a:xfrm>
            <a:off x="665981" y="1224111"/>
            <a:ext cx="8136904" cy="4401205"/>
          </a:xfrm>
          <a:prstGeom prst="rect">
            <a:avLst/>
          </a:prstGeom>
          <a:noFill/>
        </p:spPr>
        <p:txBody>
          <a:bodyPr wrap="square" rtlCol="0">
            <a:spAutoFit/>
          </a:bodyPr>
          <a:lstStyle/>
          <a:p>
            <a:pPr>
              <a:spcBef>
                <a:spcPct val="0"/>
              </a:spcBef>
            </a:pPr>
            <a:r>
              <a:rPr kumimoji="1" lang="zh-CN" altLang="en-US" sz="2000" b="1" smtClean="0">
                <a:solidFill>
                  <a:srgbClr val="0070C0"/>
                </a:solidFill>
                <a:latin typeface="+mn-ea"/>
              </a:rPr>
              <a:t>选择排序思路分析图</a:t>
            </a:r>
            <a:r>
              <a:rPr kumimoji="1" lang="en-US" altLang="zh-CN" sz="2000" b="1" smtClean="0">
                <a:solidFill>
                  <a:srgbClr val="0070C0"/>
                </a:solidFill>
                <a:latin typeface="+mn-ea"/>
              </a:rPr>
              <a:t>:</a:t>
            </a:r>
            <a:endParaRPr kumimoji="1" lang="en-US" altLang="zh-CN" sz="2000" b="1" smtClean="0">
              <a:solidFill>
                <a:srgbClr val="0070C0"/>
              </a:solidFill>
              <a:latin typeface="+mn-ea"/>
            </a:endParaRPr>
          </a:p>
          <a:p>
            <a:pPr>
              <a:spcBef>
                <a:spcPct val="0"/>
              </a:spcBef>
            </a:pPr>
            <a:endParaRPr kumimoji="1" lang="en-US" altLang="zh-CN" sz="2000" b="1" smtClean="0">
              <a:solidFill>
                <a:srgbClr val="0070C0"/>
              </a:solidFill>
              <a:latin typeface="+mn-ea"/>
            </a:endParaRPr>
          </a:p>
          <a:p>
            <a:pPr>
              <a:spcBef>
                <a:spcPct val="0"/>
              </a:spcBef>
            </a:pPr>
            <a:endParaRPr kumimoji="1" lang="en-US" altLang="zh-CN" sz="2000" b="1">
              <a:solidFill>
                <a:srgbClr val="0070C0"/>
              </a:solidFill>
              <a:latin typeface="+mn-ea"/>
            </a:endParaRPr>
          </a:p>
          <a:p>
            <a:pPr>
              <a:spcBef>
                <a:spcPct val="0"/>
              </a:spcBef>
            </a:pPr>
            <a:endParaRPr kumimoji="1" lang="en-US" altLang="zh-CN" sz="2000" b="1" smtClean="0">
              <a:solidFill>
                <a:srgbClr val="0070C0"/>
              </a:solidFill>
              <a:latin typeface="+mn-ea"/>
            </a:endParaRPr>
          </a:p>
          <a:p>
            <a:pPr>
              <a:spcBef>
                <a:spcPct val="0"/>
              </a:spcBef>
            </a:pPr>
            <a:endParaRPr kumimoji="1" lang="en-US" altLang="zh-CN" sz="2000" b="1">
              <a:solidFill>
                <a:srgbClr val="0070C0"/>
              </a:solidFill>
              <a:latin typeface="+mn-ea"/>
            </a:endParaRPr>
          </a:p>
          <a:p>
            <a:pPr>
              <a:spcBef>
                <a:spcPct val="0"/>
              </a:spcBef>
            </a:pPr>
            <a:endParaRPr kumimoji="1" lang="en-US" altLang="zh-CN" sz="2000" b="1" smtClean="0">
              <a:solidFill>
                <a:srgbClr val="0070C0"/>
              </a:solidFill>
              <a:latin typeface="+mn-ea"/>
            </a:endParaRPr>
          </a:p>
          <a:p>
            <a:pPr>
              <a:spcBef>
                <a:spcPct val="0"/>
              </a:spcBef>
            </a:pPr>
            <a:endParaRPr kumimoji="1" lang="en-US" altLang="zh-CN" sz="2000" b="1">
              <a:solidFill>
                <a:srgbClr val="0070C0"/>
              </a:solidFill>
              <a:latin typeface="+mn-ea"/>
            </a:endParaRPr>
          </a:p>
          <a:p>
            <a:pPr>
              <a:spcBef>
                <a:spcPct val="0"/>
              </a:spcBef>
            </a:pPr>
            <a:endParaRPr kumimoji="1" lang="en-US" altLang="zh-CN" sz="2000" b="1" smtClean="0">
              <a:solidFill>
                <a:srgbClr val="0070C0"/>
              </a:solidFill>
              <a:latin typeface="+mn-ea"/>
            </a:endParaRPr>
          </a:p>
          <a:p>
            <a:pPr>
              <a:spcBef>
                <a:spcPct val="0"/>
              </a:spcBef>
            </a:pPr>
            <a:endParaRPr kumimoji="1" lang="en-US" altLang="zh-CN" sz="2000" b="1">
              <a:solidFill>
                <a:srgbClr val="0070C0"/>
              </a:solidFill>
              <a:latin typeface="+mn-ea"/>
            </a:endParaRPr>
          </a:p>
          <a:p>
            <a:pPr>
              <a:spcBef>
                <a:spcPct val="0"/>
              </a:spcBef>
            </a:pPr>
            <a:endParaRPr kumimoji="1" lang="en-US" altLang="zh-CN" sz="2000" b="1" smtClean="0">
              <a:solidFill>
                <a:srgbClr val="0070C0"/>
              </a:solidFill>
              <a:latin typeface="+mn-ea"/>
            </a:endParaRPr>
          </a:p>
          <a:p>
            <a:pPr>
              <a:spcBef>
                <a:spcPct val="0"/>
              </a:spcBef>
            </a:pPr>
            <a:endParaRPr kumimoji="1" lang="en-US" altLang="zh-CN" sz="2000" b="1">
              <a:solidFill>
                <a:srgbClr val="0070C0"/>
              </a:solidFill>
              <a:latin typeface="+mn-ea"/>
            </a:endParaRPr>
          </a:p>
          <a:p>
            <a:pPr>
              <a:spcBef>
                <a:spcPct val="0"/>
              </a:spcBef>
            </a:pPr>
            <a:endParaRPr kumimoji="1" lang="en-US" altLang="zh-CN" sz="2000" b="1" smtClean="0">
              <a:solidFill>
                <a:srgbClr val="0070C0"/>
              </a:solidFill>
              <a:latin typeface="+mn-ea"/>
            </a:endParaRPr>
          </a:p>
          <a:p>
            <a:pPr>
              <a:spcBef>
                <a:spcPct val="0"/>
              </a:spcBef>
            </a:pPr>
            <a:endParaRPr kumimoji="1" lang="en-US" altLang="zh-CN" sz="2000" b="1">
              <a:solidFill>
                <a:srgbClr val="0070C0"/>
              </a:solidFill>
              <a:latin typeface="+mn-ea"/>
            </a:endParaRPr>
          </a:p>
          <a:p>
            <a:pPr>
              <a:spcBef>
                <a:spcPct val="0"/>
              </a:spcBef>
            </a:pPr>
            <a:r>
              <a:rPr lang="en-US" altLang="zh-CN" sz="2000"/>
              <a:t>101, 34, 119, </a:t>
            </a:r>
            <a:r>
              <a:rPr lang="en-US" altLang="zh-CN" sz="2000" smtClean="0"/>
              <a:t>1</a:t>
            </a:r>
            <a:endParaRPr kumimoji="1" lang="en-US" altLang="zh-CN" sz="2000" b="1" smtClean="0">
              <a:solidFill>
                <a:srgbClr val="0070C0"/>
              </a:solidFill>
              <a:latin typeface="+mn-ea"/>
            </a:endParaRPr>
          </a:p>
        </p:txBody>
      </p:sp>
      <p:pic>
        <p:nvPicPr>
          <p:cNvPr id="4" name="Picture 6" descr="Snap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82626" y="1774064"/>
            <a:ext cx="6032028" cy="33022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3" name="对象 2"/>
          <p:cNvGraphicFramePr>
            <a:graphicFrameLocks noChangeAspect="1"/>
          </p:cNvGraphicFramePr>
          <p:nvPr/>
        </p:nvGraphicFramePr>
        <p:xfrm>
          <a:off x="6714654" y="4401309"/>
          <a:ext cx="648071" cy="558338"/>
        </p:xfrm>
        <a:graphic>
          <a:graphicData uri="http://schemas.openxmlformats.org/presentationml/2006/ole">
            <mc:AlternateContent xmlns:mc="http://schemas.openxmlformats.org/markup-compatibility/2006">
              <mc:Choice xmlns:v="urn:schemas-microsoft-com:vml" Requires="v">
                <p:oleObj spid="_x0000_s44207" name="包装程序外壳对象" showAsIcon="1" r:id="rId2" imgW="609600" imgH="523875" progId="Package">
                  <p:embed/>
                </p:oleObj>
              </mc:Choice>
              <mc:Fallback>
                <p:oleObj name="包装程序外壳对象" showAsIcon="1" r:id="rId2" imgW="609600" imgH="523875" progId="Package">
                  <p:embed/>
                  <p:pic>
                    <p:nvPicPr>
                      <p:cNvPr id="0" name="图片 44206"/>
                      <p:cNvPicPr/>
                      <p:nvPr/>
                    </p:nvPicPr>
                    <p:blipFill>
                      <a:blip r:embed="rId3"/>
                      <a:stretch>
                        <a:fillRect/>
                      </a:stretch>
                    </p:blipFill>
                    <p:spPr>
                      <a:xfrm>
                        <a:off x="6714654" y="4401309"/>
                        <a:ext cx="648071" cy="558338"/>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680" y="755015"/>
            <a:ext cx="2501265" cy="395605"/>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选择排</a:t>
            </a:r>
            <a:r>
              <a:rPr lang="zh-CN" altLang="en-US" sz="2200" b="1"/>
              <a:t>序</a:t>
            </a:r>
            <a:endParaRPr lang="en-US" altLang="zh-CN" sz="2200" b="1"/>
          </a:p>
        </p:txBody>
      </p:sp>
      <p:sp>
        <p:nvSpPr>
          <p:cNvPr id="2" name="TextBox 1"/>
          <p:cNvSpPr txBox="1"/>
          <p:nvPr/>
        </p:nvSpPr>
        <p:spPr>
          <a:xfrm>
            <a:off x="665981" y="1224111"/>
            <a:ext cx="8136904" cy="3661410"/>
          </a:xfrm>
          <a:prstGeom prst="rect">
            <a:avLst/>
          </a:prstGeom>
          <a:noFill/>
        </p:spPr>
        <p:txBody>
          <a:bodyPr wrap="square" rtlCol="0">
            <a:spAutoFit/>
          </a:bodyPr>
          <a:lstStyle/>
          <a:p>
            <a:pPr>
              <a:spcBef>
                <a:spcPct val="0"/>
              </a:spcBef>
            </a:pPr>
            <a:r>
              <a:rPr kumimoji="1" lang="zh-CN" altLang="en-US" sz="2000" b="1" smtClean="0">
                <a:solidFill>
                  <a:srgbClr val="0070C0"/>
                </a:solidFill>
                <a:latin typeface="+mn-ea"/>
              </a:rPr>
              <a:t>选择排序</a:t>
            </a:r>
            <a:r>
              <a:rPr kumimoji="1" lang="zh-CN" altLang="en-US" sz="2000" b="1">
                <a:solidFill>
                  <a:srgbClr val="0070C0"/>
                </a:solidFill>
                <a:latin typeface="+mn-ea"/>
              </a:rPr>
              <a:t>应</a:t>
            </a:r>
            <a:r>
              <a:rPr kumimoji="1" lang="zh-CN" altLang="en-US" sz="2000" b="1" smtClean="0">
                <a:solidFill>
                  <a:srgbClr val="0070C0"/>
                </a:solidFill>
                <a:latin typeface="+mn-ea"/>
              </a:rPr>
              <a:t>用实例</a:t>
            </a:r>
            <a:r>
              <a:rPr kumimoji="1" lang="en-US" altLang="zh-CN" sz="2000" b="1" smtClean="0">
                <a:solidFill>
                  <a:srgbClr val="0070C0"/>
                </a:solidFill>
                <a:latin typeface="+mn-ea"/>
              </a:rPr>
              <a:t>:</a:t>
            </a:r>
            <a:endParaRPr kumimoji="1" lang="en-US" altLang="zh-CN" sz="2000" b="1" smtClean="0">
              <a:solidFill>
                <a:srgbClr val="0070C0"/>
              </a:solidFill>
              <a:latin typeface="+mn-ea"/>
            </a:endParaRPr>
          </a:p>
          <a:p>
            <a:pPr>
              <a:spcBef>
                <a:spcPct val="0"/>
              </a:spcBef>
            </a:pPr>
            <a:endParaRPr kumimoji="1" lang="en-US" altLang="zh-CN" sz="2000" b="1" smtClean="0">
              <a:solidFill>
                <a:srgbClr val="0070C0"/>
              </a:solidFill>
              <a:latin typeface="+mn-ea"/>
            </a:endParaRPr>
          </a:p>
          <a:p>
            <a:pPr>
              <a:spcBef>
                <a:spcPct val="0"/>
              </a:spcBef>
            </a:pPr>
            <a:r>
              <a:rPr lang="en-US" altLang="zh-CN"/>
              <a:t>101, 34, 119, </a:t>
            </a:r>
            <a:r>
              <a:rPr lang="en-US" altLang="zh-CN" smtClean="0"/>
              <a:t>1 </a:t>
            </a:r>
            <a:r>
              <a:rPr kumimoji="1" lang="zh-CN" altLang="en-US" b="1" smtClean="0">
                <a:solidFill>
                  <a:srgbClr val="000000"/>
                </a:solidFill>
                <a:latin typeface="楷体_GB2312" pitchFamily="49" charset="-122"/>
                <a:ea typeface="楷体_GB2312" pitchFamily="49" charset="-122"/>
              </a:rPr>
              <a:t>请</a:t>
            </a:r>
            <a:r>
              <a:rPr kumimoji="1" lang="zh-CN" altLang="en-US" b="1">
                <a:solidFill>
                  <a:srgbClr val="000000"/>
                </a:solidFill>
                <a:latin typeface="楷体_GB2312" pitchFamily="49" charset="-122"/>
                <a:ea typeface="楷体_GB2312" pitchFamily="49" charset="-122"/>
              </a:rPr>
              <a:t>使用选择排序</a:t>
            </a:r>
            <a:r>
              <a:rPr kumimoji="1" lang="zh-CN" altLang="en-US" b="1" smtClean="0">
                <a:solidFill>
                  <a:srgbClr val="FF0000"/>
                </a:solidFill>
                <a:latin typeface="楷体_GB2312" pitchFamily="49" charset="-122"/>
                <a:ea typeface="楷体_GB2312" pitchFamily="49" charset="-122"/>
              </a:rPr>
              <a:t>从低到</a:t>
            </a:r>
            <a:r>
              <a:rPr kumimoji="1" lang="zh-CN" altLang="en-US" b="1">
                <a:solidFill>
                  <a:srgbClr val="FF0000"/>
                </a:solidFill>
                <a:latin typeface="楷体_GB2312" pitchFamily="49" charset="-122"/>
                <a:ea typeface="楷体_GB2312" pitchFamily="49" charset="-122"/>
              </a:rPr>
              <a:t>高</a:t>
            </a:r>
            <a:r>
              <a:rPr kumimoji="1" lang="zh-CN" altLang="en-US" b="1" smtClean="0">
                <a:solidFill>
                  <a:srgbClr val="000000"/>
                </a:solidFill>
                <a:latin typeface="楷体_GB2312" pitchFamily="49" charset="-122"/>
                <a:ea typeface="楷体_GB2312" pitchFamily="49" charset="-122"/>
              </a:rPr>
              <a:t>进</a:t>
            </a:r>
            <a:r>
              <a:rPr kumimoji="1" lang="zh-CN" altLang="en-US" b="1">
                <a:solidFill>
                  <a:srgbClr val="000000"/>
                </a:solidFill>
                <a:latin typeface="楷体_GB2312" pitchFamily="49" charset="-122"/>
                <a:ea typeface="楷体_GB2312" pitchFamily="49" charset="-122"/>
              </a:rPr>
              <a:t>行排序</a:t>
            </a:r>
            <a:r>
              <a:rPr kumimoji="1" lang="en-US" altLang="zh-CN" b="1">
                <a:solidFill>
                  <a:srgbClr val="000000"/>
                </a:solidFill>
                <a:latin typeface="楷体_GB2312" pitchFamily="49" charset="-122"/>
                <a:ea typeface="楷体_GB2312" pitchFamily="49" charset="-122"/>
              </a:rPr>
              <a:t> </a:t>
            </a:r>
            <a:r>
              <a:rPr kumimoji="1" lang="en-US" altLang="zh-CN" b="1" smtClean="0">
                <a:solidFill>
                  <a:srgbClr val="000000"/>
                </a:solidFill>
                <a:latin typeface="楷体_GB2312" pitchFamily="49" charset="-122"/>
                <a:ea typeface="楷体_GB2312" pitchFamily="49" charset="-122"/>
              </a:rPr>
              <a:t>[</a:t>
            </a:r>
            <a:r>
              <a:rPr lang="en-US" altLang="zh-CN"/>
              <a:t>101, 34, 119, 1</a:t>
            </a:r>
            <a:r>
              <a:rPr kumimoji="1" lang="en-US" altLang="zh-CN" b="1" smtClean="0">
                <a:solidFill>
                  <a:srgbClr val="000000"/>
                </a:solidFill>
                <a:latin typeface="楷体_GB2312" pitchFamily="49" charset="-122"/>
                <a:ea typeface="楷体_GB2312" pitchFamily="49" charset="-122"/>
              </a:rPr>
              <a:t>]</a:t>
            </a:r>
            <a:endParaRPr kumimoji="1" lang="en-US" altLang="zh-CN">
              <a:latin typeface="+mn-ea"/>
            </a:endParaRPr>
          </a:p>
          <a:p>
            <a:pPr>
              <a:spcBef>
                <a:spcPct val="0"/>
              </a:spcBef>
            </a:pPr>
            <a:endParaRPr kumimoji="1" lang="en-US" altLang="zh-CN" sz="2000" b="1" smtClean="0">
              <a:solidFill>
                <a:srgbClr val="0070C0"/>
              </a:solidFill>
              <a:latin typeface="+mn-ea"/>
            </a:endParaRPr>
          </a:p>
          <a:p>
            <a:pPr>
              <a:spcBef>
                <a:spcPct val="0"/>
              </a:spcBef>
            </a:pPr>
            <a:endParaRPr kumimoji="1" lang="en-US" altLang="zh-CN" sz="2000" b="1">
              <a:solidFill>
                <a:srgbClr val="0070C0"/>
              </a:solidFill>
              <a:latin typeface="+mn-ea"/>
            </a:endParaRPr>
          </a:p>
          <a:p>
            <a:pPr>
              <a:spcBef>
                <a:spcPct val="0"/>
              </a:spcBef>
            </a:pPr>
            <a:endParaRPr kumimoji="1" lang="en-US" altLang="zh-CN" sz="2000" b="1" smtClean="0">
              <a:solidFill>
                <a:srgbClr val="0070C0"/>
              </a:solidFill>
              <a:latin typeface="+mn-ea"/>
            </a:endParaRPr>
          </a:p>
          <a:p>
            <a:pPr>
              <a:spcBef>
                <a:spcPct val="0"/>
              </a:spcBef>
            </a:pPr>
            <a:endParaRPr kumimoji="1" lang="en-US" altLang="zh-CN" sz="2000" b="1">
              <a:solidFill>
                <a:srgbClr val="0070C0"/>
              </a:solidFill>
              <a:latin typeface="+mn-ea"/>
            </a:endParaRPr>
          </a:p>
          <a:p>
            <a:pPr>
              <a:spcBef>
                <a:spcPct val="0"/>
              </a:spcBef>
            </a:pPr>
            <a:endParaRPr kumimoji="1" lang="en-US" altLang="zh-CN" sz="2000" b="1" smtClean="0">
              <a:solidFill>
                <a:srgbClr val="0070C0"/>
              </a:solidFill>
              <a:latin typeface="+mn-ea"/>
            </a:endParaRPr>
          </a:p>
          <a:p>
            <a:pPr>
              <a:spcBef>
                <a:spcPct val="0"/>
              </a:spcBef>
            </a:pPr>
            <a:endParaRPr kumimoji="1" lang="en-US" altLang="zh-CN" sz="2000" b="1">
              <a:solidFill>
                <a:srgbClr val="0070C0"/>
              </a:solidFill>
              <a:latin typeface="+mn-ea"/>
            </a:endParaRPr>
          </a:p>
          <a:p>
            <a:pPr>
              <a:spcBef>
                <a:spcPct val="0"/>
              </a:spcBef>
            </a:pPr>
            <a:endParaRPr kumimoji="1" lang="en-US" altLang="zh-CN" sz="2000" b="1" smtClean="0">
              <a:solidFill>
                <a:srgbClr val="0070C0"/>
              </a:solidFill>
              <a:latin typeface="+mn-ea"/>
            </a:endParaRPr>
          </a:p>
          <a:p>
            <a:pPr>
              <a:spcBef>
                <a:spcPct val="0"/>
              </a:spcBef>
            </a:pPr>
            <a:r>
              <a:rPr kumimoji="1" lang="zh-CN" altLang="en-US" sz="1400">
                <a:latin typeface="+mn-ea"/>
              </a:rPr>
              <a:t>说</a:t>
            </a:r>
            <a:r>
              <a:rPr kumimoji="1" lang="zh-CN" altLang="en-US" sz="1400" smtClean="0">
                <a:latin typeface="+mn-ea"/>
              </a:rPr>
              <a:t>明</a:t>
            </a:r>
            <a:r>
              <a:rPr kumimoji="1" lang="en-US" altLang="zh-CN" sz="1400" smtClean="0">
                <a:latin typeface="+mn-ea"/>
              </a:rPr>
              <a:t>: </a:t>
            </a:r>
            <a:r>
              <a:rPr kumimoji="1" lang="zh-CN" altLang="en-US" sz="1400" smtClean="0">
                <a:latin typeface="+mn-ea"/>
              </a:rPr>
              <a:t>测试效率的数据 </a:t>
            </a:r>
            <a:r>
              <a:rPr kumimoji="1" lang="en-US" altLang="zh-CN" sz="1400" smtClean="0">
                <a:latin typeface="+mn-ea"/>
              </a:rPr>
              <a:t>80000</a:t>
            </a:r>
            <a:r>
              <a:rPr kumimoji="1" lang="zh-CN" altLang="en-US" sz="1400" smtClean="0">
                <a:latin typeface="+mn-ea"/>
              </a:rPr>
              <a:t>，看耗时</a:t>
            </a:r>
            <a:endParaRPr kumimoji="1" lang="en-US" altLang="zh-CN" sz="1400" smtClean="0">
              <a:latin typeface="+mn-ea"/>
            </a:endParaRPr>
          </a:p>
          <a:p>
            <a:pPr>
              <a:spcBef>
                <a:spcPct val="0"/>
              </a:spcBef>
            </a:pPr>
            <a:endParaRPr kumimoji="1" lang="en-US" altLang="zh-CN" sz="2000" b="1" smtClean="0">
              <a:solidFill>
                <a:srgbClr val="0070C0"/>
              </a:solidFill>
              <a:latin typeface="+mn-ea"/>
            </a:endParaRPr>
          </a:p>
        </p:txBody>
      </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680" y="755015"/>
            <a:ext cx="3112770" cy="395605"/>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a:t>插入</a:t>
            </a:r>
            <a:r>
              <a:rPr lang="zh-CN" altLang="en-US" sz="2200" b="1" smtClean="0"/>
              <a:t>排</a:t>
            </a:r>
            <a:r>
              <a:rPr lang="zh-CN" altLang="en-US" sz="2200" b="1"/>
              <a:t>序</a:t>
            </a:r>
            <a:endParaRPr lang="en-US" altLang="zh-CN" sz="2200" b="1"/>
          </a:p>
        </p:txBody>
      </p:sp>
      <p:sp>
        <p:nvSpPr>
          <p:cNvPr id="2" name="TextBox 1"/>
          <p:cNvSpPr txBox="1"/>
          <p:nvPr/>
        </p:nvSpPr>
        <p:spPr>
          <a:xfrm>
            <a:off x="665981" y="1224111"/>
            <a:ext cx="8136904" cy="1876425"/>
          </a:xfrm>
          <a:prstGeom prst="rect">
            <a:avLst/>
          </a:prstGeom>
          <a:noFill/>
        </p:spPr>
        <p:txBody>
          <a:bodyPr wrap="square" rtlCol="0">
            <a:spAutoFit/>
          </a:bodyPr>
          <a:lstStyle/>
          <a:p>
            <a:pPr>
              <a:spcBef>
                <a:spcPct val="0"/>
              </a:spcBef>
            </a:pPr>
            <a:r>
              <a:rPr kumimoji="1" lang="zh-CN" altLang="en-US" sz="2000" b="1" smtClean="0">
                <a:solidFill>
                  <a:srgbClr val="0070C0"/>
                </a:solidFill>
                <a:latin typeface="+mn-ea"/>
              </a:rPr>
              <a:t>插入排序法介绍</a:t>
            </a:r>
            <a:r>
              <a:rPr kumimoji="1" lang="en-US" altLang="zh-CN" sz="2000" b="1" smtClean="0">
                <a:solidFill>
                  <a:srgbClr val="0070C0"/>
                </a:solidFill>
                <a:latin typeface="+mn-ea"/>
              </a:rPr>
              <a:t>:</a:t>
            </a:r>
            <a:endParaRPr kumimoji="1" lang="en-US" altLang="zh-CN" sz="2000" b="1" smtClean="0">
              <a:solidFill>
                <a:srgbClr val="0070C0"/>
              </a:solidFill>
              <a:latin typeface="+mn-ea"/>
            </a:endParaRPr>
          </a:p>
          <a:p>
            <a:pPr>
              <a:spcBef>
                <a:spcPct val="0"/>
              </a:spcBef>
            </a:pPr>
            <a:endParaRPr kumimoji="1" lang="en-US" altLang="zh-CN" sz="2000" b="1" smtClean="0">
              <a:solidFill>
                <a:srgbClr val="0070C0"/>
              </a:solidFill>
              <a:latin typeface="+mn-ea"/>
            </a:endParaRPr>
          </a:p>
          <a:p>
            <a:pPr>
              <a:spcBef>
                <a:spcPct val="0"/>
              </a:spcBef>
            </a:pPr>
            <a:r>
              <a:rPr kumimoji="1" lang="zh-CN" altLang="en-US" b="1" smtClean="0">
                <a:solidFill>
                  <a:srgbClr val="000000"/>
                </a:solidFill>
                <a:latin typeface="楷体_GB2312" pitchFamily="49" charset="-122"/>
                <a:ea typeface="楷体_GB2312" pitchFamily="49" charset="-122"/>
              </a:rPr>
              <a:t>插</a:t>
            </a:r>
            <a:r>
              <a:rPr kumimoji="1" lang="zh-CN" altLang="en-US" b="1">
                <a:solidFill>
                  <a:srgbClr val="000000"/>
                </a:solidFill>
                <a:latin typeface="楷体_GB2312" pitchFamily="49" charset="-122"/>
                <a:ea typeface="楷体_GB2312" pitchFamily="49" charset="-122"/>
              </a:rPr>
              <a:t>入式排序属于内部排序法，是对于欲排序的元素以插入的方式找寻该元素的适当位置，以达到排序的目的。</a:t>
            </a:r>
            <a:endParaRPr kumimoji="1" lang="en-US" altLang="zh-CN">
              <a:latin typeface="+mn-ea"/>
            </a:endParaRPr>
          </a:p>
          <a:p>
            <a:pPr>
              <a:spcBef>
                <a:spcPct val="0"/>
              </a:spcBef>
            </a:pPr>
            <a:endParaRPr kumimoji="1" lang="en-US" altLang="zh-CN" sz="2000" b="1" smtClean="0">
              <a:solidFill>
                <a:srgbClr val="0070C0"/>
              </a:solidFill>
              <a:latin typeface="+mn-ea"/>
            </a:endParaRPr>
          </a:p>
          <a:p>
            <a:pPr>
              <a:spcBef>
                <a:spcPct val="0"/>
              </a:spcBef>
            </a:pPr>
            <a:endParaRPr kumimoji="1" lang="en-US" altLang="zh-CN" sz="2000" b="1" smtClean="0">
              <a:solidFill>
                <a:srgbClr val="0070C0"/>
              </a:solidFill>
              <a:latin typeface="+mn-ea"/>
            </a:endParaRPr>
          </a:p>
        </p:txBody>
      </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a:t>插入</a:t>
            </a:r>
            <a:r>
              <a:rPr lang="zh-CN" altLang="en-US" sz="2200" b="1" smtClean="0"/>
              <a:t>排</a:t>
            </a:r>
            <a:r>
              <a:rPr lang="zh-CN" altLang="en-US" sz="2200" b="1"/>
              <a:t>序</a:t>
            </a:r>
            <a:endParaRPr lang="en-US" altLang="zh-CN" sz="2200" b="1"/>
          </a:p>
        </p:txBody>
      </p:sp>
      <p:sp>
        <p:nvSpPr>
          <p:cNvPr id="2" name="TextBox 1"/>
          <p:cNvSpPr txBox="1"/>
          <p:nvPr/>
        </p:nvSpPr>
        <p:spPr>
          <a:xfrm>
            <a:off x="665981" y="1224111"/>
            <a:ext cx="8136904" cy="4093428"/>
          </a:xfrm>
          <a:prstGeom prst="rect">
            <a:avLst/>
          </a:prstGeom>
          <a:noFill/>
        </p:spPr>
        <p:txBody>
          <a:bodyPr wrap="square" rtlCol="0">
            <a:spAutoFit/>
          </a:bodyPr>
          <a:lstStyle/>
          <a:p>
            <a:pPr>
              <a:spcBef>
                <a:spcPct val="0"/>
              </a:spcBef>
            </a:pPr>
            <a:r>
              <a:rPr kumimoji="1" lang="zh-CN" altLang="en-US" sz="2000" b="1" smtClean="0">
                <a:solidFill>
                  <a:srgbClr val="0070C0"/>
                </a:solidFill>
                <a:latin typeface="+mn-ea"/>
              </a:rPr>
              <a:t>插入排序法思想</a:t>
            </a:r>
            <a:r>
              <a:rPr kumimoji="1" lang="en-US" altLang="zh-CN" sz="2000" b="1" smtClean="0">
                <a:solidFill>
                  <a:srgbClr val="0070C0"/>
                </a:solidFill>
                <a:latin typeface="+mn-ea"/>
              </a:rPr>
              <a:t>:</a:t>
            </a:r>
            <a:endParaRPr kumimoji="1" lang="en-US" altLang="zh-CN" sz="2000" b="1" smtClean="0">
              <a:solidFill>
                <a:srgbClr val="0070C0"/>
              </a:solidFill>
              <a:latin typeface="+mn-ea"/>
            </a:endParaRPr>
          </a:p>
          <a:p>
            <a:pPr>
              <a:spcBef>
                <a:spcPct val="0"/>
              </a:spcBef>
            </a:pPr>
            <a:endParaRPr kumimoji="1" lang="en-US" altLang="zh-CN" sz="2000" b="1" smtClean="0">
              <a:solidFill>
                <a:srgbClr val="0070C0"/>
              </a:solidFill>
              <a:latin typeface="+mn-ea"/>
            </a:endParaRPr>
          </a:p>
          <a:p>
            <a:pPr>
              <a:spcBef>
                <a:spcPct val="0"/>
              </a:spcBef>
            </a:pPr>
            <a:r>
              <a:rPr lang="zh-CN" altLang="en-US" sz="2000" smtClean="0">
                <a:ea typeface="华文新魏" panose="02010800040101010101" pitchFamily="2" charset="-122"/>
              </a:rPr>
              <a:t>插</a:t>
            </a:r>
            <a:r>
              <a:rPr lang="zh-CN" altLang="en-US" sz="2000">
                <a:ea typeface="华文新魏" panose="02010800040101010101" pitchFamily="2" charset="-122"/>
              </a:rPr>
              <a:t>入排序（</a:t>
            </a:r>
            <a:r>
              <a:rPr lang="en-US" altLang="zh-CN" sz="2000">
                <a:ea typeface="华文新魏" panose="02010800040101010101" pitchFamily="2" charset="-122"/>
              </a:rPr>
              <a:t>Insertion Sorting</a:t>
            </a:r>
            <a:r>
              <a:rPr lang="zh-CN" altLang="en-US" sz="2000">
                <a:ea typeface="华文新魏" panose="02010800040101010101" pitchFamily="2" charset="-122"/>
              </a:rPr>
              <a:t>）的</a:t>
            </a:r>
            <a:r>
              <a:rPr lang="zh-CN" altLang="en-US" sz="2000" b="1">
                <a:ea typeface="华文新魏" panose="02010800040101010101" pitchFamily="2" charset="-122"/>
              </a:rPr>
              <a:t>基本思想</a:t>
            </a:r>
            <a:r>
              <a:rPr lang="zh-CN" altLang="en-US" sz="2000">
                <a:ea typeface="华文新魏" panose="02010800040101010101" pitchFamily="2" charset="-122"/>
              </a:rPr>
              <a:t>是：把</a:t>
            </a:r>
            <a:r>
              <a:rPr lang="en-US" altLang="zh-CN" sz="2000">
                <a:ea typeface="华文新魏" panose="02010800040101010101" pitchFamily="2" charset="-122"/>
              </a:rPr>
              <a:t>n</a:t>
            </a:r>
            <a:r>
              <a:rPr lang="zh-CN" altLang="en-US" sz="2000">
                <a:ea typeface="华文新魏" panose="02010800040101010101" pitchFamily="2" charset="-122"/>
              </a:rPr>
              <a:t>个待排序的元素看成为一个有序表和一个无序表，</a:t>
            </a:r>
            <a:r>
              <a:rPr lang="zh-CN" altLang="en-US" sz="2000">
                <a:solidFill>
                  <a:srgbClr val="FF0000"/>
                </a:solidFill>
                <a:ea typeface="华文新魏" panose="02010800040101010101" pitchFamily="2" charset="-122"/>
              </a:rPr>
              <a:t>开始时有序表中只包含一个元素，无序表中包含有</a:t>
            </a:r>
            <a:r>
              <a:rPr lang="en-US" altLang="zh-CN" sz="2000">
                <a:solidFill>
                  <a:srgbClr val="FF0000"/>
                </a:solidFill>
                <a:ea typeface="华文新魏" panose="02010800040101010101" pitchFamily="2" charset="-122"/>
              </a:rPr>
              <a:t>n-1</a:t>
            </a:r>
            <a:r>
              <a:rPr lang="zh-CN" altLang="en-US" sz="2000">
                <a:solidFill>
                  <a:srgbClr val="FF0000"/>
                </a:solidFill>
                <a:ea typeface="华文新魏" panose="02010800040101010101" pitchFamily="2" charset="-122"/>
              </a:rPr>
              <a:t>个元素</a:t>
            </a:r>
            <a:r>
              <a:rPr lang="zh-CN" altLang="en-US" sz="2000">
                <a:ea typeface="华文新魏" panose="02010800040101010101" pitchFamily="2" charset="-122"/>
              </a:rPr>
              <a:t>，排序过程中每次从无序表中取出第一个元素，把它的排序码依次与有序表元素的排序码进行比较，将它插入到有序表中的适当位置，使之成为新的有序表。</a:t>
            </a:r>
            <a:endParaRPr kumimoji="1" lang="en-US" altLang="zh-CN" sz="2000" b="1" smtClean="0">
              <a:solidFill>
                <a:srgbClr val="0070C0"/>
              </a:solidFill>
              <a:latin typeface="+mn-ea"/>
            </a:endParaRPr>
          </a:p>
          <a:p>
            <a:pPr>
              <a:spcBef>
                <a:spcPct val="0"/>
              </a:spcBef>
            </a:pPr>
            <a:endParaRPr kumimoji="1" lang="en-US" altLang="zh-CN" sz="2000" b="1">
              <a:solidFill>
                <a:srgbClr val="0070C0"/>
              </a:solidFill>
              <a:latin typeface="+mn-ea"/>
            </a:endParaRPr>
          </a:p>
          <a:p>
            <a:pPr>
              <a:spcBef>
                <a:spcPct val="0"/>
              </a:spcBef>
            </a:pPr>
            <a:endParaRPr kumimoji="1" lang="en-US" altLang="zh-CN" sz="2000" b="1" smtClean="0">
              <a:solidFill>
                <a:srgbClr val="0070C0"/>
              </a:solidFill>
              <a:latin typeface="+mn-ea"/>
            </a:endParaRPr>
          </a:p>
          <a:p>
            <a:pPr>
              <a:spcBef>
                <a:spcPct val="0"/>
              </a:spcBef>
            </a:pPr>
            <a:endParaRPr kumimoji="1" lang="en-US" altLang="zh-CN" sz="2000" b="1">
              <a:solidFill>
                <a:srgbClr val="0070C0"/>
              </a:solidFill>
              <a:latin typeface="+mn-ea"/>
            </a:endParaRPr>
          </a:p>
          <a:p>
            <a:pPr>
              <a:spcBef>
                <a:spcPct val="0"/>
              </a:spcBef>
            </a:pPr>
            <a:endParaRPr kumimoji="1" lang="en-US" altLang="zh-CN" sz="2000" b="1">
              <a:solidFill>
                <a:srgbClr val="0070C0"/>
              </a:solidFill>
              <a:latin typeface="+mn-ea"/>
            </a:endParaRPr>
          </a:p>
          <a:p>
            <a:pPr>
              <a:spcBef>
                <a:spcPct val="0"/>
              </a:spcBef>
            </a:pPr>
            <a:endParaRPr kumimoji="1" lang="en-US" altLang="zh-CN" sz="2000" b="1" smtClean="0">
              <a:solidFill>
                <a:srgbClr val="0070C0"/>
              </a:solidFill>
              <a:latin typeface="+mn-ea"/>
            </a:endParaRPr>
          </a:p>
          <a:p>
            <a:pPr>
              <a:spcBef>
                <a:spcPct val="0"/>
              </a:spcBef>
            </a:pPr>
            <a:endParaRPr kumimoji="1" lang="en-US" altLang="zh-CN" sz="2000" b="1" smtClean="0">
              <a:solidFill>
                <a:srgbClr val="0070C0"/>
              </a:solidFill>
              <a:latin typeface="+mn-ea"/>
            </a:endParaRPr>
          </a:p>
        </p:txBody>
      </p: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a:t>插入</a:t>
            </a:r>
            <a:r>
              <a:rPr lang="zh-CN" altLang="en-US" sz="2200" b="1" smtClean="0"/>
              <a:t>排</a:t>
            </a:r>
            <a:r>
              <a:rPr lang="zh-CN" altLang="en-US" sz="2200" b="1"/>
              <a:t>序</a:t>
            </a:r>
            <a:endParaRPr lang="en-US" altLang="zh-CN" sz="2200" b="1"/>
          </a:p>
        </p:txBody>
      </p:sp>
      <p:sp>
        <p:nvSpPr>
          <p:cNvPr id="2" name="TextBox 1"/>
          <p:cNvSpPr txBox="1"/>
          <p:nvPr/>
        </p:nvSpPr>
        <p:spPr>
          <a:xfrm>
            <a:off x="665981" y="1224111"/>
            <a:ext cx="8136904" cy="3785652"/>
          </a:xfrm>
          <a:prstGeom prst="rect">
            <a:avLst/>
          </a:prstGeom>
          <a:noFill/>
        </p:spPr>
        <p:txBody>
          <a:bodyPr wrap="square" rtlCol="0">
            <a:spAutoFit/>
          </a:bodyPr>
          <a:lstStyle/>
          <a:p>
            <a:pPr>
              <a:spcBef>
                <a:spcPct val="0"/>
              </a:spcBef>
            </a:pPr>
            <a:r>
              <a:rPr kumimoji="1" lang="zh-CN" altLang="en-US" sz="2000" b="1" smtClean="0">
                <a:solidFill>
                  <a:srgbClr val="0070C0"/>
                </a:solidFill>
                <a:latin typeface="+mn-ea"/>
              </a:rPr>
              <a:t>插入排序思路图</a:t>
            </a:r>
            <a:r>
              <a:rPr kumimoji="1" lang="en-US" altLang="zh-CN" sz="2000" b="1" smtClean="0">
                <a:solidFill>
                  <a:srgbClr val="0070C0"/>
                </a:solidFill>
                <a:latin typeface="+mn-ea"/>
              </a:rPr>
              <a:t>:</a:t>
            </a:r>
            <a:endParaRPr kumimoji="1" lang="en-US" altLang="zh-CN" sz="2000" b="1" smtClean="0">
              <a:solidFill>
                <a:srgbClr val="0070C0"/>
              </a:solidFill>
              <a:latin typeface="+mn-ea"/>
            </a:endParaRPr>
          </a:p>
          <a:p>
            <a:pPr>
              <a:spcBef>
                <a:spcPct val="0"/>
              </a:spcBef>
            </a:pPr>
            <a:endParaRPr kumimoji="1" lang="en-US" altLang="zh-CN" sz="2000" b="1" smtClean="0">
              <a:solidFill>
                <a:srgbClr val="0070C0"/>
              </a:solidFill>
              <a:latin typeface="+mn-ea"/>
            </a:endParaRPr>
          </a:p>
          <a:p>
            <a:pPr>
              <a:spcBef>
                <a:spcPct val="0"/>
              </a:spcBef>
            </a:pPr>
            <a:endParaRPr lang="en-US" altLang="zh-CN" sz="2000">
              <a:ea typeface="华文新魏" panose="02010800040101010101" pitchFamily="2" charset="-122"/>
            </a:endParaRPr>
          </a:p>
          <a:p>
            <a:pPr>
              <a:spcBef>
                <a:spcPct val="0"/>
              </a:spcBef>
            </a:pPr>
            <a:endParaRPr kumimoji="1" lang="en-US" altLang="zh-CN" sz="2000" b="1" smtClean="0">
              <a:solidFill>
                <a:srgbClr val="0070C0"/>
              </a:solidFill>
              <a:latin typeface="华文新魏" panose="02010800040101010101" pitchFamily="2" charset="-122"/>
              <a:ea typeface="华文新魏" panose="02010800040101010101" pitchFamily="2" charset="-122"/>
            </a:endParaRPr>
          </a:p>
          <a:p>
            <a:pPr>
              <a:spcBef>
                <a:spcPct val="0"/>
              </a:spcBef>
            </a:pPr>
            <a:endParaRPr kumimoji="1" lang="en-US" altLang="zh-CN" sz="2000" b="1">
              <a:solidFill>
                <a:srgbClr val="0070C0"/>
              </a:solidFill>
              <a:latin typeface="华文新魏" panose="02010800040101010101" pitchFamily="2" charset="-122"/>
              <a:ea typeface="华文新魏" panose="02010800040101010101" pitchFamily="2" charset="-122"/>
            </a:endParaRPr>
          </a:p>
          <a:p>
            <a:pPr>
              <a:spcBef>
                <a:spcPct val="0"/>
              </a:spcBef>
            </a:pPr>
            <a:endParaRPr kumimoji="1" lang="en-US" altLang="zh-CN" sz="2000" b="1">
              <a:solidFill>
                <a:srgbClr val="0070C0"/>
              </a:solidFill>
              <a:latin typeface="+mn-ea"/>
            </a:endParaRPr>
          </a:p>
          <a:p>
            <a:pPr>
              <a:spcBef>
                <a:spcPct val="0"/>
              </a:spcBef>
            </a:pPr>
            <a:endParaRPr kumimoji="1" lang="en-US" altLang="zh-CN" sz="2000" b="1" smtClean="0">
              <a:solidFill>
                <a:srgbClr val="0070C0"/>
              </a:solidFill>
              <a:latin typeface="+mn-ea"/>
            </a:endParaRPr>
          </a:p>
          <a:p>
            <a:pPr>
              <a:spcBef>
                <a:spcPct val="0"/>
              </a:spcBef>
            </a:pPr>
            <a:endParaRPr kumimoji="1" lang="en-US" altLang="zh-CN" sz="2000" b="1">
              <a:solidFill>
                <a:srgbClr val="0070C0"/>
              </a:solidFill>
              <a:latin typeface="+mn-ea"/>
            </a:endParaRPr>
          </a:p>
          <a:p>
            <a:pPr>
              <a:spcBef>
                <a:spcPct val="0"/>
              </a:spcBef>
            </a:pPr>
            <a:endParaRPr kumimoji="1" lang="en-US" altLang="zh-CN" sz="2000" b="1" smtClean="0">
              <a:solidFill>
                <a:srgbClr val="0070C0"/>
              </a:solidFill>
              <a:latin typeface="+mn-ea"/>
            </a:endParaRPr>
          </a:p>
          <a:p>
            <a:pPr>
              <a:spcBef>
                <a:spcPct val="0"/>
              </a:spcBef>
            </a:pPr>
            <a:endParaRPr kumimoji="1" lang="en-US" altLang="zh-CN" sz="2000" b="1">
              <a:solidFill>
                <a:srgbClr val="0070C0"/>
              </a:solidFill>
              <a:latin typeface="+mn-ea"/>
            </a:endParaRPr>
          </a:p>
          <a:p>
            <a:pPr>
              <a:spcBef>
                <a:spcPct val="0"/>
              </a:spcBef>
            </a:pPr>
            <a:endParaRPr kumimoji="1" lang="en-US" altLang="zh-CN" sz="2000" b="1" smtClean="0">
              <a:solidFill>
                <a:srgbClr val="0070C0"/>
              </a:solidFill>
              <a:latin typeface="+mn-ea"/>
            </a:endParaRPr>
          </a:p>
          <a:p>
            <a:pPr>
              <a:spcBef>
                <a:spcPct val="0"/>
              </a:spcBef>
            </a:pPr>
            <a:endParaRPr kumimoji="1" lang="en-US" altLang="zh-CN" sz="2000" b="1" smtClean="0">
              <a:solidFill>
                <a:srgbClr val="0070C0"/>
              </a:solidFill>
              <a:latin typeface="+mn-ea"/>
            </a:endParaRPr>
          </a:p>
        </p:txBody>
      </p:sp>
      <p:pic>
        <p:nvPicPr>
          <p:cNvPr id="4" name="Picture 6" descr="Snap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65981" y="1872183"/>
            <a:ext cx="6408737" cy="3417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插入排</a:t>
            </a:r>
            <a:r>
              <a:rPr lang="zh-CN" altLang="en-US" sz="2200" b="1"/>
              <a:t>序</a:t>
            </a:r>
            <a:endParaRPr lang="en-US" altLang="zh-CN" sz="2200" b="1"/>
          </a:p>
        </p:txBody>
      </p:sp>
      <p:sp>
        <p:nvSpPr>
          <p:cNvPr id="2" name="TextBox 1"/>
          <p:cNvSpPr txBox="1"/>
          <p:nvPr/>
        </p:nvSpPr>
        <p:spPr>
          <a:xfrm>
            <a:off x="665981" y="1224111"/>
            <a:ext cx="8136904" cy="3477875"/>
          </a:xfrm>
          <a:prstGeom prst="rect">
            <a:avLst/>
          </a:prstGeom>
          <a:noFill/>
        </p:spPr>
        <p:txBody>
          <a:bodyPr wrap="square" rtlCol="0">
            <a:spAutoFit/>
          </a:bodyPr>
          <a:lstStyle/>
          <a:p>
            <a:pPr>
              <a:spcBef>
                <a:spcPct val="0"/>
              </a:spcBef>
            </a:pPr>
            <a:r>
              <a:rPr kumimoji="1" lang="zh-CN" altLang="en-US" sz="2000" b="1" smtClean="0">
                <a:solidFill>
                  <a:srgbClr val="0070C0"/>
                </a:solidFill>
                <a:latin typeface="+mn-ea"/>
              </a:rPr>
              <a:t>插入排序法应用实例</a:t>
            </a:r>
            <a:r>
              <a:rPr kumimoji="1" lang="en-US" altLang="zh-CN" sz="2000" b="1" smtClean="0">
                <a:solidFill>
                  <a:srgbClr val="0070C0"/>
                </a:solidFill>
                <a:latin typeface="+mn-ea"/>
              </a:rPr>
              <a:t>:</a:t>
            </a:r>
            <a:endParaRPr kumimoji="1" lang="en-US" altLang="zh-CN" sz="2000" b="1" smtClean="0">
              <a:solidFill>
                <a:srgbClr val="0070C0"/>
              </a:solidFill>
              <a:latin typeface="+mn-ea"/>
            </a:endParaRPr>
          </a:p>
          <a:p>
            <a:pPr>
              <a:spcBef>
                <a:spcPct val="0"/>
              </a:spcBef>
            </a:pPr>
            <a:endParaRPr lang="en-US" altLang="zh-CN" sz="2000">
              <a:ea typeface="华文新魏" panose="02010800040101010101" pitchFamily="2" charset="-122"/>
            </a:endParaRPr>
          </a:p>
          <a:p>
            <a:pPr>
              <a:spcBef>
                <a:spcPct val="0"/>
              </a:spcBef>
            </a:pPr>
            <a:r>
              <a:rPr lang="zh-CN" altLang="en-US" sz="2000">
                <a:latin typeface="+mn-ea"/>
              </a:rPr>
              <a:t>有一群小牛</a:t>
            </a:r>
            <a:r>
              <a:rPr lang="en-US" altLang="zh-CN" sz="2000">
                <a:latin typeface="+mn-ea"/>
              </a:rPr>
              <a:t>, </a:t>
            </a:r>
            <a:r>
              <a:rPr lang="zh-CN" altLang="en-US" sz="2000">
                <a:latin typeface="+mn-ea"/>
              </a:rPr>
              <a:t>考试成绩分别</a:t>
            </a:r>
            <a:r>
              <a:rPr lang="zh-CN" altLang="en-US" sz="2000" smtClean="0">
                <a:latin typeface="+mn-ea"/>
              </a:rPr>
              <a:t>是 </a:t>
            </a:r>
            <a:r>
              <a:rPr lang="en-US" altLang="zh-CN" sz="2000"/>
              <a:t>101, 34, 119, 1</a:t>
            </a:r>
            <a:r>
              <a:rPr lang="zh-CN" altLang="en-US" sz="2000" smtClean="0">
                <a:latin typeface="+mn-ea"/>
              </a:rPr>
              <a:t> </a:t>
            </a:r>
            <a:r>
              <a:rPr lang="en-US" altLang="zh-CN" sz="2000" smtClean="0">
                <a:latin typeface="+mn-ea"/>
              </a:rPr>
              <a:t> </a:t>
            </a:r>
            <a:r>
              <a:rPr lang="zh-CN" altLang="en-US" sz="2000">
                <a:latin typeface="+mn-ea"/>
              </a:rPr>
              <a:t>请</a:t>
            </a:r>
            <a:r>
              <a:rPr lang="zh-CN" altLang="en-US" sz="2000" smtClean="0">
                <a:latin typeface="+mn-ea"/>
              </a:rPr>
              <a:t>从小到</a:t>
            </a:r>
            <a:r>
              <a:rPr lang="zh-CN" altLang="en-US" sz="2000">
                <a:latin typeface="+mn-ea"/>
              </a:rPr>
              <a:t>大</a:t>
            </a:r>
            <a:r>
              <a:rPr lang="zh-CN" altLang="en-US" sz="2000" smtClean="0">
                <a:latin typeface="+mn-ea"/>
              </a:rPr>
              <a:t>排序</a:t>
            </a:r>
            <a:endParaRPr kumimoji="1" lang="en-US" altLang="zh-CN" sz="1400">
              <a:latin typeface="+mn-ea"/>
            </a:endParaRPr>
          </a:p>
          <a:p>
            <a:pPr>
              <a:spcBef>
                <a:spcPct val="0"/>
              </a:spcBef>
            </a:pPr>
            <a:endParaRPr kumimoji="1" lang="en-US" altLang="zh-CN" sz="2000" b="1">
              <a:solidFill>
                <a:srgbClr val="0070C0"/>
              </a:solidFill>
              <a:latin typeface="华文新魏" panose="02010800040101010101" pitchFamily="2" charset="-122"/>
              <a:ea typeface="华文新魏" panose="02010800040101010101" pitchFamily="2" charset="-122"/>
            </a:endParaRPr>
          </a:p>
          <a:p>
            <a:pPr>
              <a:spcBef>
                <a:spcPct val="0"/>
              </a:spcBef>
            </a:pPr>
            <a:endParaRPr kumimoji="1" lang="en-US" altLang="zh-CN" sz="2000" b="1">
              <a:solidFill>
                <a:srgbClr val="0070C0"/>
              </a:solidFill>
              <a:latin typeface="+mn-ea"/>
            </a:endParaRPr>
          </a:p>
          <a:p>
            <a:pPr>
              <a:spcBef>
                <a:spcPct val="0"/>
              </a:spcBef>
            </a:pPr>
            <a:endParaRPr kumimoji="1" lang="en-US" altLang="zh-CN" sz="2000" b="1" smtClean="0">
              <a:solidFill>
                <a:srgbClr val="0070C0"/>
              </a:solidFill>
              <a:latin typeface="+mn-ea"/>
            </a:endParaRPr>
          </a:p>
          <a:p>
            <a:pPr>
              <a:spcBef>
                <a:spcPct val="0"/>
              </a:spcBef>
            </a:pPr>
            <a:endParaRPr kumimoji="1" lang="en-US" altLang="zh-CN" sz="2000" b="1">
              <a:solidFill>
                <a:srgbClr val="0070C0"/>
              </a:solidFill>
              <a:latin typeface="+mn-ea"/>
            </a:endParaRPr>
          </a:p>
          <a:p>
            <a:pPr>
              <a:spcBef>
                <a:spcPct val="0"/>
              </a:spcBef>
            </a:pPr>
            <a:endParaRPr kumimoji="1" lang="en-US" altLang="zh-CN" sz="2000" b="1" smtClean="0">
              <a:solidFill>
                <a:srgbClr val="0070C0"/>
              </a:solidFill>
              <a:latin typeface="+mn-ea"/>
            </a:endParaRPr>
          </a:p>
          <a:p>
            <a:pPr>
              <a:spcBef>
                <a:spcPct val="0"/>
              </a:spcBef>
            </a:pPr>
            <a:endParaRPr kumimoji="1" lang="en-US" altLang="zh-CN" sz="2000" b="1">
              <a:solidFill>
                <a:srgbClr val="0070C0"/>
              </a:solidFill>
              <a:latin typeface="+mn-ea"/>
            </a:endParaRPr>
          </a:p>
          <a:p>
            <a:pPr>
              <a:spcBef>
                <a:spcPct val="0"/>
              </a:spcBef>
            </a:pPr>
            <a:endParaRPr kumimoji="1" lang="en-US" altLang="zh-CN" sz="2000" b="1" smtClean="0">
              <a:solidFill>
                <a:srgbClr val="0070C0"/>
              </a:solidFill>
              <a:latin typeface="+mn-ea"/>
            </a:endParaRPr>
          </a:p>
          <a:p>
            <a:pPr>
              <a:spcBef>
                <a:spcPct val="0"/>
              </a:spcBef>
            </a:pPr>
            <a:endParaRPr kumimoji="1" lang="en-US" altLang="zh-CN" sz="2000" b="1" smtClean="0">
              <a:solidFill>
                <a:srgbClr val="0070C0"/>
              </a:solidFill>
              <a:latin typeface="+mn-ea"/>
            </a:endParaRPr>
          </a:p>
        </p:txBody>
      </p:sp>
      <p:pic>
        <p:nvPicPr>
          <p:cNvPr id="921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37990" y="2850003"/>
            <a:ext cx="936103" cy="11168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19"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810776" y="2831575"/>
            <a:ext cx="951549" cy="11352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20"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746101" y="2850003"/>
            <a:ext cx="936103" cy="11168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503" name="Picture 4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86512" y="2448247"/>
            <a:ext cx="4693517" cy="2388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希尔排</a:t>
            </a:r>
            <a:r>
              <a:rPr lang="zh-CN" altLang="en-US" sz="2200" b="1"/>
              <a:t>序</a:t>
            </a:r>
            <a:endParaRPr lang="en-US" altLang="zh-CN" sz="2200" b="1"/>
          </a:p>
        </p:txBody>
      </p:sp>
      <p:sp>
        <p:nvSpPr>
          <p:cNvPr id="2" name="TextBox 1"/>
          <p:cNvSpPr txBox="1"/>
          <p:nvPr/>
        </p:nvSpPr>
        <p:spPr>
          <a:xfrm>
            <a:off x="665981" y="1224111"/>
            <a:ext cx="8136904" cy="3723005"/>
          </a:xfrm>
          <a:prstGeom prst="rect">
            <a:avLst/>
          </a:prstGeom>
          <a:noFill/>
        </p:spPr>
        <p:txBody>
          <a:bodyPr wrap="square" rtlCol="0">
            <a:spAutoFit/>
          </a:bodyPr>
          <a:lstStyle/>
          <a:p>
            <a:pPr>
              <a:spcBef>
                <a:spcPct val="0"/>
              </a:spcBef>
            </a:pPr>
            <a:endParaRPr kumimoji="1" lang="en-US" altLang="zh-CN" smtClean="0">
              <a:latin typeface="+mn-ea"/>
            </a:endParaRPr>
          </a:p>
          <a:p>
            <a:pPr>
              <a:spcBef>
                <a:spcPct val="0"/>
              </a:spcBef>
            </a:pPr>
            <a:r>
              <a:rPr kumimoji="1" lang="zh-CN" altLang="en-US" sz="2000" b="1" smtClean="0">
                <a:solidFill>
                  <a:srgbClr val="0070C0"/>
                </a:solidFill>
                <a:latin typeface="+mn-ea"/>
              </a:rPr>
              <a:t>简单插入排序存在的问题</a:t>
            </a:r>
            <a:endParaRPr kumimoji="1" lang="en-US" altLang="zh-CN" sz="2000" b="1" smtClean="0">
              <a:solidFill>
                <a:srgbClr val="0070C0"/>
              </a:solidFill>
              <a:latin typeface="+mn-ea"/>
            </a:endParaRPr>
          </a:p>
          <a:p>
            <a:pPr>
              <a:spcBef>
                <a:spcPct val="0"/>
              </a:spcBef>
            </a:pPr>
            <a:endParaRPr kumimoji="1" lang="en-US" altLang="zh-CN" smtClean="0">
              <a:latin typeface="+mn-ea"/>
            </a:endParaRPr>
          </a:p>
          <a:p>
            <a:pPr>
              <a:spcBef>
                <a:spcPct val="0"/>
              </a:spcBef>
            </a:pPr>
            <a:r>
              <a:rPr kumimoji="1" lang="zh-CN" altLang="en-US" smtClean="0">
                <a:latin typeface="+mn-ea"/>
              </a:rPr>
              <a:t>我们看简单的</a:t>
            </a:r>
            <a:r>
              <a:rPr kumimoji="1" lang="zh-CN" altLang="en-US">
                <a:latin typeface="+mn-ea"/>
              </a:rPr>
              <a:t>插</a:t>
            </a:r>
            <a:r>
              <a:rPr kumimoji="1" lang="zh-CN" altLang="en-US" smtClean="0">
                <a:latin typeface="+mn-ea"/>
              </a:rPr>
              <a:t>入排序可能存在的问题</a:t>
            </a:r>
            <a:r>
              <a:rPr kumimoji="1" lang="en-US" altLang="zh-CN" smtClean="0">
                <a:latin typeface="+mn-ea"/>
              </a:rPr>
              <a:t>. </a:t>
            </a:r>
            <a:endParaRPr kumimoji="1" lang="en-US" altLang="zh-CN" smtClean="0">
              <a:latin typeface="+mn-ea"/>
            </a:endParaRPr>
          </a:p>
          <a:p>
            <a:pPr>
              <a:spcBef>
                <a:spcPct val="0"/>
              </a:spcBef>
            </a:pPr>
            <a:r>
              <a:rPr kumimoji="1" lang="zh-CN" altLang="en-US" smtClean="0">
                <a:latin typeface="+mn-ea"/>
              </a:rPr>
              <a:t>数组 </a:t>
            </a:r>
            <a:r>
              <a:rPr kumimoji="1" lang="en-US" altLang="zh-CN" smtClean="0">
                <a:latin typeface="+mn-ea"/>
              </a:rPr>
              <a:t>arr = {2,3,4,5,6,1} </a:t>
            </a:r>
            <a:r>
              <a:rPr kumimoji="1" lang="zh-CN" altLang="en-US" smtClean="0">
                <a:latin typeface="+mn-ea"/>
              </a:rPr>
              <a:t>这时需要插入的数 </a:t>
            </a:r>
            <a:r>
              <a:rPr kumimoji="1" lang="en-US" altLang="zh-CN" smtClean="0">
                <a:latin typeface="+mn-ea"/>
              </a:rPr>
              <a:t>1(</a:t>
            </a:r>
            <a:r>
              <a:rPr kumimoji="1" lang="zh-CN" altLang="en-US" smtClean="0">
                <a:latin typeface="+mn-ea"/>
              </a:rPr>
              <a:t>最小</a:t>
            </a:r>
            <a:r>
              <a:rPr kumimoji="1" lang="en-US" altLang="zh-CN" smtClean="0">
                <a:latin typeface="+mn-ea"/>
              </a:rPr>
              <a:t>),</a:t>
            </a:r>
            <a:r>
              <a:rPr kumimoji="1" lang="zh-CN" altLang="en-US" smtClean="0">
                <a:latin typeface="+mn-ea"/>
              </a:rPr>
              <a:t> 这样的过程是：</a:t>
            </a:r>
            <a:endParaRPr kumimoji="1" lang="en-US" altLang="zh-CN">
              <a:latin typeface="+mn-ea"/>
            </a:endParaRPr>
          </a:p>
          <a:p>
            <a:pPr>
              <a:spcBef>
                <a:spcPct val="0"/>
              </a:spcBef>
            </a:pPr>
            <a:r>
              <a:rPr kumimoji="1" lang="en-US" altLang="zh-CN">
                <a:latin typeface="+mn-ea"/>
              </a:rPr>
              <a:t>{</a:t>
            </a:r>
            <a:r>
              <a:rPr kumimoji="1" lang="en-US" altLang="zh-CN" smtClean="0">
                <a:latin typeface="+mn-ea"/>
              </a:rPr>
              <a:t>2,3,4,5,6,6}</a:t>
            </a:r>
            <a:endParaRPr kumimoji="1" lang="en-US" altLang="zh-CN" smtClean="0">
              <a:latin typeface="+mn-ea"/>
            </a:endParaRPr>
          </a:p>
          <a:p>
            <a:pPr>
              <a:spcBef>
                <a:spcPct val="0"/>
              </a:spcBef>
            </a:pPr>
            <a:r>
              <a:rPr kumimoji="1" lang="en-US" altLang="zh-CN">
                <a:latin typeface="+mn-ea"/>
              </a:rPr>
              <a:t>{</a:t>
            </a:r>
            <a:r>
              <a:rPr kumimoji="1" lang="en-US" altLang="zh-CN" smtClean="0">
                <a:latin typeface="+mn-ea"/>
              </a:rPr>
              <a:t>2,3,4,5,5,6}</a:t>
            </a:r>
            <a:endParaRPr kumimoji="1" lang="en-US" altLang="zh-CN" smtClean="0">
              <a:latin typeface="+mn-ea"/>
            </a:endParaRPr>
          </a:p>
          <a:p>
            <a:pPr>
              <a:spcBef>
                <a:spcPct val="0"/>
              </a:spcBef>
            </a:pPr>
            <a:r>
              <a:rPr kumimoji="1" lang="en-US" altLang="zh-CN">
                <a:latin typeface="+mn-ea"/>
              </a:rPr>
              <a:t>{</a:t>
            </a:r>
            <a:r>
              <a:rPr kumimoji="1" lang="en-US" altLang="zh-CN" smtClean="0">
                <a:latin typeface="+mn-ea"/>
              </a:rPr>
              <a:t>2,3,4,4,5,6}</a:t>
            </a:r>
            <a:endParaRPr kumimoji="1" lang="en-US" altLang="zh-CN" smtClean="0">
              <a:latin typeface="+mn-ea"/>
            </a:endParaRPr>
          </a:p>
          <a:p>
            <a:pPr>
              <a:spcBef>
                <a:spcPct val="0"/>
              </a:spcBef>
            </a:pPr>
            <a:r>
              <a:rPr kumimoji="1" lang="en-US" altLang="zh-CN">
                <a:latin typeface="+mn-ea"/>
              </a:rPr>
              <a:t>{</a:t>
            </a:r>
            <a:r>
              <a:rPr kumimoji="1" lang="en-US" altLang="zh-CN" smtClean="0">
                <a:latin typeface="+mn-ea"/>
              </a:rPr>
              <a:t>2,3,3,4,5,6}</a:t>
            </a:r>
            <a:endParaRPr kumimoji="1" lang="en-US" altLang="zh-CN" smtClean="0">
              <a:latin typeface="+mn-ea"/>
            </a:endParaRPr>
          </a:p>
          <a:p>
            <a:pPr>
              <a:spcBef>
                <a:spcPct val="0"/>
              </a:spcBef>
            </a:pPr>
            <a:r>
              <a:rPr kumimoji="1" lang="en-US" altLang="zh-CN">
                <a:latin typeface="+mn-ea"/>
              </a:rPr>
              <a:t>{</a:t>
            </a:r>
            <a:r>
              <a:rPr kumimoji="1" lang="en-US" altLang="zh-CN" smtClean="0">
                <a:latin typeface="+mn-ea"/>
              </a:rPr>
              <a:t>2,2,3,4,5,6}</a:t>
            </a:r>
            <a:endParaRPr kumimoji="1" lang="en-US" altLang="zh-CN" smtClean="0">
              <a:latin typeface="+mn-ea"/>
            </a:endParaRPr>
          </a:p>
          <a:p>
            <a:pPr>
              <a:spcBef>
                <a:spcPct val="0"/>
              </a:spcBef>
            </a:pPr>
            <a:r>
              <a:rPr kumimoji="1" lang="en-US" altLang="zh-CN" smtClean="0">
                <a:latin typeface="+mn-ea"/>
              </a:rPr>
              <a:t>{1,2,3,4,5,6}</a:t>
            </a:r>
            <a:endParaRPr kumimoji="1" lang="en-US" altLang="zh-CN" sz="2000" b="1">
              <a:solidFill>
                <a:srgbClr val="0070C0"/>
              </a:solidFill>
              <a:latin typeface="+mn-ea"/>
            </a:endParaRPr>
          </a:p>
          <a:p>
            <a:pPr>
              <a:spcBef>
                <a:spcPct val="0"/>
              </a:spcBef>
            </a:pPr>
            <a:r>
              <a:rPr kumimoji="1" lang="zh-CN" altLang="en-US" b="1">
                <a:latin typeface="+mn-ea"/>
              </a:rPr>
              <a:t>结</a:t>
            </a:r>
            <a:r>
              <a:rPr kumimoji="1" lang="zh-CN" altLang="en-US" b="1" smtClean="0">
                <a:latin typeface="+mn-ea"/>
              </a:rPr>
              <a:t>论</a:t>
            </a:r>
            <a:r>
              <a:rPr kumimoji="1" lang="en-US" altLang="zh-CN" b="1" smtClean="0">
                <a:latin typeface="+mn-ea"/>
              </a:rPr>
              <a:t>: </a:t>
            </a:r>
            <a:r>
              <a:rPr kumimoji="1" lang="zh-CN" altLang="en-US" smtClean="0">
                <a:latin typeface="+mn-ea"/>
              </a:rPr>
              <a:t>当需要插入的数</a:t>
            </a:r>
            <a:r>
              <a:rPr kumimoji="1" lang="en-US" altLang="zh-CN" smtClean="0">
                <a:latin typeface="+mn-ea"/>
              </a:rPr>
              <a:t>(</a:t>
            </a:r>
            <a:r>
              <a:rPr kumimoji="1" lang="zh-CN" altLang="en-US" smtClean="0">
                <a:latin typeface="+mn-ea"/>
              </a:rPr>
              <a:t>后面的数</a:t>
            </a:r>
            <a:r>
              <a:rPr kumimoji="1" lang="en-US" altLang="zh-CN" smtClean="0">
                <a:latin typeface="+mn-ea"/>
              </a:rPr>
              <a:t>)</a:t>
            </a:r>
            <a:r>
              <a:rPr kumimoji="1" lang="zh-CN" altLang="en-US" smtClean="0">
                <a:latin typeface="+mn-ea"/>
              </a:rPr>
              <a:t>是较小的数时，后移的次数明显增多，对效率有影响</a:t>
            </a:r>
            <a:r>
              <a:rPr kumimoji="1" lang="en-US" altLang="zh-CN" smtClean="0">
                <a:latin typeface="+mn-ea"/>
              </a:rPr>
              <a:t>.</a:t>
            </a:r>
            <a:endParaRPr kumimoji="1" lang="en-US" altLang="zh-CN" smtClean="0">
              <a:latin typeface="+mn-ea"/>
            </a:endParaRPr>
          </a:p>
        </p:txBody>
      </p:sp>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希尔排</a:t>
            </a:r>
            <a:r>
              <a:rPr lang="zh-CN" altLang="en-US" sz="2200" b="1"/>
              <a:t>序</a:t>
            </a:r>
            <a:endParaRPr lang="en-US" altLang="zh-CN" sz="2200" b="1"/>
          </a:p>
        </p:txBody>
      </p:sp>
      <p:sp>
        <p:nvSpPr>
          <p:cNvPr id="2" name="TextBox 1"/>
          <p:cNvSpPr txBox="1"/>
          <p:nvPr/>
        </p:nvSpPr>
        <p:spPr>
          <a:xfrm>
            <a:off x="665981" y="1224111"/>
            <a:ext cx="8136904" cy="3231654"/>
          </a:xfrm>
          <a:prstGeom prst="rect">
            <a:avLst/>
          </a:prstGeom>
          <a:noFill/>
        </p:spPr>
        <p:txBody>
          <a:bodyPr wrap="square" rtlCol="0">
            <a:spAutoFit/>
          </a:bodyPr>
          <a:lstStyle/>
          <a:p>
            <a:pPr>
              <a:spcBef>
                <a:spcPct val="0"/>
              </a:spcBef>
            </a:pPr>
            <a:r>
              <a:rPr kumimoji="1" lang="zh-CN" altLang="en-US" sz="2000" b="1">
                <a:solidFill>
                  <a:srgbClr val="0070C0"/>
                </a:solidFill>
                <a:latin typeface="+mn-ea"/>
              </a:rPr>
              <a:t>希尔</a:t>
            </a:r>
            <a:r>
              <a:rPr kumimoji="1" lang="zh-CN" altLang="en-US" sz="2000" b="1" smtClean="0">
                <a:solidFill>
                  <a:srgbClr val="0070C0"/>
                </a:solidFill>
                <a:latin typeface="+mn-ea"/>
              </a:rPr>
              <a:t>排序法介绍</a:t>
            </a:r>
            <a:endParaRPr kumimoji="1" lang="en-US" altLang="zh-CN" sz="2000" b="1" smtClean="0">
              <a:solidFill>
                <a:srgbClr val="0070C0"/>
              </a:solidFill>
              <a:latin typeface="+mn-ea"/>
            </a:endParaRPr>
          </a:p>
          <a:p>
            <a:pPr>
              <a:spcBef>
                <a:spcPct val="0"/>
              </a:spcBef>
            </a:pPr>
            <a:endParaRPr kumimoji="1" lang="en-US" altLang="zh-CN" sz="2000" b="1" smtClean="0">
              <a:solidFill>
                <a:srgbClr val="0070C0"/>
              </a:solidFill>
              <a:latin typeface="+mn-ea"/>
            </a:endParaRPr>
          </a:p>
          <a:p>
            <a:pPr>
              <a:spcBef>
                <a:spcPct val="0"/>
              </a:spcBef>
            </a:pPr>
            <a:r>
              <a:rPr lang="zh-CN" altLang="en-US" smtClean="0"/>
              <a:t>希</a:t>
            </a:r>
            <a:r>
              <a:rPr lang="zh-CN" altLang="en-US"/>
              <a:t>尔排序是希尔（</a:t>
            </a:r>
            <a:r>
              <a:rPr lang="en-US" altLang="zh-CN"/>
              <a:t>Donald Shell</a:t>
            </a:r>
            <a:r>
              <a:rPr lang="zh-CN" altLang="en-US"/>
              <a:t>）于</a:t>
            </a:r>
            <a:r>
              <a:rPr lang="en-US" altLang="zh-CN"/>
              <a:t>1959</a:t>
            </a:r>
            <a:r>
              <a:rPr lang="zh-CN" altLang="en-US"/>
              <a:t>年提出的一种排序算法。希尔排序也是一种</a:t>
            </a:r>
            <a:r>
              <a:rPr lang="zh-CN" altLang="en-US" b="1"/>
              <a:t>插入排序</a:t>
            </a:r>
            <a:r>
              <a:rPr lang="zh-CN" altLang="en-US"/>
              <a:t>，它是简单插入排序经过改进之后的一个</a:t>
            </a:r>
            <a:r>
              <a:rPr lang="zh-CN" altLang="en-US" b="1"/>
              <a:t>更高效的版本</a:t>
            </a:r>
            <a:r>
              <a:rPr lang="zh-CN" altLang="en-US"/>
              <a:t>，也称为</a:t>
            </a:r>
            <a:r>
              <a:rPr lang="zh-CN" altLang="en-US">
                <a:solidFill>
                  <a:srgbClr val="0070C0"/>
                </a:solidFill>
              </a:rPr>
              <a:t>缩小增量排</a:t>
            </a:r>
            <a:r>
              <a:rPr lang="zh-CN" altLang="en-US" smtClean="0">
                <a:solidFill>
                  <a:srgbClr val="0070C0"/>
                </a:solidFill>
              </a:rPr>
              <a:t>序</a:t>
            </a:r>
            <a:r>
              <a:rPr lang="zh-CN" altLang="en-US" smtClean="0"/>
              <a:t>。</a:t>
            </a:r>
            <a:endParaRPr lang="en-US" altLang="zh-CN" smtClean="0"/>
          </a:p>
          <a:p>
            <a:pPr>
              <a:spcBef>
                <a:spcPct val="0"/>
              </a:spcBef>
            </a:pPr>
            <a:endParaRPr lang="en-US" altLang="zh-CN"/>
          </a:p>
          <a:p>
            <a:pPr>
              <a:spcBef>
                <a:spcPct val="0"/>
              </a:spcBef>
            </a:pPr>
            <a:r>
              <a:rPr lang="zh-CN" altLang="en-US" sz="2000" b="1" smtClean="0">
                <a:solidFill>
                  <a:srgbClr val="0070C0"/>
                </a:solidFill>
              </a:rPr>
              <a:t>希尔排序法基本思想</a:t>
            </a:r>
            <a:endParaRPr lang="en-US" altLang="zh-CN" sz="2000" b="1">
              <a:solidFill>
                <a:srgbClr val="0070C0"/>
              </a:solidFill>
            </a:endParaRPr>
          </a:p>
          <a:p>
            <a:pPr>
              <a:spcBef>
                <a:spcPct val="0"/>
              </a:spcBef>
            </a:pPr>
            <a:endParaRPr kumimoji="1" lang="en-US" altLang="zh-CN" smtClean="0">
              <a:latin typeface="+mn-ea"/>
            </a:endParaRPr>
          </a:p>
          <a:p>
            <a:pPr>
              <a:spcBef>
                <a:spcPct val="0"/>
              </a:spcBef>
            </a:pPr>
            <a:r>
              <a:rPr kumimoji="1" lang="zh-CN" altLang="en-US" smtClean="0">
                <a:latin typeface="+mn-ea"/>
              </a:rPr>
              <a:t>希</a:t>
            </a:r>
            <a:r>
              <a:rPr kumimoji="1" lang="zh-CN" altLang="en-US">
                <a:latin typeface="+mn-ea"/>
              </a:rPr>
              <a:t>尔排序是把记录按下标的一定增量分组，对每组使用直接插入排序算法排序；随着增量逐渐减少，每组包含的关键词越来越多，当增量减至</a:t>
            </a:r>
            <a:r>
              <a:rPr kumimoji="1" lang="en-US" altLang="zh-CN">
                <a:latin typeface="+mn-ea"/>
              </a:rPr>
              <a:t>1</a:t>
            </a:r>
            <a:r>
              <a:rPr kumimoji="1" lang="zh-CN" altLang="en-US">
                <a:latin typeface="+mn-ea"/>
              </a:rPr>
              <a:t>时，整个文件恰被分成一组，算法便终止</a:t>
            </a:r>
            <a:endParaRPr kumimoji="1" lang="en-US" altLang="zh-CN" smtClean="0">
              <a:latin typeface="+mn-ea"/>
            </a:endParaRPr>
          </a:p>
        </p:txBody>
      </p:sp>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希尔排</a:t>
            </a:r>
            <a:r>
              <a:rPr lang="zh-CN" altLang="en-US" sz="2200" b="1"/>
              <a:t>序</a:t>
            </a:r>
            <a:endParaRPr lang="en-US" altLang="zh-CN" sz="2200" b="1"/>
          </a:p>
        </p:txBody>
      </p:sp>
      <p:sp>
        <p:nvSpPr>
          <p:cNvPr id="2" name="TextBox 1"/>
          <p:cNvSpPr txBox="1"/>
          <p:nvPr/>
        </p:nvSpPr>
        <p:spPr>
          <a:xfrm>
            <a:off x="665981" y="1224111"/>
            <a:ext cx="8136904" cy="984885"/>
          </a:xfrm>
          <a:prstGeom prst="rect">
            <a:avLst/>
          </a:prstGeom>
          <a:noFill/>
        </p:spPr>
        <p:txBody>
          <a:bodyPr wrap="square" rtlCol="0">
            <a:spAutoFit/>
          </a:bodyPr>
          <a:lstStyle/>
          <a:p>
            <a:pPr>
              <a:spcBef>
                <a:spcPct val="0"/>
              </a:spcBef>
            </a:pPr>
            <a:r>
              <a:rPr lang="zh-CN" altLang="en-US" sz="2000" b="1" smtClean="0">
                <a:solidFill>
                  <a:srgbClr val="0070C0"/>
                </a:solidFill>
              </a:rPr>
              <a:t>希尔排序法</a:t>
            </a:r>
            <a:br>
              <a:rPr lang="en-US" altLang="zh-CN" sz="2000" b="1" smtClean="0">
                <a:solidFill>
                  <a:srgbClr val="0070C0"/>
                </a:solidFill>
              </a:rPr>
            </a:br>
            <a:r>
              <a:rPr lang="zh-CN" altLang="en-US" sz="2000" b="1" smtClean="0">
                <a:solidFill>
                  <a:srgbClr val="0070C0"/>
                </a:solidFill>
              </a:rPr>
              <a:t>的示意图</a:t>
            </a:r>
            <a:endParaRPr lang="en-US" altLang="zh-CN" sz="2000" b="1">
              <a:solidFill>
                <a:srgbClr val="0070C0"/>
              </a:solidFill>
            </a:endParaRPr>
          </a:p>
          <a:p>
            <a:pPr>
              <a:spcBef>
                <a:spcPct val="0"/>
              </a:spcBef>
            </a:pPr>
            <a:endParaRPr kumimoji="1" lang="en-US" altLang="zh-CN" smtClean="0">
              <a:latin typeface="+mn-ea"/>
            </a:endParaRPr>
          </a:p>
        </p:txBody>
      </p:sp>
      <p:pic>
        <p:nvPicPr>
          <p:cNvPr id="7475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454072" y="-32667"/>
            <a:ext cx="6924877" cy="56492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稀疏数组</a:t>
            </a:r>
            <a:endParaRPr lang="en-US" altLang="zh-CN" sz="2200" b="1"/>
          </a:p>
        </p:txBody>
      </p:sp>
      <p:sp>
        <p:nvSpPr>
          <p:cNvPr id="2" name="TextBox 1"/>
          <p:cNvSpPr txBox="1"/>
          <p:nvPr/>
        </p:nvSpPr>
        <p:spPr>
          <a:xfrm>
            <a:off x="665981" y="1368127"/>
            <a:ext cx="8640960" cy="1538883"/>
          </a:xfrm>
          <a:prstGeom prst="rect">
            <a:avLst/>
          </a:prstGeom>
          <a:noFill/>
        </p:spPr>
        <p:txBody>
          <a:bodyPr wrap="square" rtlCol="0">
            <a:spAutoFit/>
          </a:bodyPr>
          <a:lstStyle/>
          <a:p>
            <a:r>
              <a:rPr lang="zh-CN" altLang="en-US" sz="2000" b="1" smtClean="0">
                <a:solidFill>
                  <a:srgbClr val="0070C0"/>
                </a:solidFill>
              </a:rPr>
              <a:t>课后练习</a:t>
            </a:r>
            <a:endParaRPr lang="en-US" altLang="zh-CN" sz="2000" b="1" smtClean="0">
              <a:solidFill>
                <a:srgbClr val="0070C0"/>
              </a:solidFill>
            </a:endParaRPr>
          </a:p>
          <a:p>
            <a:endParaRPr lang="en-US" altLang="zh-CN" sz="2000" b="1">
              <a:solidFill>
                <a:srgbClr val="0070C0"/>
              </a:solidFill>
            </a:endParaRPr>
          </a:p>
          <a:p>
            <a:r>
              <a:rPr lang="zh-CN" altLang="en-US" b="1"/>
              <a:t>要</a:t>
            </a:r>
            <a:r>
              <a:rPr lang="zh-CN" altLang="en-US" b="1" smtClean="0"/>
              <a:t>求：</a:t>
            </a:r>
            <a:endParaRPr lang="en-US" altLang="zh-CN" b="1" smtClean="0"/>
          </a:p>
          <a:p>
            <a:pPr marL="342900" indent="-342900">
              <a:buAutoNum type="arabicParenR"/>
            </a:pPr>
            <a:r>
              <a:rPr lang="zh-CN" altLang="en-US" b="1" smtClean="0"/>
              <a:t>在前面的基础上，将稀疏数组保存到磁盘上，比如 </a:t>
            </a:r>
            <a:r>
              <a:rPr lang="en-US" altLang="zh-CN" b="1" smtClean="0"/>
              <a:t>map.data</a:t>
            </a:r>
            <a:endParaRPr lang="en-US" altLang="zh-CN" b="1" smtClean="0"/>
          </a:p>
          <a:p>
            <a:pPr marL="342900" indent="-342900">
              <a:buAutoNum type="arabicParenR"/>
            </a:pPr>
            <a:r>
              <a:rPr lang="zh-CN" altLang="en-US" b="1"/>
              <a:t>恢</a:t>
            </a:r>
            <a:r>
              <a:rPr lang="zh-CN" altLang="en-US" b="1" smtClean="0"/>
              <a:t>复原来的数组时，</a:t>
            </a:r>
            <a:r>
              <a:rPr lang="zh-CN" altLang="en-US" b="1"/>
              <a:t>读</a:t>
            </a:r>
            <a:r>
              <a:rPr lang="zh-CN" altLang="en-US" b="1" smtClean="0"/>
              <a:t>取</a:t>
            </a:r>
            <a:r>
              <a:rPr lang="en-US" altLang="zh-CN" b="1" smtClean="0"/>
              <a:t>map.data </a:t>
            </a:r>
            <a:r>
              <a:rPr lang="zh-CN" altLang="en-US" b="1" smtClean="0"/>
              <a:t>进行恢复</a:t>
            </a:r>
            <a:endParaRPr lang="en-US" altLang="zh-CN"/>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希尔排</a:t>
            </a:r>
            <a:r>
              <a:rPr lang="zh-CN" altLang="en-US" sz="2200" b="1"/>
              <a:t>序</a:t>
            </a:r>
            <a:endParaRPr lang="en-US" altLang="zh-CN" sz="2200" b="1"/>
          </a:p>
        </p:txBody>
      </p:sp>
      <p:sp>
        <p:nvSpPr>
          <p:cNvPr id="2" name="TextBox 1"/>
          <p:cNvSpPr txBox="1"/>
          <p:nvPr/>
        </p:nvSpPr>
        <p:spPr>
          <a:xfrm>
            <a:off x="665981" y="1224111"/>
            <a:ext cx="8136904" cy="677108"/>
          </a:xfrm>
          <a:prstGeom prst="rect">
            <a:avLst/>
          </a:prstGeom>
          <a:noFill/>
        </p:spPr>
        <p:txBody>
          <a:bodyPr wrap="square" rtlCol="0">
            <a:spAutoFit/>
          </a:bodyPr>
          <a:lstStyle/>
          <a:p>
            <a:pPr>
              <a:spcBef>
                <a:spcPct val="0"/>
              </a:spcBef>
            </a:pPr>
            <a:r>
              <a:rPr lang="zh-CN" altLang="en-US" sz="2000" b="1" smtClean="0">
                <a:solidFill>
                  <a:srgbClr val="0070C0"/>
                </a:solidFill>
              </a:rPr>
              <a:t>希尔排序法的示意图</a:t>
            </a:r>
            <a:endParaRPr lang="en-US" altLang="zh-CN" sz="2000" b="1">
              <a:solidFill>
                <a:srgbClr val="0070C0"/>
              </a:solidFill>
            </a:endParaRPr>
          </a:p>
          <a:p>
            <a:pPr>
              <a:spcBef>
                <a:spcPct val="0"/>
              </a:spcBef>
            </a:pPr>
            <a:endParaRPr kumimoji="1" lang="en-US" altLang="zh-CN" smtClean="0">
              <a:latin typeface="+mn-ea"/>
            </a:endParaRPr>
          </a:p>
        </p:txBody>
      </p:sp>
      <p:pic>
        <p:nvPicPr>
          <p:cNvPr id="7577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65981" y="2065282"/>
            <a:ext cx="6362700" cy="1381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3" name="对象 2"/>
          <p:cNvGraphicFramePr>
            <a:graphicFrameLocks noChangeAspect="1"/>
          </p:cNvGraphicFramePr>
          <p:nvPr/>
        </p:nvGraphicFramePr>
        <p:xfrm>
          <a:off x="6786661" y="2869199"/>
          <a:ext cx="504056" cy="434264"/>
        </p:xfrm>
        <a:graphic>
          <a:graphicData uri="http://schemas.openxmlformats.org/presentationml/2006/ole">
            <mc:AlternateContent xmlns:mc="http://schemas.openxmlformats.org/markup-compatibility/2006">
              <mc:Choice xmlns:v="urn:schemas-microsoft-com:vml" Requires="v">
                <p:oleObj spid="_x0000_s75900" name="包装程序外壳对象" showAsIcon="1" r:id="rId2" imgW="609600" imgH="523875" progId="Package">
                  <p:embed/>
                </p:oleObj>
              </mc:Choice>
              <mc:Fallback>
                <p:oleObj name="包装程序外壳对象" showAsIcon="1" r:id="rId2" imgW="609600" imgH="523875" progId="Package">
                  <p:embed/>
                  <p:pic>
                    <p:nvPicPr>
                      <p:cNvPr id="0" name="图片 75899"/>
                      <p:cNvPicPr/>
                      <p:nvPr/>
                    </p:nvPicPr>
                    <p:blipFill>
                      <a:blip r:embed="rId3"/>
                      <a:stretch>
                        <a:fillRect/>
                      </a:stretch>
                    </p:blipFill>
                    <p:spPr>
                      <a:xfrm>
                        <a:off x="6786661" y="2869199"/>
                        <a:ext cx="504056" cy="434264"/>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希尔排</a:t>
            </a:r>
            <a:r>
              <a:rPr lang="zh-CN" altLang="en-US" sz="2200" b="1"/>
              <a:t>序</a:t>
            </a:r>
            <a:endParaRPr lang="en-US" altLang="zh-CN" sz="2200" b="1"/>
          </a:p>
        </p:txBody>
      </p:sp>
      <p:sp>
        <p:nvSpPr>
          <p:cNvPr id="2" name="TextBox 1"/>
          <p:cNvSpPr txBox="1"/>
          <p:nvPr/>
        </p:nvSpPr>
        <p:spPr>
          <a:xfrm>
            <a:off x="665981" y="1224111"/>
            <a:ext cx="8136904" cy="4278094"/>
          </a:xfrm>
          <a:prstGeom prst="rect">
            <a:avLst/>
          </a:prstGeom>
          <a:noFill/>
        </p:spPr>
        <p:txBody>
          <a:bodyPr wrap="square" rtlCol="0">
            <a:spAutoFit/>
          </a:bodyPr>
          <a:lstStyle/>
          <a:p>
            <a:pPr>
              <a:spcBef>
                <a:spcPct val="0"/>
              </a:spcBef>
            </a:pPr>
            <a:r>
              <a:rPr kumimoji="1" lang="zh-CN" altLang="en-US" sz="2000" b="1">
                <a:solidFill>
                  <a:srgbClr val="0070C0"/>
                </a:solidFill>
                <a:latin typeface="+mn-ea"/>
              </a:rPr>
              <a:t>希尔</a:t>
            </a:r>
            <a:r>
              <a:rPr kumimoji="1" lang="zh-CN" altLang="en-US" sz="2000" b="1" smtClean="0">
                <a:solidFill>
                  <a:srgbClr val="0070C0"/>
                </a:solidFill>
                <a:latin typeface="+mn-ea"/>
              </a:rPr>
              <a:t>排序法应用实例</a:t>
            </a:r>
            <a:r>
              <a:rPr kumimoji="1" lang="en-US" altLang="zh-CN" sz="2000" b="1" smtClean="0">
                <a:solidFill>
                  <a:srgbClr val="0070C0"/>
                </a:solidFill>
                <a:latin typeface="+mn-ea"/>
              </a:rPr>
              <a:t>:</a:t>
            </a:r>
            <a:endParaRPr kumimoji="1" lang="en-US" altLang="zh-CN" sz="2000" b="1" smtClean="0">
              <a:solidFill>
                <a:srgbClr val="0070C0"/>
              </a:solidFill>
              <a:latin typeface="+mn-ea"/>
            </a:endParaRPr>
          </a:p>
          <a:p>
            <a:pPr>
              <a:spcBef>
                <a:spcPct val="0"/>
              </a:spcBef>
            </a:pPr>
            <a:endParaRPr lang="en-US" altLang="zh-CN" sz="2000">
              <a:ea typeface="华文新魏" panose="02010800040101010101" pitchFamily="2" charset="-122"/>
            </a:endParaRPr>
          </a:p>
          <a:p>
            <a:pPr>
              <a:spcBef>
                <a:spcPct val="0"/>
              </a:spcBef>
            </a:pPr>
            <a:r>
              <a:rPr lang="zh-CN" altLang="en-US">
                <a:latin typeface="+mn-ea"/>
              </a:rPr>
              <a:t>有一群小牛</a:t>
            </a:r>
            <a:r>
              <a:rPr lang="en-US" altLang="zh-CN">
                <a:latin typeface="+mn-ea"/>
              </a:rPr>
              <a:t>, </a:t>
            </a:r>
            <a:r>
              <a:rPr lang="zh-CN" altLang="en-US">
                <a:latin typeface="+mn-ea"/>
              </a:rPr>
              <a:t>考试成绩分别是 </a:t>
            </a:r>
            <a:r>
              <a:rPr lang="en-US" altLang="zh-CN" smtClean="0">
                <a:latin typeface="+mn-ea"/>
              </a:rPr>
              <a:t>{</a:t>
            </a:r>
            <a:r>
              <a:rPr lang="en-US" altLang="zh-CN">
                <a:ea typeface="宋体" panose="02010600030101010101" pitchFamily="2" charset="-122"/>
              </a:rPr>
              <a:t>8,9,1,7,2,3,5,4,6,0</a:t>
            </a:r>
            <a:r>
              <a:rPr lang="en-US" altLang="zh-CN" smtClean="0"/>
              <a:t>} </a:t>
            </a:r>
            <a:r>
              <a:rPr lang="zh-CN" altLang="en-US" smtClean="0">
                <a:latin typeface="+mn-ea"/>
              </a:rPr>
              <a:t>请从小到</a:t>
            </a:r>
            <a:r>
              <a:rPr lang="zh-CN" altLang="en-US">
                <a:latin typeface="+mn-ea"/>
              </a:rPr>
              <a:t>大</a:t>
            </a:r>
            <a:r>
              <a:rPr lang="zh-CN" altLang="en-US" smtClean="0">
                <a:latin typeface="+mn-ea"/>
              </a:rPr>
              <a:t>排序</a:t>
            </a:r>
            <a:r>
              <a:rPr lang="en-US" altLang="zh-CN" smtClean="0">
                <a:latin typeface="+mn-ea"/>
              </a:rPr>
              <a:t>. </a:t>
            </a:r>
            <a:r>
              <a:rPr lang="zh-CN" altLang="en-US" smtClean="0">
                <a:latin typeface="+mn-ea"/>
              </a:rPr>
              <a:t>请分别使用 </a:t>
            </a:r>
            <a:endParaRPr lang="en-US" altLang="zh-CN" smtClean="0"/>
          </a:p>
          <a:p>
            <a:pPr marL="342900" indent="-342900">
              <a:spcBef>
                <a:spcPct val="0"/>
              </a:spcBef>
              <a:buAutoNum type="arabicParenR"/>
            </a:pPr>
            <a:r>
              <a:rPr lang="zh-CN" altLang="en-US" smtClean="0"/>
              <a:t>希</a:t>
            </a:r>
            <a:r>
              <a:rPr lang="zh-CN" altLang="en-US"/>
              <a:t>尔排</a:t>
            </a:r>
            <a:r>
              <a:rPr lang="zh-CN" altLang="en-US" smtClean="0"/>
              <a:t>序时， 对</a:t>
            </a:r>
            <a:r>
              <a:rPr lang="zh-CN" altLang="en-US"/>
              <a:t>有序序列在插入时采用</a:t>
            </a:r>
            <a:r>
              <a:rPr lang="zh-CN" altLang="en-US" b="1"/>
              <a:t>交换</a:t>
            </a:r>
            <a:r>
              <a:rPr lang="zh-CN" altLang="en-US" b="1" smtClean="0"/>
              <a:t>法</a:t>
            </a:r>
            <a:r>
              <a:rPr lang="en-US" altLang="zh-CN" smtClean="0"/>
              <a:t>, </a:t>
            </a:r>
            <a:r>
              <a:rPr lang="zh-CN" altLang="en-US" smtClean="0"/>
              <a:t>并测试</a:t>
            </a:r>
            <a:r>
              <a:rPr lang="zh-CN" altLang="en-US"/>
              <a:t>排序</a:t>
            </a:r>
            <a:r>
              <a:rPr lang="zh-CN" altLang="en-US" smtClean="0"/>
              <a:t>速度</a:t>
            </a:r>
            <a:r>
              <a:rPr lang="en-US" altLang="zh-CN" smtClean="0"/>
              <a:t>.</a:t>
            </a:r>
            <a:endParaRPr lang="en-US" altLang="zh-CN"/>
          </a:p>
          <a:p>
            <a:pPr marL="342900" indent="-342900">
              <a:spcBef>
                <a:spcPct val="0"/>
              </a:spcBef>
              <a:buAutoNum type="arabicParenR"/>
            </a:pPr>
            <a:r>
              <a:rPr lang="zh-CN" altLang="en-US" smtClean="0"/>
              <a:t>希</a:t>
            </a:r>
            <a:r>
              <a:rPr lang="zh-CN" altLang="en-US"/>
              <a:t>尔排</a:t>
            </a:r>
            <a:r>
              <a:rPr lang="zh-CN" altLang="en-US" smtClean="0"/>
              <a:t>序时， 对</a:t>
            </a:r>
            <a:r>
              <a:rPr lang="zh-CN" altLang="en-US"/>
              <a:t>有序序列在插入时</a:t>
            </a:r>
            <a:r>
              <a:rPr lang="zh-CN" altLang="en-US" b="1"/>
              <a:t>采用移动</a:t>
            </a:r>
            <a:r>
              <a:rPr lang="zh-CN" altLang="en-US" b="1" smtClean="0"/>
              <a:t>法</a:t>
            </a:r>
            <a:r>
              <a:rPr lang="en-US" altLang="zh-CN" smtClean="0"/>
              <a:t>, </a:t>
            </a:r>
            <a:r>
              <a:rPr lang="zh-CN" altLang="en-US" smtClean="0"/>
              <a:t>并测试排序速度</a:t>
            </a:r>
            <a:endParaRPr kumimoji="1" lang="en-US" altLang="zh-CN">
              <a:latin typeface="+mn-ea"/>
            </a:endParaRPr>
          </a:p>
          <a:p>
            <a:pPr>
              <a:spcBef>
                <a:spcPct val="0"/>
              </a:spcBef>
            </a:pPr>
            <a:endParaRPr kumimoji="1" lang="en-US" altLang="zh-CN" sz="2000" b="1">
              <a:solidFill>
                <a:srgbClr val="0070C0"/>
              </a:solidFill>
              <a:latin typeface="华文新魏" panose="02010800040101010101" pitchFamily="2" charset="-122"/>
              <a:ea typeface="华文新魏" panose="02010800040101010101" pitchFamily="2" charset="-122"/>
            </a:endParaRPr>
          </a:p>
          <a:p>
            <a:pPr>
              <a:spcBef>
                <a:spcPct val="0"/>
              </a:spcBef>
            </a:pPr>
            <a:endParaRPr kumimoji="1" lang="en-US" altLang="zh-CN" sz="2000" b="1">
              <a:solidFill>
                <a:srgbClr val="0070C0"/>
              </a:solidFill>
              <a:latin typeface="+mn-ea"/>
            </a:endParaRPr>
          </a:p>
          <a:p>
            <a:pPr>
              <a:spcBef>
                <a:spcPct val="0"/>
              </a:spcBef>
            </a:pPr>
            <a:endParaRPr kumimoji="1" lang="en-US" altLang="zh-CN" sz="2000" b="1" smtClean="0">
              <a:solidFill>
                <a:srgbClr val="0070C0"/>
              </a:solidFill>
              <a:latin typeface="+mn-ea"/>
            </a:endParaRPr>
          </a:p>
          <a:p>
            <a:pPr>
              <a:spcBef>
                <a:spcPct val="0"/>
              </a:spcBef>
            </a:pPr>
            <a:endParaRPr kumimoji="1" lang="en-US" altLang="zh-CN" sz="2000" b="1">
              <a:solidFill>
                <a:srgbClr val="0070C0"/>
              </a:solidFill>
              <a:latin typeface="+mn-ea"/>
            </a:endParaRPr>
          </a:p>
          <a:p>
            <a:pPr>
              <a:spcBef>
                <a:spcPct val="0"/>
              </a:spcBef>
            </a:pPr>
            <a:endParaRPr kumimoji="1" lang="en-US" altLang="zh-CN" sz="2000" b="1" smtClean="0">
              <a:solidFill>
                <a:srgbClr val="0070C0"/>
              </a:solidFill>
              <a:latin typeface="+mn-ea"/>
            </a:endParaRPr>
          </a:p>
          <a:p>
            <a:pPr>
              <a:spcBef>
                <a:spcPct val="0"/>
              </a:spcBef>
            </a:pPr>
            <a:endParaRPr kumimoji="1" lang="en-US" altLang="zh-CN" sz="2000" b="1">
              <a:solidFill>
                <a:srgbClr val="0070C0"/>
              </a:solidFill>
              <a:latin typeface="+mn-ea"/>
            </a:endParaRPr>
          </a:p>
          <a:p>
            <a:pPr>
              <a:spcBef>
                <a:spcPct val="0"/>
              </a:spcBef>
            </a:pPr>
            <a:endParaRPr kumimoji="1" lang="en-US" altLang="zh-CN" sz="2000" b="1" smtClean="0">
              <a:solidFill>
                <a:srgbClr val="0070C0"/>
              </a:solidFill>
              <a:latin typeface="+mn-ea"/>
            </a:endParaRPr>
          </a:p>
          <a:p>
            <a:pPr>
              <a:spcBef>
                <a:spcPct val="0"/>
              </a:spcBef>
            </a:pPr>
            <a:endParaRPr kumimoji="1" lang="en-US" altLang="zh-CN" sz="2000" b="1" smtClean="0">
              <a:solidFill>
                <a:srgbClr val="0070C0"/>
              </a:solidFill>
              <a:latin typeface="+mn-ea"/>
            </a:endParaRPr>
          </a:p>
        </p:txBody>
      </p:sp>
      <p:pic>
        <p:nvPicPr>
          <p:cNvPr id="921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37990" y="3330771"/>
            <a:ext cx="936103" cy="11168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19"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810776" y="3312343"/>
            <a:ext cx="951549" cy="11352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20"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746101" y="3330771"/>
            <a:ext cx="936103" cy="11168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3" name="对象 2"/>
          <p:cNvGraphicFramePr>
            <a:graphicFrameLocks noChangeAspect="1"/>
          </p:cNvGraphicFramePr>
          <p:nvPr/>
        </p:nvGraphicFramePr>
        <p:xfrm>
          <a:off x="6570637" y="4050053"/>
          <a:ext cx="1008112" cy="424070"/>
        </p:xfrm>
        <a:graphic>
          <a:graphicData uri="http://schemas.openxmlformats.org/presentationml/2006/ole">
            <mc:AlternateContent xmlns:mc="http://schemas.openxmlformats.org/markup-compatibility/2006">
              <mc:Choice xmlns:v="urn:schemas-microsoft-com:vml" Requires="v">
                <p:oleObj spid="_x0000_s76922" name="包装程序外壳对象" showAsIcon="1" r:id="rId2" imgW="1257300" imgH="523875" progId="Package">
                  <p:embed/>
                </p:oleObj>
              </mc:Choice>
              <mc:Fallback>
                <p:oleObj name="包装程序外壳对象" showAsIcon="1" r:id="rId2" imgW="1257300" imgH="523875" progId="Package">
                  <p:embed/>
                  <p:pic>
                    <p:nvPicPr>
                      <p:cNvPr id="0" name="图片 76921"/>
                      <p:cNvPicPr/>
                      <p:nvPr/>
                    </p:nvPicPr>
                    <p:blipFill>
                      <a:blip r:embed="rId3"/>
                      <a:stretch>
                        <a:fillRect/>
                      </a:stretch>
                    </p:blipFill>
                    <p:spPr>
                      <a:xfrm>
                        <a:off x="6570637" y="4050053"/>
                        <a:ext cx="1008112" cy="42407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快速排</a:t>
            </a:r>
            <a:r>
              <a:rPr lang="zh-CN" altLang="en-US" sz="2200" b="1"/>
              <a:t>序</a:t>
            </a:r>
            <a:endParaRPr lang="en-US" altLang="zh-CN" sz="2200" b="1"/>
          </a:p>
        </p:txBody>
      </p:sp>
      <p:sp>
        <p:nvSpPr>
          <p:cNvPr id="2" name="TextBox 1"/>
          <p:cNvSpPr txBox="1"/>
          <p:nvPr/>
        </p:nvSpPr>
        <p:spPr>
          <a:xfrm>
            <a:off x="665981" y="1224111"/>
            <a:ext cx="8136904" cy="3661410"/>
          </a:xfrm>
          <a:prstGeom prst="rect">
            <a:avLst/>
          </a:prstGeom>
          <a:noFill/>
        </p:spPr>
        <p:txBody>
          <a:bodyPr wrap="square" rtlCol="0">
            <a:spAutoFit/>
          </a:bodyPr>
          <a:lstStyle/>
          <a:p>
            <a:pPr>
              <a:spcBef>
                <a:spcPct val="0"/>
              </a:spcBef>
            </a:pPr>
            <a:r>
              <a:rPr kumimoji="1" lang="zh-CN" altLang="en-US" sz="2000" b="1" smtClean="0">
                <a:solidFill>
                  <a:srgbClr val="0070C0"/>
                </a:solidFill>
                <a:latin typeface="+mn-ea"/>
              </a:rPr>
              <a:t>快速排序法介绍</a:t>
            </a:r>
            <a:r>
              <a:rPr kumimoji="1" lang="en-US" altLang="zh-CN" sz="2000" b="1" smtClean="0">
                <a:solidFill>
                  <a:srgbClr val="0070C0"/>
                </a:solidFill>
                <a:latin typeface="+mn-ea"/>
              </a:rPr>
              <a:t>:</a:t>
            </a:r>
            <a:endParaRPr kumimoji="1" lang="en-US" altLang="zh-CN" sz="2000" b="1" smtClean="0">
              <a:solidFill>
                <a:srgbClr val="0070C0"/>
              </a:solidFill>
              <a:latin typeface="+mn-ea"/>
            </a:endParaRPr>
          </a:p>
          <a:p>
            <a:pPr>
              <a:spcBef>
                <a:spcPct val="0"/>
              </a:spcBef>
            </a:pPr>
            <a:endParaRPr lang="en-US" altLang="zh-CN" sz="2000">
              <a:ea typeface="华文新魏" panose="02010800040101010101" pitchFamily="2" charset="-122"/>
            </a:endParaRPr>
          </a:p>
          <a:p>
            <a:pPr>
              <a:spcBef>
                <a:spcPct val="0"/>
              </a:spcBef>
            </a:pPr>
            <a:r>
              <a:rPr lang="zh-CN" altLang="en-US" b="1" smtClean="0">
                <a:latin typeface="+mn-ea"/>
              </a:rPr>
              <a:t>快</a:t>
            </a:r>
            <a:r>
              <a:rPr lang="zh-CN" altLang="en-US" b="1">
                <a:latin typeface="+mn-ea"/>
              </a:rPr>
              <a:t>速排序（</a:t>
            </a:r>
            <a:r>
              <a:rPr lang="en-US" altLang="zh-CN" b="1">
                <a:latin typeface="+mn-ea"/>
              </a:rPr>
              <a:t>Quicksort</a:t>
            </a:r>
            <a:r>
              <a:rPr lang="zh-CN" altLang="en-US" b="1">
                <a:latin typeface="+mn-ea"/>
              </a:rPr>
              <a:t>）是</a:t>
            </a:r>
            <a:r>
              <a:rPr lang="zh-CN" altLang="en-US" b="1">
                <a:solidFill>
                  <a:srgbClr val="FF0000"/>
                </a:solidFill>
                <a:latin typeface="+mn-ea"/>
              </a:rPr>
              <a:t>对冒泡排序的一种改进</a:t>
            </a:r>
            <a:r>
              <a:rPr lang="zh-CN" altLang="en-US" b="1" smtClean="0">
                <a:latin typeface="+mn-ea"/>
              </a:rPr>
              <a:t>。</a:t>
            </a:r>
            <a:r>
              <a:rPr lang="zh-CN" altLang="en-US" b="1" smtClean="0">
                <a:solidFill>
                  <a:srgbClr val="EA0000"/>
                </a:solidFill>
                <a:latin typeface="+mn-ea"/>
              </a:rPr>
              <a:t>基</a:t>
            </a:r>
            <a:r>
              <a:rPr lang="zh-CN" altLang="en-US" b="1">
                <a:solidFill>
                  <a:srgbClr val="EA0000"/>
                </a:solidFill>
                <a:latin typeface="+mn-ea"/>
              </a:rPr>
              <a:t>本思想</a:t>
            </a:r>
            <a:r>
              <a:rPr lang="zh-CN" altLang="en-US" b="1">
                <a:latin typeface="+mn-ea"/>
              </a:rPr>
              <a:t>是：通过一趟排序将要排序的数据分割成独立的两部分，其中</a:t>
            </a:r>
            <a:r>
              <a:rPr lang="zh-CN" altLang="en-US" b="1" u="sng">
                <a:latin typeface="+mn-ea"/>
              </a:rPr>
              <a:t>一部分的所有数据都比另外一部分的所有数据都要小</a:t>
            </a:r>
            <a:r>
              <a:rPr lang="zh-CN" altLang="en-US" b="1">
                <a:latin typeface="+mn-ea"/>
              </a:rPr>
              <a:t>，然后再按此方法对这两部分数据分别进行快速排序，整个排序过程可以递归进行，以此达到整个数据变成有序序列</a:t>
            </a:r>
            <a:endParaRPr kumimoji="1" lang="en-US" altLang="zh-CN" b="1">
              <a:solidFill>
                <a:srgbClr val="0070C0"/>
              </a:solidFill>
              <a:latin typeface="华文新魏" panose="02010800040101010101" pitchFamily="2" charset="-122"/>
              <a:ea typeface="华文新魏" panose="02010800040101010101" pitchFamily="2" charset="-122"/>
            </a:endParaRPr>
          </a:p>
          <a:p>
            <a:pPr>
              <a:spcBef>
                <a:spcPct val="0"/>
              </a:spcBef>
            </a:pPr>
            <a:endParaRPr kumimoji="1" lang="en-US" altLang="zh-CN" sz="2000" b="1">
              <a:solidFill>
                <a:srgbClr val="0070C0"/>
              </a:solidFill>
              <a:latin typeface="+mn-ea"/>
            </a:endParaRPr>
          </a:p>
          <a:p>
            <a:pPr>
              <a:spcBef>
                <a:spcPct val="0"/>
              </a:spcBef>
            </a:pPr>
            <a:endParaRPr kumimoji="1" lang="en-US" altLang="zh-CN" sz="2000" b="1" smtClean="0">
              <a:solidFill>
                <a:srgbClr val="0070C0"/>
              </a:solidFill>
              <a:latin typeface="+mn-ea"/>
            </a:endParaRPr>
          </a:p>
          <a:p>
            <a:pPr>
              <a:spcBef>
                <a:spcPct val="0"/>
              </a:spcBef>
            </a:pPr>
            <a:endParaRPr kumimoji="1" lang="en-US" altLang="zh-CN" sz="2000" b="1">
              <a:solidFill>
                <a:srgbClr val="0070C0"/>
              </a:solidFill>
              <a:latin typeface="+mn-ea"/>
            </a:endParaRPr>
          </a:p>
          <a:p>
            <a:pPr>
              <a:spcBef>
                <a:spcPct val="0"/>
              </a:spcBef>
            </a:pPr>
            <a:endParaRPr kumimoji="1" lang="en-US" altLang="zh-CN" sz="2000" b="1">
              <a:solidFill>
                <a:srgbClr val="0070C0"/>
              </a:solidFill>
              <a:latin typeface="+mn-ea"/>
            </a:endParaRPr>
          </a:p>
          <a:p>
            <a:pPr>
              <a:spcBef>
                <a:spcPct val="0"/>
              </a:spcBef>
            </a:pPr>
            <a:endParaRPr kumimoji="1" lang="en-US" altLang="zh-CN" sz="2000" b="1" smtClean="0">
              <a:solidFill>
                <a:srgbClr val="0070C0"/>
              </a:solidFill>
              <a:latin typeface="+mn-ea"/>
            </a:endParaRPr>
          </a:p>
          <a:p>
            <a:pPr>
              <a:spcBef>
                <a:spcPct val="0"/>
              </a:spcBef>
            </a:pPr>
            <a:endParaRPr kumimoji="1" lang="en-US" altLang="zh-CN" sz="2000" b="1" smtClean="0">
              <a:solidFill>
                <a:srgbClr val="0070C0"/>
              </a:solidFill>
              <a:latin typeface="+mn-ea"/>
            </a:endParaRPr>
          </a:p>
        </p:txBody>
      </p:sp>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快速排</a:t>
            </a:r>
            <a:r>
              <a:rPr lang="zh-CN" altLang="en-US" sz="2200" b="1"/>
              <a:t>序</a:t>
            </a:r>
            <a:endParaRPr lang="en-US" altLang="zh-CN" sz="2200" b="1"/>
          </a:p>
        </p:txBody>
      </p:sp>
      <p:sp>
        <p:nvSpPr>
          <p:cNvPr id="2" name="TextBox 1"/>
          <p:cNvSpPr txBox="1"/>
          <p:nvPr/>
        </p:nvSpPr>
        <p:spPr>
          <a:xfrm>
            <a:off x="665981" y="1224111"/>
            <a:ext cx="8136904" cy="2554545"/>
          </a:xfrm>
          <a:prstGeom prst="rect">
            <a:avLst/>
          </a:prstGeom>
          <a:noFill/>
        </p:spPr>
        <p:txBody>
          <a:bodyPr wrap="square" rtlCol="0">
            <a:spAutoFit/>
          </a:bodyPr>
          <a:lstStyle/>
          <a:p>
            <a:pPr>
              <a:spcBef>
                <a:spcPct val="0"/>
              </a:spcBef>
            </a:pPr>
            <a:r>
              <a:rPr kumimoji="1" lang="zh-CN" altLang="en-US" sz="2000" b="1" smtClean="0">
                <a:solidFill>
                  <a:srgbClr val="0070C0"/>
                </a:solidFill>
                <a:latin typeface="+mn-ea"/>
              </a:rPr>
              <a:t>快速排序法示意图</a:t>
            </a:r>
            <a:r>
              <a:rPr kumimoji="1" lang="en-US" altLang="zh-CN" sz="2000" b="1" smtClean="0">
                <a:solidFill>
                  <a:srgbClr val="0070C0"/>
                </a:solidFill>
                <a:latin typeface="+mn-ea"/>
              </a:rPr>
              <a:t>:</a:t>
            </a:r>
            <a:endParaRPr kumimoji="1" lang="en-US" altLang="zh-CN" sz="2000" b="1" smtClean="0">
              <a:solidFill>
                <a:srgbClr val="0070C0"/>
              </a:solidFill>
              <a:latin typeface="+mn-ea"/>
            </a:endParaRPr>
          </a:p>
          <a:p>
            <a:pPr>
              <a:spcBef>
                <a:spcPct val="0"/>
              </a:spcBef>
            </a:pPr>
            <a:endParaRPr lang="en-US" altLang="zh-CN" sz="2000">
              <a:ea typeface="华文新魏" panose="02010800040101010101" pitchFamily="2" charset="-122"/>
            </a:endParaRPr>
          </a:p>
          <a:p>
            <a:pPr>
              <a:spcBef>
                <a:spcPct val="0"/>
              </a:spcBef>
            </a:pPr>
            <a:endParaRPr kumimoji="1" lang="en-US" altLang="zh-CN" sz="2000" b="1">
              <a:solidFill>
                <a:srgbClr val="0070C0"/>
              </a:solidFill>
              <a:latin typeface="+mn-ea"/>
            </a:endParaRPr>
          </a:p>
          <a:p>
            <a:pPr>
              <a:spcBef>
                <a:spcPct val="0"/>
              </a:spcBef>
            </a:pPr>
            <a:endParaRPr kumimoji="1" lang="en-US" altLang="zh-CN" sz="2000" b="1" smtClean="0">
              <a:solidFill>
                <a:srgbClr val="0070C0"/>
              </a:solidFill>
              <a:latin typeface="+mn-ea"/>
            </a:endParaRPr>
          </a:p>
          <a:p>
            <a:pPr>
              <a:spcBef>
                <a:spcPct val="0"/>
              </a:spcBef>
            </a:pPr>
            <a:endParaRPr kumimoji="1" lang="en-US" altLang="zh-CN" sz="2000" b="1">
              <a:solidFill>
                <a:srgbClr val="0070C0"/>
              </a:solidFill>
              <a:latin typeface="+mn-ea"/>
            </a:endParaRPr>
          </a:p>
          <a:p>
            <a:pPr>
              <a:spcBef>
                <a:spcPct val="0"/>
              </a:spcBef>
            </a:pPr>
            <a:endParaRPr kumimoji="1" lang="en-US" altLang="zh-CN" sz="2000" b="1">
              <a:solidFill>
                <a:srgbClr val="0070C0"/>
              </a:solidFill>
              <a:latin typeface="+mn-ea"/>
            </a:endParaRPr>
          </a:p>
          <a:p>
            <a:pPr>
              <a:spcBef>
                <a:spcPct val="0"/>
              </a:spcBef>
            </a:pPr>
            <a:endParaRPr kumimoji="1" lang="en-US" altLang="zh-CN" sz="2000" b="1" smtClean="0">
              <a:solidFill>
                <a:srgbClr val="0070C0"/>
              </a:solidFill>
              <a:latin typeface="+mn-ea"/>
            </a:endParaRPr>
          </a:p>
          <a:p>
            <a:pPr>
              <a:spcBef>
                <a:spcPct val="0"/>
              </a:spcBef>
            </a:pPr>
            <a:endParaRPr kumimoji="1" lang="en-US" altLang="zh-CN" sz="2000" b="1" smtClean="0">
              <a:solidFill>
                <a:srgbClr val="0070C0"/>
              </a:solidFill>
              <a:latin typeface="+mn-ea"/>
            </a:endParaRPr>
          </a:p>
        </p:txBody>
      </p:sp>
      <p:pic>
        <p:nvPicPr>
          <p:cNvPr id="4" name="Picture 6" descr="f"/>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46882" y="1656159"/>
            <a:ext cx="6480175" cy="360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3" name="对象 2"/>
          <p:cNvGraphicFramePr>
            <a:graphicFrameLocks noChangeAspect="1"/>
          </p:cNvGraphicFramePr>
          <p:nvPr/>
        </p:nvGraphicFramePr>
        <p:xfrm>
          <a:off x="7002685" y="4680495"/>
          <a:ext cx="414421" cy="357040"/>
        </p:xfrm>
        <a:graphic>
          <a:graphicData uri="http://schemas.openxmlformats.org/presentationml/2006/ole">
            <mc:AlternateContent xmlns:mc="http://schemas.openxmlformats.org/markup-compatibility/2006">
              <mc:Choice xmlns:v="urn:schemas-microsoft-com:vml" Requires="v">
                <p:oleObj spid="_x0000_s46253" name="包装程序外壳对象" showAsIcon="1" r:id="rId2" imgW="609600" imgH="523875" progId="Package">
                  <p:embed/>
                </p:oleObj>
              </mc:Choice>
              <mc:Fallback>
                <p:oleObj name="包装程序外壳对象" showAsIcon="1" r:id="rId2" imgW="609600" imgH="523875" progId="Package">
                  <p:embed/>
                  <p:pic>
                    <p:nvPicPr>
                      <p:cNvPr id="0" name="图片 46252"/>
                      <p:cNvPicPr/>
                      <p:nvPr/>
                    </p:nvPicPr>
                    <p:blipFill>
                      <a:blip r:embed="rId3"/>
                      <a:stretch>
                        <a:fillRect/>
                      </a:stretch>
                    </p:blipFill>
                    <p:spPr>
                      <a:xfrm>
                        <a:off x="7002685" y="4680495"/>
                        <a:ext cx="414421" cy="35704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快速排</a:t>
            </a:r>
            <a:r>
              <a:rPr lang="zh-CN" altLang="en-US" sz="2200" b="1"/>
              <a:t>序</a:t>
            </a:r>
            <a:endParaRPr lang="en-US" altLang="zh-CN" sz="2200" b="1"/>
          </a:p>
        </p:txBody>
      </p:sp>
      <p:sp>
        <p:nvSpPr>
          <p:cNvPr id="2" name="TextBox 1"/>
          <p:cNvSpPr txBox="1"/>
          <p:nvPr/>
        </p:nvSpPr>
        <p:spPr>
          <a:xfrm>
            <a:off x="665981" y="1224111"/>
            <a:ext cx="8136904" cy="4185761"/>
          </a:xfrm>
          <a:prstGeom prst="rect">
            <a:avLst/>
          </a:prstGeom>
          <a:noFill/>
        </p:spPr>
        <p:txBody>
          <a:bodyPr wrap="square" rtlCol="0">
            <a:spAutoFit/>
          </a:bodyPr>
          <a:lstStyle/>
          <a:p>
            <a:pPr>
              <a:spcBef>
                <a:spcPct val="0"/>
              </a:spcBef>
            </a:pPr>
            <a:r>
              <a:rPr kumimoji="1" lang="zh-CN" altLang="en-US" sz="2000" b="1" smtClean="0">
                <a:solidFill>
                  <a:srgbClr val="0070C0"/>
                </a:solidFill>
                <a:latin typeface="+mn-ea"/>
              </a:rPr>
              <a:t>快速排序法应用实例</a:t>
            </a:r>
            <a:r>
              <a:rPr kumimoji="1" lang="en-US" altLang="zh-CN" sz="2000" b="1" smtClean="0">
                <a:solidFill>
                  <a:srgbClr val="0070C0"/>
                </a:solidFill>
                <a:latin typeface="+mn-ea"/>
              </a:rPr>
              <a:t>:</a:t>
            </a:r>
            <a:endParaRPr kumimoji="1" lang="en-US" altLang="zh-CN" sz="2000" b="1">
              <a:solidFill>
                <a:srgbClr val="0070C0"/>
              </a:solidFill>
              <a:latin typeface="+mn-ea"/>
            </a:endParaRPr>
          </a:p>
          <a:p>
            <a:pPr>
              <a:spcBef>
                <a:spcPct val="0"/>
              </a:spcBef>
            </a:pPr>
            <a:r>
              <a:rPr kumimoji="1" lang="zh-CN" altLang="en-US" b="1" smtClean="0">
                <a:latin typeface="+mn-ea"/>
              </a:rPr>
              <a:t>要求</a:t>
            </a:r>
            <a:r>
              <a:rPr kumimoji="1" lang="en-US" altLang="zh-CN" smtClean="0">
                <a:latin typeface="+mn-ea"/>
              </a:rPr>
              <a:t>: </a:t>
            </a:r>
            <a:r>
              <a:rPr kumimoji="1" lang="zh-CN" altLang="en-US" smtClean="0">
                <a:latin typeface="+mn-ea"/>
              </a:rPr>
              <a:t>对 </a:t>
            </a:r>
            <a:r>
              <a:rPr lang="en-US" altLang="zh-CN" smtClean="0"/>
              <a:t>[-9,78,0,23</a:t>
            </a:r>
            <a:r>
              <a:rPr lang="en-US" altLang="zh-CN"/>
              <a:t>,-</a:t>
            </a:r>
            <a:r>
              <a:rPr lang="en-US" altLang="zh-CN" smtClean="0"/>
              <a:t>567,70] </a:t>
            </a:r>
            <a:r>
              <a:rPr lang="zh-CN" altLang="en-US"/>
              <a:t>进</a:t>
            </a:r>
            <a:r>
              <a:rPr lang="zh-CN" altLang="en-US" smtClean="0"/>
              <a:t>行</a:t>
            </a:r>
            <a:r>
              <a:rPr lang="zh-CN" altLang="en-US" b="1" smtClean="0">
                <a:solidFill>
                  <a:srgbClr val="EA0000"/>
                </a:solidFill>
              </a:rPr>
              <a:t>从小到大</a:t>
            </a:r>
            <a:r>
              <a:rPr lang="zh-CN" altLang="en-US" smtClean="0"/>
              <a:t>的</a:t>
            </a:r>
            <a:br>
              <a:rPr lang="en-US" altLang="zh-CN" smtClean="0"/>
            </a:br>
            <a:r>
              <a:rPr lang="zh-CN" altLang="en-US" smtClean="0"/>
              <a:t>排序，要求使用快速排序法。</a:t>
            </a:r>
            <a:r>
              <a:rPr lang="en-US" altLang="zh-CN" smtClean="0"/>
              <a:t>【</a:t>
            </a:r>
            <a:r>
              <a:rPr lang="zh-CN" altLang="en-US" sz="1400" smtClean="0"/>
              <a:t>测试</a:t>
            </a:r>
            <a:r>
              <a:rPr lang="en-US" altLang="zh-CN" sz="1400" smtClean="0"/>
              <a:t>8w</a:t>
            </a:r>
            <a:r>
              <a:rPr lang="zh-CN" altLang="en-US" sz="1400" smtClean="0"/>
              <a:t>和</a:t>
            </a:r>
            <a:r>
              <a:rPr lang="en-US" altLang="zh-CN" sz="1400" smtClean="0"/>
              <a:t>800w</a:t>
            </a:r>
            <a:r>
              <a:rPr lang="en-US" altLang="zh-CN" smtClean="0"/>
              <a:t>】 </a:t>
            </a:r>
            <a:endParaRPr kumimoji="1" lang="en-US" altLang="zh-CN" sz="2000" b="1" smtClean="0">
              <a:solidFill>
                <a:srgbClr val="0070C0"/>
              </a:solidFill>
              <a:latin typeface="+mn-ea"/>
            </a:endParaRPr>
          </a:p>
          <a:p>
            <a:pPr marL="285750" indent="-285750">
              <a:spcBef>
                <a:spcPct val="0"/>
              </a:spcBef>
              <a:buFont typeface="Wingdings" panose="05000000000000000000" pitchFamily="2" charset="2"/>
              <a:buChar char="Ø"/>
            </a:pPr>
            <a:r>
              <a:rPr kumimoji="1" lang="zh-CN" altLang="en-US" b="1">
                <a:latin typeface="+mn-ea"/>
              </a:rPr>
              <a:t>说</a:t>
            </a:r>
            <a:r>
              <a:rPr kumimoji="1" lang="zh-CN" altLang="en-US" b="1" smtClean="0">
                <a:latin typeface="+mn-ea"/>
              </a:rPr>
              <a:t>明</a:t>
            </a:r>
            <a:r>
              <a:rPr kumimoji="1" lang="en-US" altLang="zh-CN" b="1" smtClean="0">
                <a:latin typeface="+mn-ea"/>
              </a:rPr>
              <a:t>[</a:t>
            </a:r>
            <a:r>
              <a:rPr kumimoji="1" lang="zh-CN" altLang="en-US" b="1" smtClean="0">
                <a:latin typeface="+mn-ea"/>
              </a:rPr>
              <a:t>验证分析</a:t>
            </a:r>
            <a:r>
              <a:rPr kumimoji="1" lang="en-US" altLang="zh-CN" b="1" smtClean="0">
                <a:latin typeface="+mn-ea"/>
              </a:rPr>
              <a:t>]:</a:t>
            </a:r>
            <a:endParaRPr kumimoji="1" lang="en-US" altLang="zh-CN" b="1" smtClean="0">
              <a:latin typeface="+mn-ea"/>
            </a:endParaRPr>
          </a:p>
          <a:p>
            <a:pPr marL="457200" indent="-457200">
              <a:spcBef>
                <a:spcPct val="0"/>
              </a:spcBef>
              <a:buAutoNum type="arabicParenR"/>
            </a:pPr>
            <a:r>
              <a:rPr kumimoji="1" lang="zh-CN" altLang="en-US" sz="1600" b="1">
                <a:latin typeface="+mn-ea"/>
              </a:rPr>
              <a:t>如果取消左右递归，结果是  </a:t>
            </a:r>
            <a:r>
              <a:rPr lang="en-US" altLang="zh-CN" sz="1600" b="1"/>
              <a:t>-9 -567 0 23 78 70</a:t>
            </a:r>
            <a:endParaRPr lang="en-US" altLang="zh-CN" sz="1600" b="1"/>
          </a:p>
          <a:p>
            <a:pPr marL="457200" indent="-457200">
              <a:spcBef>
                <a:spcPct val="0"/>
              </a:spcBef>
              <a:buAutoNum type="arabicParenR"/>
            </a:pPr>
            <a:r>
              <a:rPr lang="zh-CN" altLang="en-US" sz="1600" b="1"/>
              <a:t>如果取消右递归</a:t>
            </a:r>
            <a:r>
              <a:rPr lang="en-US" altLang="zh-CN" sz="1600" b="1"/>
              <a:t>,</a:t>
            </a:r>
            <a:r>
              <a:rPr lang="zh-CN" altLang="en-US" sz="1600" b="1"/>
              <a:t>结果是  </a:t>
            </a:r>
            <a:r>
              <a:rPr lang="en-US" altLang="zh-CN" sz="1600" b="1"/>
              <a:t>-567 -9 0 23 78 70</a:t>
            </a:r>
            <a:endParaRPr lang="en-US" altLang="zh-CN" sz="1600" b="1"/>
          </a:p>
          <a:p>
            <a:pPr marL="457200" indent="-457200">
              <a:spcBef>
                <a:spcPct val="0"/>
              </a:spcBef>
              <a:buFontTx/>
              <a:buAutoNum type="arabicParenR"/>
            </a:pPr>
            <a:r>
              <a:rPr lang="zh-CN" altLang="en-US" sz="1600" b="1"/>
              <a:t>如果取消左递归</a:t>
            </a:r>
            <a:r>
              <a:rPr lang="en-US" altLang="zh-CN" sz="1600" b="1"/>
              <a:t>,</a:t>
            </a:r>
            <a:r>
              <a:rPr lang="zh-CN" altLang="en-US" sz="1600" b="1"/>
              <a:t>结果是  </a:t>
            </a:r>
            <a:r>
              <a:rPr lang="en-US" altLang="zh-CN" sz="1600" b="1"/>
              <a:t>-9 -567 0 23 70 78</a:t>
            </a:r>
            <a:endParaRPr lang="en-US" altLang="zh-CN" sz="1600" b="1"/>
          </a:p>
          <a:p>
            <a:pPr>
              <a:spcBef>
                <a:spcPct val="0"/>
              </a:spcBef>
            </a:pPr>
            <a:endParaRPr kumimoji="1" lang="en-US" altLang="zh-CN" b="1" smtClean="0">
              <a:latin typeface="+mn-ea"/>
            </a:endParaRPr>
          </a:p>
          <a:p>
            <a:pPr>
              <a:spcBef>
                <a:spcPct val="0"/>
              </a:spcBef>
            </a:pPr>
            <a:endParaRPr lang="zh-CN" altLang="en-US" sz="2000" b="1"/>
          </a:p>
          <a:p>
            <a:pPr>
              <a:spcBef>
                <a:spcPct val="0"/>
              </a:spcBef>
            </a:pPr>
            <a:endParaRPr kumimoji="1" lang="en-US" altLang="zh-CN" sz="2000" b="1">
              <a:solidFill>
                <a:srgbClr val="0070C0"/>
              </a:solidFill>
              <a:latin typeface="+mn-ea"/>
            </a:endParaRPr>
          </a:p>
          <a:p>
            <a:pPr>
              <a:spcBef>
                <a:spcPct val="0"/>
              </a:spcBef>
            </a:pPr>
            <a:endParaRPr kumimoji="1" lang="en-US" altLang="zh-CN" sz="2000" b="1">
              <a:solidFill>
                <a:srgbClr val="0070C0"/>
              </a:solidFill>
              <a:latin typeface="+mn-ea"/>
            </a:endParaRPr>
          </a:p>
          <a:p>
            <a:pPr>
              <a:spcBef>
                <a:spcPct val="0"/>
              </a:spcBef>
            </a:pPr>
            <a:endParaRPr kumimoji="1" lang="en-US" altLang="zh-CN" sz="2000" b="1">
              <a:solidFill>
                <a:srgbClr val="0070C0"/>
              </a:solidFill>
              <a:latin typeface="+mn-ea"/>
            </a:endParaRPr>
          </a:p>
          <a:p>
            <a:pPr>
              <a:spcBef>
                <a:spcPct val="0"/>
              </a:spcBef>
            </a:pPr>
            <a:endParaRPr kumimoji="1" lang="en-US" altLang="zh-CN" sz="2000" b="1" smtClean="0">
              <a:solidFill>
                <a:srgbClr val="0070C0"/>
              </a:solidFill>
              <a:latin typeface="+mn-ea"/>
            </a:endParaRPr>
          </a:p>
          <a:p>
            <a:pPr>
              <a:spcBef>
                <a:spcPct val="0"/>
              </a:spcBef>
            </a:pPr>
            <a:endParaRPr kumimoji="1" lang="en-US" altLang="zh-CN" sz="2000" b="1">
              <a:solidFill>
                <a:srgbClr val="0070C0"/>
              </a:solidFill>
              <a:latin typeface="+mn-ea"/>
            </a:endParaRPr>
          </a:p>
        </p:txBody>
      </p:sp>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归并排</a:t>
            </a:r>
            <a:r>
              <a:rPr lang="zh-CN" altLang="en-US" sz="2200" b="1"/>
              <a:t>序</a:t>
            </a:r>
            <a:endParaRPr lang="en-US" altLang="zh-CN" sz="2200" b="1"/>
          </a:p>
        </p:txBody>
      </p:sp>
      <p:sp>
        <p:nvSpPr>
          <p:cNvPr id="2" name="TextBox 1"/>
          <p:cNvSpPr txBox="1"/>
          <p:nvPr/>
        </p:nvSpPr>
        <p:spPr>
          <a:xfrm>
            <a:off x="665981" y="1224111"/>
            <a:ext cx="8136904" cy="1785104"/>
          </a:xfrm>
          <a:prstGeom prst="rect">
            <a:avLst/>
          </a:prstGeom>
          <a:noFill/>
        </p:spPr>
        <p:txBody>
          <a:bodyPr wrap="square" rtlCol="0">
            <a:spAutoFit/>
          </a:bodyPr>
          <a:lstStyle/>
          <a:p>
            <a:pPr>
              <a:spcBef>
                <a:spcPct val="0"/>
              </a:spcBef>
            </a:pPr>
            <a:r>
              <a:rPr kumimoji="1" lang="zh-CN" altLang="en-US" sz="2000" b="1" smtClean="0">
                <a:solidFill>
                  <a:srgbClr val="0070C0"/>
                </a:solidFill>
                <a:latin typeface="+mn-ea"/>
              </a:rPr>
              <a:t>归并排序介绍</a:t>
            </a:r>
            <a:r>
              <a:rPr kumimoji="1" lang="en-US" altLang="zh-CN" sz="2000" b="1" smtClean="0">
                <a:solidFill>
                  <a:srgbClr val="0070C0"/>
                </a:solidFill>
                <a:latin typeface="+mn-ea"/>
              </a:rPr>
              <a:t>:</a:t>
            </a:r>
            <a:endParaRPr kumimoji="1" lang="en-US" altLang="zh-CN" sz="2000" b="1">
              <a:solidFill>
                <a:srgbClr val="0070C0"/>
              </a:solidFill>
              <a:latin typeface="+mn-ea"/>
            </a:endParaRPr>
          </a:p>
          <a:p>
            <a:pPr>
              <a:spcBef>
                <a:spcPct val="0"/>
              </a:spcBef>
            </a:pPr>
            <a:endParaRPr kumimoji="1" lang="en-US" altLang="zh-CN" b="1">
              <a:latin typeface="+mn-ea"/>
            </a:endParaRPr>
          </a:p>
          <a:p>
            <a:pPr>
              <a:spcBef>
                <a:spcPct val="0"/>
              </a:spcBef>
            </a:pPr>
            <a:r>
              <a:rPr kumimoji="1" lang="zh-CN" altLang="en-US" b="1" smtClean="0">
                <a:latin typeface="+mn-ea"/>
              </a:rPr>
              <a:t>归</a:t>
            </a:r>
            <a:r>
              <a:rPr kumimoji="1" lang="zh-CN" altLang="en-US" b="1">
                <a:latin typeface="+mn-ea"/>
              </a:rPr>
              <a:t>并排序（</a:t>
            </a:r>
            <a:r>
              <a:rPr kumimoji="1" lang="en-US" altLang="zh-CN" b="1">
                <a:latin typeface="+mn-ea"/>
              </a:rPr>
              <a:t>MERGE-SORT</a:t>
            </a:r>
            <a:r>
              <a:rPr kumimoji="1" lang="zh-CN" altLang="en-US" b="1">
                <a:latin typeface="+mn-ea"/>
              </a:rPr>
              <a:t>）是利用</a:t>
            </a:r>
            <a:r>
              <a:rPr kumimoji="1" lang="zh-CN" altLang="en-US" b="1">
                <a:solidFill>
                  <a:srgbClr val="EA0000"/>
                </a:solidFill>
                <a:latin typeface="+mn-ea"/>
              </a:rPr>
              <a:t>归并</a:t>
            </a:r>
            <a:r>
              <a:rPr kumimoji="1" lang="zh-CN" altLang="en-US" b="1">
                <a:latin typeface="+mn-ea"/>
              </a:rPr>
              <a:t>的思想实现的排序方法，该算法采用经典的</a:t>
            </a:r>
            <a:r>
              <a:rPr kumimoji="1" lang="zh-CN" altLang="en-US" b="1">
                <a:solidFill>
                  <a:srgbClr val="EA0000"/>
                </a:solidFill>
                <a:latin typeface="+mn-ea"/>
              </a:rPr>
              <a:t>分治</a:t>
            </a:r>
            <a:r>
              <a:rPr kumimoji="1" lang="zh-CN" altLang="en-US" b="1">
                <a:latin typeface="+mn-ea"/>
              </a:rPr>
              <a:t>（</a:t>
            </a:r>
            <a:r>
              <a:rPr kumimoji="1" lang="en-US" altLang="zh-CN" b="1">
                <a:latin typeface="+mn-ea"/>
              </a:rPr>
              <a:t>divide-and-conquer</a:t>
            </a:r>
            <a:r>
              <a:rPr kumimoji="1" lang="zh-CN" altLang="en-US" b="1">
                <a:latin typeface="+mn-ea"/>
              </a:rPr>
              <a:t>）策略（分治法将问题</a:t>
            </a:r>
            <a:r>
              <a:rPr kumimoji="1" lang="zh-CN" altLang="en-US" b="1">
                <a:solidFill>
                  <a:srgbClr val="EA0000"/>
                </a:solidFill>
                <a:latin typeface="+mn-ea"/>
              </a:rPr>
              <a:t>分</a:t>
            </a:r>
            <a:r>
              <a:rPr kumimoji="1" lang="en-US" altLang="zh-CN" b="1">
                <a:latin typeface="+mn-ea"/>
              </a:rPr>
              <a:t>(divide)</a:t>
            </a:r>
            <a:r>
              <a:rPr kumimoji="1" lang="zh-CN" altLang="en-US" b="1">
                <a:latin typeface="+mn-ea"/>
              </a:rPr>
              <a:t>成一些小的问题然后递归求解，而</a:t>
            </a:r>
            <a:r>
              <a:rPr kumimoji="1" lang="zh-CN" altLang="en-US" b="1">
                <a:solidFill>
                  <a:srgbClr val="EA0000"/>
                </a:solidFill>
                <a:latin typeface="+mn-ea"/>
              </a:rPr>
              <a:t>治</a:t>
            </a:r>
            <a:r>
              <a:rPr kumimoji="1" lang="en-US" altLang="zh-CN" b="1">
                <a:latin typeface="+mn-ea"/>
              </a:rPr>
              <a:t>(conquer)</a:t>
            </a:r>
            <a:r>
              <a:rPr kumimoji="1" lang="zh-CN" altLang="en-US" b="1">
                <a:latin typeface="+mn-ea"/>
              </a:rPr>
              <a:t>的阶段则将分的阶段得到的各答案</a:t>
            </a:r>
            <a:r>
              <a:rPr kumimoji="1" lang="en-US" altLang="zh-CN" b="1">
                <a:latin typeface="+mn-ea"/>
              </a:rPr>
              <a:t>"</a:t>
            </a:r>
            <a:r>
              <a:rPr kumimoji="1" lang="zh-CN" altLang="en-US" b="1">
                <a:latin typeface="+mn-ea"/>
              </a:rPr>
              <a:t>修补</a:t>
            </a:r>
            <a:r>
              <a:rPr kumimoji="1" lang="en-US" altLang="zh-CN" b="1">
                <a:latin typeface="+mn-ea"/>
              </a:rPr>
              <a:t>"</a:t>
            </a:r>
            <a:r>
              <a:rPr kumimoji="1" lang="zh-CN" altLang="en-US" b="1">
                <a:latin typeface="+mn-ea"/>
              </a:rPr>
              <a:t>在一起，即分而治之</a:t>
            </a:r>
            <a:r>
              <a:rPr kumimoji="1" lang="en-US" altLang="zh-CN" b="1">
                <a:latin typeface="+mn-ea"/>
              </a:rPr>
              <a:t>)</a:t>
            </a:r>
            <a:r>
              <a:rPr kumimoji="1" lang="zh-CN" altLang="en-US" b="1">
                <a:latin typeface="+mn-ea"/>
              </a:rPr>
              <a:t>。</a:t>
            </a:r>
            <a:endParaRPr kumimoji="1" lang="en-US" altLang="zh-CN" sz="2000" b="1">
              <a:solidFill>
                <a:srgbClr val="0070C0"/>
              </a:solidFill>
              <a:latin typeface="+mn-ea"/>
            </a:endParaRPr>
          </a:p>
        </p:txBody>
      </p:sp>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680" y="755015"/>
            <a:ext cx="2755900" cy="395605"/>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归并排</a:t>
            </a:r>
            <a:r>
              <a:rPr lang="zh-CN" altLang="en-US" sz="2200" b="1"/>
              <a:t>序</a:t>
            </a:r>
            <a:endParaRPr lang="en-US" altLang="zh-CN" sz="2200" b="1"/>
          </a:p>
        </p:txBody>
      </p:sp>
      <p:sp>
        <p:nvSpPr>
          <p:cNvPr id="2" name="TextBox 1"/>
          <p:cNvSpPr txBox="1"/>
          <p:nvPr/>
        </p:nvSpPr>
        <p:spPr>
          <a:xfrm>
            <a:off x="666115" y="1224280"/>
            <a:ext cx="5228590" cy="398780"/>
          </a:xfrm>
          <a:prstGeom prst="rect">
            <a:avLst/>
          </a:prstGeom>
          <a:noFill/>
        </p:spPr>
        <p:txBody>
          <a:bodyPr wrap="square" rtlCol="0">
            <a:spAutoFit/>
          </a:bodyPr>
          <a:lstStyle/>
          <a:p>
            <a:pPr>
              <a:spcBef>
                <a:spcPct val="0"/>
              </a:spcBef>
            </a:pPr>
            <a:r>
              <a:rPr kumimoji="1" lang="zh-CN" altLang="en-US" sz="2000" b="1" smtClean="0">
                <a:solidFill>
                  <a:srgbClr val="0070C0"/>
                </a:solidFill>
                <a:latin typeface="+mn-ea"/>
              </a:rPr>
              <a:t>归并排序思想示意图</a:t>
            </a:r>
            <a:r>
              <a:rPr kumimoji="1" lang="en-US" altLang="zh-CN" sz="2000" b="1" smtClean="0">
                <a:solidFill>
                  <a:srgbClr val="0070C0"/>
                </a:solidFill>
                <a:latin typeface="+mn-ea"/>
              </a:rPr>
              <a:t>1-</a:t>
            </a:r>
            <a:r>
              <a:rPr kumimoji="1" lang="zh-CN" altLang="en-US" sz="2000" b="1" smtClean="0">
                <a:solidFill>
                  <a:srgbClr val="0070C0"/>
                </a:solidFill>
                <a:latin typeface="+mn-ea"/>
              </a:rPr>
              <a:t>基本思想</a:t>
            </a:r>
            <a:r>
              <a:rPr kumimoji="1" lang="en-US" altLang="zh-CN" sz="2000" b="1" smtClean="0">
                <a:solidFill>
                  <a:srgbClr val="0070C0"/>
                </a:solidFill>
                <a:latin typeface="+mn-ea"/>
              </a:rPr>
              <a:t>:</a:t>
            </a:r>
            <a:endParaRPr kumimoji="1" lang="en-US" altLang="zh-CN" sz="2000" b="1">
              <a:solidFill>
                <a:srgbClr val="0070C0"/>
              </a:solidFill>
              <a:latin typeface="+mn-ea"/>
            </a:endParaRPr>
          </a:p>
        </p:txBody>
      </p:sp>
      <p:pic>
        <p:nvPicPr>
          <p:cNvPr id="20482" name="Picture 2" descr="C:\Users\Administrator\Desktop\1024555-20161218163120151-452283750.pn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809997" y="1624221"/>
            <a:ext cx="5146230" cy="394106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6349915" y="2518355"/>
            <a:ext cx="2952327" cy="2338070"/>
          </a:xfrm>
          <a:prstGeom prst="rect">
            <a:avLst/>
          </a:prstGeom>
          <a:noFill/>
        </p:spPr>
        <p:txBody>
          <a:bodyPr wrap="square" rtlCol="0">
            <a:spAutoFit/>
          </a:bodyPr>
          <a:lstStyle/>
          <a:p>
            <a:endParaRPr lang="en-US" altLang="zh-CN"/>
          </a:p>
          <a:p>
            <a:r>
              <a:rPr lang="zh-CN" altLang="en-US" sz="2000" b="1" smtClean="0"/>
              <a:t>说明</a:t>
            </a:r>
            <a:r>
              <a:rPr lang="en-US" altLang="zh-CN" sz="2000" b="1" smtClean="0"/>
              <a:t>:</a:t>
            </a:r>
            <a:endParaRPr lang="en-US" altLang="zh-CN" sz="2000" b="1" smtClean="0"/>
          </a:p>
          <a:p>
            <a:r>
              <a:rPr lang="zh-CN" altLang="en-US" smtClean="0"/>
              <a:t>可</a:t>
            </a:r>
            <a:r>
              <a:rPr lang="zh-CN" altLang="en-US"/>
              <a:t>以看到这种结构很像一棵完全二叉树，本文的归并排序我们采用递归去实现（也可采用迭代的方式去实现）。</a:t>
            </a:r>
            <a:r>
              <a:rPr lang="zh-CN" altLang="en-US" b="1"/>
              <a:t>分</a:t>
            </a:r>
            <a:r>
              <a:rPr lang="zh-CN" altLang="en-US"/>
              <a:t>阶段可以理解为就是递归拆分子序列的过</a:t>
            </a:r>
            <a:r>
              <a:rPr lang="zh-CN" altLang="en-US" smtClean="0"/>
              <a:t>程</a:t>
            </a:r>
            <a:r>
              <a:rPr lang="zh-CN" altLang="en-US"/>
              <a:t>。</a:t>
            </a:r>
            <a:endParaRPr lang="zh-CN" altLang="en-US"/>
          </a:p>
        </p:txBody>
      </p:sp>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680" y="755015"/>
            <a:ext cx="2814955" cy="395605"/>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归并排</a:t>
            </a:r>
            <a:r>
              <a:rPr lang="zh-CN" altLang="en-US" sz="2200" b="1"/>
              <a:t>序</a:t>
            </a:r>
            <a:endParaRPr lang="en-US" altLang="zh-CN" sz="2200" b="1"/>
          </a:p>
        </p:txBody>
      </p:sp>
      <p:sp>
        <p:nvSpPr>
          <p:cNvPr id="2" name="TextBox 1"/>
          <p:cNvSpPr txBox="1"/>
          <p:nvPr/>
        </p:nvSpPr>
        <p:spPr>
          <a:xfrm>
            <a:off x="665981" y="1224111"/>
            <a:ext cx="8136904" cy="1231106"/>
          </a:xfrm>
          <a:prstGeom prst="rect">
            <a:avLst/>
          </a:prstGeom>
          <a:noFill/>
        </p:spPr>
        <p:txBody>
          <a:bodyPr wrap="square" rtlCol="0">
            <a:spAutoFit/>
          </a:bodyPr>
          <a:lstStyle/>
          <a:p>
            <a:pPr>
              <a:spcBef>
                <a:spcPct val="0"/>
              </a:spcBef>
            </a:pPr>
            <a:r>
              <a:rPr kumimoji="1" lang="zh-CN" altLang="en-US" sz="2000" b="1" smtClean="0">
                <a:solidFill>
                  <a:srgbClr val="0070C0"/>
                </a:solidFill>
                <a:latin typeface="+mn-ea"/>
              </a:rPr>
              <a:t>归并排序思想示意图</a:t>
            </a:r>
            <a:r>
              <a:rPr kumimoji="1" lang="en-US" altLang="zh-CN" sz="2000" b="1" smtClean="0">
                <a:solidFill>
                  <a:srgbClr val="0070C0"/>
                </a:solidFill>
                <a:latin typeface="+mn-ea"/>
              </a:rPr>
              <a:t>2-</a:t>
            </a:r>
            <a:r>
              <a:rPr kumimoji="1" lang="zh-CN" altLang="en-US" sz="2000" b="1" smtClean="0">
                <a:solidFill>
                  <a:srgbClr val="0070C0"/>
                </a:solidFill>
                <a:latin typeface="+mn-ea"/>
              </a:rPr>
              <a:t>合</a:t>
            </a:r>
            <a:r>
              <a:rPr kumimoji="1" lang="zh-CN" altLang="en-US" sz="2000" b="1">
                <a:solidFill>
                  <a:srgbClr val="0070C0"/>
                </a:solidFill>
                <a:latin typeface="+mn-ea"/>
              </a:rPr>
              <a:t>并相邻有序子序列</a:t>
            </a:r>
            <a:r>
              <a:rPr kumimoji="1" lang="en-US" altLang="zh-CN" sz="2000" b="1" smtClean="0">
                <a:solidFill>
                  <a:srgbClr val="0070C0"/>
                </a:solidFill>
                <a:latin typeface="+mn-ea"/>
              </a:rPr>
              <a:t>:</a:t>
            </a:r>
            <a:endParaRPr kumimoji="1" lang="en-US" altLang="zh-CN" sz="2000" b="1">
              <a:solidFill>
                <a:srgbClr val="0070C0"/>
              </a:solidFill>
              <a:latin typeface="+mn-ea"/>
            </a:endParaRPr>
          </a:p>
          <a:p>
            <a:pPr>
              <a:spcBef>
                <a:spcPct val="0"/>
              </a:spcBef>
            </a:pPr>
            <a:r>
              <a:rPr lang="zh-CN" altLang="en-US">
                <a:latin typeface="Arial" panose="020B0604020202020204" pitchFamily="34" charset="0"/>
                <a:cs typeface="Arial" panose="020B0604020202020204" pitchFamily="34" charset="0"/>
              </a:rPr>
              <a:t>再来看看</a:t>
            </a:r>
            <a:r>
              <a:rPr lang="zh-CN" altLang="en-US" b="1">
                <a:latin typeface="Arial" panose="020B0604020202020204" pitchFamily="34" charset="0"/>
                <a:cs typeface="Arial" panose="020B0604020202020204" pitchFamily="34" charset="0"/>
              </a:rPr>
              <a:t>治</a:t>
            </a:r>
            <a:r>
              <a:rPr lang="zh-CN" altLang="en-US">
                <a:latin typeface="Arial" panose="020B0604020202020204" pitchFamily="34" charset="0"/>
                <a:cs typeface="Arial" panose="020B0604020202020204" pitchFamily="34" charset="0"/>
              </a:rPr>
              <a:t>阶段，我们需要将两个已经有序的子序列合并成一个有序序列，比如上图中的最后一次合并，要将</a:t>
            </a:r>
            <a:r>
              <a:rPr lang="en-US" altLang="zh-CN">
                <a:latin typeface="Arial" panose="020B0604020202020204" pitchFamily="34" charset="0"/>
                <a:cs typeface="Arial" panose="020B0604020202020204" pitchFamily="34" charset="0"/>
              </a:rPr>
              <a:t>[4,5,7,8]</a:t>
            </a:r>
            <a:r>
              <a:rPr lang="zh-CN" altLang="en-US">
                <a:latin typeface="Arial" panose="020B0604020202020204" pitchFamily="34" charset="0"/>
                <a:cs typeface="Arial" panose="020B0604020202020204" pitchFamily="34" charset="0"/>
              </a:rPr>
              <a:t>和</a:t>
            </a:r>
            <a:r>
              <a:rPr lang="en-US" altLang="zh-CN">
                <a:latin typeface="Arial" panose="020B0604020202020204" pitchFamily="34" charset="0"/>
                <a:cs typeface="Arial" panose="020B0604020202020204" pitchFamily="34" charset="0"/>
              </a:rPr>
              <a:t>[1,2,3,6]</a:t>
            </a:r>
            <a:r>
              <a:rPr lang="zh-CN" altLang="en-US">
                <a:latin typeface="Arial" panose="020B0604020202020204" pitchFamily="34" charset="0"/>
                <a:cs typeface="Arial" panose="020B0604020202020204" pitchFamily="34" charset="0"/>
              </a:rPr>
              <a:t>两个已经有序的子序列，合并为最终序列</a:t>
            </a:r>
            <a:r>
              <a:rPr lang="en-US" altLang="zh-CN">
                <a:latin typeface="Arial" panose="020B0604020202020204" pitchFamily="34" charset="0"/>
                <a:cs typeface="Arial" panose="020B0604020202020204" pitchFamily="34" charset="0"/>
              </a:rPr>
              <a:t>[1,2,3,4,5,6,7,8]</a:t>
            </a:r>
            <a:r>
              <a:rPr lang="zh-CN" altLang="en-US">
                <a:latin typeface="Arial" panose="020B0604020202020204" pitchFamily="34" charset="0"/>
                <a:cs typeface="Arial" panose="020B0604020202020204" pitchFamily="34" charset="0"/>
              </a:rPr>
              <a:t>，来看下实现步骤</a:t>
            </a:r>
            <a:endParaRPr kumimoji="1" lang="en-US" altLang="zh-CN" b="1">
              <a:solidFill>
                <a:srgbClr val="0070C0"/>
              </a:solidFill>
              <a:latin typeface="Arial" panose="020B0604020202020204" pitchFamily="34" charset="0"/>
              <a:cs typeface="Arial" panose="020B0604020202020204" pitchFamily="34" charset="0"/>
            </a:endParaRPr>
          </a:p>
        </p:txBody>
      </p:sp>
      <p:pic>
        <p:nvPicPr>
          <p:cNvPr id="2150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77949" y="2476803"/>
            <a:ext cx="4080122" cy="27804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50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14453" y="2448247"/>
            <a:ext cx="4320480" cy="31113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2322165" y="5257252"/>
            <a:ext cx="417102" cy="276999"/>
          </a:xfrm>
          <a:prstGeom prst="rect">
            <a:avLst/>
          </a:prstGeom>
          <a:noFill/>
        </p:spPr>
        <p:txBody>
          <a:bodyPr wrap="none" rtlCol="0">
            <a:spAutoFit/>
          </a:bodyPr>
          <a:lstStyle/>
          <a:p>
            <a:r>
              <a:rPr lang="zh-CN" altLang="en-US" sz="1200" smtClean="0"/>
              <a:t>图</a:t>
            </a:r>
            <a:r>
              <a:rPr lang="en-US" altLang="zh-CN" sz="1200" smtClean="0"/>
              <a:t>1</a:t>
            </a:r>
            <a:endParaRPr lang="zh-CN" altLang="en-US" sz="1200"/>
          </a:p>
        </p:txBody>
      </p:sp>
      <p:sp>
        <p:nvSpPr>
          <p:cNvPr id="9" name="TextBox 8"/>
          <p:cNvSpPr txBox="1"/>
          <p:nvPr/>
        </p:nvSpPr>
        <p:spPr>
          <a:xfrm>
            <a:off x="7867264" y="5319129"/>
            <a:ext cx="417102" cy="276999"/>
          </a:xfrm>
          <a:prstGeom prst="rect">
            <a:avLst/>
          </a:prstGeom>
          <a:noFill/>
        </p:spPr>
        <p:txBody>
          <a:bodyPr wrap="none" rtlCol="0">
            <a:spAutoFit/>
          </a:bodyPr>
          <a:lstStyle/>
          <a:p>
            <a:r>
              <a:rPr lang="zh-CN" altLang="en-US" sz="1200" smtClean="0"/>
              <a:t>图</a:t>
            </a:r>
            <a:r>
              <a:rPr lang="en-US" altLang="zh-CN" sz="1200"/>
              <a:t>2</a:t>
            </a:r>
            <a:endParaRPr lang="zh-CN" altLang="en-US" sz="1200"/>
          </a:p>
        </p:txBody>
      </p:sp>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归并排</a:t>
            </a:r>
            <a:r>
              <a:rPr lang="zh-CN" altLang="en-US" sz="2200" b="1"/>
              <a:t>序</a:t>
            </a:r>
            <a:endParaRPr lang="en-US" altLang="zh-CN" sz="2200" b="1"/>
          </a:p>
        </p:txBody>
      </p:sp>
      <p:sp>
        <p:nvSpPr>
          <p:cNvPr id="2" name="TextBox 1"/>
          <p:cNvSpPr txBox="1"/>
          <p:nvPr/>
        </p:nvSpPr>
        <p:spPr>
          <a:xfrm>
            <a:off x="665981" y="1224111"/>
            <a:ext cx="8136904" cy="1231106"/>
          </a:xfrm>
          <a:prstGeom prst="rect">
            <a:avLst/>
          </a:prstGeom>
          <a:noFill/>
        </p:spPr>
        <p:txBody>
          <a:bodyPr wrap="square" rtlCol="0">
            <a:spAutoFit/>
          </a:bodyPr>
          <a:lstStyle/>
          <a:p>
            <a:pPr>
              <a:spcBef>
                <a:spcPct val="0"/>
              </a:spcBef>
            </a:pPr>
            <a:r>
              <a:rPr kumimoji="1" lang="zh-CN" altLang="en-US" sz="2000" b="1" smtClean="0">
                <a:solidFill>
                  <a:srgbClr val="0070C0"/>
                </a:solidFill>
                <a:latin typeface="+mn-ea"/>
              </a:rPr>
              <a:t>归并排序的应用实例</a:t>
            </a:r>
            <a:r>
              <a:rPr kumimoji="1" lang="en-US" altLang="zh-CN" sz="2000" b="1" smtClean="0">
                <a:solidFill>
                  <a:srgbClr val="0070C0"/>
                </a:solidFill>
                <a:latin typeface="+mn-ea"/>
              </a:rPr>
              <a:t>:</a:t>
            </a:r>
            <a:endParaRPr kumimoji="1" lang="en-US" altLang="zh-CN" sz="2000" b="1">
              <a:solidFill>
                <a:srgbClr val="0070C0"/>
              </a:solidFill>
              <a:latin typeface="+mn-ea"/>
            </a:endParaRPr>
          </a:p>
          <a:p>
            <a:pPr>
              <a:spcBef>
                <a:spcPct val="0"/>
              </a:spcBef>
            </a:pPr>
            <a:r>
              <a:rPr lang="zh-CN" altLang="en-US" smtClean="0">
                <a:latin typeface="Arial" panose="020B0604020202020204" pitchFamily="34" charset="0"/>
                <a:cs typeface="Arial" panose="020B0604020202020204" pitchFamily="34" charset="0"/>
              </a:rPr>
              <a:t>给你一个数组</a:t>
            </a:r>
            <a:r>
              <a:rPr lang="en-US" altLang="zh-CN">
                <a:latin typeface="Arial" panose="020B0604020202020204" pitchFamily="34" charset="0"/>
                <a:cs typeface="Arial" panose="020B0604020202020204" pitchFamily="34" charset="0"/>
              </a:rPr>
              <a:t>, </a:t>
            </a:r>
            <a:br>
              <a:rPr lang="en-US" altLang="zh-CN" smtClean="0">
                <a:latin typeface="Arial" panose="020B0604020202020204" pitchFamily="34" charset="0"/>
                <a:cs typeface="Arial" panose="020B0604020202020204" pitchFamily="34" charset="0"/>
              </a:rPr>
            </a:br>
            <a:r>
              <a:rPr lang="en-US" altLang="zh-CN" smtClean="0">
                <a:latin typeface="Arial" panose="020B0604020202020204" pitchFamily="34" charset="0"/>
                <a:cs typeface="Arial" panose="020B0604020202020204" pitchFamily="34" charset="0"/>
              </a:rPr>
              <a:t>val </a:t>
            </a:r>
            <a:r>
              <a:rPr lang="en-US" altLang="zh-CN">
                <a:latin typeface="Arial" panose="020B0604020202020204" pitchFamily="34" charset="0"/>
                <a:cs typeface="Arial" panose="020B0604020202020204" pitchFamily="34" charset="0"/>
              </a:rPr>
              <a:t>arr = Array(9,8,7,6,5,4,3,2,1</a:t>
            </a:r>
            <a:r>
              <a:rPr lang="en-US" altLang="zh-CN" smtClean="0">
                <a:latin typeface="Arial" panose="020B0604020202020204" pitchFamily="34" charset="0"/>
                <a:cs typeface="Arial" panose="020B0604020202020204" pitchFamily="34" charset="0"/>
              </a:rPr>
              <a:t>), </a:t>
            </a:r>
            <a:br>
              <a:rPr lang="en-US" altLang="zh-CN" smtClean="0">
                <a:latin typeface="Arial" panose="020B0604020202020204" pitchFamily="34" charset="0"/>
                <a:cs typeface="Arial" panose="020B0604020202020204" pitchFamily="34" charset="0"/>
              </a:rPr>
            </a:br>
            <a:r>
              <a:rPr lang="zh-CN" altLang="en-US" smtClean="0">
                <a:latin typeface="Arial" panose="020B0604020202020204" pitchFamily="34" charset="0"/>
                <a:cs typeface="Arial" panose="020B0604020202020204" pitchFamily="34" charset="0"/>
              </a:rPr>
              <a:t>请使用归并排序完成排序。</a:t>
            </a:r>
            <a:endParaRPr kumimoji="1" lang="en-US" altLang="zh-CN" b="1">
              <a:solidFill>
                <a:srgbClr val="0070C0"/>
              </a:solidFill>
              <a:latin typeface="Arial" panose="020B0604020202020204" pitchFamily="34" charset="0"/>
              <a:cs typeface="Arial" panose="020B0604020202020204" pitchFamily="34" charset="0"/>
            </a:endParaRPr>
          </a:p>
        </p:txBody>
      </p:sp>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基数排</a:t>
            </a:r>
            <a:r>
              <a:rPr lang="zh-CN" altLang="en-US" sz="2200" b="1"/>
              <a:t>序</a:t>
            </a:r>
            <a:endParaRPr lang="en-US" altLang="zh-CN" sz="2200" b="1"/>
          </a:p>
        </p:txBody>
      </p:sp>
      <p:sp>
        <p:nvSpPr>
          <p:cNvPr id="2" name="TextBox 1"/>
          <p:cNvSpPr txBox="1"/>
          <p:nvPr/>
        </p:nvSpPr>
        <p:spPr>
          <a:xfrm>
            <a:off x="665981" y="1224111"/>
            <a:ext cx="8136904" cy="3447098"/>
          </a:xfrm>
          <a:prstGeom prst="rect">
            <a:avLst/>
          </a:prstGeom>
          <a:noFill/>
        </p:spPr>
        <p:txBody>
          <a:bodyPr wrap="square" rtlCol="0">
            <a:spAutoFit/>
          </a:bodyPr>
          <a:lstStyle/>
          <a:p>
            <a:pPr>
              <a:spcBef>
                <a:spcPct val="0"/>
              </a:spcBef>
            </a:pPr>
            <a:r>
              <a:rPr kumimoji="1" lang="zh-CN" altLang="en-US" sz="2000" b="1">
                <a:solidFill>
                  <a:srgbClr val="0070C0"/>
                </a:solidFill>
                <a:latin typeface="+mn-ea"/>
              </a:rPr>
              <a:t>基数</a:t>
            </a:r>
            <a:r>
              <a:rPr kumimoji="1" lang="zh-CN" altLang="en-US" sz="2000" b="1" smtClean="0">
                <a:solidFill>
                  <a:srgbClr val="0070C0"/>
                </a:solidFill>
                <a:latin typeface="+mn-ea"/>
              </a:rPr>
              <a:t>排序</a:t>
            </a:r>
            <a:r>
              <a:rPr kumimoji="1" lang="en-US" altLang="zh-CN" sz="2000" b="1" smtClean="0">
                <a:solidFill>
                  <a:srgbClr val="0070C0"/>
                </a:solidFill>
                <a:latin typeface="+mn-ea"/>
              </a:rPr>
              <a:t>(</a:t>
            </a:r>
            <a:r>
              <a:rPr kumimoji="1" lang="zh-CN" altLang="en-US" sz="2000" b="1" smtClean="0">
                <a:solidFill>
                  <a:srgbClr val="0070C0"/>
                </a:solidFill>
                <a:latin typeface="+mn-ea"/>
              </a:rPr>
              <a:t>桶排序</a:t>
            </a:r>
            <a:r>
              <a:rPr kumimoji="1" lang="en-US" altLang="zh-CN" sz="2000" b="1" smtClean="0">
                <a:solidFill>
                  <a:srgbClr val="0070C0"/>
                </a:solidFill>
                <a:latin typeface="+mn-ea"/>
              </a:rPr>
              <a:t>)</a:t>
            </a:r>
            <a:r>
              <a:rPr kumimoji="1" lang="zh-CN" altLang="en-US" sz="2000" b="1" smtClean="0">
                <a:solidFill>
                  <a:srgbClr val="0070C0"/>
                </a:solidFill>
                <a:latin typeface="+mn-ea"/>
              </a:rPr>
              <a:t>介绍</a:t>
            </a:r>
            <a:r>
              <a:rPr kumimoji="1" lang="en-US" altLang="zh-CN" sz="2000" b="1" smtClean="0">
                <a:solidFill>
                  <a:srgbClr val="0070C0"/>
                </a:solidFill>
                <a:latin typeface="+mn-ea"/>
              </a:rPr>
              <a:t>:</a:t>
            </a:r>
            <a:endParaRPr kumimoji="1" lang="en-US" altLang="zh-CN" sz="2000" b="1">
              <a:solidFill>
                <a:srgbClr val="0070C0"/>
              </a:solidFill>
              <a:latin typeface="+mn-ea"/>
            </a:endParaRPr>
          </a:p>
          <a:p>
            <a:pPr>
              <a:spcBef>
                <a:spcPct val="0"/>
              </a:spcBef>
            </a:pPr>
            <a:endParaRPr kumimoji="1" lang="en-US" altLang="zh-CN" b="1">
              <a:latin typeface="+mn-ea"/>
            </a:endParaRPr>
          </a:p>
          <a:p>
            <a:pPr marL="342900" indent="-342900">
              <a:spcBef>
                <a:spcPct val="0"/>
              </a:spcBef>
              <a:buAutoNum type="arabicParenR"/>
            </a:pPr>
            <a:r>
              <a:rPr lang="zh-CN" altLang="en-US" smtClean="0">
                <a:hlinkClick r:id="rId1"/>
              </a:rPr>
              <a:t>基</a:t>
            </a:r>
            <a:r>
              <a:rPr lang="zh-CN" altLang="en-US">
                <a:hlinkClick r:id="rId1"/>
              </a:rPr>
              <a:t>数排序</a:t>
            </a:r>
            <a:r>
              <a:rPr lang="zh-CN" altLang="en-US"/>
              <a:t>（</a:t>
            </a:r>
            <a:r>
              <a:rPr lang="en-US" altLang="zh-CN"/>
              <a:t>radix sort</a:t>
            </a:r>
            <a:r>
              <a:rPr lang="zh-CN" altLang="en-US"/>
              <a:t>）属于“分配式排序”（</a:t>
            </a:r>
            <a:r>
              <a:rPr lang="en-US" altLang="zh-CN"/>
              <a:t>distribution sort</a:t>
            </a:r>
            <a:r>
              <a:rPr lang="zh-CN" altLang="en-US"/>
              <a:t>），又称“桶子法”（</a:t>
            </a:r>
            <a:r>
              <a:rPr lang="en-US" altLang="zh-CN"/>
              <a:t>bucket sort</a:t>
            </a:r>
            <a:r>
              <a:rPr lang="zh-CN" altLang="en-US"/>
              <a:t>）或</a:t>
            </a:r>
            <a:r>
              <a:rPr lang="en-US" altLang="zh-CN"/>
              <a:t>bin sort</a:t>
            </a:r>
            <a:r>
              <a:rPr lang="zh-CN" altLang="en-US"/>
              <a:t>，顾名思义，它</a:t>
            </a:r>
            <a:r>
              <a:rPr lang="zh-CN" altLang="en-US" smtClean="0"/>
              <a:t>是</a:t>
            </a:r>
            <a:r>
              <a:rPr lang="zh-CN" altLang="en-US"/>
              <a:t>通过</a:t>
            </a:r>
            <a:r>
              <a:rPr lang="zh-CN" altLang="en-US" smtClean="0"/>
              <a:t>键值的各个位的值，</a:t>
            </a:r>
            <a:r>
              <a:rPr lang="zh-CN" altLang="en-US"/>
              <a:t>将要排序的</a:t>
            </a:r>
            <a:r>
              <a:rPr lang="zh-CN" altLang="en-US">
                <a:hlinkClick r:id="rId2"/>
              </a:rPr>
              <a:t>元素分配</a:t>
            </a:r>
            <a:r>
              <a:rPr lang="zh-CN" altLang="en-US"/>
              <a:t>至某些“桶”中</a:t>
            </a:r>
            <a:r>
              <a:rPr lang="zh-CN" altLang="en-US" smtClean="0"/>
              <a:t>，达</a:t>
            </a:r>
            <a:r>
              <a:rPr lang="zh-CN" altLang="en-US"/>
              <a:t>到排序的作</a:t>
            </a:r>
            <a:r>
              <a:rPr lang="zh-CN" altLang="en-US" smtClean="0"/>
              <a:t>用</a:t>
            </a:r>
            <a:endParaRPr lang="en-US" altLang="zh-CN" smtClean="0"/>
          </a:p>
          <a:p>
            <a:pPr marL="342900" indent="-342900">
              <a:spcBef>
                <a:spcPct val="0"/>
              </a:spcBef>
              <a:buAutoNum type="arabicParenR"/>
            </a:pPr>
            <a:endParaRPr lang="en-US" altLang="zh-CN" smtClean="0"/>
          </a:p>
          <a:p>
            <a:pPr marL="342900" indent="-342900">
              <a:spcBef>
                <a:spcPct val="0"/>
              </a:spcBef>
              <a:buAutoNum type="arabicParenR"/>
            </a:pPr>
            <a:r>
              <a:rPr lang="zh-CN" altLang="en-US" smtClean="0"/>
              <a:t>基</a:t>
            </a:r>
            <a:r>
              <a:rPr lang="zh-CN" altLang="en-US"/>
              <a:t>数排序法是属于稳定性的排</a:t>
            </a:r>
            <a:r>
              <a:rPr lang="zh-CN" altLang="en-US" smtClean="0"/>
              <a:t>序，</a:t>
            </a:r>
            <a:r>
              <a:rPr lang="zh-CN" altLang="en-US"/>
              <a:t>基数排序法</a:t>
            </a:r>
            <a:r>
              <a:rPr lang="zh-CN" altLang="en-US" smtClean="0"/>
              <a:t>的是效率高的</a:t>
            </a:r>
            <a:r>
              <a:rPr lang="zh-CN" altLang="en-US"/>
              <a:t>稳定性排序</a:t>
            </a:r>
            <a:r>
              <a:rPr lang="zh-CN" altLang="en-US" smtClean="0"/>
              <a:t>法</a:t>
            </a:r>
            <a:endParaRPr lang="en-US" altLang="zh-CN" smtClean="0"/>
          </a:p>
          <a:p>
            <a:pPr marL="342900" indent="-342900">
              <a:spcBef>
                <a:spcPct val="0"/>
              </a:spcBef>
              <a:buAutoNum type="arabicParenR"/>
            </a:pPr>
            <a:endParaRPr lang="en-US" altLang="zh-CN" smtClean="0"/>
          </a:p>
          <a:p>
            <a:pPr marL="342900" indent="-342900">
              <a:spcBef>
                <a:spcPct val="0"/>
              </a:spcBef>
              <a:buAutoNum type="arabicParenR"/>
            </a:pPr>
            <a:r>
              <a:rPr lang="zh-CN" altLang="en-US"/>
              <a:t>基数排序</a:t>
            </a:r>
            <a:r>
              <a:rPr lang="en-US" altLang="zh-CN"/>
              <a:t>(Radix Sort)</a:t>
            </a:r>
            <a:r>
              <a:rPr lang="zh-CN" altLang="en-US"/>
              <a:t>是</a:t>
            </a:r>
            <a:r>
              <a:rPr lang="zh-CN" altLang="en-US" b="1" u="sng">
                <a:hlinkClick r:id="rId3"/>
              </a:rPr>
              <a:t>桶排序</a:t>
            </a:r>
            <a:r>
              <a:rPr lang="zh-CN" altLang="en-US"/>
              <a:t>的扩展</a:t>
            </a:r>
            <a:endParaRPr lang="en-US" altLang="zh-CN" smtClean="0"/>
          </a:p>
          <a:p>
            <a:pPr marL="342900" indent="-342900">
              <a:spcBef>
                <a:spcPct val="0"/>
              </a:spcBef>
              <a:buAutoNum type="arabicParenR"/>
            </a:pPr>
            <a:endParaRPr kumimoji="1" lang="en-US" altLang="zh-CN" b="1">
              <a:solidFill>
                <a:srgbClr val="0070C0"/>
              </a:solidFill>
              <a:latin typeface="+mn-ea"/>
            </a:endParaRPr>
          </a:p>
          <a:p>
            <a:pPr marL="342900" indent="-342900">
              <a:spcBef>
                <a:spcPct val="0"/>
              </a:spcBef>
              <a:buAutoNum type="arabicParenR"/>
            </a:pPr>
            <a:r>
              <a:rPr lang="zh-CN" altLang="en-US"/>
              <a:t>基数排</a:t>
            </a:r>
            <a:r>
              <a:rPr lang="zh-CN" altLang="en-US" smtClean="0"/>
              <a:t>序是</a:t>
            </a:r>
            <a:r>
              <a:rPr lang="en-US" altLang="zh-CN" smtClean="0"/>
              <a:t>1887</a:t>
            </a:r>
            <a:r>
              <a:rPr lang="zh-CN" altLang="en-US"/>
              <a:t>年赫尔曼</a:t>
            </a:r>
            <a:r>
              <a:rPr lang="en-US" altLang="zh-CN"/>
              <a:t>·</a:t>
            </a:r>
            <a:r>
              <a:rPr lang="zh-CN" altLang="en-US"/>
              <a:t>何乐</a:t>
            </a:r>
            <a:r>
              <a:rPr lang="zh-CN" altLang="en-US" smtClean="0"/>
              <a:t>礼发明的。</a:t>
            </a:r>
            <a:r>
              <a:rPr lang="zh-CN" altLang="en-US"/>
              <a:t>它是这样实现的</a:t>
            </a:r>
            <a:r>
              <a:rPr lang="zh-CN" altLang="en-US" smtClean="0"/>
              <a:t>：</a:t>
            </a:r>
            <a:r>
              <a:rPr lang="zh-CN" altLang="en-US"/>
              <a:t>将整数按位数切割成不同的数字，然后按每个位数分别比</a:t>
            </a:r>
            <a:r>
              <a:rPr lang="zh-CN" altLang="en-US" smtClean="0"/>
              <a:t>较</a:t>
            </a:r>
            <a:r>
              <a:rPr lang="zh-CN" altLang="en-US"/>
              <a:t>。</a:t>
            </a:r>
            <a:endParaRPr kumimoji="1" lang="en-US" altLang="zh-CN" b="1">
              <a:solidFill>
                <a:srgbClr val="0070C0"/>
              </a:solidFill>
              <a:latin typeface="+mn-ea"/>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534035"/>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3200" b="1" smtClean="0"/>
              <a:t>队列</a:t>
            </a:r>
            <a:endParaRPr lang="zh-CN" altLang="en-US" sz="3200" b="1" smtClean="0"/>
          </a:p>
        </p:txBody>
      </p:sp>
      <p:sp>
        <p:nvSpPr>
          <p:cNvPr id="2" name="TextBox 1"/>
          <p:cNvSpPr txBox="1"/>
          <p:nvPr/>
        </p:nvSpPr>
        <p:spPr>
          <a:xfrm>
            <a:off x="665981" y="1368127"/>
            <a:ext cx="8136904" cy="3200876"/>
          </a:xfrm>
          <a:prstGeom prst="rect">
            <a:avLst/>
          </a:prstGeom>
          <a:noFill/>
        </p:spPr>
        <p:txBody>
          <a:bodyPr wrap="square" rtlCol="0">
            <a:spAutoFit/>
          </a:bodyPr>
          <a:lstStyle/>
          <a:p>
            <a:r>
              <a:rPr lang="zh-CN" altLang="en-US" sz="2000" b="1" smtClean="0">
                <a:solidFill>
                  <a:srgbClr val="0070C0"/>
                </a:solidFill>
              </a:rPr>
              <a:t>队列的</a:t>
            </a:r>
            <a:r>
              <a:rPr lang="zh-CN" altLang="en-US" sz="2000" b="1">
                <a:solidFill>
                  <a:srgbClr val="0070C0"/>
                </a:solidFill>
              </a:rPr>
              <a:t>一个</a:t>
            </a:r>
            <a:r>
              <a:rPr lang="zh-CN" altLang="en-US" sz="2000" b="1" smtClean="0">
                <a:solidFill>
                  <a:srgbClr val="0070C0"/>
                </a:solidFill>
              </a:rPr>
              <a:t>使用场景</a:t>
            </a:r>
            <a:endParaRPr lang="en-US" altLang="zh-CN" sz="2000" b="1" smtClean="0">
              <a:solidFill>
                <a:srgbClr val="0070C0"/>
              </a:solidFill>
            </a:endParaRPr>
          </a:p>
          <a:p>
            <a:endParaRPr lang="en-US" altLang="zh-CN" sz="2000"/>
          </a:p>
          <a:p>
            <a:r>
              <a:rPr lang="zh-CN" altLang="en-US"/>
              <a:t>银</a:t>
            </a:r>
            <a:r>
              <a:rPr lang="zh-CN" altLang="en-US" smtClean="0"/>
              <a:t>行排队的案例</a:t>
            </a:r>
            <a:r>
              <a:rPr lang="en-US" altLang="zh-CN" smtClean="0"/>
              <a:t>:</a:t>
            </a:r>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smtClean="0"/>
          </a:p>
          <a:p>
            <a:endParaRPr lang="zh-CN" altLang="en-US"/>
          </a:p>
        </p:txBody>
      </p:sp>
      <p:pic>
        <p:nvPicPr>
          <p:cNvPr id="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220085" y="1449070"/>
            <a:ext cx="5093970" cy="3295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文本框 4"/>
          <p:cNvSpPr txBox="1"/>
          <p:nvPr/>
        </p:nvSpPr>
        <p:spPr>
          <a:xfrm>
            <a:off x="857250" y="2613660"/>
            <a:ext cx="2302510" cy="368300"/>
          </a:xfrm>
          <a:prstGeom prst="rect">
            <a:avLst/>
          </a:prstGeom>
          <a:noFill/>
        </p:spPr>
        <p:txBody>
          <a:bodyPr wrap="square" rtlCol="0">
            <a:spAutoFit/>
          </a:bodyPr>
          <a:p>
            <a:r>
              <a:rPr lang="zh-CN" altLang="en-US"/>
              <a:t>银行排队叫号系统</a:t>
            </a:r>
            <a:endParaRPr lang="zh-CN" altLang="en-US"/>
          </a:p>
        </p:txBody>
      </p: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基数排</a:t>
            </a:r>
            <a:r>
              <a:rPr lang="zh-CN" altLang="en-US" sz="2200" b="1"/>
              <a:t>序</a:t>
            </a:r>
            <a:endParaRPr lang="en-US" altLang="zh-CN" sz="2200" b="1"/>
          </a:p>
        </p:txBody>
      </p:sp>
      <p:sp>
        <p:nvSpPr>
          <p:cNvPr id="2" name="TextBox 1"/>
          <p:cNvSpPr txBox="1"/>
          <p:nvPr/>
        </p:nvSpPr>
        <p:spPr>
          <a:xfrm>
            <a:off x="665981" y="1224111"/>
            <a:ext cx="8136904" cy="2062103"/>
          </a:xfrm>
          <a:prstGeom prst="rect">
            <a:avLst/>
          </a:prstGeom>
          <a:noFill/>
        </p:spPr>
        <p:txBody>
          <a:bodyPr wrap="square" rtlCol="0">
            <a:spAutoFit/>
          </a:bodyPr>
          <a:lstStyle/>
          <a:p>
            <a:pPr>
              <a:spcBef>
                <a:spcPct val="0"/>
              </a:spcBef>
            </a:pPr>
            <a:r>
              <a:rPr kumimoji="1" lang="zh-CN" altLang="en-US" sz="2000" b="1">
                <a:solidFill>
                  <a:srgbClr val="0070C0"/>
                </a:solidFill>
                <a:latin typeface="+mn-ea"/>
              </a:rPr>
              <a:t>基数</a:t>
            </a:r>
            <a:r>
              <a:rPr kumimoji="1" lang="zh-CN" altLang="en-US" sz="2000" b="1" smtClean="0">
                <a:solidFill>
                  <a:srgbClr val="0070C0"/>
                </a:solidFill>
                <a:latin typeface="+mn-ea"/>
              </a:rPr>
              <a:t>排序</a:t>
            </a:r>
            <a:r>
              <a:rPr kumimoji="1" lang="zh-CN" altLang="en-US" sz="2000" b="1">
                <a:solidFill>
                  <a:srgbClr val="0070C0"/>
                </a:solidFill>
                <a:latin typeface="+mn-ea"/>
              </a:rPr>
              <a:t>基</a:t>
            </a:r>
            <a:r>
              <a:rPr kumimoji="1" lang="zh-CN" altLang="en-US" sz="2000" b="1" smtClean="0">
                <a:solidFill>
                  <a:srgbClr val="0070C0"/>
                </a:solidFill>
                <a:latin typeface="+mn-ea"/>
              </a:rPr>
              <a:t>本思想</a:t>
            </a:r>
            <a:endParaRPr kumimoji="1" lang="en-US" altLang="zh-CN" sz="2000" b="1">
              <a:solidFill>
                <a:srgbClr val="0070C0"/>
              </a:solidFill>
              <a:latin typeface="+mn-ea"/>
            </a:endParaRPr>
          </a:p>
          <a:p>
            <a:pPr>
              <a:spcBef>
                <a:spcPct val="0"/>
              </a:spcBef>
            </a:pPr>
            <a:endParaRPr kumimoji="1" lang="en-US" altLang="zh-CN" b="1">
              <a:latin typeface="+mn-ea"/>
            </a:endParaRPr>
          </a:p>
          <a:p>
            <a:pPr marL="342900" indent="-342900">
              <a:spcBef>
                <a:spcPct val="0"/>
              </a:spcBef>
              <a:buAutoNum type="arabicParenR"/>
            </a:pPr>
            <a:r>
              <a:rPr lang="zh-CN" altLang="en-US" smtClean="0"/>
              <a:t>将</a:t>
            </a:r>
            <a:r>
              <a:rPr lang="zh-CN" altLang="en-US"/>
              <a:t>所有待比较数值统一为同样的数位长度，数位较短的数前面补零。然后，从最低位开始，依次进行一次排序。这样从最低位排序一直到最高位排序完成以后</a:t>
            </a:r>
            <a:r>
              <a:rPr lang="en-US" altLang="zh-CN"/>
              <a:t>, </a:t>
            </a:r>
            <a:r>
              <a:rPr lang="zh-CN" altLang="en-US"/>
              <a:t>数列就变成一个有序序</a:t>
            </a:r>
            <a:r>
              <a:rPr lang="zh-CN" altLang="en-US" smtClean="0"/>
              <a:t>列。</a:t>
            </a:r>
            <a:endParaRPr lang="en-US" altLang="zh-CN" smtClean="0"/>
          </a:p>
          <a:p>
            <a:pPr marL="342900" indent="-342900">
              <a:spcBef>
                <a:spcPct val="0"/>
              </a:spcBef>
              <a:buAutoNum type="arabicParenR"/>
            </a:pPr>
            <a:endParaRPr lang="en-US" altLang="zh-CN" smtClean="0"/>
          </a:p>
          <a:p>
            <a:pPr marL="342900" indent="-342900">
              <a:spcBef>
                <a:spcPct val="0"/>
              </a:spcBef>
              <a:buAutoNum type="arabicParenR"/>
            </a:pPr>
            <a:r>
              <a:rPr kumimoji="1" lang="zh-CN" altLang="en-US">
                <a:latin typeface="+mn-ea"/>
              </a:rPr>
              <a:t>这</a:t>
            </a:r>
            <a:r>
              <a:rPr kumimoji="1" lang="zh-CN" altLang="en-US" smtClean="0">
                <a:latin typeface="+mn-ea"/>
              </a:rPr>
              <a:t>样说明，比较难理解，下面我们看一个图文解释，理解基数排序的步骤</a:t>
            </a:r>
            <a:endParaRPr kumimoji="1" lang="en-US" altLang="zh-CN">
              <a:latin typeface="+mn-ea"/>
            </a:endParaRPr>
          </a:p>
        </p:txBody>
      </p:sp>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基数排</a:t>
            </a:r>
            <a:r>
              <a:rPr lang="zh-CN" altLang="en-US" sz="2200" b="1"/>
              <a:t>序</a:t>
            </a:r>
            <a:endParaRPr lang="en-US" altLang="zh-CN" sz="2200" b="1"/>
          </a:p>
        </p:txBody>
      </p:sp>
      <p:sp>
        <p:nvSpPr>
          <p:cNvPr id="2" name="TextBox 1"/>
          <p:cNvSpPr txBox="1"/>
          <p:nvPr/>
        </p:nvSpPr>
        <p:spPr>
          <a:xfrm>
            <a:off x="665981" y="1224111"/>
            <a:ext cx="8136904" cy="954107"/>
          </a:xfrm>
          <a:prstGeom prst="rect">
            <a:avLst/>
          </a:prstGeom>
          <a:noFill/>
        </p:spPr>
        <p:txBody>
          <a:bodyPr wrap="square" rtlCol="0">
            <a:spAutoFit/>
          </a:bodyPr>
          <a:lstStyle/>
          <a:p>
            <a:pPr>
              <a:spcBef>
                <a:spcPct val="0"/>
              </a:spcBef>
            </a:pPr>
            <a:r>
              <a:rPr kumimoji="1" lang="zh-CN" altLang="en-US" sz="2000" b="1">
                <a:solidFill>
                  <a:srgbClr val="0070C0"/>
                </a:solidFill>
                <a:latin typeface="+mn-ea"/>
              </a:rPr>
              <a:t>基数</a:t>
            </a:r>
            <a:r>
              <a:rPr kumimoji="1" lang="zh-CN" altLang="en-US" sz="2000" b="1" smtClean="0">
                <a:solidFill>
                  <a:srgbClr val="0070C0"/>
                </a:solidFill>
                <a:latin typeface="+mn-ea"/>
              </a:rPr>
              <a:t>排序图文说明</a:t>
            </a:r>
            <a:endParaRPr kumimoji="1" lang="en-US" altLang="zh-CN" sz="2000" b="1">
              <a:solidFill>
                <a:srgbClr val="0070C0"/>
              </a:solidFill>
              <a:latin typeface="+mn-ea"/>
            </a:endParaRPr>
          </a:p>
          <a:p>
            <a:pPr>
              <a:spcBef>
                <a:spcPct val="0"/>
              </a:spcBef>
            </a:pPr>
            <a:endParaRPr kumimoji="1" lang="en-US" altLang="zh-CN" b="1">
              <a:latin typeface="+mn-ea"/>
            </a:endParaRPr>
          </a:p>
          <a:p>
            <a:pPr>
              <a:spcBef>
                <a:spcPct val="0"/>
              </a:spcBef>
            </a:pPr>
            <a:r>
              <a:rPr lang="zh-CN" altLang="en-US" smtClean="0"/>
              <a:t>将数组 </a:t>
            </a:r>
            <a:r>
              <a:rPr lang="en-US" altLang="zh-CN" smtClean="0"/>
              <a:t>{</a:t>
            </a:r>
            <a:r>
              <a:rPr lang="en-US" altLang="zh-CN"/>
              <a:t>53, 3, 542, 748, 14, 214</a:t>
            </a:r>
            <a:r>
              <a:rPr lang="en-US" altLang="zh-CN" smtClean="0"/>
              <a:t>} </a:t>
            </a:r>
            <a:r>
              <a:rPr lang="zh-CN" altLang="en-US"/>
              <a:t>使</a:t>
            </a:r>
            <a:r>
              <a:rPr lang="zh-CN" altLang="en-US" smtClean="0"/>
              <a:t>用</a:t>
            </a:r>
            <a:r>
              <a:rPr lang="zh-CN" altLang="en-US"/>
              <a:t>基</a:t>
            </a:r>
            <a:r>
              <a:rPr lang="zh-CN" altLang="en-US" smtClean="0"/>
              <a:t>数排序</a:t>
            </a:r>
            <a:r>
              <a:rPr lang="en-US" altLang="zh-CN" smtClean="0"/>
              <a:t>, </a:t>
            </a:r>
            <a:r>
              <a:rPr lang="zh-CN" altLang="en-US" smtClean="0"/>
              <a:t>进行升序排序</a:t>
            </a:r>
            <a:r>
              <a:rPr lang="zh-CN" altLang="en-US"/>
              <a:t>。</a:t>
            </a:r>
            <a:endParaRPr kumimoji="1" lang="en-US" altLang="zh-CN">
              <a:latin typeface="+mn-ea"/>
            </a:endParaRPr>
          </a:p>
        </p:txBody>
      </p:sp>
      <p:sp>
        <p:nvSpPr>
          <p:cNvPr id="4" name="矩形 3"/>
          <p:cNvSpPr/>
          <p:nvPr/>
        </p:nvSpPr>
        <p:spPr>
          <a:xfrm>
            <a:off x="1542181" y="3726085"/>
            <a:ext cx="466725" cy="12763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zh-CN" altLang="en-US" sz="1100"/>
          </a:p>
        </p:txBody>
      </p:sp>
      <p:sp>
        <p:nvSpPr>
          <p:cNvPr id="5" name="矩形 4"/>
          <p:cNvSpPr/>
          <p:nvPr/>
        </p:nvSpPr>
        <p:spPr>
          <a:xfrm>
            <a:off x="5666506" y="3707035"/>
            <a:ext cx="466725" cy="12763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zh-CN" altLang="en-US" sz="1100"/>
          </a:p>
        </p:txBody>
      </p:sp>
      <p:sp>
        <p:nvSpPr>
          <p:cNvPr id="6" name="矩形 5"/>
          <p:cNvSpPr/>
          <p:nvPr/>
        </p:nvSpPr>
        <p:spPr>
          <a:xfrm>
            <a:off x="865906" y="3754660"/>
            <a:ext cx="466725" cy="12763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zh-CN" altLang="en-US" sz="1100"/>
          </a:p>
        </p:txBody>
      </p:sp>
      <p:sp>
        <p:nvSpPr>
          <p:cNvPr id="8" name="矩形 7"/>
          <p:cNvSpPr/>
          <p:nvPr/>
        </p:nvSpPr>
        <p:spPr>
          <a:xfrm>
            <a:off x="2199406" y="3745135"/>
            <a:ext cx="466725" cy="12763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542</a:t>
            </a:r>
            <a:endParaRPr lang="en-US" altLang="zh-CN" sz="1100"/>
          </a:p>
          <a:p>
            <a:pPr algn="l"/>
            <a:endParaRPr lang="zh-CN" altLang="en-US" sz="1100"/>
          </a:p>
        </p:txBody>
      </p:sp>
      <p:sp>
        <p:nvSpPr>
          <p:cNvPr id="9" name="矩形 8"/>
          <p:cNvSpPr/>
          <p:nvPr/>
        </p:nvSpPr>
        <p:spPr>
          <a:xfrm>
            <a:off x="2932831" y="3726085"/>
            <a:ext cx="466725" cy="12763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53</a:t>
            </a:r>
            <a:endParaRPr lang="en-US" altLang="zh-CN" sz="1100"/>
          </a:p>
          <a:p>
            <a:pPr algn="l"/>
            <a:r>
              <a:rPr lang="en-US" altLang="zh-CN" sz="1100"/>
              <a:t>3</a:t>
            </a:r>
            <a:endParaRPr lang="zh-CN" altLang="en-US" sz="1100"/>
          </a:p>
        </p:txBody>
      </p:sp>
      <p:sp>
        <p:nvSpPr>
          <p:cNvPr id="10" name="矩形 9"/>
          <p:cNvSpPr/>
          <p:nvPr/>
        </p:nvSpPr>
        <p:spPr>
          <a:xfrm>
            <a:off x="3590056" y="3764185"/>
            <a:ext cx="466725" cy="12763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14</a:t>
            </a:r>
            <a:endParaRPr lang="en-US" altLang="zh-CN" sz="1100"/>
          </a:p>
          <a:p>
            <a:pPr algn="l"/>
            <a:r>
              <a:rPr lang="en-US" altLang="zh-CN" sz="1100"/>
              <a:t>214</a:t>
            </a:r>
            <a:endParaRPr lang="zh-CN" altLang="en-US" sz="1100"/>
          </a:p>
        </p:txBody>
      </p:sp>
      <p:sp>
        <p:nvSpPr>
          <p:cNvPr id="11" name="矩形 10"/>
          <p:cNvSpPr/>
          <p:nvPr/>
        </p:nvSpPr>
        <p:spPr>
          <a:xfrm>
            <a:off x="4294906" y="3764185"/>
            <a:ext cx="466725" cy="12763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zh-CN" altLang="en-US" sz="1100"/>
          </a:p>
        </p:txBody>
      </p:sp>
      <p:sp>
        <p:nvSpPr>
          <p:cNvPr id="12" name="矩形 11"/>
          <p:cNvSpPr/>
          <p:nvPr/>
        </p:nvSpPr>
        <p:spPr>
          <a:xfrm>
            <a:off x="4999756" y="3735610"/>
            <a:ext cx="466725" cy="12763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zh-CN" altLang="en-US" sz="1100"/>
          </a:p>
        </p:txBody>
      </p:sp>
      <p:sp>
        <p:nvSpPr>
          <p:cNvPr id="13" name="矩形 12"/>
          <p:cNvSpPr/>
          <p:nvPr/>
        </p:nvSpPr>
        <p:spPr>
          <a:xfrm>
            <a:off x="6295156" y="3687985"/>
            <a:ext cx="466725" cy="12763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748</a:t>
            </a:r>
            <a:endParaRPr lang="zh-CN" altLang="en-US" sz="1100"/>
          </a:p>
        </p:txBody>
      </p:sp>
      <p:sp>
        <p:nvSpPr>
          <p:cNvPr id="14" name="矩形 13"/>
          <p:cNvSpPr/>
          <p:nvPr/>
        </p:nvSpPr>
        <p:spPr>
          <a:xfrm>
            <a:off x="6980956" y="3697510"/>
            <a:ext cx="466725" cy="12763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zh-CN" altLang="en-US" sz="1100"/>
          </a:p>
        </p:txBody>
      </p:sp>
      <p:sp>
        <p:nvSpPr>
          <p:cNvPr id="15" name="TextBox 12"/>
          <p:cNvSpPr txBox="1"/>
          <p:nvPr/>
        </p:nvSpPr>
        <p:spPr>
          <a:xfrm>
            <a:off x="780181" y="3440335"/>
            <a:ext cx="256160" cy="264560"/>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zh-CN" sz="1100"/>
              <a:t>0</a:t>
            </a:r>
            <a:endParaRPr lang="zh-CN" altLang="en-US" sz="1100"/>
          </a:p>
        </p:txBody>
      </p:sp>
      <p:sp>
        <p:nvSpPr>
          <p:cNvPr id="16" name="TextBox 13"/>
          <p:cNvSpPr txBox="1"/>
          <p:nvPr/>
        </p:nvSpPr>
        <p:spPr>
          <a:xfrm>
            <a:off x="1532656" y="3478435"/>
            <a:ext cx="256160" cy="264560"/>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zh-CN" sz="1100"/>
              <a:t>1</a:t>
            </a:r>
            <a:endParaRPr lang="zh-CN" altLang="en-US" sz="1100"/>
          </a:p>
        </p:txBody>
      </p:sp>
      <p:sp>
        <p:nvSpPr>
          <p:cNvPr id="17" name="TextBox 14"/>
          <p:cNvSpPr txBox="1"/>
          <p:nvPr/>
        </p:nvSpPr>
        <p:spPr>
          <a:xfrm>
            <a:off x="2208931" y="3535585"/>
            <a:ext cx="256160" cy="264560"/>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zh-CN" sz="1100"/>
              <a:t>2</a:t>
            </a:r>
            <a:endParaRPr lang="zh-CN" altLang="en-US" sz="1100"/>
          </a:p>
        </p:txBody>
      </p:sp>
      <p:sp>
        <p:nvSpPr>
          <p:cNvPr id="18" name="TextBox 15"/>
          <p:cNvSpPr txBox="1"/>
          <p:nvPr/>
        </p:nvSpPr>
        <p:spPr>
          <a:xfrm>
            <a:off x="2980456" y="3507010"/>
            <a:ext cx="256160" cy="264560"/>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zh-CN" sz="1100"/>
              <a:t>3</a:t>
            </a:r>
            <a:endParaRPr lang="zh-CN" altLang="en-US" sz="1100"/>
          </a:p>
        </p:txBody>
      </p:sp>
      <p:sp>
        <p:nvSpPr>
          <p:cNvPr id="19" name="TextBox 16"/>
          <p:cNvSpPr txBox="1"/>
          <p:nvPr/>
        </p:nvSpPr>
        <p:spPr>
          <a:xfrm>
            <a:off x="3580531" y="3526060"/>
            <a:ext cx="256160" cy="264560"/>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zh-CN" sz="1100"/>
              <a:t>4</a:t>
            </a:r>
            <a:endParaRPr lang="zh-CN" altLang="en-US" sz="1100"/>
          </a:p>
        </p:txBody>
      </p:sp>
      <p:sp>
        <p:nvSpPr>
          <p:cNvPr id="20" name="TextBox 17"/>
          <p:cNvSpPr txBox="1"/>
          <p:nvPr/>
        </p:nvSpPr>
        <p:spPr>
          <a:xfrm>
            <a:off x="4256806" y="3535585"/>
            <a:ext cx="256160" cy="264560"/>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zh-CN" sz="1100"/>
              <a:t>5</a:t>
            </a:r>
            <a:endParaRPr lang="zh-CN" altLang="en-US" sz="1100"/>
          </a:p>
        </p:txBody>
      </p:sp>
      <p:sp>
        <p:nvSpPr>
          <p:cNvPr id="21" name="TextBox 18"/>
          <p:cNvSpPr txBox="1"/>
          <p:nvPr/>
        </p:nvSpPr>
        <p:spPr>
          <a:xfrm>
            <a:off x="4999756" y="3459385"/>
            <a:ext cx="256160" cy="264560"/>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zh-CN" sz="1100"/>
              <a:t>6</a:t>
            </a:r>
            <a:endParaRPr lang="zh-CN" altLang="en-US" sz="1100"/>
          </a:p>
        </p:txBody>
      </p:sp>
      <p:sp>
        <p:nvSpPr>
          <p:cNvPr id="22" name="TextBox 19"/>
          <p:cNvSpPr txBox="1"/>
          <p:nvPr/>
        </p:nvSpPr>
        <p:spPr>
          <a:xfrm>
            <a:off x="5704606" y="3411760"/>
            <a:ext cx="256160" cy="264560"/>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zh-CN" sz="1100"/>
              <a:t>7</a:t>
            </a:r>
            <a:endParaRPr lang="zh-CN" altLang="en-US" sz="1100"/>
          </a:p>
        </p:txBody>
      </p:sp>
      <p:sp>
        <p:nvSpPr>
          <p:cNvPr id="23" name="TextBox 20"/>
          <p:cNvSpPr txBox="1"/>
          <p:nvPr/>
        </p:nvSpPr>
        <p:spPr>
          <a:xfrm>
            <a:off x="6295156" y="3449860"/>
            <a:ext cx="256160" cy="264560"/>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zh-CN" sz="1100"/>
              <a:t>8</a:t>
            </a:r>
            <a:endParaRPr lang="zh-CN" altLang="en-US" sz="1100"/>
          </a:p>
        </p:txBody>
      </p:sp>
      <p:sp>
        <p:nvSpPr>
          <p:cNvPr id="24" name="TextBox 21"/>
          <p:cNvSpPr txBox="1"/>
          <p:nvPr/>
        </p:nvSpPr>
        <p:spPr>
          <a:xfrm>
            <a:off x="6933331" y="3392710"/>
            <a:ext cx="256160" cy="264560"/>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zh-CN" sz="1100"/>
              <a:t>8</a:t>
            </a:r>
            <a:endParaRPr lang="zh-CN" altLang="en-US" sz="1100"/>
          </a:p>
        </p:txBody>
      </p:sp>
      <p:sp>
        <p:nvSpPr>
          <p:cNvPr id="25" name="TextBox 22"/>
          <p:cNvSpPr txBox="1"/>
          <p:nvPr/>
        </p:nvSpPr>
        <p:spPr>
          <a:xfrm>
            <a:off x="3190007" y="2487835"/>
            <a:ext cx="4676774" cy="904875"/>
          </a:xfrm>
          <a:prstGeom prst="rect">
            <a:avLst/>
          </a:prstGeom>
          <a:solidFill>
            <a:schemeClr val="bg1">
              <a:lumMod val="95000"/>
            </a:schemeClr>
          </a:solidFill>
          <a:ln w="9525" cmpd="sng">
            <a:solidFill>
              <a:schemeClr val="lt1">
                <a:shade val="50000"/>
              </a:schemeClr>
            </a:solid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lang="zh-CN" altLang="en-US" sz="1100"/>
              <a:t>第</a:t>
            </a:r>
            <a:r>
              <a:rPr lang="en-US" altLang="zh-CN" sz="1100"/>
              <a:t>1</a:t>
            </a:r>
            <a:r>
              <a:rPr lang="zh-CN" altLang="en-US" sz="1100"/>
              <a:t>轮排序 </a:t>
            </a:r>
            <a:r>
              <a:rPr lang="en-US" altLang="zh-CN" sz="1100" baseline="0"/>
              <a:t> [</a:t>
            </a:r>
            <a:r>
              <a:rPr lang="zh-CN" altLang="en-US" sz="1100" baseline="0"/>
              <a:t>按照</a:t>
            </a:r>
            <a:r>
              <a:rPr lang="zh-CN" altLang="en-US" sz="1100" baseline="0">
                <a:solidFill>
                  <a:srgbClr val="FF0000"/>
                </a:solidFill>
              </a:rPr>
              <a:t>个位排序</a:t>
            </a:r>
            <a:r>
              <a:rPr lang="en-US" altLang="zh-CN" sz="1100" baseline="0"/>
              <a:t>]</a:t>
            </a:r>
            <a:r>
              <a:rPr lang="en-US" altLang="zh-CN" sz="1100"/>
              <a:t>:</a:t>
            </a:r>
            <a:r>
              <a:rPr lang="en-US" altLang="zh-CN" sz="1100" baseline="0"/>
              <a:t> </a:t>
            </a:r>
            <a:endParaRPr lang="en-US" altLang="zh-CN" sz="1100" baseline="0"/>
          </a:p>
          <a:p>
            <a:r>
              <a:rPr lang="zh-CN" altLang="en-US" sz="1100" baseline="0"/>
              <a:t>说明： 事先准备</a:t>
            </a:r>
            <a:r>
              <a:rPr lang="en-US" altLang="zh-CN" sz="1100" baseline="0"/>
              <a:t>10</a:t>
            </a:r>
            <a:r>
              <a:rPr lang="zh-CN" altLang="en-US" sz="1100" baseline="0"/>
              <a:t>个数组</a:t>
            </a:r>
            <a:r>
              <a:rPr lang="en-US" altLang="zh-CN" sz="1100" baseline="0"/>
              <a:t>(10</a:t>
            </a:r>
            <a:r>
              <a:rPr lang="zh-CN" altLang="en-US" sz="1100" baseline="0"/>
              <a:t>个桶</a:t>
            </a:r>
            <a:r>
              <a:rPr lang="en-US" altLang="zh-CN" sz="1100" baseline="0"/>
              <a:t>)</a:t>
            </a:r>
            <a:r>
              <a:rPr lang="zh-CN" altLang="en-US" sz="1100" baseline="0"/>
              <a:t>， </a:t>
            </a:r>
            <a:r>
              <a:rPr lang="en-US" altLang="zh-CN" sz="1100" baseline="0"/>
              <a:t>0-9 </a:t>
            </a:r>
            <a:r>
              <a:rPr lang="zh-CN" altLang="en-US" sz="1100" baseline="0"/>
              <a:t>分别对应 位数的 </a:t>
            </a:r>
            <a:r>
              <a:rPr lang="en-US" altLang="zh-CN" sz="1100" baseline="0"/>
              <a:t>0-9</a:t>
            </a:r>
            <a:endParaRPr lang="en-US" altLang="zh-CN" sz="1100" baseline="0"/>
          </a:p>
          <a:p>
            <a:r>
              <a:rPr lang="en-US" altLang="zh-CN" sz="1100" baseline="0"/>
              <a:t>(1) </a:t>
            </a:r>
            <a:r>
              <a:rPr lang="zh-CN" altLang="en-US" sz="1100" baseline="0"/>
              <a:t>将 各个数，按照个位大小 放入到 对应的 各个数组中 </a:t>
            </a:r>
            <a:endParaRPr lang="en-US" altLang="zh-CN" sz="1100" baseline="0"/>
          </a:p>
          <a:p>
            <a:r>
              <a:rPr lang="en-US" altLang="zh-CN" sz="1100" baseline="0"/>
              <a:t>(2)  </a:t>
            </a:r>
            <a:r>
              <a:rPr lang="zh-CN" altLang="en-US" sz="1100" baseline="0"/>
              <a:t>然后从 </a:t>
            </a:r>
            <a:r>
              <a:rPr lang="en-US" altLang="zh-CN" sz="1100" baseline="0"/>
              <a:t>0-9 </a:t>
            </a:r>
            <a:r>
              <a:rPr lang="zh-CN" altLang="en-US" sz="1100" baseline="0"/>
              <a:t>个数组</a:t>
            </a:r>
            <a:r>
              <a:rPr lang="en-US" altLang="zh-CN" sz="1100" baseline="0"/>
              <a:t>/</a:t>
            </a:r>
            <a:r>
              <a:rPr lang="zh-CN" altLang="en-US" sz="1100" baseline="0"/>
              <a:t>桶，依次，按照加入元素的先后顺序取出  </a:t>
            </a:r>
            <a:endParaRPr lang="en-US" altLang="zh-CN" sz="1100" baseline="0"/>
          </a:p>
          <a:p>
            <a:endParaRPr lang="zh-CN" altLang="en-US" sz="1100"/>
          </a:p>
        </p:txBody>
      </p:sp>
      <p:sp>
        <p:nvSpPr>
          <p:cNvPr id="26" name="TextBox 23"/>
          <p:cNvSpPr txBox="1"/>
          <p:nvPr/>
        </p:nvSpPr>
        <p:spPr>
          <a:xfrm>
            <a:off x="818281" y="3126010"/>
            <a:ext cx="2294667" cy="275717"/>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zh-CN" altLang="en-US" sz="1100">
                <a:solidFill>
                  <a:schemeClr val="tx1"/>
                </a:solidFill>
                <a:effectLst/>
                <a:latin typeface="+mn-lt"/>
                <a:ea typeface="+mn-ea"/>
                <a:cs typeface="+mn-cs"/>
              </a:rPr>
              <a:t>第</a:t>
            </a:r>
            <a:r>
              <a:rPr lang="en-US" altLang="zh-CN" sz="1100">
                <a:solidFill>
                  <a:schemeClr val="tx1"/>
                </a:solidFill>
                <a:effectLst/>
                <a:latin typeface="+mn-lt"/>
                <a:ea typeface="+mn-ea"/>
                <a:cs typeface="+mn-cs"/>
              </a:rPr>
              <a:t>1</a:t>
            </a:r>
            <a:r>
              <a:rPr lang="zh-CN" altLang="en-US" sz="1100">
                <a:solidFill>
                  <a:schemeClr val="tx1"/>
                </a:solidFill>
                <a:effectLst/>
                <a:latin typeface="+mn-lt"/>
                <a:ea typeface="+mn-ea"/>
                <a:cs typeface="+mn-cs"/>
              </a:rPr>
              <a:t>轮排序后：</a:t>
            </a:r>
            <a:r>
              <a:rPr lang="en-US" altLang="zh-CN" sz="1100">
                <a:solidFill>
                  <a:schemeClr val="tx1"/>
                </a:solidFill>
                <a:effectLst/>
                <a:latin typeface="+mn-lt"/>
                <a:ea typeface="+mn-ea"/>
                <a:cs typeface="+mn-cs"/>
              </a:rPr>
              <a:t>542</a:t>
            </a:r>
            <a:r>
              <a:rPr lang="en-US" altLang="zh-CN" sz="1100" baseline="0">
                <a:solidFill>
                  <a:schemeClr val="tx1"/>
                </a:solidFill>
                <a:effectLst/>
                <a:latin typeface="+mn-lt"/>
                <a:ea typeface="+mn-ea"/>
                <a:cs typeface="+mn-cs"/>
              </a:rPr>
              <a:t> 53 3 14 214 748</a:t>
            </a:r>
            <a:r>
              <a:rPr lang="en-US" altLang="zh-CN" sz="1100">
                <a:solidFill>
                  <a:schemeClr val="tx1"/>
                </a:solidFill>
                <a:effectLst/>
                <a:latin typeface="+mn-lt"/>
                <a:ea typeface="+mn-ea"/>
                <a:cs typeface="+mn-cs"/>
              </a:rPr>
              <a:t> </a:t>
            </a:r>
            <a:endParaRPr lang="zh-CN" altLang="en-US" sz="1100"/>
          </a:p>
        </p:txBody>
      </p:sp>
      <p:graphicFrame>
        <p:nvGraphicFramePr>
          <p:cNvPr id="3" name="对象 2"/>
          <p:cNvGraphicFramePr>
            <a:graphicFrameLocks noChangeAspect="1"/>
          </p:cNvGraphicFramePr>
          <p:nvPr/>
        </p:nvGraphicFramePr>
        <p:xfrm>
          <a:off x="7794773" y="4537031"/>
          <a:ext cx="936104" cy="399785"/>
        </p:xfrm>
        <a:graphic>
          <a:graphicData uri="http://schemas.openxmlformats.org/presentationml/2006/ole">
            <mc:AlternateContent xmlns:mc="http://schemas.openxmlformats.org/markup-compatibility/2006">
              <mc:Choice xmlns:v="urn:schemas-microsoft-com:vml" Requires="v">
                <p:oleObj spid="_x0000_s88181" name="包装程序外壳对象" showAsIcon="1" r:id="rId1" imgW="1238250" imgH="523875" progId="Package">
                  <p:embed/>
                </p:oleObj>
              </mc:Choice>
              <mc:Fallback>
                <p:oleObj name="包装程序外壳对象" showAsIcon="1" r:id="rId1" imgW="1238250" imgH="523875" progId="Package">
                  <p:embed/>
                  <p:pic>
                    <p:nvPicPr>
                      <p:cNvPr id="0" name="图片 88180"/>
                      <p:cNvPicPr/>
                      <p:nvPr/>
                    </p:nvPicPr>
                    <p:blipFill>
                      <a:blip r:embed="rId2"/>
                      <a:stretch>
                        <a:fillRect/>
                      </a:stretch>
                    </p:blipFill>
                    <p:spPr>
                      <a:xfrm>
                        <a:off x="7794773" y="4537031"/>
                        <a:ext cx="936104" cy="399785"/>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基数排</a:t>
            </a:r>
            <a:r>
              <a:rPr lang="zh-CN" altLang="en-US" sz="2200" b="1"/>
              <a:t>序</a:t>
            </a:r>
            <a:endParaRPr lang="en-US" altLang="zh-CN" sz="2200" b="1"/>
          </a:p>
        </p:txBody>
      </p:sp>
      <p:sp>
        <p:nvSpPr>
          <p:cNvPr id="2" name="TextBox 1"/>
          <p:cNvSpPr txBox="1"/>
          <p:nvPr/>
        </p:nvSpPr>
        <p:spPr>
          <a:xfrm>
            <a:off x="665981" y="1224111"/>
            <a:ext cx="8136904" cy="677108"/>
          </a:xfrm>
          <a:prstGeom prst="rect">
            <a:avLst/>
          </a:prstGeom>
          <a:noFill/>
        </p:spPr>
        <p:txBody>
          <a:bodyPr wrap="square" rtlCol="0">
            <a:spAutoFit/>
          </a:bodyPr>
          <a:lstStyle/>
          <a:p>
            <a:pPr>
              <a:spcBef>
                <a:spcPct val="0"/>
              </a:spcBef>
            </a:pPr>
            <a:r>
              <a:rPr kumimoji="1" lang="zh-CN" altLang="en-US" sz="2000" b="1">
                <a:solidFill>
                  <a:srgbClr val="0070C0"/>
                </a:solidFill>
                <a:latin typeface="+mn-ea"/>
              </a:rPr>
              <a:t>基数</a:t>
            </a:r>
            <a:r>
              <a:rPr kumimoji="1" lang="zh-CN" altLang="en-US" sz="2000" b="1" smtClean="0">
                <a:solidFill>
                  <a:srgbClr val="0070C0"/>
                </a:solidFill>
                <a:latin typeface="+mn-ea"/>
              </a:rPr>
              <a:t>排序图文说明</a:t>
            </a:r>
            <a:endParaRPr kumimoji="1" lang="en-US" altLang="zh-CN" sz="2000" b="1">
              <a:solidFill>
                <a:srgbClr val="0070C0"/>
              </a:solidFill>
              <a:latin typeface="+mn-ea"/>
            </a:endParaRPr>
          </a:p>
          <a:p>
            <a:pPr>
              <a:spcBef>
                <a:spcPct val="0"/>
              </a:spcBef>
            </a:pPr>
            <a:endParaRPr kumimoji="1" lang="en-US" altLang="zh-CN" b="1">
              <a:latin typeface="+mn-ea"/>
            </a:endParaRPr>
          </a:p>
        </p:txBody>
      </p:sp>
      <p:sp>
        <p:nvSpPr>
          <p:cNvPr id="27" name="矩形 26"/>
          <p:cNvSpPr/>
          <p:nvPr/>
        </p:nvSpPr>
        <p:spPr>
          <a:xfrm>
            <a:off x="1470173" y="3222029"/>
            <a:ext cx="466725" cy="12763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14</a:t>
            </a:r>
            <a:endParaRPr lang="en-US" altLang="zh-CN" sz="1100"/>
          </a:p>
          <a:p>
            <a:pPr algn="l"/>
            <a:r>
              <a:rPr lang="en-US" altLang="zh-CN" sz="1100"/>
              <a:t>214</a:t>
            </a:r>
            <a:endParaRPr lang="zh-CN" altLang="en-US" sz="1100"/>
          </a:p>
        </p:txBody>
      </p:sp>
      <p:sp>
        <p:nvSpPr>
          <p:cNvPr id="28" name="矩形 27"/>
          <p:cNvSpPr/>
          <p:nvPr/>
        </p:nvSpPr>
        <p:spPr>
          <a:xfrm>
            <a:off x="5594498" y="3202979"/>
            <a:ext cx="466725" cy="12763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zh-CN" altLang="en-US" sz="1100"/>
          </a:p>
        </p:txBody>
      </p:sp>
      <p:sp>
        <p:nvSpPr>
          <p:cNvPr id="29" name="矩形 28"/>
          <p:cNvSpPr/>
          <p:nvPr/>
        </p:nvSpPr>
        <p:spPr>
          <a:xfrm>
            <a:off x="793898" y="3250604"/>
            <a:ext cx="466725" cy="12763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3</a:t>
            </a:r>
            <a:endParaRPr lang="zh-CN" altLang="en-US" sz="1100"/>
          </a:p>
        </p:txBody>
      </p:sp>
      <p:sp>
        <p:nvSpPr>
          <p:cNvPr id="30" name="矩形 29"/>
          <p:cNvSpPr/>
          <p:nvPr/>
        </p:nvSpPr>
        <p:spPr>
          <a:xfrm>
            <a:off x="2127398" y="3241079"/>
            <a:ext cx="466725" cy="12763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en-US" altLang="zh-CN" sz="1100"/>
          </a:p>
          <a:p>
            <a:pPr algn="l"/>
            <a:endParaRPr lang="zh-CN" altLang="en-US" sz="1100"/>
          </a:p>
        </p:txBody>
      </p:sp>
      <p:sp>
        <p:nvSpPr>
          <p:cNvPr id="31" name="矩形 30"/>
          <p:cNvSpPr/>
          <p:nvPr/>
        </p:nvSpPr>
        <p:spPr>
          <a:xfrm>
            <a:off x="2860823" y="3222029"/>
            <a:ext cx="466725" cy="12763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en-US" altLang="zh-CN" sz="1100"/>
          </a:p>
        </p:txBody>
      </p:sp>
      <p:sp>
        <p:nvSpPr>
          <p:cNvPr id="32" name="矩形 31"/>
          <p:cNvSpPr/>
          <p:nvPr/>
        </p:nvSpPr>
        <p:spPr>
          <a:xfrm>
            <a:off x="3518048" y="3260129"/>
            <a:ext cx="466725" cy="12763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542</a:t>
            </a:r>
            <a:endParaRPr lang="en-US" altLang="zh-CN" sz="1100"/>
          </a:p>
          <a:p>
            <a:pPr algn="l"/>
            <a:r>
              <a:rPr lang="en-US" altLang="zh-CN" sz="1100"/>
              <a:t>748</a:t>
            </a:r>
            <a:endParaRPr lang="zh-CN" altLang="en-US" sz="1100"/>
          </a:p>
        </p:txBody>
      </p:sp>
      <p:sp>
        <p:nvSpPr>
          <p:cNvPr id="33" name="矩形 32"/>
          <p:cNvSpPr/>
          <p:nvPr/>
        </p:nvSpPr>
        <p:spPr>
          <a:xfrm>
            <a:off x="4222898" y="3260129"/>
            <a:ext cx="466725" cy="12763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53</a:t>
            </a:r>
            <a:endParaRPr lang="zh-CN" altLang="en-US" sz="1100"/>
          </a:p>
        </p:txBody>
      </p:sp>
      <p:sp>
        <p:nvSpPr>
          <p:cNvPr id="34" name="矩形 33"/>
          <p:cNvSpPr/>
          <p:nvPr/>
        </p:nvSpPr>
        <p:spPr>
          <a:xfrm>
            <a:off x="4927748" y="3231554"/>
            <a:ext cx="466725" cy="12763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zh-CN" altLang="en-US" sz="1100"/>
          </a:p>
        </p:txBody>
      </p:sp>
      <p:sp>
        <p:nvSpPr>
          <p:cNvPr id="35" name="矩形 34"/>
          <p:cNvSpPr/>
          <p:nvPr/>
        </p:nvSpPr>
        <p:spPr>
          <a:xfrm>
            <a:off x="6223148" y="3183929"/>
            <a:ext cx="466725" cy="12763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zh-CN" altLang="en-US" sz="1100"/>
          </a:p>
        </p:txBody>
      </p:sp>
      <p:sp>
        <p:nvSpPr>
          <p:cNvPr id="36" name="矩形 35"/>
          <p:cNvSpPr/>
          <p:nvPr/>
        </p:nvSpPr>
        <p:spPr>
          <a:xfrm>
            <a:off x="6908948" y="3193454"/>
            <a:ext cx="466725" cy="12763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zh-CN" altLang="en-US" sz="1100"/>
          </a:p>
        </p:txBody>
      </p:sp>
      <p:sp>
        <p:nvSpPr>
          <p:cNvPr id="37" name="TextBox 34"/>
          <p:cNvSpPr txBox="1"/>
          <p:nvPr/>
        </p:nvSpPr>
        <p:spPr>
          <a:xfrm>
            <a:off x="708173" y="2936279"/>
            <a:ext cx="256160" cy="264560"/>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zh-CN" sz="1100"/>
              <a:t>0</a:t>
            </a:r>
            <a:endParaRPr lang="zh-CN" altLang="en-US" sz="1100"/>
          </a:p>
        </p:txBody>
      </p:sp>
      <p:sp>
        <p:nvSpPr>
          <p:cNvPr id="38" name="TextBox 35"/>
          <p:cNvSpPr txBox="1"/>
          <p:nvPr/>
        </p:nvSpPr>
        <p:spPr>
          <a:xfrm>
            <a:off x="1460648" y="2974379"/>
            <a:ext cx="256160" cy="264560"/>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zh-CN" sz="1100"/>
              <a:t>1</a:t>
            </a:r>
            <a:endParaRPr lang="zh-CN" altLang="en-US" sz="1100"/>
          </a:p>
        </p:txBody>
      </p:sp>
      <p:sp>
        <p:nvSpPr>
          <p:cNvPr id="39" name="TextBox 36"/>
          <p:cNvSpPr txBox="1"/>
          <p:nvPr/>
        </p:nvSpPr>
        <p:spPr>
          <a:xfrm>
            <a:off x="2136923" y="3031529"/>
            <a:ext cx="256160" cy="264560"/>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zh-CN" sz="1100"/>
              <a:t>2</a:t>
            </a:r>
            <a:endParaRPr lang="zh-CN" altLang="en-US" sz="1100"/>
          </a:p>
        </p:txBody>
      </p:sp>
      <p:sp>
        <p:nvSpPr>
          <p:cNvPr id="40" name="TextBox 37"/>
          <p:cNvSpPr txBox="1"/>
          <p:nvPr/>
        </p:nvSpPr>
        <p:spPr>
          <a:xfrm>
            <a:off x="2908448" y="3002954"/>
            <a:ext cx="256160" cy="264560"/>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zh-CN" sz="1100"/>
              <a:t>3</a:t>
            </a:r>
            <a:endParaRPr lang="zh-CN" altLang="en-US" sz="1100"/>
          </a:p>
        </p:txBody>
      </p:sp>
      <p:sp>
        <p:nvSpPr>
          <p:cNvPr id="41" name="TextBox 38"/>
          <p:cNvSpPr txBox="1"/>
          <p:nvPr/>
        </p:nvSpPr>
        <p:spPr>
          <a:xfrm>
            <a:off x="3508523" y="3022004"/>
            <a:ext cx="256160" cy="264560"/>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zh-CN" sz="1100"/>
              <a:t>4</a:t>
            </a:r>
            <a:endParaRPr lang="zh-CN" altLang="en-US" sz="1100"/>
          </a:p>
        </p:txBody>
      </p:sp>
      <p:sp>
        <p:nvSpPr>
          <p:cNvPr id="42" name="TextBox 39"/>
          <p:cNvSpPr txBox="1"/>
          <p:nvPr/>
        </p:nvSpPr>
        <p:spPr>
          <a:xfrm>
            <a:off x="4184798" y="3031529"/>
            <a:ext cx="256160" cy="264560"/>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zh-CN" sz="1100"/>
              <a:t>5</a:t>
            </a:r>
            <a:endParaRPr lang="zh-CN" altLang="en-US" sz="1100"/>
          </a:p>
        </p:txBody>
      </p:sp>
      <p:sp>
        <p:nvSpPr>
          <p:cNvPr id="43" name="TextBox 40"/>
          <p:cNvSpPr txBox="1"/>
          <p:nvPr/>
        </p:nvSpPr>
        <p:spPr>
          <a:xfrm>
            <a:off x="4927748" y="2955329"/>
            <a:ext cx="256160" cy="264560"/>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zh-CN" sz="1100"/>
              <a:t>6</a:t>
            </a:r>
            <a:endParaRPr lang="zh-CN" altLang="en-US" sz="1100"/>
          </a:p>
        </p:txBody>
      </p:sp>
      <p:sp>
        <p:nvSpPr>
          <p:cNvPr id="44" name="TextBox 41"/>
          <p:cNvSpPr txBox="1"/>
          <p:nvPr/>
        </p:nvSpPr>
        <p:spPr>
          <a:xfrm>
            <a:off x="5632598" y="2907704"/>
            <a:ext cx="256160" cy="264560"/>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zh-CN" sz="1100"/>
              <a:t>7</a:t>
            </a:r>
            <a:endParaRPr lang="zh-CN" altLang="en-US" sz="1100"/>
          </a:p>
        </p:txBody>
      </p:sp>
      <p:sp>
        <p:nvSpPr>
          <p:cNvPr id="45" name="TextBox 42"/>
          <p:cNvSpPr txBox="1"/>
          <p:nvPr/>
        </p:nvSpPr>
        <p:spPr>
          <a:xfrm>
            <a:off x="6223148" y="2945804"/>
            <a:ext cx="256160" cy="264560"/>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zh-CN" sz="1100"/>
              <a:t>8</a:t>
            </a:r>
            <a:endParaRPr lang="zh-CN" altLang="en-US" sz="1100"/>
          </a:p>
        </p:txBody>
      </p:sp>
      <p:sp>
        <p:nvSpPr>
          <p:cNvPr id="46" name="TextBox 43"/>
          <p:cNvSpPr txBox="1"/>
          <p:nvPr/>
        </p:nvSpPr>
        <p:spPr>
          <a:xfrm>
            <a:off x="6861323" y="2888654"/>
            <a:ext cx="256160" cy="264560"/>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zh-CN" sz="1100"/>
              <a:t>8</a:t>
            </a:r>
            <a:endParaRPr lang="zh-CN" altLang="en-US" sz="1100"/>
          </a:p>
        </p:txBody>
      </p:sp>
      <p:sp>
        <p:nvSpPr>
          <p:cNvPr id="47" name="TextBox 44"/>
          <p:cNvSpPr txBox="1"/>
          <p:nvPr/>
        </p:nvSpPr>
        <p:spPr>
          <a:xfrm>
            <a:off x="3117999" y="1983779"/>
            <a:ext cx="4676774" cy="904875"/>
          </a:xfrm>
          <a:prstGeom prst="rect">
            <a:avLst/>
          </a:prstGeom>
          <a:solidFill>
            <a:schemeClr val="bg1">
              <a:lumMod val="95000"/>
            </a:schemeClr>
          </a:solidFill>
          <a:ln w="9525" cmpd="sng">
            <a:solidFill>
              <a:schemeClr val="lt1">
                <a:shade val="50000"/>
              </a:schemeClr>
            </a:solid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lang="zh-CN" altLang="en-US" sz="1100"/>
              <a:t>第</a:t>
            </a:r>
            <a:r>
              <a:rPr lang="en-US" altLang="zh-CN" sz="1100"/>
              <a:t>2</a:t>
            </a:r>
            <a:r>
              <a:rPr lang="zh-CN" altLang="en-US" sz="1100"/>
              <a:t>轮排序 </a:t>
            </a:r>
            <a:r>
              <a:rPr lang="en-US" altLang="zh-CN" sz="1100" baseline="0"/>
              <a:t> [</a:t>
            </a:r>
            <a:r>
              <a:rPr lang="zh-CN" altLang="en-US" sz="1100" baseline="0"/>
              <a:t>按照</a:t>
            </a:r>
            <a:r>
              <a:rPr lang="zh-CN" altLang="en-US" sz="1100" baseline="0">
                <a:solidFill>
                  <a:srgbClr val="FF0000"/>
                </a:solidFill>
              </a:rPr>
              <a:t>十位排序</a:t>
            </a:r>
            <a:r>
              <a:rPr lang="en-US" altLang="zh-CN" sz="1100" baseline="0"/>
              <a:t>]</a:t>
            </a:r>
            <a:endParaRPr lang="en-US" altLang="zh-CN" sz="1100" baseline="0"/>
          </a:p>
          <a:p>
            <a:endParaRPr lang="en-US" altLang="zh-CN" sz="1100" baseline="0"/>
          </a:p>
          <a:p>
            <a:r>
              <a:rPr lang="en-US" altLang="zh-CN" sz="1100" baseline="0"/>
              <a:t>(1) </a:t>
            </a:r>
            <a:r>
              <a:rPr lang="zh-CN" altLang="en-US" sz="1100" baseline="0"/>
              <a:t>将 各个数，按照十位大小 放入到 对应的 各个数组中 </a:t>
            </a:r>
            <a:endParaRPr lang="en-US" altLang="zh-CN" sz="1100" baseline="0"/>
          </a:p>
          <a:p>
            <a:r>
              <a:rPr lang="en-US" altLang="zh-CN" sz="1100" baseline="0"/>
              <a:t>(2)  </a:t>
            </a:r>
            <a:r>
              <a:rPr lang="zh-CN" altLang="en-US" sz="1100" baseline="0"/>
              <a:t>然后从 </a:t>
            </a:r>
            <a:r>
              <a:rPr lang="en-US" altLang="zh-CN" sz="1100" baseline="0"/>
              <a:t>0-9 </a:t>
            </a:r>
            <a:r>
              <a:rPr lang="zh-CN" altLang="en-US" sz="1100" baseline="0"/>
              <a:t>个数组</a:t>
            </a:r>
            <a:r>
              <a:rPr lang="en-US" altLang="zh-CN" sz="1100" baseline="0"/>
              <a:t>/</a:t>
            </a:r>
            <a:r>
              <a:rPr lang="zh-CN" altLang="en-US" sz="1100" baseline="0"/>
              <a:t>桶，依次，按照加入元素的先后顺序取出  </a:t>
            </a:r>
            <a:endParaRPr lang="en-US" altLang="zh-CN" sz="1100" baseline="0"/>
          </a:p>
          <a:p>
            <a:endParaRPr lang="zh-CN" altLang="en-US" sz="1100"/>
          </a:p>
        </p:txBody>
      </p:sp>
      <p:sp>
        <p:nvSpPr>
          <p:cNvPr id="48" name="TextBox 45"/>
          <p:cNvSpPr txBox="1"/>
          <p:nvPr/>
        </p:nvSpPr>
        <p:spPr>
          <a:xfrm>
            <a:off x="746273" y="2431454"/>
            <a:ext cx="2294667" cy="459100"/>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zh-CN" altLang="en-US" sz="1100">
                <a:solidFill>
                  <a:schemeClr val="tx1"/>
                </a:solidFill>
                <a:effectLst/>
                <a:latin typeface="+mn-lt"/>
                <a:ea typeface="+mn-ea"/>
                <a:cs typeface="+mn-cs"/>
              </a:rPr>
              <a:t>第</a:t>
            </a:r>
            <a:r>
              <a:rPr lang="en-US" altLang="zh-CN" sz="1100">
                <a:solidFill>
                  <a:schemeClr val="tx1"/>
                </a:solidFill>
                <a:effectLst/>
                <a:latin typeface="+mn-lt"/>
                <a:ea typeface="+mn-ea"/>
                <a:cs typeface="+mn-cs"/>
              </a:rPr>
              <a:t>1</a:t>
            </a:r>
            <a:r>
              <a:rPr lang="zh-CN" altLang="en-US" sz="1100">
                <a:solidFill>
                  <a:schemeClr val="tx1"/>
                </a:solidFill>
                <a:effectLst/>
                <a:latin typeface="+mn-lt"/>
                <a:ea typeface="+mn-ea"/>
                <a:cs typeface="+mn-cs"/>
              </a:rPr>
              <a:t>轮排序后：</a:t>
            </a:r>
            <a:r>
              <a:rPr lang="en-US" altLang="zh-CN" sz="1100">
                <a:solidFill>
                  <a:schemeClr val="tx1"/>
                </a:solidFill>
                <a:effectLst/>
                <a:latin typeface="+mn-lt"/>
                <a:ea typeface="+mn-ea"/>
                <a:cs typeface="+mn-cs"/>
              </a:rPr>
              <a:t>542</a:t>
            </a:r>
            <a:r>
              <a:rPr lang="en-US" altLang="zh-CN" sz="1100" baseline="0">
                <a:solidFill>
                  <a:schemeClr val="tx1"/>
                </a:solidFill>
                <a:effectLst/>
                <a:latin typeface="+mn-lt"/>
                <a:ea typeface="+mn-ea"/>
                <a:cs typeface="+mn-cs"/>
              </a:rPr>
              <a:t> 53 3 14 214 748</a:t>
            </a:r>
            <a:endParaRPr lang="en-US" altLang="zh-CN" sz="1100" baseline="0">
              <a:solidFill>
                <a:schemeClr val="tx1"/>
              </a:solidFill>
              <a:effectLst/>
              <a:latin typeface="+mn-lt"/>
              <a:ea typeface="+mn-ea"/>
              <a:cs typeface="+mn-cs"/>
            </a:endParaRPr>
          </a:p>
          <a:p>
            <a:r>
              <a:rPr lang="zh-CN" altLang="en-US" sz="1100" baseline="0">
                <a:solidFill>
                  <a:schemeClr val="tx1"/>
                </a:solidFill>
                <a:effectLst/>
                <a:latin typeface="+mn-lt"/>
                <a:ea typeface="+mn-ea"/>
                <a:cs typeface="+mn-cs"/>
              </a:rPr>
              <a:t>第</a:t>
            </a:r>
            <a:r>
              <a:rPr lang="en-US" altLang="zh-CN" sz="1100" baseline="0">
                <a:solidFill>
                  <a:schemeClr val="tx1"/>
                </a:solidFill>
                <a:effectLst/>
                <a:latin typeface="+mn-lt"/>
                <a:ea typeface="+mn-ea"/>
                <a:cs typeface="+mn-cs"/>
              </a:rPr>
              <a:t>2</a:t>
            </a:r>
            <a:r>
              <a:rPr lang="zh-CN" altLang="en-US" sz="1100" baseline="0">
                <a:solidFill>
                  <a:schemeClr val="tx1"/>
                </a:solidFill>
                <a:effectLst/>
                <a:latin typeface="+mn-lt"/>
                <a:ea typeface="+mn-ea"/>
                <a:cs typeface="+mn-cs"/>
              </a:rPr>
              <a:t>轮排序后：</a:t>
            </a:r>
            <a:r>
              <a:rPr lang="en-US" altLang="zh-CN" sz="1100">
                <a:solidFill>
                  <a:schemeClr val="tx1"/>
                </a:solidFill>
                <a:effectLst/>
                <a:latin typeface="+mn-lt"/>
                <a:ea typeface="+mn-ea"/>
                <a:cs typeface="+mn-cs"/>
              </a:rPr>
              <a:t> 3 14 214 542 748</a:t>
            </a:r>
            <a:r>
              <a:rPr lang="en-US" altLang="zh-CN" sz="1100" baseline="0">
                <a:solidFill>
                  <a:schemeClr val="tx1"/>
                </a:solidFill>
                <a:effectLst/>
                <a:latin typeface="+mn-lt"/>
                <a:ea typeface="+mn-ea"/>
                <a:cs typeface="+mn-cs"/>
              </a:rPr>
              <a:t> 53</a:t>
            </a:r>
            <a:endParaRPr lang="zh-CN" altLang="en-US" sz="1100"/>
          </a:p>
        </p:txBody>
      </p:sp>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基数排</a:t>
            </a:r>
            <a:r>
              <a:rPr lang="zh-CN" altLang="en-US" sz="2200" b="1"/>
              <a:t>序</a:t>
            </a:r>
            <a:endParaRPr lang="en-US" altLang="zh-CN" sz="2200" b="1"/>
          </a:p>
        </p:txBody>
      </p:sp>
      <p:sp>
        <p:nvSpPr>
          <p:cNvPr id="2" name="TextBox 1"/>
          <p:cNvSpPr txBox="1"/>
          <p:nvPr/>
        </p:nvSpPr>
        <p:spPr>
          <a:xfrm>
            <a:off x="665981" y="1224111"/>
            <a:ext cx="8136904" cy="677108"/>
          </a:xfrm>
          <a:prstGeom prst="rect">
            <a:avLst/>
          </a:prstGeom>
          <a:noFill/>
        </p:spPr>
        <p:txBody>
          <a:bodyPr wrap="square" rtlCol="0">
            <a:spAutoFit/>
          </a:bodyPr>
          <a:lstStyle/>
          <a:p>
            <a:pPr>
              <a:spcBef>
                <a:spcPct val="0"/>
              </a:spcBef>
            </a:pPr>
            <a:r>
              <a:rPr kumimoji="1" lang="zh-CN" altLang="en-US" sz="2000" b="1">
                <a:solidFill>
                  <a:srgbClr val="0070C0"/>
                </a:solidFill>
                <a:latin typeface="+mn-ea"/>
              </a:rPr>
              <a:t>基数</a:t>
            </a:r>
            <a:r>
              <a:rPr kumimoji="1" lang="zh-CN" altLang="en-US" sz="2000" b="1" smtClean="0">
                <a:solidFill>
                  <a:srgbClr val="0070C0"/>
                </a:solidFill>
                <a:latin typeface="+mn-ea"/>
              </a:rPr>
              <a:t>排序图文说明</a:t>
            </a:r>
            <a:endParaRPr kumimoji="1" lang="en-US" altLang="zh-CN" sz="2000" b="1">
              <a:solidFill>
                <a:srgbClr val="0070C0"/>
              </a:solidFill>
              <a:latin typeface="+mn-ea"/>
            </a:endParaRPr>
          </a:p>
          <a:p>
            <a:pPr>
              <a:spcBef>
                <a:spcPct val="0"/>
              </a:spcBef>
            </a:pPr>
            <a:endParaRPr kumimoji="1" lang="en-US" altLang="zh-CN" b="1">
              <a:latin typeface="+mn-ea"/>
            </a:endParaRPr>
          </a:p>
        </p:txBody>
      </p:sp>
      <p:sp>
        <p:nvSpPr>
          <p:cNvPr id="26" name="矩形 25"/>
          <p:cNvSpPr/>
          <p:nvPr/>
        </p:nvSpPr>
        <p:spPr>
          <a:xfrm>
            <a:off x="1761356" y="3294037"/>
            <a:ext cx="466725" cy="12763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en-US" altLang="zh-CN" sz="1100"/>
          </a:p>
        </p:txBody>
      </p:sp>
      <p:sp>
        <p:nvSpPr>
          <p:cNvPr id="49" name="矩形 48"/>
          <p:cNvSpPr/>
          <p:nvPr/>
        </p:nvSpPr>
        <p:spPr>
          <a:xfrm>
            <a:off x="5885681" y="3274987"/>
            <a:ext cx="466725" cy="12763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748</a:t>
            </a:r>
            <a:endParaRPr lang="zh-CN" altLang="en-US" sz="1100"/>
          </a:p>
        </p:txBody>
      </p:sp>
      <p:sp>
        <p:nvSpPr>
          <p:cNvPr id="50" name="矩形 49"/>
          <p:cNvSpPr/>
          <p:nvPr/>
        </p:nvSpPr>
        <p:spPr>
          <a:xfrm>
            <a:off x="1085081" y="3322612"/>
            <a:ext cx="466725" cy="12763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3</a:t>
            </a:r>
            <a:endParaRPr lang="en-US" altLang="zh-CN" sz="1100"/>
          </a:p>
          <a:p>
            <a:pPr algn="l"/>
            <a:r>
              <a:rPr lang="en-US" altLang="zh-CN" sz="1100"/>
              <a:t>14</a:t>
            </a:r>
            <a:endParaRPr lang="en-US" altLang="zh-CN" sz="1100"/>
          </a:p>
          <a:p>
            <a:pPr algn="l"/>
            <a:r>
              <a:rPr lang="en-US" altLang="zh-CN" sz="1100"/>
              <a:t>53</a:t>
            </a:r>
            <a:endParaRPr lang="zh-CN" altLang="en-US" sz="1100"/>
          </a:p>
        </p:txBody>
      </p:sp>
      <p:sp>
        <p:nvSpPr>
          <p:cNvPr id="51" name="矩形 50"/>
          <p:cNvSpPr/>
          <p:nvPr/>
        </p:nvSpPr>
        <p:spPr>
          <a:xfrm>
            <a:off x="2418581" y="3313087"/>
            <a:ext cx="466725" cy="12763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en-US" altLang="zh-CN" sz="1100"/>
          </a:p>
          <a:p>
            <a:pPr algn="l"/>
            <a:r>
              <a:rPr lang="en-US" altLang="zh-CN" sz="1100"/>
              <a:t>214</a:t>
            </a:r>
            <a:endParaRPr lang="zh-CN" altLang="en-US" sz="1100"/>
          </a:p>
        </p:txBody>
      </p:sp>
      <p:sp>
        <p:nvSpPr>
          <p:cNvPr id="52" name="矩形 51"/>
          <p:cNvSpPr/>
          <p:nvPr/>
        </p:nvSpPr>
        <p:spPr>
          <a:xfrm>
            <a:off x="3152006" y="3294037"/>
            <a:ext cx="466725" cy="12763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en-US" altLang="zh-CN" sz="1100"/>
          </a:p>
        </p:txBody>
      </p:sp>
      <p:sp>
        <p:nvSpPr>
          <p:cNvPr id="53" name="矩形 52"/>
          <p:cNvSpPr/>
          <p:nvPr/>
        </p:nvSpPr>
        <p:spPr>
          <a:xfrm>
            <a:off x="3809231" y="3332137"/>
            <a:ext cx="466725" cy="12763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en-US" altLang="zh-CN" sz="1100"/>
          </a:p>
        </p:txBody>
      </p:sp>
      <p:sp>
        <p:nvSpPr>
          <p:cNvPr id="54" name="矩形 53"/>
          <p:cNvSpPr/>
          <p:nvPr/>
        </p:nvSpPr>
        <p:spPr>
          <a:xfrm>
            <a:off x="4514081" y="3332137"/>
            <a:ext cx="466725" cy="12763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542</a:t>
            </a:r>
            <a:endParaRPr lang="zh-CN" altLang="en-US" sz="1100"/>
          </a:p>
        </p:txBody>
      </p:sp>
      <p:sp>
        <p:nvSpPr>
          <p:cNvPr id="55" name="矩形 54"/>
          <p:cNvSpPr/>
          <p:nvPr/>
        </p:nvSpPr>
        <p:spPr>
          <a:xfrm>
            <a:off x="5218931" y="3303562"/>
            <a:ext cx="466725" cy="12763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zh-CN" altLang="en-US" sz="1100"/>
          </a:p>
        </p:txBody>
      </p:sp>
      <p:sp>
        <p:nvSpPr>
          <p:cNvPr id="56" name="矩形 55"/>
          <p:cNvSpPr/>
          <p:nvPr/>
        </p:nvSpPr>
        <p:spPr>
          <a:xfrm>
            <a:off x="6514331" y="3255937"/>
            <a:ext cx="466725" cy="12763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zh-CN" altLang="en-US" sz="1100"/>
          </a:p>
        </p:txBody>
      </p:sp>
      <p:sp>
        <p:nvSpPr>
          <p:cNvPr id="57" name="矩形 56"/>
          <p:cNvSpPr/>
          <p:nvPr/>
        </p:nvSpPr>
        <p:spPr>
          <a:xfrm>
            <a:off x="7200131" y="3265462"/>
            <a:ext cx="466725" cy="12763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zh-CN" altLang="en-US" sz="1100"/>
          </a:p>
        </p:txBody>
      </p:sp>
      <p:sp>
        <p:nvSpPr>
          <p:cNvPr id="58" name="TextBox 56"/>
          <p:cNvSpPr txBox="1"/>
          <p:nvPr/>
        </p:nvSpPr>
        <p:spPr>
          <a:xfrm>
            <a:off x="999356" y="3008287"/>
            <a:ext cx="256160" cy="264560"/>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zh-CN" sz="1100"/>
              <a:t>0</a:t>
            </a:r>
            <a:endParaRPr lang="zh-CN" altLang="en-US" sz="1100"/>
          </a:p>
        </p:txBody>
      </p:sp>
      <p:sp>
        <p:nvSpPr>
          <p:cNvPr id="59" name="TextBox 57"/>
          <p:cNvSpPr txBox="1"/>
          <p:nvPr/>
        </p:nvSpPr>
        <p:spPr>
          <a:xfrm>
            <a:off x="1751831" y="3046387"/>
            <a:ext cx="256160" cy="264560"/>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zh-CN" sz="1100"/>
              <a:t>1</a:t>
            </a:r>
            <a:endParaRPr lang="zh-CN" altLang="en-US" sz="1100"/>
          </a:p>
        </p:txBody>
      </p:sp>
      <p:sp>
        <p:nvSpPr>
          <p:cNvPr id="60" name="TextBox 58"/>
          <p:cNvSpPr txBox="1"/>
          <p:nvPr/>
        </p:nvSpPr>
        <p:spPr>
          <a:xfrm>
            <a:off x="2428106" y="3103537"/>
            <a:ext cx="256160" cy="264560"/>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zh-CN" sz="1100"/>
              <a:t>2</a:t>
            </a:r>
            <a:endParaRPr lang="zh-CN" altLang="en-US" sz="1100"/>
          </a:p>
        </p:txBody>
      </p:sp>
      <p:sp>
        <p:nvSpPr>
          <p:cNvPr id="61" name="TextBox 59"/>
          <p:cNvSpPr txBox="1"/>
          <p:nvPr/>
        </p:nvSpPr>
        <p:spPr>
          <a:xfrm>
            <a:off x="3199631" y="3074962"/>
            <a:ext cx="256160" cy="264560"/>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zh-CN" sz="1100"/>
              <a:t>3</a:t>
            </a:r>
            <a:endParaRPr lang="zh-CN" altLang="en-US" sz="1100"/>
          </a:p>
        </p:txBody>
      </p:sp>
      <p:sp>
        <p:nvSpPr>
          <p:cNvPr id="62" name="TextBox 60"/>
          <p:cNvSpPr txBox="1"/>
          <p:nvPr/>
        </p:nvSpPr>
        <p:spPr>
          <a:xfrm>
            <a:off x="3799706" y="3094012"/>
            <a:ext cx="256160" cy="264560"/>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zh-CN" sz="1100"/>
              <a:t>4</a:t>
            </a:r>
            <a:endParaRPr lang="zh-CN" altLang="en-US" sz="1100"/>
          </a:p>
        </p:txBody>
      </p:sp>
      <p:sp>
        <p:nvSpPr>
          <p:cNvPr id="63" name="TextBox 61"/>
          <p:cNvSpPr txBox="1"/>
          <p:nvPr/>
        </p:nvSpPr>
        <p:spPr>
          <a:xfrm>
            <a:off x="4475981" y="3103537"/>
            <a:ext cx="256160" cy="264560"/>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zh-CN" sz="1100"/>
              <a:t>5</a:t>
            </a:r>
            <a:endParaRPr lang="zh-CN" altLang="en-US" sz="1100"/>
          </a:p>
        </p:txBody>
      </p:sp>
      <p:sp>
        <p:nvSpPr>
          <p:cNvPr id="64" name="TextBox 62"/>
          <p:cNvSpPr txBox="1"/>
          <p:nvPr/>
        </p:nvSpPr>
        <p:spPr>
          <a:xfrm>
            <a:off x="5218931" y="3027337"/>
            <a:ext cx="256160" cy="264560"/>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zh-CN" sz="1100"/>
              <a:t>6</a:t>
            </a:r>
            <a:endParaRPr lang="zh-CN" altLang="en-US" sz="1100"/>
          </a:p>
        </p:txBody>
      </p:sp>
      <p:sp>
        <p:nvSpPr>
          <p:cNvPr id="65" name="TextBox 63"/>
          <p:cNvSpPr txBox="1"/>
          <p:nvPr/>
        </p:nvSpPr>
        <p:spPr>
          <a:xfrm>
            <a:off x="5923781" y="2979712"/>
            <a:ext cx="256160" cy="264560"/>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zh-CN" sz="1100"/>
              <a:t>7</a:t>
            </a:r>
            <a:endParaRPr lang="zh-CN" altLang="en-US" sz="1100"/>
          </a:p>
        </p:txBody>
      </p:sp>
      <p:sp>
        <p:nvSpPr>
          <p:cNvPr id="66" name="TextBox 64"/>
          <p:cNvSpPr txBox="1"/>
          <p:nvPr/>
        </p:nvSpPr>
        <p:spPr>
          <a:xfrm>
            <a:off x="6514331" y="3017812"/>
            <a:ext cx="256160" cy="264560"/>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zh-CN" sz="1100"/>
              <a:t>8</a:t>
            </a:r>
            <a:endParaRPr lang="zh-CN" altLang="en-US" sz="1100"/>
          </a:p>
        </p:txBody>
      </p:sp>
      <p:sp>
        <p:nvSpPr>
          <p:cNvPr id="67" name="TextBox 65"/>
          <p:cNvSpPr txBox="1"/>
          <p:nvPr/>
        </p:nvSpPr>
        <p:spPr>
          <a:xfrm>
            <a:off x="7152506" y="2960662"/>
            <a:ext cx="256160" cy="264560"/>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zh-CN" sz="1100"/>
              <a:t>8</a:t>
            </a:r>
            <a:endParaRPr lang="zh-CN" altLang="en-US" sz="1100"/>
          </a:p>
        </p:txBody>
      </p:sp>
      <p:sp>
        <p:nvSpPr>
          <p:cNvPr id="68" name="TextBox 66"/>
          <p:cNvSpPr txBox="1"/>
          <p:nvPr/>
        </p:nvSpPr>
        <p:spPr>
          <a:xfrm>
            <a:off x="3409182" y="2055787"/>
            <a:ext cx="4676774" cy="904875"/>
          </a:xfrm>
          <a:prstGeom prst="rect">
            <a:avLst/>
          </a:prstGeom>
          <a:solidFill>
            <a:schemeClr val="bg1">
              <a:lumMod val="95000"/>
            </a:schemeClr>
          </a:solidFill>
          <a:ln w="9525" cmpd="sng">
            <a:solidFill>
              <a:schemeClr val="lt1">
                <a:shade val="50000"/>
              </a:schemeClr>
            </a:solid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lang="zh-CN" altLang="en-US" sz="1100"/>
              <a:t>第</a:t>
            </a:r>
            <a:r>
              <a:rPr lang="en-US" altLang="zh-CN" sz="1100"/>
              <a:t>3</a:t>
            </a:r>
            <a:r>
              <a:rPr lang="zh-CN" altLang="en-US" sz="1100"/>
              <a:t>轮排序 </a:t>
            </a:r>
            <a:r>
              <a:rPr lang="en-US" altLang="zh-CN" sz="1100" baseline="0"/>
              <a:t> [</a:t>
            </a:r>
            <a:r>
              <a:rPr lang="zh-CN" altLang="en-US" sz="1100" baseline="0"/>
              <a:t>按照</a:t>
            </a:r>
            <a:r>
              <a:rPr lang="zh-CN" altLang="en-US" sz="1100" baseline="0">
                <a:solidFill>
                  <a:srgbClr val="FF0000"/>
                </a:solidFill>
              </a:rPr>
              <a:t>百位排序</a:t>
            </a:r>
            <a:r>
              <a:rPr lang="en-US" altLang="zh-CN" sz="1100" baseline="0"/>
              <a:t>]</a:t>
            </a:r>
            <a:endParaRPr lang="en-US" altLang="zh-CN" sz="1100" baseline="0"/>
          </a:p>
          <a:p>
            <a:endParaRPr lang="en-US" altLang="zh-CN" sz="1100" baseline="0"/>
          </a:p>
          <a:p>
            <a:r>
              <a:rPr lang="en-US" altLang="zh-CN" sz="1100" baseline="0"/>
              <a:t>(1) </a:t>
            </a:r>
            <a:r>
              <a:rPr lang="zh-CN" altLang="en-US" sz="1100" baseline="0"/>
              <a:t>将 各个数，按照百位大小 放入到 对应的 各个数组中 </a:t>
            </a:r>
            <a:endParaRPr lang="en-US" altLang="zh-CN" sz="1100" baseline="0"/>
          </a:p>
          <a:p>
            <a:r>
              <a:rPr lang="en-US" altLang="zh-CN" sz="1100" baseline="0"/>
              <a:t>(2)  </a:t>
            </a:r>
            <a:r>
              <a:rPr lang="zh-CN" altLang="en-US" sz="1100" baseline="0"/>
              <a:t>然后从 </a:t>
            </a:r>
            <a:r>
              <a:rPr lang="en-US" altLang="zh-CN" sz="1100" baseline="0"/>
              <a:t>0-9 </a:t>
            </a:r>
            <a:r>
              <a:rPr lang="zh-CN" altLang="en-US" sz="1100" baseline="0"/>
              <a:t>个数组</a:t>
            </a:r>
            <a:r>
              <a:rPr lang="en-US" altLang="zh-CN" sz="1100" baseline="0"/>
              <a:t>/</a:t>
            </a:r>
            <a:r>
              <a:rPr lang="zh-CN" altLang="en-US" sz="1100" baseline="0"/>
              <a:t>桶，依次，按照加入元素的先后顺序取出  </a:t>
            </a:r>
            <a:endParaRPr lang="en-US" altLang="zh-CN" sz="1100" baseline="0"/>
          </a:p>
          <a:p>
            <a:endParaRPr lang="zh-CN" altLang="en-US" sz="1100"/>
          </a:p>
        </p:txBody>
      </p:sp>
      <p:sp>
        <p:nvSpPr>
          <p:cNvPr id="69" name="TextBox 67"/>
          <p:cNvSpPr txBox="1"/>
          <p:nvPr/>
        </p:nvSpPr>
        <p:spPr>
          <a:xfrm>
            <a:off x="665981" y="2322487"/>
            <a:ext cx="2647093" cy="642484"/>
          </a:xfrm>
          <a:prstGeom prst="rect">
            <a:avLst/>
          </a:prstGeom>
          <a:noFill/>
        </p:spPr>
        <p:style>
          <a:lnRef idx="0">
            <a:scrgbClr r="0" g="0" b="0"/>
          </a:lnRef>
          <a:fillRef idx="0">
            <a:scrgbClr r="0" g="0" b="0"/>
          </a:fillRef>
          <a:effectRef idx="0">
            <a:scrgbClr r="0" g="0" b="0"/>
          </a:effectRef>
          <a:fontRef idx="minor">
            <a:schemeClr val="tx1"/>
          </a:fontRef>
        </p:style>
        <p:txBody>
          <a:bodyPr wrap="squar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zh-CN" altLang="en-US" sz="1100">
                <a:solidFill>
                  <a:schemeClr val="tx1"/>
                </a:solidFill>
                <a:effectLst/>
                <a:latin typeface="+mn-lt"/>
                <a:ea typeface="+mn-ea"/>
                <a:cs typeface="+mn-cs"/>
              </a:rPr>
              <a:t>第</a:t>
            </a:r>
            <a:r>
              <a:rPr lang="en-US" altLang="zh-CN" sz="1100">
                <a:solidFill>
                  <a:schemeClr val="tx1"/>
                </a:solidFill>
                <a:effectLst/>
                <a:latin typeface="+mn-lt"/>
                <a:ea typeface="+mn-ea"/>
                <a:cs typeface="+mn-cs"/>
              </a:rPr>
              <a:t>1</a:t>
            </a:r>
            <a:r>
              <a:rPr lang="zh-CN" altLang="en-US" sz="1100">
                <a:solidFill>
                  <a:schemeClr val="tx1"/>
                </a:solidFill>
                <a:effectLst/>
                <a:latin typeface="+mn-lt"/>
                <a:ea typeface="+mn-ea"/>
                <a:cs typeface="+mn-cs"/>
              </a:rPr>
              <a:t>轮排序后：</a:t>
            </a:r>
            <a:r>
              <a:rPr lang="en-US" altLang="zh-CN" sz="1100">
                <a:solidFill>
                  <a:schemeClr val="tx1"/>
                </a:solidFill>
                <a:effectLst/>
                <a:latin typeface="+mn-lt"/>
                <a:ea typeface="+mn-ea"/>
                <a:cs typeface="+mn-cs"/>
              </a:rPr>
              <a:t>542</a:t>
            </a:r>
            <a:r>
              <a:rPr lang="en-US" altLang="zh-CN" sz="1100" baseline="0">
                <a:solidFill>
                  <a:schemeClr val="tx1"/>
                </a:solidFill>
                <a:effectLst/>
                <a:latin typeface="+mn-lt"/>
                <a:ea typeface="+mn-ea"/>
                <a:cs typeface="+mn-cs"/>
              </a:rPr>
              <a:t> 53 3 14 214 748</a:t>
            </a:r>
            <a:endParaRPr lang="en-US" altLang="zh-CN" sz="1100" baseline="0">
              <a:solidFill>
                <a:schemeClr val="tx1"/>
              </a:solidFill>
              <a:effectLst/>
              <a:latin typeface="+mn-lt"/>
              <a:ea typeface="+mn-ea"/>
              <a:cs typeface="+mn-cs"/>
            </a:endParaRPr>
          </a:p>
          <a:p>
            <a:r>
              <a:rPr lang="zh-CN" altLang="en-US" sz="1100" baseline="0">
                <a:solidFill>
                  <a:schemeClr val="tx1"/>
                </a:solidFill>
                <a:effectLst/>
                <a:latin typeface="+mn-lt"/>
                <a:ea typeface="+mn-ea"/>
                <a:cs typeface="+mn-cs"/>
              </a:rPr>
              <a:t>第</a:t>
            </a:r>
            <a:r>
              <a:rPr lang="en-US" altLang="zh-CN" sz="1100" baseline="0">
                <a:solidFill>
                  <a:schemeClr val="tx1"/>
                </a:solidFill>
                <a:effectLst/>
                <a:latin typeface="+mn-lt"/>
                <a:ea typeface="+mn-ea"/>
                <a:cs typeface="+mn-cs"/>
              </a:rPr>
              <a:t>2</a:t>
            </a:r>
            <a:r>
              <a:rPr lang="zh-CN" altLang="en-US" sz="1100" baseline="0">
                <a:solidFill>
                  <a:schemeClr val="tx1"/>
                </a:solidFill>
                <a:effectLst/>
                <a:latin typeface="+mn-lt"/>
                <a:ea typeface="+mn-ea"/>
                <a:cs typeface="+mn-cs"/>
              </a:rPr>
              <a:t>轮排序后：</a:t>
            </a:r>
            <a:r>
              <a:rPr lang="en-US" altLang="zh-CN" sz="1100">
                <a:solidFill>
                  <a:schemeClr val="tx1"/>
                </a:solidFill>
                <a:effectLst/>
                <a:latin typeface="+mn-lt"/>
                <a:ea typeface="+mn-ea"/>
                <a:cs typeface="+mn-cs"/>
              </a:rPr>
              <a:t> 3 14 214 542 748</a:t>
            </a:r>
            <a:r>
              <a:rPr lang="en-US" altLang="zh-CN" sz="1100" baseline="0">
                <a:solidFill>
                  <a:schemeClr val="tx1"/>
                </a:solidFill>
                <a:effectLst/>
                <a:latin typeface="+mn-lt"/>
                <a:ea typeface="+mn-ea"/>
                <a:cs typeface="+mn-cs"/>
              </a:rPr>
              <a:t> 53</a:t>
            </a:r>
            <a:endParaRPr lang="en-US" altLang="zh-CN" sz="1100" baseline="0">
              <a:solidFill>
                <a:schemeClr val="tx1"/>
              </a:solidFill>
              <a:effectLst/>
              <a:latin typeface="+mn-lt"/>
              <a:ea typeface="+mn-ea"/>
              <a:cs typeface="+mn-cs"/>
            </a:endParaRPr>
          </a:p>
          <a:p>
            <a:r>
              <a:rPr lang="zh-CN" altLang="en-US" sz="1100" baseline="0">
                <a:solidFill>
                  <a:schemeClr val="tx1"/>
                </a:solidFill>
                <a:effectLst/>
                <a:latin typeface="+mn-lt"/>
                <a:ea typeface="+mn-ea"/>
                <a:cs typeface="+mn-cs"/>
              </a:rPr>
              <a:t>第</a:t>
            </a:r>
            <a:r>
              <a:rPr lang="en-US" altLang="zh-CN" sz="1100" baseline="0">
                <a:solidFill>
                  <a:schemeClr val="tx1"/>
                </a:solidFill>
                <a:effectLst/>
                <a:latin typeface="+mn-lt"/>
                <a:ea typeface="+mn-ea"/>
                <a:cs typeface="+mn-cs"/>
              </a:rPr>
              <a:t>3</a:t>
            </a:r>
            <a:r>
              <a:rPr lang="zh-CN" altLang="en-US" sz="1100" baseline="0">
                <a:solidFill>
                  <a:schemeClr val="tx1"/>
                </a:solidFill>
                <a:effectLst/>
                <a:latin typeface="+mn-lt"/>
                <a:ea typeface="+mn-ea"/>
                <a:cs typeface="+mn-cs"/>
              </a:rPr>
              <a:t>轮排序后：</a:t>
            </a:r>
            <a:r>
              <a:rPr lang="en-US" altLang="zh-CN" sz="1100" baseline="0">
                <a:solidFill>
                  <a:schemeClr val="tx1"/>
                </a:solidFill>
                <a:effectLst/>
                <a:latin typeface="+mn-lt"/>
                <a:ea typeface="+mn-ea"/>
                <a:cs typeface="+mn-cs"/>
              </a:rPr>
              <a:t>3 14 53 214 542 748  【ok】</a:t>
            </a:r>
            <a:endParaRPr lang="zh-CN" altLang="en-US" sz="1100"/>
          </a:p>
        </p:txBody>
      </p:sp>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基数排</a:t>
            </a:r>
            <a:r>
              <a:rPr lang="zh-CN" altLang="en-US" sz="2200" b="1"/>
              <a:t>序</a:t>
            </a:r>
            <a:endParaRPr lang="en-US" altLang="zh-CN" sz="2200" b="1"/>
          </a:p>
        </p:txBody>
      </p:sp>
      <p:sp>
        <p:nvSpPr>
          <p:cNvPr id="2" name="TextBox 1"/>
          <p:cNvSpPr txBox="1"/>
          <p:nvPr/>
        </p:nvSpPr>
        <p:spPr>
          <a:xfrm>
            <a:off x="665981" y="1224111"/>
            <a:ext cx="8136904" cy="4216539"/>
          </a:xfrm>
          <a:prstGeom prst="rect">
            <a:avLst/>
          </a:prstGeom>
          <a:noFill/>
        </p:spPr>
        <p:txBody>
          <a:bodyPr wrap="square" rtlCol="0">
            <a:spAutoFit/>
          </a:bodyPr>
          <a:lstStyle/>
          <a:p>
            <a:pPr>
              <a:spcBef>
                <a:spcPct val="0"/>
              </a:spcBef>
            </a:pPr>
            <a:r>
              <a:rPr kumimoji="1" lang="zh-CN" altLang="en-US" sz="2000" b="1">
                <a:solidFill>
                  <a:srgbClr val="0070C0"/>
                </a:solidFill>
                <a:latin typeface="+mn-ea"/>
              </a:rPr>
              <a:t>基数</a:t>
            </a:r>
            <a:r>
              <a:rPr kumimoji="1" lang="zh-CN" altLang="en-US" sz="2000" b="1" smtClean="0">
                <a:solidFill>
                  <a:srgbClr val="0070C0"/>
                </a:solidFill>
                <a:latin typeface="+mn-ea"/>
              </a:rPr>
              <a:t>排序代码实现</a:t>
            </a:r>
            <a:endParaRPr kumimoji="1" lang="en-US" altLang="zh-CN" sz="2000" b="1">
              <a:solidFill>
                <a:srgbClr val="0070C0"/>
              </a:solidFill>
              <a:latin typeface="+mn-ea"/>
            </a:endParaRPr>
          </a:p>
          <a:p>
            <a:pPr>
              <a:spcBef>
                <a:spcPct val="0"/>
              </a:spcBef>
            </a:pPr>
            <a:endParaRPr kumimoji="1" lang="en-US" altLang="zh-CN" b="1" smtClean="0">
              <a:latin typeface="+mn-ea"/>
            </a:endParaRPr>
          </a:p>
          <a:p>
            <a:pPr>
              <a:spcBef>
                <a:spcPct val="0"/>
              </a:spcBef>
            </a:pPr>
            <a:r>
              <a:rPr kumimoji="1" lang="zh-CN" altLang="en-US" b="1">
                <a:latin typeface="+mn-ea"/>
              </a:rPr>
              <a:t>要</a:t>
            </a:r>
            <a:r>
              <a:rPr kumimoji="1" lang="zh-CN" altLang="en-US" b="1" smtClean="0">
                <a:latin typeface="+mn-ea"/>
              </a:rPr>
              <a:t>求：</a:t>
            </a:r>
            <a:r>
              <a:rPr lang="zh-CN" altLang="en-US" smtClean="0"/>
              <a:t>将</a:t>
            </a:r>
            <a:r>
              <a:rPr lang="zh-CN" altLang="en-US"/>
              <a:t>数组 </a:t>
            </a:r>
            <a:r>
              <a:rPr lang="en-US" altLang="zh-CN"/>
              <a:t>{53, 3, 542, 748, 14, </a:t>
            </a:r>
            <a:r>
              <a:rPr lang="en-US" altLang="zh-CN" smtClean="0"/>
              <a:t>214 } </a:t>
            </a:r>
            <a:r>
              <a:rPr lang="zh-CN" altLang="en-US"/>
              <a:t>使用基数排序</a:t>
            </a:r>
            <a:r>
              <a:rPr lang="en-US" altLang="zh-CN"/>
              <a:t>, </a:t>
            </a:r>
            <a:r>
              <a:rPr lang="zh-CN" altLang="en-US"/>
              <a:t>进行升序排</a:t>
            </a:r>
            <a:r>
              <a:rPr lang="zh-CN" altLang="en-US" smtClean="0"/>
              <a:t>序</a:t>
            </a:r>
            <a:endParaRPr lang="en-US" altLang="zh-CN" smtClean="0"/>
          </a:p>
          <a:p>
            <a:pPr>
              <a:spcBef>
                <a:spcPct val="0"/>
              </a:spcBef>
            </a:pPr>
            <a:r>
              <a:rPr kumimoji="1" lang="zh-CN" altLang="en-US" b="1">
                <a:latin typeface="+mn-ea"/>
              </a:rPr>
              <a:t>思</a:t>
            </a:r>
            <a:r>
              <a:rPr kumimoji="1" lang="zh-CN" altLang="en-US" b="1" smtClean="0">
                <a:latin typeface="+mn-ea"/>
              </a:rPr>
              <a:t>路分析：</a:t>
            </a:r>
            <a:r>
              <a:rPr kumimoji="1" lang="zh-CN" altLang="en-US">
                <a:latin typeface="+mn-ea"/>
              </a:rPr>
              <a:t>前</a:t>
            </a:r>
            <a:r>
              <a:rPr kumimoji="1" lang="zh-CN" altLang="en-US" smtClean="0">
                <a:latin typeface="+mn-ea"/>
              </a:rPr>
              <a:t>面的图文已经讲明确</a:t>
            </a:r>
            <a:endParaRPr kumimoji="1" lang="en-US" altLang="zh-CN" smtClean="0">
              <a:latin typeface="+mn-ea"/>
            </a:endParaRPr>
          </a:p>
          <a:p>
            <a:pPr>
              <a:spcBef>
                <a:spcPct val="0"/>
              </a:spcBef>
            </a:pPr>
            <a:r>
              <a:rPr kumimoji="1" lang="zh-CN" altLang="en-US" b="1">
                <a:latin typeface="+mn-ea"/>
              </a:rPr>
              <a:t>代</a:t>
            </a:r>
            <a:r>
              <a:rPr kumimoji="1" lang="zh-CN" altLang="en-US" b="1" smtClean="0">
                <a:latin typeface="+mn-ea"/>
              </a:rPr>
              <a:t>码实现：</a:t>
            </a:r>
            <a:r>
              <a:rPr kumimoji="1" lang="zh-CN" altLang="en-US">
                <a:latin typeface="+mn-ea"/>
              </a:rPr>
              <a:t>看老</a:t>
            </a:r>
            <a:r>
              <a:rPr kumimoji="1" lang="zh-CN" altLang="en-US" smtClean="0">
                <a:latin typeface="+mn-ea"/>
              </a:rPr>
              <a:t>师演示</a:t>
            </a:r>
            <a:endParaRPr kumimoji="1" lang="en-US" altLang="zh-CN" smtClean="0">
              <a:latin typeface="+mn-ea"/>
            </a:endParaRPr>
          </a:p>
          <a:p>
            <a:pPr>
              <a:spcBef>
                <a:spcPct val="0"/>
              </a:spcBef>
            </a:pPr>
            <a:endParaRPr kumimoji="1" lang="en-US" altLang="zh-CN">
              <a:latin typeface="+mn-ea"/>
            </a:endParaRPr>
          </a:p>
          <a:p>
            <a:pPr>
              <a:spcBef>
                <a:spcPct val="0"/>
              </a:spcBef>
            </a:pPr>
            <a:r>
              <a:rPr kumimoji="1" lang="zh-CN" altLang="en-US" b="1">
                <a:solidFill>
                  <a:srgbClr val="0070C0"/>
                </a:solidFill>
                <a:latin typeface="+mn-ea"/>
              </a:rPr>
              <a:t>基数排</a:t>
            </a:r>
            <a:r>
              <a:rPr kumimoji="1" lang="zh-CN" altLang="en-US" b="1" smtClean="0">
                <a:solidFill>
                  <a:srgbClr val="0070C0"/>
                </a:solidFill>
                <a:latin typeface="+mn-ea"/>
              </a:rPr>
              <a:t>序的说明</a:t>
            </a:r>
            <a:r>
              <a:rPr kumimoji="1" lang="en-US" altLang="zh-CN" b="1" smtClean="0">
                <a:solidFill>
                  <a:srgbClr val="0070C0"/>
                </a:solidFill>
                <a:latin typeface="+mn-ea"/>
              </a:rPr>
              <a:t>:</a:t>
            </a:r>
            <a:endParaRPr kumimoji="1" lang="en-US" altLang="zh-CN" b="1">
              <a:solidFill>
                <a:srgbClr val="0070C0"/>
              </a:solidFill>
              <a:latin typeface="+mn-ea"/>
            </a:endParaRPr>
          </a:p>
          <a:p>
            <a:pPr marL="342900" indent="-342900">
              <a:spcBef>
                <a:spcPct val="0"/>
              </a:spcBef>
              <a:buAutoNum type="arabicParenR"/>
            </a:pPr>
            <a:r>
              <a:rPr kumimoji="1" lang="zh-CN" altLang="en-US" smtClean="0">
                <a:latin typeface="+mn-ea"/>
              </a:rPr>
              <a:t>基数排序是对传统桶排序的扩展，速度很快</a:t>
            </a:r>
            <a:r>
              <a:rPr kumimoji="1" lang="en-US" altLang="zh-CN" smtClean="0">
                <a:latin typeface="+mn-ea"/>
              </a:rPr>
              <a:t>.</a:t>
            </a:r>
            <a:endParaRPr kumimoji="1" lang="en-US" altLang="zh-CN" smtClean="0">
              <a:latin typeface="+mn-ea"/>
            </a:endParaRPr>
          </a:p>
          <a:p>
            <a:pPr marL="342900" indent="-342900">
              <a:spcBef>
                <a:spcPct val="0"/>
              </a:spcBef>
              <a:buAutoNum type="arabicParenR"/>
            </a:pPr>
            <a:r>
              <a:rPr kumimoji="1" lang="zh-CN" altLang="en-US" smtClean="0">
                <a:latin typeface="+mn-ea"/>
              </a:rPr>
              <a:t>基</a:t>
            </a:r>
            <a:r>
              <a:rPr kumimoji="1" lang="zh-CN" altLang="en-US">
                <a:latin typeface="+mn-ea"/>
              </a:rPr>
              <a:t>数</a:t>
            </a:r>
            <a:r>
              <a:rPr kumimoji="1" lang="zh-CN" altLang="en-US" smtClean="0">
                <a:latin typeface="+mn-ea"/>
              </a:rPr>
              <a:t>排序是经典的空间换时间的方式，占用内存很大</a:t>
            </a:r>
            <a:r>
              <a:rPr kumimoji="1" lang="en-US" altLang="zh-CN" smtClean="0">
                <a:latin typeface="+mn-ea"/>
              </a:rPr>
              <a:t>, </a:t>
            </a:r>
            <a:r>
              <a:rPr kumimoji="1" lang="zh-CN" altLang="en-US" smtClean="0">
                <a:latin typeface="+mn-ea"/>
              </a:rPr>
              <a:t>当对海量数据排序时，容易造成 </a:t>
            </a:r>
            <a:r>
              <a:rPr lang="en-US" altLang="zh-CN" smtClean="0"/>
              <a:t>OutOfMemoryError </a:t>
            </a:r>
            <a:r>
              <a:rPr lang="zh-CN" altLang="en-US" smtClean="0"/>
              <a:t>。</a:t>
            </a:r>
            <a:endParaRPr lang="en-US" altLang="zh-CN" smtClean="0"/>
          </a:p>
          <a:p>
            <a:pPr marL="342900" indent="-342900">
              <a:spcBef>
                <a:spcPct val="0"/>
              </a:spcBef>
              <a:buAutoNum type="arabicParenR"/>
            </a:pPr>
            <a:r>
              <a:rPr kumimoji="1" lang="zh-CN" altLang="en-US">
                <a:latin typeface="+mn-ea"/>
              </a:rPr>
              <a:t>基</a:t>
            </a:r>
            <a:r>
              <a:rPr kumimoji="1" lang="zh-CN" altLang="en-US" smtClean="0">
                <a:latin typeface="+mn-ea"/>
              </a:rPr>
              <a:t>数排序时稳定的</a:t>
            </a:r>
            <a:r>
              <a:rPr kumimoji="1" lang="zh-CN" altLang="en-US">
                <a:latin typeface="+mn-ea"/>
              </a:rPr>
              <a:t>。</a:t>
            </a:r>
            <a:r>
              <a:rPr kumimoji="1" lang="en-US" altLang="zh-CN" smtClean="0">
                <a:latin typeface="+mn-ea"/>
              </a:rPr>
              <a:t>[</a:t>
            </a:r>
            <a:r>
              <a:rPr kumimoji="1" lang="zh-CN" altLang="en-US" sz="1400" smtClean="0">
                <a:latin typeface="+mn-ea"/>
              </a:rPr>
              <a:t>注</a:t>
            </a:r>
            <a:r>
              <a:rPr kumimoji="1" lang="en-US" altLang="zh-CN" sz="1400" smtClean="0">
                <a:latin typeface="+mn-ea"/>
              </a:rPr>
              <a:t>:</a:t>
            </a:r>
            <a:r>
              <a:rPr lang="zh-CN" altLang="en-US" sz="1400"/>
              <a:t>假定在待排序的记录序列中，存在多个具有相同的关键字的记录，若经过排序，这些记录的相对次序保持不变，即在原序列中，</a:t>
            </a:r>
            <a:r>
              <a:rPr lang="en-US" altLang="zh-CN" sz="1400"/>
              <a:t>r[i]=r[j]</a:t>
            </a:r>
            <a:r>
              <a:rPr lang="zh-CN" altLang="en-US" sz="1400"/>
              <a:t>，且</a:t>
            </a:r>
            <a:r>
              <a:rPr lang="en-US" altLang="zh-CN" sz="1400"/>
              <a:t>r[i]</a:t>
            </a:r>
            <a:r>
              <a:rPr lang="zh-CN" altLang="en-US" sz="1400"/>
              <a:t>在</a:t>
            </a:r>
            <a:r>
              <a:rPr lang="en-US" altLang="zh-CN" sz="1400"/>
              <a:t>r[j]</a:t>
            </a:r>
            <a:r>
              <a:rPr lang="zh-CN" altLang="en-US" sz="1400"/>
              <a:t>之前，而在排序后的序列中，</a:t>
            </a:r>
            <a:r>
              <a:rPr lang="en-US" altLang="zh-CN" sz="1400"/>
              <a:t>r[i]</a:t>
            </a:r>
            <a:r>
              <a:rPr lang="zh-CN" altLang="en-US" sz="1400"/>
              <a:t>仍在</a:t>
            </a:r>
            <a:r>
              <a:rPr lang="en-US" altLang="zh-CN" sz="1400"/>
              <a:t>r[j]</a:t>
            </a:r>
            <a:r>
              <a:rPr lang="zh-CN" altLang="en-US" sz="1400"/>
              <a:t>之前，</a:t>
            </a:r>
            <a:r>
              <a:rPr lang="zh-CN" altLang="en-US" sz="1400" b="1">
                <a:solidFill>
                  <a:srgbClr val="DA0000"/>
                </a:solidFill>
              </a:rPr>
              <a:t>则称这种排序算法是稳定的；否则称为不稳定的</a:t>
            </a:r>
            <a:r>
              <a:rPr kumimoji="1" lang="en-US" altLang="zh-CN" smtClean="0">
                <a:latin typeface="+mn-ea"/>
              </a:rPr>
              <a:t>]</a:t>
            </a:r>
            <a:endParaRPr kumimoji="1" lang="en-US" altLang="zh-CN" smtClean="0">
              <a:latin typeface="+mn-ea"/>
            </a:endParaRPr>
          </a:p>
          <a:p>
            <a:pPr marL="342900" indent="-342900">
              <a:spcBef>
                <a:spcPct val="0"/>
              </a:spcBef>
              <a:buAutoNum type="arabicParenR"/>
            </a:pPr>
            <a:r>
              <a:rPr lang="zh-CN" altLang="en-US" b="1"/>
              <a:t>有</a:t>
            </a:r>
            <a:r>
              <a:rPr lang="zh-CN" altLang="en-US" b="1" smtClean="0"/>
              <a:t>负</a:t>
            </a:r>
            <a:r>
              <a:rPr lang="zh-CN" altLang="en-US" b="1"/>
              <a:t>数的数</a:t>
            </a:r>
            <a:r>
              <a:rPr lang="zh-CN" altLang="en-US" b="1" smtClean="0"/>
              <a:t>组，我们不用基数排序来</a:t>
            </a:r>
            <a:r>
              <a:rPr lang="zh-CN" altLang="en-US" b="1"/>
              <a:t>进行排</a:t>
            </a:r>
            <a:r>
              <a:rPr lang="zh-CN" altLang="en-US" b="1" smtClean="0"/>
              <a:t>序</a:t>
            </a:r>
            <a:r>
              <a:rPr lang="en-US" altLang="zh-CN" b="1" smtClean="0"/>
              <a:t>, </a:t>
            </a:r>
            <a:r>
              <a:rPr lang="zh-CN" altLang="en-US" b="1" smtClean="0"/>
              <a:t>如果要支持负数，参考</a:t>
            </a:r>
            <a:r>
              <a:rPr lang="en-US" altLang="zh-CN" b="1"/>
              <a:t>: </a:t>
            </a:r>
            <a:r>
              <a:rPr lang="en-US" altLang="zh-CN" b="1">
                <a:hlinkClick r:id="rId1"/>
              </a:rPr>
              <a:t>https://</a:t>
            </a:r>
            <a:r>
              <a:rPr lang="en-US" altLang="zh-CN" b="1" smtClean="0">
                <a:hlinkClick r:id="rId1"/>
              </a:rPr>
              <a:t>code.i-harness.com/zh-CN/q/e98fa9</a:t>
            </a:r>
            <a:r>
              <a:rPr lang="en-US" altLang="zh-CN" b="1" smtClean="0"/>
              <a:t> </a:t>
            </a:r>
            <a:endParaRPr kumimoji="1" lang="en-US" altLang="zh-CN">
              <a:latin typeface="+mn-ea"/>
            </a:endParaRPr>
          </a:p>
        </p:txBody>
      </p:sp>
      <p:graphicFrame>
        <p:nvGraphicFramePr>
          <p:cNvPr id="3" name="对象 2"/>
          <p:cNvGraphicFramePr>
            <a:graphicFrameLocks noChangeAspect="1"/>
          </p:cNvGraphicFramePr>
          <p:nvPr/>
        </p:nvGraphicFramePr>
        <p:xfrm>
          <a:off x="7290717" y="2664271"/>
          <a:ext cx="854876" cy="498029"/>
        </p:xfrm>
        <a:graphic>
          <a:graphicData uri="http://schemas.openxmlformats.org/presentationml/2006/ole">
            <mc:AlternateContent xmlns:mc="http://schemas.openxmlformats.org/markup-compatibility/2006">
              <mc:Choice xmlns:v="urn:schemas-microsoft-com:vml" Requires="v">
                <p:oleObj spid="_x0000_s85113" name="包装程序外壳对象" showAsIcon="1" r:id="rId2" imgW="904875" imgH="523875" progId="Package">
                  <p:embed/>
                </p:oleObj>
              </mc:Choice>
              <mc:Fallback>
                <p:oleObj name="包装程序外壳对象" showAsIcon="1" r:id="rId2" imgW="904875" imgH="523875" progId="Package">
                  <p:embed/>
                  <p:pic>
                    <p:nvPicPr>
                      <p:cNvPr id="0" name="图片 85112"/>
                      <p:cNvPicPr/>
                      <p:nvPr/>
                    </p:nvPicPr>
                    <p:blipFill>
                      <a:blip r:embed="rId3"/>
                      <a:stretch>
                        <a:fillRect/>
                      </a:stretch>
                    </p:blipFill>
                    <p:spPr>
                      <a:xfrm>
                        <a:off x="7290717" y="2664271"/>
                        <a:ext cx="854876" cy="498029"/>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常</a:t>
            </a:r>
            <a:r>
              <a:rPr lang="zh-CN" altLang="en-US" sz="2200" b="1"/>
              <a:t>用排序算法总结和对比</a:t>
            </a:r>
            <a:endParaRPr lang="en-US" altLang="zh-CN" sz="2200" b="1"/>
          </a:p>
        </p:txBody>
      </p:sp>
      <p:sp>
        <p:nvSpPr>
          <p:cNvPr id="2" name="TextBox 1"/>
          <p:cNvSpPr txBox="1"/>
          <p:nvPr/>
        </p:nvSpPr>
        <p:spPr>
          <a:xfrm>
            <a:off x="665981" y="1224111"/>
            <a:ext cx="8136904" cy="677108"/>
          </a:xfrm>
          <a:prstGeom prst="rect">
            <a:avLst/>
          </a:prstGeom>
          <a:noFill/>
        </p:spPr>
        <p:txBody>
          <a:bodyPr wrap="square" rtlCol="0">
            <a:spAutoFit/>
          </a:bodyPr>
          <a:lstStyle/>
          <a:p>
            <a:pPr>
              <a:spcBef>
                <a:spcPct val="0"/>
              </a:spcBef>
            </a:pPr>
            <a:r>
              <a:rPr kumimoji="1" lang="zh-CN" altLang="en-US" sz="2000" b="1">
                <a:solidFill>
                  <a:srgbClr val="0070C0"/>
                </a:solidFill>
                <a:latin typeface="+mn-ea"/>
              </a:rPr>
              <a:t>常用</a:t>
            </a:r>
            <a:r>
              <a:rPr kumimoji="1" lang="zh-CN" altLang="en-US" sz="2000" b="1" smtClean="0">
                <a:solidFill>
                  <a:srgbClr val="0070C0"/>
                </a:solidFill>
                <a:latin typeface="+mn-ea"/>
              </a:rPr>
              <a:t>排序</a:t>
            </a:r>
            <a:r>
              <a:rPr lang="zh-CN" altLang="en-US" sz="2000" b="1" smtClean="0">
                <a:solidFill>
                  <a:srgbClr val="0070C0"/>
                </a:solidFill>
              </a:rPr>
              <a:t>算法对比</a:t>
            </a:r>
            <a:endParaRPr kumimoji="1" lang="en-US" altLang="zh-CN" sz="2000" b="1">
              <a:solidFill>
                <a:srgbClr val="0070C0"/>
              </a:solidFill>
              <a:latin typeface="+mn-ea"/>
            </a:endParaRPr>
          </a:p>
          <a:p>
            <a:pPr>
              <a:spcBef>
                <a:spcPct val="0"/>
              </a:spcBef>
            </a:pPr>
            <a:endParaRPr kumimoji="1" lang="en-US" altLang="zh-CN">
              <a:latin typeface="+mn-ea"/>
            </a:endParaRPr>
          </a:p>
        </p:txBody>
      </p:sp>
      <p:pic>
        <p:nvPicPr>
          <p:cNvPr id="87042"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61925" y="1859368"/>
            <a:ext cx="5876925" cy="3590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5994573" y="792063"/>
            <a:ext cx="3384376" cy="4678204"/>
          </a:xfrm>
          <a:prstGeom prst="rect">
            <a:avLst/>
          </a:prstGeom>
          <a:solidFill>
            <a:schemeClr val="bg1">
              <a:lumMod val="95000"/>
            </a:schemeClr>
          </a:solidFill>
        </p:spPr>
        <p:txBody>
          <a:bodyPr wrap="square" rtlCol="0">
            <a:spAutoFit/>
          </a:bodyPr>
          <a:lstStyle/>
          <a:p>
            <a:r>
              <a:rPr lang="zh-CN" altLang="en-US" sz="1600" b="1" smtClean="0"/>
              <a:t>相关术语解释：</a:t>
            </a:r>
            <a:endParaRPr lang="en-US" altLang="zh-CN" sz="1600" b="1" smtClean="0"/>
          </a:p>
          <a:p>
            <a:endParaRPr lang="en-US" altLang="zh-CN" sz="1600" b="1" smtClean="0"/>
          </a:p>
          <a:p>
            <a:pPr marL="342900" indent="-342900">
              <a:buAutoNum type="arabicParenR"/>
            </a:pPr>
            <a:r>
              <a:rPr lang="zh-CN" altLang="en-US" sz="1400" b="1" smtClean="0"/>
              <a:t>稳</a:t>
            </a:r>
            <a:r>
              <a:rPr lang="zh-CN" altLang="en-US" sz="1400" b="1"/>
              <a:t>定</a:t>
            </a:r>
            <a:r>
              <a:rPr lang="zh-CN" altLang="en-US" sz="1400"/>
              <a:t>：如果</a:t>
            </a:r>
            <a:r>
              <a:rPr lang="en-US" altLang="zh-CN" sz="1400"/>
              <a:t>a</a:t>
            </a:r>
            <a:r>
              <a:rPr lang="zh-CN" altLang="en-US" sz="1400"/>
              <a:t>原本在</a:t>
            </a:r>
            <a:r>
              <a:rPr lang="en-US" altLang="zh-CN" sz="1400"/>
              <a:t>b</a:t>
            </a:r>
            <a:r>
              <a:rPr lang="zh-CN" altLang="en-US" sz="1400"/>
              <a:t>前面，而</a:t>
            </a:r>
            <a:r>
              <a:rPr lang="en-US" altLang="zh-CN" sz="1400"/>
              <a:t>a=b</a:t>
            </a:r>
            <a:r>
              <a:rPr lang="zh-CN" altLang="en-US" sz="1400"/>
              <a:t>，排序之后</a:t>
            </a:r>
            <a:r>
              <a:rPr lang="en-US" altLang="zh-CN" sz="1400"/>
              <a:t>a</a:t>
            </a:r>
            <a:r>
              <a:rPr lang="zh-CN" altLang="en-US" sz="1400"/>
              <a:t>仍然在</a:t>
            </a:r>
            <a:r>
              <a:rPr lang="en-US" altLang="zh-CN" sz="1400"/>
              <a:t>b</a:t>
            </a:r>
            <a:r>
              <a:rPr lang="zh-CN" altLang="en-US" sz="1400"/>
              <a:t>的前面</a:t>
            </a:r>
            <a:r>
              <a:rPr lang="zh-CN" altLang="en-US" sz="1400" smtClean="0"/>
              <a:t>；</a:t>
            </a:r>
            <a:endParaRPr lang="en-US" altLang="zh-CN" sz="1400"/>
          </a:p>
          <a:p>
            <a:pPr marL="342900" indent="-342900">
              <a:buAutoNum type="arabicParenR"/>
            </a:pPr>
            <a:r>
              <a:rPr lang="zh-CN" altLang="en-US" sz="1400" b="1" smtClean="0"/>
              <a:t>不</a:t>
            </a:r>
            <a:r>
              <a:rPr lang="zh-CN" altLang="en-US" sz="1400" b="1"/>
              <a:t>稳定</a:t>
            </a:r>
            <a:r>
              <a:rPr lang="zh-CN" altLang="en-US" sz="1400"/>
              <a:t>：如果</a:t>
            </a:r>
            <a:r>
              <a:rPr lang="en-US" altLang="zh-CN" sz="1400"/>
              <a:t>a</a:t>
            </a:r>
            <a:r>
              <a:rPr lang="zh-CN" altLang="en-US" sz="1400"/>
              <a:t>原本在</a:t>
            </a:r>
            <a:r>
              <a:rPr lang="en-US" altLang="zh-CN" sz="1400"/>
              <a:t>b</a:t>
            </a:r>
            <a:r>
              <a:rPr lang="zh-CN" altLang="en-US" sz="1400"/>
              <a:t>的前面，而</a:t>
            </a:r>
            <a:r>
              <a:rPr lang="en-US" altLang="zh-CN" sz="1400"/>
              <a:t>a=b</a:t>
            </a:r>
            <a:r>
              <a:rPr lang="zh-CN" altLang="en-US" sz="1400"/>
              <a:t>，排序之后</a:t>
            </a:r>
            <a:r>
              <a:rPr lang="en-US" altLang="zh-CN" sz="1400"/>
              <a:t>a</a:t>
            </a:r>
            <a:r>
              <a:rPr lang="zh-CN" altLang="en-US" sz="1400"/>
              <a:t>可能会出现在</a:t>
            </a:r>
            <a:r>
              <a:rPr lang="en-US" altLang="zh-CN" sz="1400"/>
              <a:t>b</a:t>
            </a:r>
            <a:r>
              <a:rPr lang="zh-CN" altLang="en-US" sz="1400"/>
              <a:t>的后面</a:t>
            </a:r>
            <a:r>
              <a:rPr lang="zh-CN" altLang="en-US" sz="1400" smtClean="0"/>
              <a:t>；</a:t>
            </a:r>
            <a:endParaRPr lang="en-US" altLang="zh-CN" sz="1400" smtClean="0"/>
          </a:p>
          <a:p>
            <a:pPr marL="342900" indent="-342900">
              <a:buAutoNum type="arabicParenR"/>
            </a:pPr>
            <a:r>
              <a:rPr lang="zh-CN" altLang="en-US" sz="1400" b="1" smtClean="0"/>
              <a:t>内</a:t>
            </a:r>
            <a:r>
              <a:rPr lang="zh-CN" altLang="en-US" sz="1400" b="1"/>
              <a:t>排序</a:t>
            </a:r>
            <a:r>
              <a:rPr lang="zh-CN" altLang="en-US" sz="1400"/>
              <a:t>：所有排序操作都在内存中完成</a:t>
            </a:r>
            <a:r>
              <a:rPr lang="zh-CN" altLang="en-US" sz="1400" smtClean="0"/>
              <a:t>；</a:t>
            </a:r>
            <a:endParaRPr lang="en-US" altLang="zh-CN" sz="1400" smtClean="0"/>
          </a:p>
          <a:p>
            <a:pPr marL="342900" indent="-342900">
              <a:buAutoNum type="arabicParenR"/>
            </a:pPr>
            <a:r>
              <a:rPr lang="zh-CN" altLang="en-US" sz="1400" b="1" smtClean="0"/>
              <a:t>外</a:t>
            </a:r>
            <a:r>
              <a:rPr lang="zh-CN" altLang="en-US" sz="1400" b="1"/>
              <a:t>排序</a:t>
            </a:r>
            <a:r>
              <a:rPr lang="zh-CN" altLang="en-US" sz="1400"/>
              <a:t>：由于数据太大，因此把数据放在磁盘中，而排序通过磁盘和内存的数据传输才能进行</a:t>
            </a:r>
            <a:r>
              <a:rPr lang="zh-CN" altLang="en-US" sz="1400" smtClean="0"/>
              <a:t>；</a:t>
            </a:r>
            <a:endParaRPr lang="en-US" altLang="zh-CN" sz="1400" smtClean="0"/>
          </a:p>
          <a:p>
            <a:pPr marL="342900" indent="-342900">
              <a:buAutoNum type="arabicParenR"/>
            </a:pPr>
            <a:endParaRPr lang="en-US" altLang="zh-CN" sz="1400" smtClean="0"/>
          </a:p>
          <a:p>
            <a:pPr marL="342900" indent="-342900">
              <a:buAutoNum type="arabicParenR"/>
            </a:pPr>
            <a:r>
              <a:rPr lang="zh-CN" altLang="en-US" sz="1400" b="1" smtClean="0"/>
              <a:t>时</a:t>
            </a:r>
            <a:r>
              <a:rPr lang="zh-CN" altLang="en-US" sz="1400" b="1"/>
              <a:t>间复杂度：</a:t>
            </a:r>
            <a:r>
              <a:rPr lang="zh-CN" altLang="en-US" sz="1400"/>
              <a:t> 一个算法执行所耗费的时间</a:t>
            </a:r>
            <a:r>
              <a:rPr lang="zh-CN" altLang="en-US" sz="1400" smtClean="0"/>
              <a:t>。</a:t>
            </a:r>
            <a:endParaRPr lang="en-US" altLang="zh-CN" sz="1400" smtClean="0"/>
          </a:p>
          <a:p>
            <a:pPr marL="342900" indent="-342900">
              <a:buAutoNum type="arabicParenR"/>
            </a:pPr>
            <a:r>
              <a:rPr lang="zh-CN" altLang="en-US" sz="1400" b="1" smtClean="0"/>
              <a:t>空</a:t>
            </a:r>
            <a:r>
              <a:rPr lang="zh-CN" altLang="en-US" sz="1400" b="1"/>
              <a:t>间复杂度</a:t>
            </a:r>
            <a:r>
              <a:rPr lang="zh-CN" altLang="en-US" sz="1400"/>
              <a:t>：运行完一个程序所需内存的大小</a:t>
            </a:r>
            <a:r>
              <a:rPr lang="zh-CN" altLang="en-US" sz="1400" smtClean="0"/>
              <a:t>。</a:t>
            </a:r>
            <a:endParaRPr lang="en-US" altLang="zh-CN" sz="1400" smtClean="0"/>
          </a:p>
          <a:p>
            <a:pPr marL="342900" indent="-342900">
              <a:buAutoNum type="arabicParenR"/>
            </a:pPr>
            <a:r>
              <a:rPr lang="en-US" altLang="zh-CN" sz="1400" b="1" smtClean="0"/>
              <a:t>n</a:t>
            </a:r>
            <a:r>
              <a:rPr lang="en-US" altLang="zh-CN" sz="1400" b="1"/>
              <a:t>: </a:t>
            </a:r>
            <a:r>
              <a:rPr lang="zh-CN" altLang="en-US" sz="1400"/>
              <a:t>数据规</a:t>
            </a:r>
            <a:r>
              <a:rPr lang="zh-CN" altLang="en-US" sz="1400" smtClean="0"/>
              <a:t>模</a:t>
            </a:r>
            <a:endParaRPr lang="en-US" altLang="zh-CN" sz="1400" smtClean="0"/>
          </a:p>
          <a:p>
            <a:pPr marL="342900" indent="-342900">
              <a:buAutoNum type="arabicParenR"/>
            </a:pPr>
            <a:r>
              <a:rPr lang="en-US" altLang="zh-CN" sz="1400" b="1" smtClean="0"/>
              <a:t>k</a:t>
            </a:r>
            <a:r>
              <a:rPr lang="en-US" altLang="zh-CN" sz="1400" b="1"/>
              <a:t>: </a:t>
            </a:r>
            <a:r>
              <a:rPr lang="en-US" altLang="zh-CN" sz="1400"/>
              <a:t>“</a:t>
            </a:r>
            <a:r>
              <a:rPr lang="zh-CN" altLang="en-US" sz="1400"/>
              <a:t>桶”的个</a:t>
            </a:r>
            <a:r>
              <a:rPr lang="zh-CN" altLang="en-US" sz="1400" smtClean="0"/>
              <a:t>数</a:t>
            </a:r>
            <a:endParaRPr lang="en-US" altLang="zh-CN" sz="1400" smtClean="0"/>
          </a:p>
          <a:p>
            <a:pPr marL="342900" indent="-342900">
              <a:buAutoNum type="arabicParenR"/>
            </a:pPr>
            <a:r>
              <a:rPr lang="en-US" altLang="zh-CN" sz="1400" b="1" smtClean="0"/>
              <a:t>In-place</a:t>
            </a:r>
            <a:r>
              <a:rPr lang="en-US" altLang="zh-CN" sz="1400" b="1"/>
              <a:t>: </a:t>
            </a:r>
            <a:r>
              <a:rPr lang="zh-CN" altLang="en-US" sz="1400"/>
              <a:t> </a:t>
            </a:r>
            <a:r>
              <a:rPr lang="zh-CN" altLang="en-US" sz="1400" smtClean="0"/>
              <a:t>  不</a:t>
            </a:r>
            <a:r>
              <a:rPr lang="zh-CN" altLang="en-US" sz="1400"/>
              <a:t>占用额外内</a:t>
            </a:r>
            <a:r>
              <a:rPr lang="zh-CN" altLang="en-US" sz="1400" smtClean="0"/>
              <a:t>存</a:t>
            </a:r>
            <a:endParaRPr lang="en-US" altLang="zh-CN" sz="1400" smtClean="0"/>
          </a:p>
          <a:p>
            <a:pPr marL="342900" indent="-342900">
              <a:buAutoNum type="arabicParenR"/>
            </a:pPr>
            <a:r>
              <a:rPr lang="en-US" altLang="zh-CN" sz="1400" b="1" smtClean="0"/>
              <a:t>Out-place</a:t>
            </a:r>
            <a:r>
              <a:rPr lang="en-US" altLang="zh-CN" sz="1400" b="1"/>
              <a:t>: </a:t>
            </a:r>
            <a:r>
              <a:rPr lang="zh-CN" altLang="en-US" sz="1400"/>
              <a:t>占用额外内存</a:t>
            </a:r>
            <a:endParaRPr lang="zh-CN" altLang="en-US" sz="1400"/>
          </a:p>
        </p:txBody>
      </p:sp>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21965" y="1152103"/>
            <a:ext cx="8496944" cy="3939540"/>
          </a:xfrm>
          <a:prstGeom prst="rect">
            <a:avLst/>
          </a:prstGeom>
          <a:solidFill>
            <a:schemeClr val="bg1">
              <a:lumMod val="95000"/>
            </a:schemeClr>
          </a:solidFill>
        </p:spPr>
        <p:txBody>
          <a:bodyPr wrap="square" rtlCol="0">
            <a:spAutoFit/>
          </a:bodyPr>
          <a:lstStyle/>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r>
              <a:rPr lang="zh-CN" altLang="en-US" sz="2800" b="1" smtClean="0"/>
              <a:t>数据结构和算法</a:t>
            </a:r>
            <a:endParaRPr lang="en-US" altLang="zh-CN" sz="2800" b="1" smtClean="0"/>
          </a:p>
          <a:p>
            <a:r>
              <a:rPr lang="en-US" altLang="zh-CN" sz="2400" b="1" smtClean="0">
                <a:solidFill>
                  <a:schemeClr val="bg1">
                    <a:lumMod val="65000"/>
                  </a:schemeClr>
                </a:solidFill>
              </a:rPr>
              <a:t>--</a:t>
            </a:r>
            <a:r>
              <a:rPr lang="zh-CN" altLang="en-US" sz="2400" b="1" smtClean="0">
                <a:solidFill>
                  <a:schemeClr val="bg1">
                    <a:lumMod val="65000"/>
                  </a:schemeClr>
                </a:solidFill>
              </a:rPr>
              <a:t>查找算</a:t>
            </a:r>
            <a:r>
              <a:rPr lang="zh-CN" altLang="en-US" sz="2400" b="1">
                <a:solidFill>
                  <a:schemeClr val="bg1">
                    <a:lumMod val="65000"/>
                  </a:schemeClr>
                </a:solidFill>
              </a:rPr>
              <a:t>法</a:t>
            </a:r>
            <a:endParaRPr lang="en-US" altLang="zh-CN" sz="2400" b="1">
              <a:solidFill>
                <a:schemeClr val="bg1">
                  <a:lumMod val="65000"/>
                </a:schemeClr>
              </a:solidFill>
            </a:endParaRPr>
          </a:p>
          <a:p>
            <a:endParaRPr lang="zh-CN" altLang="en-US"/>
          </a:p>
        </p:txBody>
      </p:sp>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Box 9"/>
          <p:cNvSpPr txBox="1">
            <a:spLocks noChangeArrowheads="1"/>
          </p:cNvSpPr>
          <p:nvPr/>
        </p:nvSpPr>
        <p:spPr bwMode="auto">
          <a:xfrm>
            <a:off x="467544" y="755071"/>
            <a:ext cx="8335341" cy="289002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kumimoji="1" lang="zh-CN" altLang="en-US" sz="2200" b="1">
                <a:ea typeface="楷体_GB2312" pitchFamily="49" charset="-122"/>
              </a:rPr>
              <a:t>查</a:t>
            </a:r>
            <a:r>
              <a:rPr kumimoji="1" lang="zh-CN" altLang="en-US" sz="2200" b="1" smtClean="0">
                <a:ea typeface="楷体_GB2312" pitchFamily="49" charset="-122"/>
              </a:rPr>
              <a:t>找算法介绍</a:t>
            </a:r>
            <a:endParaRPr lang="en-US" altLang="zh-CN" sz="2200" b="1" smtClean="0"/>
          </a:p>
          <a:p>
            <a:endParaRPr kumimoji="1" lang="en-US" altLang="zh-CN" sz="1800" b="1" smtClean="0">
              <a:latin typeface="楷体_GB2312" pitchFamily="49" charset="-122"/>
              <a:ea typeface="楷体_GB2312" pitchFamily="49" charset="-122"/>
            </a:endParaRPr>
          </a:p>
          <a:p>
            <a:r>
              <a:rPr kumimoji="1" lang="en-US" altLang="zh-CN" sz="1800" b="1" smtClean="0">
                <a:latin typeface="楷体_GB2312" pitchFamily="49" charset="-122"/>
                <a:ea typeface="楷体_GB2312" pitchFamily="49" charset="-122"/>
              </a:rPr>
              <a:t>	</a:t>
            </a:r>
            <a:r>
              <a:rPr kumimoji="1" lang="zh-CN" altLang="en-US" sz="1800" b="1" smtClean="0">
                <a:latin typeface="楷体_GB2312" pitchFamily="49" charset="-122"/>
                <a:ea typeface="楷体_GB2312" pitchFamily="49" charset="-122"/>
              </a:rPr>
              <a:t>在</a:t>
            </a:r>
            <a:r>
              <a:rPr kumimoji="1" lang="en-US" altLang="zh-CN" sz="1800" b="1">
                <a:latin typeface="楷体_GB2312" pitchFamily="49" charset="-122"/>
                <a:ea typeface="楷体_GB2312" pitchFamily="49" charset="-122"/>
              </a:rPr>
              <a:t>java</a:t>
            </a:r>
            <a:r>
              <a:rPr kumimoji="1" lang="zh-CN" altLang="en-US" sz="1800" b="1">
                <a:latin typeface="楷体_GB2312" pitchFamily="49" charset="-122"/>
                <a:ea typeface="楷体_GB2312" pitchFamily="49" charset="-122"/>
              </a:rPr>
              <a:t>中，我们常用的查找</a:t>
            </a:r>
            <a:r>
              <a:rPr kumimoji="1" lang="zh-CN" altLang="en-US" sz="1800" b="1" smtClean="0">
                <a:latin typeface="楷体_GB2312" pitchFamily="49" charset="-122"/>
                <a:ea typeface="楷体_GB2312" pitchFamily="49" charset="-122"/>
              </a:rPr>
              <a:t>有四种</a:t>
            </a:r>
            <a:r>
              <a:rPr kumimoji="1" lang="en-US" altLang="zh-CN" sz="1800" b="1">
                <a:latin typeface="楷体_GB2312" pitchFamily="49" charset="-122"/>
                <a:ea typeface="楷体_GB2312" pitchFamily="49" charset="-122"/>
              </a:rPr>
              <a:t>:</a:t>
            </a:r>
            <a:endParaRPr kumimoji="1" lang="en-US" altLang="zh-CN" sz="1800" b="1">
              <a:latin typeface="楷体_GB2312" pitchFamily="49" charset="-122"/>
              <a:ea typeface="楷体_GB2312" pitchFamily="49" charset="-122"/>
            </a:endParaRPr>
          </a:p>
          <a:p>
            <a:r>
              <a:rPr kumimoji="1" lang="en-US" altLang="zh-CN" sz="1800" b="1">
                <a:latin typeface="楷体_GB2312" pitchFamily="49" charset="-122"/>
                <a:ea typeface="楷体_GB2312" pitchFamily="49" charset="-122"/>
              </a:rPr>
              <a:t>	</a:t>
            </a:r>
            <a:r>
              <a:rPr kumimoji="1" lang="en-US" altLang="zh-CN" sz="1800" b="1" smtClean="0">
                <a:latin typeface="楷体_GB2312" pitchFamily="49" charset="-122"/>
                <a:ea typeface="楷体_GB2312" pitchFamily="49" charset="-122"/>
              </a:rPr>
              <a:t>1) </a:t>
            </a:r>
            <a:r>
              <a:rPr kumimoji="1" lang="zh-CN" altLang="en-US" sz="1800" b="1">
                <a:latin typeface="楷体_GB2312" pitchFamily="49" charset="-122"/>
                <a:ea typeface="楷体_GB2312" pitchFamily="49" charset="-122"/>
              </a:rPr>
              <a:t>顺</a:t>
            </a:r>
            <a:r>
              <a:rPr kumimoji="1" lang="zh-CN" altLang="en-US" sz="1800" b="1" smtClean="0">
                <a:latin typeface="楷体_GB2312" pitchFamily="49" charset="-122"/>
                <a:ea typeface="楷体_GB2312" pitchFamily="49" charset="-122"/>
              </a:rPr>
              <a:t>序</a:t>
            </a:r>
            <a:r>
              <a:rPr kumimoji="1" lang="en-US" altLang="zh-CN" sz="1800" b="1" smtClean="0">
                <a:latin typeface="楷体_GB2312" pitchFamily="49" charset="-122"/>
                <a:ea typeface="楷体_GB2312" pitchFamily="49" charset="-122"/>
              </a:rPr>
              <a:t>(</a:t>
            </a:r>
            <a:r>
              <a:rPr kumimoji="1" lang="zh-CN" altLang="en-US" sz="1800" b="1" smtClean="0">
                <a:latin typeface="楷体_GB2312" pitchFamily="49" charset="-122"/>
                <a:ea typeface="楷体_GB2312" pitchFamily="49" charset="-122"/>
              </a:rPr>
              <a:t>线性</a:t>
            </a:r>
            <a:r>
              <a:rPr kumimoji="1" lang="en-US" altLang="zh-CN" sz="1800" b="1" smtClean="0">
                <a:latin typeface="楷体_GB2312" pitchFamily="49" charset="-122"/>
                <a:ea typeface="楷体_GB2312" pitchFamily="49" charset="-122"/>
              </a:rPr>
              <a:t>)</a:t>
            </a:r>
            <a:r>
              <a:rPr kumimoji="1" lang="zh-CN" altLang="en-US" sz="1800" b="1" smtClean="0">
                <a:latin typeface="楷体_GB2312" pitchFamily="49" charset="-122"/>
                <a:ea typeface="楷体_GB2312" pitchFamily="49" charset="-122"/>
              </a:rPr>
              <a:t>查找</a:t>
            </a:r>
            <a:endParaRPr kumimoji="1" lang="zh-CN" altLang="en-US" sz="1800" b="1">
              <a:latin typeface="楷体_GB2312" pitchFamily="49" charset="-122"/>
              <a:ea typeface="楷体_GB2312" pitchFamily="49" charset="-122"/>
            </a:endParaRPr>
          </a:p>
          <a:p>
            <a:r>
              <a:rPr kumimoji="1" lang="zh-CN" altLang="en-US" sz="1800" b="1">
                <a:latin typeface="楷体_GB2312" pitchFamily="49" charset="-122"/>
                <a:ea typeface="楷体_GB2312" pitchFamily="49" charset="-122"/>
              </a:rPr>
              <a:t>	</a:t>
            </a:r>
            <a:r>
              <a:rPr kumimoji="1" lang="en-US" altLang="zh-CN" sz="1800" b="1" smtClean="0">
                <a:latin typeface="楷体_GB2312" pitchFamily="49" charset="-122"/>
                <a:ea typeface="楷体_GB2312" pitchFamily="49" charset="-122"/>
              </a:rPr>
              <a:t>2) </a:t>
            </a:r>
            <a:r>
              <a:rPr kumimoji="1" lang="zh-CN" altLang="en-US" sz="1800" b="1" smtClean="0">
                <a:latin typeface="楷体_GB2312" pitchFamily="49" charset="-122"/>
                <a:ea typeface="楷体_GB2312" pitchFamily="49" charset="-122"/>
              </a:rPr>
              <a:t>二</a:t>
            </a:r>
            <a:r>
              <a:rPr kumimoji="1" lang="zh-CN" altLang="en-US" sz="1800" b="1">
                <a:latin typeface="楷体_GB2312" pitchFamily="49" charset="-122"/>
                <a:ea typeface="楷体_GB2312" pitchFamily="49" charset="-122"/>
              </a:rPr>
              <a:t>分查</a:t>
            </a:r>
            <a:r>
              <a:rPr kumimoji="1" lang="zh-CN" altLang="en-US" sz="1800" b="1" smtClean="0">
                <a:latin typeface="楷体_GB2312" pitchFamily="49" charset="-122"/>
                <a:ea typeface="楷体_GB2312" pitchFamily="49" charset="-122"/>
              </a:rPr>
              <a:t>找</a:t>
            </a:r>
            <a:r>
              <a:rPr kumimoji="1" lang="en-US" altLang="zh-CN" sz="1800" b="1" smtClean="0">
                <a:latin typeface="楷体_GB2312" pitchFamily="49" charset="-122"/>
                <a:ea typeface="楷体_GB2312" pitchFamily="49" charset="-122"/>
              </a:rPr>
              <a:t>/</a:t>
            </a:r>
            <a:r>
              <a:rPr kumimoji="1" lang="zh-CN" altLang="en-US" sz="1800" b="1" smtClean="0">
                <a:latin typeface="楷体_GB2312" pitchFamily="49" charset="-122"/>
                <a:ea typeface="楷体_GB2312" pitchFamily="49" charset="-122"/>
              </a:rPr>
              <a:t>折半查找</a:t>
            </a:r>
            <a:endParaRPr kumimoji="1" lang="en-US" altLang="zh-CN" sz="1800" b="1" smtClean="0">
              <a:latin typeface="楷体_GB2312" pitchFamily="49" charset="-122"/>
              <a:ea typeface="楷体_GB2312" pitchFamily="49" charset="-122"/>
            </a:endParaRPr>
          </a:p>
          <a:p>
            <a:r>
              <a:rPr kumimoji="1" lang="en-US" altLang="zh-CN" sz="1800" b="1">
                <a:latin typeface="楷体_GB2312" pitchFamily="49" charset="-122"/>
                <a:ea typeface="楷体_GB2312" pitchFamily="49" charset="-122"/>
              </a:rPr>
              <a:t> </a:t>
            </a:r>
            <a:r>
              <a:rPr kumimoji="1" lang="en-US" altLang="zh-CN" sz="1800" b="1" smtClean="0">
                <a:latin typeface="楷体_GB2312" pitchFamily="49" charset="-122"/>
                <a:ea typeface="楷体_GB2312" pitchFamily="49" charset="-122"/>
              </a:rPr>
              <a:t>  3) </a:t>
            </a:r>
            <a:r>
              <a:rPr kumimoji="1" lang="zh-CN" altLang="en-US" sz="1800" b="1" smtClean="0">
                <a:latin typeface="楷体_GB2312" pitchFamily="49" charset="-122"/>
                <a:ea typeface="楷体_GB2312" pitchFamily="49" charset="-122"/>
              </a:rPr>
              <a:t>插值查找</a:t>
            </a:r>
            <a:endParaRPr kumimoji="1" lang="en-US" altLang="zh-CN" sz="1800" b="1" smtClean="0">
              <a:latin typeface="楷体_GB2312" pitchFamily="49" charset="-122"/>
              <a:ea typeface="楷体_GB2312" pitchFamily="49" charset="-122"/>
            </a:endParaRPr>
          </a:p>
          <a:p>
            <a:r>
              <a:rPr kumimoji="1" lang="en-US" altLang="zh-CN" sz="1800" b="1">
                <a:latin typeface="楷体_GB2312" pitchFamily="49" charset="-122"/>
                <a:ea typeface="楷体_GB2312" pitchFamily="49" charset="-122"/>
              </a:rPr>
              <a:t> </a:t>
            </a:r>
            <a:r>
              <a:rPr kumimoji="1" lang="en-US" altLang="zh-CN" sz="1800" b="1" smtClean="0">
                <a:latin typeface="楷体_GB2312" pitchFamily="49" charset="-122"/>
                <a:ea typeface="楷体_GB2312" pitchFamily="49" charset="-122"/>
              </a:rPr>
              <a:t>  4) </a:t>
            </a:r>
            <a:r>
              <a:rPr kumimoji="1" lang="zh-CN" altLang="en-US" sz="1800" b="1" smtClean="0">
                <a:latin typeface="楷体_GB2312" pitchFamily="49" charset="-122"/>
                <a:ea typeface="楷体_GB2312" pitchFamily="49" charset="-122"/>
              </a:rPr>
              <a:t>斐波那契查找</a:t>
            </a:r>
            <a:endParaRPr kumimoji="1" lang="zh-CN" altLang="en-US" sz="1800" b="1">
              <a:latin typeface="楷体_GB2312" pitchFamily="49" charset="-122"/>
              <a:ea typeface="楷体_GB2312" pitchFamily="49" charset="-122"/>
            </a:endParaRPr>
          </a:p>
          <a:p>
            <a:endParaRPr kumimoji="1" lang="en-US" altLang="zh-CN" sz="1800" b="1" smtClean="0">
              <a:latin typeface="楷体_GB2312" pitchFamily="49" charset="-122"/>
              <a:ea typeface="楷体_GB2312" pitchFamily="49" charset="-122"/>
            </a:endParaRPr>
          </a:p>
          <a:p>
            <a:r>
              <a:rPr kumimoji="1" lang="en-US" altLang="zh-CN" sz="1800" b="1">
                <a:latin typeface="楷体_GB2312" pitchFamily="49" charset="-122"/>
                <a:ea typeface="楷体_GB2312" pitchFamily="49" charset="-122"/>
              </a:rPr>
              <a:t> </a:t>
            </a:r>
            <a:r>
              <a:rPr kumimoji="1" lang="en-US" altLang="zh-CN" sz="1800" b="1" smtClean="0">
                <a:latin typeface="楷体_GB2312" pitchFamily="49" charset="-122"/>
                <a:ea typeface="楷体_GB2312" pitchFamily="49" charset="-122"/>
              </a:rPr>
              <a:t>  </a:t>
            </a:r>
            <a:endParaRPr kumimoji="1" lang="en-US" altLang="zh-CN" sz="1800" b="1" smtClean="0">
              <a:solidFill>
                <a:srgbClr val="000000"/>
              </a:solidFill>
              <a:latin typeface="楷体_GB2312" pitchFamily="49" charset="-122"/>
              <a:ea typeface="楷体_GB2312" pitchFamily="49" charset="-122"/>
            </a:endParaRPr>
          </a:p>
          <a:p>
            <a:endParaRPr kumimoji="1" lang="en-US" altLang="zh-CN" sz="1800" b="1">
              <a:solidFill>
                <a:srgbClr val="000000"/>
              </a:solidFill>
              <a:latin typeface="楷体_GB2312" pitchFamily="49" charset="-122"/>
              <a:ea typeface="楷体_GB2312" pitchFamily="49" charset="-122"/>
            </a:endParaRPr>
          </a:p>
        </p:txBody>
      </p:sp>
    </p:spTree>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Box 9"/>
          <p:cNvSpPr txBox="1">
            <a:spLocks noChangeArrowheads="1"/>
          </p:cNvSpPr>
          <p:nvPr/>
        </p:nvSpPr>
        <p:spPr bwMode="auto">
          <a:xfrm>
            <a:off x="467544" y="755071"/>
            <a:ext cx="4374901" cy="3721019"/>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kumimoji="1" lang="zh-CN" altLang="en-US" sz="2200" b="1" smtClean="0">
                <a:ea typeface="楷体_GB2312" pitchFamily="49" charset="-122"/>
              </a:rPr>
              <a:t>线性查找算法</a:t>
            </a:r>
            <a:endParaRPr lang="en-US" altLang="zh-CN" sz="2200" b="1" smtClean="0"/>
          </a:p>
          <a:p>
            <a:endParaRPr kumimoji="1" lang="en-US" altLang="zh-CN" sz="1800" b="1" smtClean="0">
              <a:latin typeface="楷体_GB2312" pitchFamily="49" charset="-122"/>
              <a:ea typeface="楷体_GB2312" pitchFamily="49" charset="-122"/>
            </a:endParaRPr>
          </a:p>
          <a:p>
            <a:r>
              <a:rPr kumimoji="1" lang="en-US" altLang="zh-CN" sz="1800" b="1" smtClean="0">
                <a:latin typeface="楷体_GB2312" pitchFamily="49" charset="-122"/>
                <a:ea typeface="楷体_GB2312" pitchFamily="49" charset="-122"/>
              </a:rPr>
              <a:t>	</a:t>
            </a:r>
            <a:endParaRPr kumimoji="1" lang="en-US" altLang="zh-CN" sz="1800" b="1">
              <a:solidFill>
                <a:srgbClr val="0070C0"/>
              </a:solidFill>
              <a:latin typeface="楷体_GB2312" pitchFamily="49" charset="-122"/>
              <a:ea typeface="楷体_GB2312" pitchFamily="49" charset="-122"/>
            </a:endParaRPr>
          </a:p>
          <a:p>
            <a:r>
              <a:rPr kumimoji="1" lang="en-US" altLang="zh-CN" sz="1800" b="1" smtClean="0">
                <a:latin typeface="楷体_GB2312" pitchFamily="49" charset="-122"/>
                <a:ea typeface="楷体_GB2312" pitchFamily="49" charset="-122"/>
              </a:rPr>
              <a:t>   </a:t>
            </a:r>
            <a:r>
              <a:rPr kumimoji="1" lang="zh-CN" altLang="en-US" sz="1800" b="1" smtClean="0">
                <a:latin typeface="楷体_GB2312" pitchFamily="49" charset="-122"/>
                <a:ea typeface="楷体_GB2312" pitchFamily="49" charset="-122"/>
              </a:rPr>
              <a:t>有</a:t>
            </a:r>
            <a:r>
              <a:rPr kumimoji="1" lang="zh-CN" altLang="en-US" sz="1800" b="1">
                <a:latin typeface="楷体_GB2312" pitchFamily="49" charset="-122"/>
                <a:ea typeface="楷体_GB2312" pitchFamily="49" charset="-122"/>
              </a:rPr>
              <a:t>一个数列</a:t>
            </a:r>
            <a:r>
              <a:rPr kumimoji="1" lang="zh-CN" altLang="en-US" sz="1800" b="1" smtClean="0">
                <a:latin typeface="楷体_GB2312" pitchFamily="49" charset="-122"/>
                <a:ea typeface="楷体_GB2312" pitchFamily="49" charset="-122"/>
              </a:rPr>
              <a:t>：</a:t>
            </a:r>
            <a:r>
              <a:rPr kumimoji="1" lang="en-US" altLang="zh-CN" sz="1800" b="1">
                <a:latin typeface="楷体_GB2312" pitchFamily="49" charset="-122"/>
                <a:ea typeface="楷体_GB2312" pitchFamily="49" charset="-122"/>
              </a:rPr>
              <a:t> {1,8, 10, 89, 1000, 1234} </a:t>
            </a:r>
            <a:r>
              <a:rPr kumimoji="1" lang="zh-CN" altLang="en-US" sz="1800" b="1" smtClean="0">
                <a:latin typeface="楷体_GB2312" pitchFamily="49" charset="-122"/>
                <a:ea typeface="楷体_GB2312" pitchFamily="49" charset="-122"/>
              </a:rPr>
              <a:t>，</a:t>
            </a:r>
            <a:r>
              <a:rPr kumimoji="1" lang="zh-CN" altLang="en-US" sz="1800" b="1">
                <a:latin typeface="楷体_GB2312" pitchFamily="49" charset="-122"/>
                <a:ea typeface="楷体_GB2312" pitchFamily="49" charset="-122"/>
              </a:rPr>
              <a:t>判断数列中是否包含此名</a:t>
            </a:r>
            <a:r>
              <a:rPr kumimoji="1" lang="zh-CN" altLang="en-US" sz="1800" b="1" smtClean="0">
                <a:latin typeface="楷体_GB2312" pitchFamily="49" charset="-122"/>
                <a:ea typeface="楷体_GB2312" pitchFamily="49" charset="-122"/>
              </a:rPr>
              <a:t>称</a:t>
            </a:r>
            <a:r>
              <a:rPr kumimoji="1" lang="en-US" altLang="zh-CN" sz="1800" b="1" smtClean="0">
                <a:latin typeface="楷体_GB2312" pitchFamily="49" charset="-122"/>
                <a:ea typeface="楷体_GB2312" pitchFamily="49" charset="-122"/>
              </a:rPr>
              <a:t>【</a:t>
            </a:r>
            <a:r>
              <a:rPr kumimoji="1" lang="zh-CN" altLang="en-US" sz="1800" b="1" smtClean="0">
                <a:latin typeface="楷体_GB2312" pitchFamily="49" charset="-122"/>
                <a:ea typeface="楷体_GB2312" pitchFamily="49" charset="-122"/>
              </a:rPr>
              <a:t>顺序查找</a:t>
            </a:r>
            <a:r>
              <a:rPr kumimoji="1" lang="en-US" altLang="zh-CN" sz="1800" b="1" smtClean="0">
                <a:latin typeface="楷体_GB2312" pitchFamily="49" charset="-122"/>
                <a:ea typeface="楷体_GB2312" pitchFamily="49" charset="-122"/>
              </a:rPr>
              <a:t>】</a:t>
            </a:r>
            <a:r>
              <a:rPr kumimoji="1" lang="zh-CN" altLang="en-US" sz="1800" b="1" smtClean="0">
                <a:latin typeface="楷体_GB2312" pitchFamily="49" charset="-122"/>
                <a:ea typeface="楷体_GB2312" pitchFamily="49" charset="-122"/>
              </a:rPr>
              <a:t> </a:t>
            </a:r>
            <a:r>
              <a:rPr kumimoji="1" lang="zh-CN" altLang="en-US" sz="1800" b="1">
                <a:latin typeface="楷体_GB2312" pitchFamily="49" charset="-122"/>
                <a:ea typeface="楷体_GB2312" pitchFamily="49" charset="-122"/>
              </a:rPr>
              <a:t>要</a:t>
            </a:r>
            <a:r>
              <a:rPr kumimoji="1" lang="zh-CN" altLang="en-US" sz="1800" b="1" smtClean="0">
                <a:latin typeface="楷体_GB2312" pitchFamily="49" charset="-122"/>
                <a:ea typeface="楷体_GB2312" pitchFamily="49" charset="-122"/>
              </a:rPr>
              <a:t>求</a:t>
            </a:r>
            <a:r>
              <a:rPr kumimoji="1" lang="en-US" altLang="zh-CN" sz="1800" b="1" smtClean="0">
                <a:latin typeface="楷体_GB2312" pitchFamily="49" charset="-122"/>
                <a:ea typeface="楷体_GB2312" pitchFamily="49" charset="-122"/>
              </a:rPr>
              <a:t>: </a:t>
            </a:r>
            <a:r>
              <a:rPr kumimoji="1" lang="zh-CN" altLang="en-US" sz="1800" b="1" smtClean="0">
                <a:latin typeface="楷体_GB2312" pitchFamily="49" charset="-122"/>
                <a:ea typeface="楷体_GB2312" pitchFamily="49" charset="-122"/>
              </a:rPr>
              <a:t>如果找到了，就提示找到，并给出下标值。</a:t>
            </a:r>
            <a:br>
              <a:rPr kumimoji="1" lang="en-US" altLang="zh-CN" sz="1800" b="1" smtClean="0">
                <a:latin typeface="楷体_GB2312" pitchFamily="49" charset="-122"/>
                <a:ea typeface="楷体_GB2312" pitchFamily="49" charset="-122"/>
              </a:rPr>
            </a:br>
            <a:br>
              <a:rPr kumimoji="1" lang="en-US" altLang="zh-CN" sz="1800" b="1" smtClean="0">
                <a:latin typeface="楷体_GB2312" pitchFamily="49" charset="-122"/>
                <a:ea typeface="楷体_GB2312" pitchFamily="49" charset="-122"/>
              </a:rPr>
            </a:br>
            <a:r>
              <a:rPr kumimoji="1" lang="zh-CN" altLang="en-US" sz="1800" b="1" smtClean="0">
                <a:latin typeface="楷体_GB2312" pitchFamily="49" charset="-122"/>
                <a:ea typeface="楷体_GB2312" pitchFamily="49" charset="-122"/>
              </a:rPr>
              <a:t>思路：如果查找到全部符合条件的值。</a:t>
            </a:r>
            <a:r>
              <a:rPr kumimoji="1" lang="en-US" altLang="zh-CN" sz="1800" b="1" smtClean="0">
                <a:latin typeface="楷体_GB2312" pitchFamily="49" charset="-122"/>
                <a:ea typeface="楷体_GB2312" pitchFamily="49" charset="-122"/>
              </a:rPr>
              <a:t>[</a:t>
            </a:r>
            <a:r>
              <a:rPr kumimoji="1" lang="zh-CN" altLang="en-US" sz="1800" b="1">
                <a:latin typeface="楷体_GB2312" pitchFamily="49" charset="-122"/>
                <a:ea typeface="楷体_GB2312" pitchFamily="49" charset="-122"/>
              </a:rPr>
              <a:t>思</a:t>
            </a:r>
            <a:r>
              <a:rPr kumimoji="1" lang="zh-CN" altLang="en-US" sz="1800" b="1" smtClean="0">
                <a:latin typeface="楷体_GB2312" pitchFamily="49" charset="-122"/>
                <a:ea typeface="楷体_GB2312" pitchFamily="49" charset="-122"/>
              </a:rPr>
              <a:t>路</a:t>
            </a:r>
            <a:r>
              <a:rPr kumimoji="1" lang="zh-CN" altLang="en-US" sz="1800" b="1">
                <a:latin typeface="楷体_GB2312" pitchFamily="49" charset="-122"/>
                <a:ea typeface="楷体_GB2312" pitchFamily="49" charset="-122"/>
              </a:rPr>
              <a:t>分</a:t>
            </a:r>
            <a:r>
              <a:rPr kumimoji="1" lang="zh-CN" altLang="en-US" sz="1800" b="1" smtClean="0">
                <a:latin typeface="楷体_GB2312" pitchFamily="49" charset="-122"/>
                <a:ea typeface="楷体_GB2312" pitchFamily="49" charset="-122"/>
              </a:rPr>
              <a:t>析</a:t>
            </a:r>
            <a:r>
              <a:rPr kumimoji="1" lang="en-US" altLang="zh-CN" sz="1800" b="1" smtClean="0">
                <a:latin typeface="楷体_GB2312" pitchFamily="49" charset="-122"/>
                <a:ea typeface="楷体_GB2312" pitchFamily="49" charset="-122"/>
              </a:rPr>
              <a:t>.]</a:t>
            </a:r>
            <a:endParaRPr kumimoji="1" lang="en-US" altLang="zh-CN" sz="1800" b="1" smtClean="0">
              <a:latin typeface="楷体_GB2312" pitchFamily="49" charset="-122"/>
              <a:ea typeface="楷体_GB2312" pitchFamily="49" charset="-122"/>
            </a:endParaRPr>
          </a:p>
          <a:p>
            <a:r>
              <a:rPr kumimoji="1" lang="en-US" altLang="zh-CN" sz="1800" b="1" smtClean="0">
                <a:latin typeface="楷体_GB2312" pitchFamily="49" charset="-122"/>
                <a:ea typeface="楷体_GB2312" pitchFamily="49" charset="-122"/>
              </a:rPr>
              <a:t>   </a:t>
            </a:r>
            <a:endParaRPr kumimoji="1" lang="en-US" altLang="zh-CN" sz="1800" b="1">
              <a:solidFill>
                <a:srgbClr val="000000"/>
              </a:solidFill>
              <a:latin typeface="楷体_GB2312" pitchFamily="49" charset="-122"/>
              <a:ea typeface="楷体_GB2312" pitchFamily="49" charset="-122"/>
            </a:endParaRPr>
          </a:p>
          <a:p>
            <a:endParaRPr kumimoji="1" lang="en-US" altLang="zh-CN" sz="1800" b="1" smtClean="0">
              <a:solidFill>
                <a:srgbClr val="000000"/>
              </a:solidFill>
              <a:latin typeface="楷体_GB2312" pitchFamily="49" charset="-122"/>
              <a:ea typeface="楷体_GB2312" pitchFamily="49" charset="-122"/>
            </a:endParaRPr>
          </a:p>
          <a:p>
            <a:endParaRPr kumimoji="1" lang="en-US" altLang="zh-CN" sz="1800" b="1">
              <a:solidFill>
                <a:srgbClr val="000000"/>
              </a:solidFill>
              <a:latin typeface="楷体_GB2312" pitchFamily="49" charset="-122"/>
              <a:ea typeface="楷体_GB2312" pitchFamily="49" charset="-122"/>
            </a:endParaRPr>
          </a:p>
        </p:txBody>
      </p:sp>
      <p:pic>
        <p:nvPicPr>
          <p:cNvPr id="4813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058469" y="1584151"/>
            <a:ext cx="4102397" cy="31336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2" name="对象 1"/>
          <p:cNvGraphicFramePr>
            <a:graphicFrameLocks noChangeAspect="1"/>
          </p:cNvGraphicFramePr>
          <p:nvPr/>
        </p:nvGraphicFramePr>
        <p:xfrm>
          <a:off x="8298829" y="4283561"/>
          <a:ext cx="504056" cy="434264"/>
        </p:xfrm>
        <a:graphic>
          <a:graphicData uri="http://schemas.openxmlformats.org/presentationml/2006/ole">
            <mc:AlternateContent xmlns:mc="http://schemas.openxmlformats.org/markup-compatibility/2006">
              <mc:Choice xmlns:v="urn:schemas-microsoft-com:vml" Requires="v">
                <p:oleObj spid="_x0000_s142414" name="包装程序外壳对象" showAsIcon="1" r:id="rId2" imgW="609600" imgH="523875" progId="Package">
                  <p:embed/>
                </p:oleObj>
              </mc:Choice>
              <mc:Fallback>
                <p:oleObj name="包装程序外壳对象" showAsIcon="1" r:id="rId2" imgW="609600" imgH="523875" progId="Package">
                  <p:embed/>
                  <p:pic>
                    <p:nvPicPr>
                      <p:cNvPr id="0" name="图片 142413"/>
                      <p:cNvPicPr/>
                      <p:nvPr/>
                    </p:nvPicPr>
                    <p:blipFill>
                      <a:blip r:embed="rId3"/>
                      <a:stretch>
                        <a:fillRect/>
                      </a:stretch>
                    </p:blipFill>
                    <p:spPr>
                      <a:xfrm>
                        <a:off x="8298829" y="4283561"/>
                        <a:ext cx="504056" cy="434264"/>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Box 9"/>
          <p:cNvSpPr txBox="1">
            <a:spLocks noChangeArrowheads="1"/>
          </p:cNvSpPr>
          <p:nvPr/>
        </p:nvSpPr>
        <p:spPr bwMode="auto">
          <a:xfrm>
            <a:off x="467544" y="755071"/>
            <a:ext cx="8280920" cy="3473450"/>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kumimoji="1" lang="zh-CN" altLang="en-US" sz="2200" b="1" smtClean="0">
                <a:ea typeface="楷体_GB2312" pitchFamily="49" charset="-122"/>
              </a:rPr>
              <a:t>二分查找算法</a:t>
            </a:r>
            <a:endParaRPr lang="en-US" altLang="zh-CN" sz="2200" b="1" smtClean="0"/>
          </a:p>
          <a:p>
            <a:endParaRPr kumimoji="1" lang="en-US" altLang="zh-CN" sz="1800" b="1" smtClean="0">
              <a:latin typeface="楷体_GB2312" pitchFamily="49" charset="-122"/>
              <a:ea typeface="楷体_GB2312" pitchFamily="49" charset="-122"/>
            </a:endParaRPr>
          </a:p>
          <a:p>
            <a:r>
              <a:rPr kumimoji="1" lang="en-US" altLang="zh-CN" sz="1800" b="1" smtClean="0">
                <a:latin typeface="楷体_GB2312" pitchFamily="49" charset="-122"/>
                <a:ea typeface="楷体_GB2312" pitchFamily="49" charset="-122"/>
              </a:rPr>
              <a:t>	</a:t>
            </a:r>
            <a:endParaRPr kumimoji="1" lang="en-US" altLang="zh-CN" sz="1800" b="1">
              <a:latin typeface="楷体_GB2312" pitchFamily="49" charset="-122"/>
              <a:ea typeface="楷体_GB2312" pitchFamily="49" charset="-122"/>
            </a:endParaRPr>
          </a:p>
          <a:p>
            <a:r>
              <a:rPr kumimoji="1" lang="en-US" altLang="zh-CN" sz="1800" b="1" smtClean="0">
                <a:latin typeface="楷体_GB2312" pitchFamily="49" charset="-122"/>
                <a:ea typeface="楷体_GB2312" pitchFamily="49" charset="-122"/>
              </a:rPr>
              <a:t>   </a:t>
            </a:r>
            <a:r>
              <a:rPr kumimoji="1" lang="zh-CN" altLang="en-US" sz="1800" b="1" smtClean="0">
                <a:solidFill>
                  <a:srgbClr val="0070C0"/>
                </a:solidFill>
                <a:latin typeface="楷体_GB2312" pitchFamily="49" charset="-122"/>
                <a:ea typeface="楷体_GB2312" pitchFamily="49" charset="-122"/>
              </a:rPr>
              <a:t>二分查找</a:t>
            </a:r>
            <a:r>
              <a:rPr kumimoji="1" lang="zh-CN" altLang="en-US" sz="1800" b="1" smtClean="0">
                <a:latin typeface="楷体_GB2312" pitchFamily="49" charset="-122"/>
                <a:ea typeface="楷体_GB2312" pitchFamily="49" charset="-122"/>
              </a:rPr>
              <a:t>：</a:t>
            </a:r>
            <a:endParaRPr kumimoji="1" lang="en-US" altLang="zh-CN" sz="1800" b="1">
              <a:latin typeface="楷体_GB2312" pitchFamily="49" charset="-122"/>
              <a:ea typeface="楷体_GB2312" pitchFamily="49" charset="-122"/>
            </a:endParaRPr>
          </a:p>
          <a:p>
            <a:r>
              <a:rPr kumimoji="1" lang="en-US" altLang="zh-CN" sz="1800" b="1" smtClean="0">
                <a:latin typeface="楷体_GB2312" pitchFamily="49" charset="-122"/>
                <a:ea typeface="楷体_GB2312" pitchFamily="49" charset="-122"/>
              </a:rPr>
              <a:t>   </a:t>
            </a:r>
            <a:r>
              <a:rPr kumimoji="1" lang="zh-CN" altLang="en-US" sz="1800" b="1" smtClean="0">
                <a:latin typeface="楷体_GB2312" pitchFamily="49" charset="-122"/>
                <a:ea typeface="楷体_GB2312" pitchFamily="49" charset="-122"/>
              </a:rPr>
              <a:t>请对一个</a:t>
            </a:r>
            <a:r>
              <a:rPr kumimoji="1" lang="zh-CN" altLang="en-US" sz="1800" b="1" u="sng" smtClean="0">
                <a:solidFill>
                  <a:srgbClr val="DA0000"/>
                </a:solidFill>
                <a:latin typeface="楷体_GB2312" pitchFamily="49" charset="-122"/>
                <a:ea typeface="楷体_GB2312" pitchFamily="49" charset="-122"/>
              </a:rPr>
              <a:t>有序数组</a:t>
            </a:r>
            <a:r>
              <a:rPr kumimoji="1" lang="zh-CN" altLang="en-US" sz="1800" b="1" smtClean="0">
                <a:latin typeface="楷体_GB2312" pitchFamily="49" charset="-122"/>
                <a:ea typeface="楷体_GB2312" pitchFamily="49" charset="-122"/>
              </a:rPr>
              <a:t>进行二分查找 </a:t>
            </a:r>
            <a:r>
              <a:rPr kumimoji="1" lang="en-US" altLang="zh-CN" sz="1800" b="1" smtClean="0">
                <a:latin typeface="楷体_GB2312" pitchFamily="49" charset="-122"/>
                <a:ea typeface="楷体_GB2312" pitchFamily="49" charset="-122"/>
              </a:rPr>
              <a:t>{1,8, 10, 89, 1000, 1234} </a:t>
            </a:r>
            <a:r>
              <a:rPr kumimoji="1" lang="zh-CN" altLang="en-US" sz="1800" b="1" smtClean="0">
                <a:latin typeface="楷体_GB2312" pitchFamily="49" charset="-122"/>
                <a:ea typeface="楷体_GB2312" pitchFamily="49" charset="-122"/>
              </a:rPr>
              <a:t>，输入一个数看看该数组是否存在此数，并且求出下标，如果没有就提示</a:t>
            </a:r>
            <a:r>
              <a:rPr kumimoji="1" lang="en-US" altLang="zh-CN" sz="1800" b="1" smtClean="0">
                <a:latin typeface="楷体_GB2312" pitchFamily="49" charset="-122"/>
                <a:ea typeface="楷体_GB2312" pitchFamily="49" charset="-122"/>
              </a:rPr>
              <a:t>"</a:t>
            </a:r>
            <a:r>
              <a:rPr kumimoji="1" lang="zh-CN" altLang="en-US" sz="1800" b="1">
                <a:latin typeface="楷体_GB2312" pitchFamily="49" charset="-122"/>
                <a:ea typeface="楷体_GB2312" pitchFamily="49" charset="-122"/>
              </a:rPr>
              <a:t>没</a:t>
            </a:r>
            <a:r>
              <a:rPr kumimoji="1" lang="zh-CN" altLang="en-US" sz="1800" b="1" smtClean="0">
                <a:latin typeface="楷体_GB2312" pitchFamily="49" charset="-122"/>
                <a:ea typeface="楷体_GB2312" pitchFamily="49" charset="-122"/>
              </a:rPr>
              <a:t>有这个数</a:t>
            </a:r>
            <a:r>
              <a:rPr kumimoji="1" lang="en-US" altLang="zh-CN" sz="1800" b="1" smtClean="0">
                <a:latin typeface="楷体_GB2312" pitchFamily="49" charset="-122"/>
                <a:ea typeface="楷体_GB2312" pitchFamily="49" charset="-122"/>
              </a:rPr>
              <a:t>"</a:t>
            </a:r>
            <a:r>
              <a:rPr kumimoji="1" lang="zh-CN" altLang="en-US" sz="1800" b="1" smtClean="0">
                <a:latin typeface="楷体_GB2312" pitchFamily="49" charset="-122"/>
                <a:ea typeface="楷体_GB2312" pitchFamily="49" charset="-122"/>
              </a:rPr>
              <a:t>。</a:t>
            </a:r>
            <a:br>
              <a:rPr kumimoji="1" lang="en-US" altLang="zh-CN" sz="1800" b="1" smtClean="0">
                <a:latin typeface="楷体_GB2312" pitchFamily="49" charset="-122"/>
                <a:ea typeface="楷体_GB2312" pitchFamily="49" charset="-122"/>
              </a:rPr>
            </a:br>
            <a:endParaRPr kumimoji="1" lang="en-US" altLang="zh-CN" sz="1800" b="1" smtClean="0">
              <a:latin typeface="楷体_GB2312" pitchFamily="49" charset="-122"/>
              <a:ea typeface="楷体_GB2312" pitchFamily="49" charset="-122"/>
            </a:endParaRPr>
          </a:p>
          <a:p>
            <a:br>
              <a:rPr kumimoji="1" lang="en-US" altLang="zh-CN" sz="1800" b="1" smtClean="0">
                <a:latin typeface="楷体_GB2312" pitchFamily="49" charset="-122"/>
                <a:ea typeface="楷体_GB2312" pitchFamily="49" charset="-122"/>
              </a:rPr>
            </a:br>
            <a:r>
              <a:rPr kumimoji="1" lang="zh-CN" altLang="en-US" b="1" smtClean="0">
                <a:solidFill>
                  <a:srgbClr val="0070C0"/>
                </a:solidFill>
                <a:latin typeface="楷体_GB2312" pitchFamily="49" charset="-122"/>
                <a:ea typeface="楷体_GB2312" pitchFamily="49" charset="-122"/>
              </a:rPr>
              <a:t>课后思考题</a:t>
            </a:r>
            <a:r>
              <a:rPr kumimoji="1" lang="zh-CN" altLang="en-US" sz="1800" b="1" smtClean="0">
                <a:latin typeface="楷体_GB2312" pitchFamily="49" charset="-122"/>
                <a:ea typeface="楷体_GB2312" pitchFamily="49" charset="-122"/>
              </a:rPr>
              <a:t>：</a:t>
            </a:r>
            <a:r>
              <a:rPr kumimoji="1" lang="en-US" altLang="zh-CN" sz="1800" b="1">
                <a:latin typeface="楷体_GB2312" pitchFamily="49" charset="-122"/>
                <a:ea typeface="楷体_GB2312" pitchFamily="49" charset="-122"/>
              </a:rPr>
              <a:t> {1,8, 10, 89, 1000, </a:t>
            </a:r>
            <a:r>
              <a:rPr kumimoji="1" lang="en-US" altLang="zh-CN" sz="1800" b="1" smtClean="0">
                <a:latin typeface="楷体_GB2312" pitchFamily="49" charset="-122"/>
                <a:ea typeface="楷体_GB2312" pitchFamily="49" charset="-122"/>
              </a:rPr>
              <a:t>1000</a:t>
            </a:r>
            <a:r>
              <a:rPr kumimoji="1" lang="zh-CN" altLang="en-US" sz="1800" b="1" smtClean="0">
                <a:latin typeface="楷体_GB2312" pitchFamily="49" charset="-122"/>
                <a:ea typeface="楷体_GB2312" pitchFamily="49" charset="-122"/>
              </a:rPr>
              <a:t>，</a:t>
            </a:r>
            <a:r>
              <a:rPr kumimoji="1" lang="en-US" altLang="zh-CN" sz="1800" b="1" smtClean="0">
                <a:latin typeface="楷体_GB2312" pitchFamily="49" charset="-122"/>
                <a:ea typeface="楷体_GB2312" pitchFamily="49" charset="-122"/>
              </a:rPr>
              <a:t>1234} </a:t>
            </a:r>
            <a:r>
              <a:rPr kumimoji="1" lang="zh-CN" altLang="en-US" sz="1800" b="1" smtClean="0">
                <a:latin typeface="楷体_GB2312" pitchFamily="49" charset="-122"/>
                <a:ea typeface="楷体_GB2312" pitchFamily="49" charset="-122"/>
              </a:rPr>
              <a:t>当一个有序数组中，有多个相同的数值时，如何将所有的数值都查找到，比如这里的 </a:t>
            </a:r>
            <a:r>
              <a:rPr kumimoji="1" lang="en-US" altLang="zh-CN" sz="1800" b="1" smtClean="0">
                <a:latin typeface="楷体_GB2312" pitchFamily="49" charset="-122"/>
                <a:ea typeface="楷体_GB2312" pitchFamily="49" charset="-122"/>
              </a:rPr>
              <a:t>1000.</a:t>
            </a:r>
            <a:endParaRPr kumimoji="1" lang="en-US" altLang="zh-CN" sz="1800" b="1">
              <a:solidFill>
                <a:srgbClr val="000000"/>
              </a:solidFill>
              <a:latin typeface="楷体_GB2312" pitchFamily="49" charset="-122"/>
              <a:ea typeface="楷体_GB2312" pitchFamily="49" charset="-122"/>
            </a:endParaRPr>
          </a:p>
          <a:p>
            <a:endParaRPr kumimoji="1" lang="en-US" altLang="zh-CN" sz="1800" b="1" smtClean="0">
              <a:solidFill>
                <a:srgbClr val="000000"/>
              </a:solidFill>
              <a:latin typeface="楷体_GB2312" pitchFamily="49" charset="-122"/>
              <a:ea typeface="楷体_GB2312" pitchFamily="49" charset="-122"/>
            </a:endParaRPr>
          </a:p>
          <a:p>
            <a:endParaRPr kumimoji="1" lang="en-US" altLang="zh-CN" sz="1800" b="1">
              <a:solidFill>
                <a:srgbClr val="000000"/>
              </a:solidFill>
              <a:latin typeface="楷体_GB2312" pitchFamily="49" charset="-122"/>
              <a:ea typeface="楷体_GB2312" pitchFamily="49" charset="-122"/>
            </a:endParaRPr>
          </a:p>
        </p:txBody>
      </p:sp>
    </p:spTree>
  </p:cSld>
  <p:clrMapOvr>
    <a:masterClrMapping/>
  </p:clrMapOvr>
  <p:timing>
    <p:tnLst>
      <p:par>
        <p:cTn id="1" dur="indefinite" restart="never" nodeType="tmRoot"/>
      </p:par>
    </p:tnLst>
  </p:timing>
</p:sld>
</file>

<file path=ppt/tags/tag1.xml><?xml version="1.0" encoding="utf-8"?>
<p:tagLst xmlns:p="http://schemas.openxmlformats.org/presentationml/2006/main">
  <p:tag name="KSO_WM_UNIT_TABLE_BEAUTIFY" val="smartTable{3c59d233-b7f0-4550-92f5-5b52ccb27195}"/>
</p:tagLst>
</file>

<file path=ppt/tags/tag2.xml><?xml version="1.0" encoding="utf-8"?>
<p:tagLst xmlns:p="http://schemas.openxmlformats.org/presentationml/2006/main">
  <p:tag name="KSO_WM_UNIT_TABLE_BEAUTIFY" val="smartTable{57349b14-b468-4b34-af9f-b9422ca0ff58}"/>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50433</Words>
  <Application>WPS 演示</Application>
  <PresentationFormat>自定义</PresentationFormat>
  <Paragraphs>4523</Paragraphs>
  <Slides>232</Slides>
  <Notes>254</Notes>
  <HiddenSlides>0</HiddenSlides>
  <MMClips>0</MMClips>
  <ScaleCrop>false</ScaleCrop>
  <HeadingPairs>
    <vt:vector size="8" baseType="variant">
      <vt:variant>
        <vt:lpstr>已用的字体</vt:lpstr>
      </vt:variant>
      <vt:variant>
        <vt:i4>13</vt:i4>
      </vt:variant>
      <vt:variant>
        <vt:lpstr>主题</vt:lpstr>
      </vt:variant>
      <vt:variant>
        <vt:i4>1</vt:i4>
      </vt:variant>
      <vt:variant>
        <vt:lpstr>嵌入 OLE 服务器</vt:lpstr>
      </vt:variant>
      <vt:variant>
        <vt:i4>42</vt:i4>
      </vt:variant>
      <vt:variant>
        <vt:lpstr>幻灯片标题</vt:lpstr>
      </vt:variant>
      <vt:variant>
        <vt:i4>232</vt:i4>
      </vt:variant>
    </vt:vector>
  </HeadingPairs>
  <TitlesOfParts>
    <vt:vector size="288" baseType="lpstr">
      <vt:lpstr>Arial</vt:lpstr>
      <vt:lpstr>宋体</vt:lpstr>
      <vt:lpstr>Wingdings</vt:lpstr>
      <vt:lpstr>Calibri</vt:lpstr>
      <vt:lpstr>微软雅黑</vt:lpstr>
      <vt:lpstr>Arial Unicode MS</vt:lpstr>
      <vt:lpstr>Times New Roman</vt:lpstr>
      <vt:lpstr>Arial</vt:lpstr>
      <vt:lpstr>楷体_GB2312</vt:lpstr>
      <vt:lpstr>新宋体</vt:lpstr>
      <vt:lpstr>等线</vt:lpstr>
      <vt:lpstr>华文细黑</vt:lpstr>
      <vt:lpstr>华文新魏</vt:lpstr>
      <vt:lpstr>Office 主题</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Equation.3</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Think Pad</dc:creator>
  <cp:lastModifiedBy>吴逍zhuo</cp:lastModifiedBy>
  <cp:revision>2535</cp:revision>
  <dcterms:created xsi:type="dcterms:W3CDTF">2013-03-04T07:19:00Z</dcterms:created>
  <dcterms:modified xsi:type="dcterms:W3CDTF">2021-03-03T05:44:02Z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2052-11.1.0.10314</vt:lpwstr>
  </property>
</Properties>
</file>